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292" r:id="rId3"/>
    <p:sldId id="288" r:id="rId4"/>
    <p:sldId id="289" r:id="rId5"/>
    <p:sldId id="290" r:id="rId6"/>
    <p:sldId id="291" r:id="rId7"/>
    <p:sldId id="293" r:id="rId8"/>
    <p:sldId id="294" r:id="rId9"/>
    <p:sldId id="295" r:id="rId10"/>
    <p:sldId id="298" r:id="rId11"/>
    <p:sldId id="296" r:id="rId12"/>
    <p:sldId id="297" r:id="rId13"/>
    <p:sldId id="299" r:id="rId14"/>
    <p:sldId id="300" r:id="rId15"/>
    <p:sldId id="302" r:id="rId16"/>
    <p:sldId id="301" r:id="rId17"/>
    <p:sldId id="303" r:id="rId18"/>
    <p:sldId id="304" r:id="rId19"/>
    <p:sldId id="305" r:id="rId20"/>
    <p:sldId id="306" r:id="rId21"/>
    <p:sldId id="307" r:id="rId22"/>
    <p:sldId id="309" r:id="rId23"/>
    <p:sldId id="308" r:id="rId24"/>
    <p:sldId id="310" r:id="rId25"/>
    <p:sldId id="311" r:id="rId26"/>
    <p:sldId id="312" r:id="rId27"/>
    <p:sldId id="313" r:id="rId28"/>
    <p:sldId id="314" r:id="rId29"/>
    <p:sldId id="315" r:id="rId30"/>
    <p:sldId id="316" r:id="rId31"/>
    <p:sldId id="317" r:id="rId32"/>
    <p:sldId id="318" r:id="rId33"/>
    <p:sldId id="319" r:id="rId34"/>
    <p:sldId id="286" r:id="rId35"/>
    <p:sldId id="287" r:id="rId3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3"/>
  </p:normalViewPr>
  <p:slideViewPr>
    <p:cSldViewPr snapToGrid="0" snapToObjects="1">
      <p:cViewPr varScale="1">
        <p:scale>
          <a:sx n="107" d="100"/>
          <a:sy n="107" d="100"/>
        </p:scale>
        <p:origin x="7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>
            <a:extLst>
              <a:ext uri="{FF2B5EF4-FFF2-40B4-BE49-F238E27FC236}">
                <a16:creationId xmlns:a16="http://schemas.microsoft.com/office/drawing/2014/main" id="{F844EC74-778B-A549-A90B-EB1814358AC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tr-TR"/>
              <a:t>Ankara Üniversitesi AYAŞ MYO 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D6BFA516-C0B9-2041-B640-8D1DEC20AA2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64A42A-AF7F-4C46-96DD-E12C3BC41CD2}" type="datetimeFigureOut">
              <a:rPr lang="tr-TR" smtClean="0"/>
              <a:t>13.12.2020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01484D64-CF60-0746-AC4A-FB27A9B4FFE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tr-TR"/>
              <a:t>Abdullah Gökhan YAŞA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709911C2-D3B5-F748-BD5D-519DC8E066E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0B1315-E71E-784D-9B36-B6835AA090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799281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tr-TR"/>
              <a:t>Ankara Üniversitesi AYAŞ MYO 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FD8F6C-185F-434D-8E62-ED91820FADA6}" type="datetimeFigureOut">
              <a:rPr lang="tr-TR" smtClean="0"/>
              <a:t>13.12.2020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tr-TR"/>
              <a:t>Abdullah Gökhan YAŞA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B019B-26ED-4D40-8386-B3274965CD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8513512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B96B63A-0F5B-B046-859F-2D546C4ED4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F63B5C5-338D-E64D-B535-C082B973AE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27C970E-19A3-4448-87A9-29DE0C148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76019-B4BC-9C43-84EC-16D435A7485D}" type="datetime1">
              <a:rPr lang="tr-TR" smtClean="0"/>
              <a:t>13.12.2020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16DDAAB-432A-5941-9A9F-106C3AE22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536B1D6-DFA7-654F-843A-0C0DADAAA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6339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A250DF8-A048-7F4A-A20E-D0F348F27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06161BEC-7BCE-1D49-8BE9-3BA5ED9389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51F5A7D-C2E2-A445-A540-AABA94059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0B0A3-E1BD-E640-BA61-07E5DE05B38F}" type="datetime1">
              <a:rPr lang="tr-TR" smtClean="0"/>
              <a:t>13.12.2020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FAEA0F6-EF4E-CA47-9508-85FDC76F2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394524E-289D-A74D-8A55-8CC93C3FE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6128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0E972A15-78C9-7747-ABA1-F47C8A6228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58BC245D-0F8C-684E-B27A-4023DE0B5C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F94EDE5-CBDA-4B4A-8781-0F2B35BF7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7689F-B7BC-1C4A-BBAE-2B7D7DE9EEA4}" type="datetime1">
              <a:rPr lang="tr-TR" smtClean="0"/>
              <a:t>13.12.2020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DCA2747-AD29-014A-8746-E1EB2F6CB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C2203F5-FE23-134B-A79D-2F177892A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8602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17D9BF3-3073-0041-B998-759ABDE58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47CDF91-7DB5-184C-8C84-529DC8A727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C4B4302-B95A-C54B-A4C7-9261C273C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61C8F-E37C-E043-A5CF-FB56E5266B5C}" type="datetime1">
              <a:rPr lang="tr-TR" smtClean="0"/>
              <a:t>13.12.2020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9A0D5B3-A4F3-0A48-B79E-C6F73C69D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F21DA2C-8BE5-D440-8878-EC17EA884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4749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B311B58-7243-7440-A3C5-7AE328411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835A1AB-7C60-614F-BE3D-67F7544C3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F067ED0-F8D0-524A-A29E-9F16C25FD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2C419-FE9D-DF4C-9CA4-B29402D2D5CE}" type="datetime1">
              <a:rPr lang="tr-TR" smtClean="0"/>
              <a:t>13.12.2020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66C7EEE-B318-3243-A068-A8BDF0FAC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52BC829-5127-7F41-A20F-01F168CDE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8259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3F8AC6E-A165-BD4E-ACE7-00A944F22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79CAC31-22BB-DC45-A5EC-F7D2C06B01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2BC89076-A0FB-3B40-958A-C9A2817DD5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7DB8FDA-1F5C-194C-B41D-FF2A47794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A7FE-F710-FF46-92E5-306272684542}" type="datetime1">
              <a:rPr lang="tr-TR" smtClean="0"/>
              <a:t>13.12.2020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C475302-08C4-444F-AA78-860986BAC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6AB3BEB-05B7-C94E-8DC0-669E5CF12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2361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0A95960-2C91-304B-ACC4-DCA0AB42D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51264FD-E70A-D74E-9AAB-334154C0A2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F44DCF2-18B9-664D-8EB7-65F52D18D0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517B19A9-CACD-DB4D-A89E-456FC22B23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8AF8A554-47DA-DC42-87BB-D5A9AE73BA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187E66A9-2AFD-1149-B604-2A0BF8547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F21D-CFCA-9E46-BE99-E187F7A45655}" type="datetime1">
              <a:rPr lang="tr-TR" smtClean="0"/>
              <a:t>13.12.2020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DCCECD2D-11BA-9749-BB53-4AB5C6868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7F1F185F-349D-9F4A-85F0-4C7C79BAC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5871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6F4DA28-1B1D-8D48-A1A7-C1D0FB73E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37F14F5F-451B-3D4B-A42D-CAD6322BF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B54B8-B7C3-404D-996C-BA28D74CB19E}" type="datetime1">
              <a:rPr lang="tr-TR" smtClean="0"/>
              <a:t>13.12.2020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D22F3C0D-14B2-0A47-AC0F-464E7BEC1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23DEBB3C-458F-514B-A12D-80A16D429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6419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D86EB449-A4B4-5645-A9CA-830A3B873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BE35C-63FB-9247-9ABD-080D9A4931A8}" type="datetime1">
              <a:rPr lang="tr-TR" smtClean="0"/>
              <a:t>13.12.2020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7DE43159-F5AF-F749-B108-8ADDE94A5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38139AB7-EFC8-6646-B285-1D07CB7C2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7854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1DD68DA-CA1E-D048-90E4-B971F1F4A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D12D4DE-2953-BF42-9DDB-65DEE30978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52C4011E-3670-EB4B-BE09-5220DA208F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EFE5AA5-33A3-1044-BB81-10291567D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216D4-70AE-FA40-ABDF-1567E0D9EB95}" type="datetime1">
              <a:rPr lang="tr-TR" smtClean="0"/>
              <a:t>13.12.2020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7ECBC22-A75B-6942-9D5F-C5542D7B9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CCBBA43-4DD5-5240-87B1-503EA829E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5246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67EEF2C-D95D-054F-B27B-2F90B7467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A4B12692-9BA4-794B-8B0F-AA638F2562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370C683-6FC9-6942-9CF1-7E21CD1255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B43ECFB-E1F6-B141-A1F2-ED4194B7C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B46F5-822F-7741-BD5F-15B9229713C2}" type="datetime1">
              <a:rPr lang="tr-TR" smtClean="0"/>
              <a:t>13.12.2020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499F7CC-C951-2947-BE67-FF5F8A305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209DD75-1994-C346-8114-3A3926F78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5433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EFFA4795-F9D0-1946-A4F4-698C912BC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668EB99-81AB-6A43-A027-73EE0C17A1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471B9CA-596C-2541-A852-6FDFE578E5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000D6-E948-2C4D-9726-AC7229FF5D6A}" type="datetime1">
              <a:rPr lang="tr-TR" smtClean="0"/>
              <a:t>13.12.2020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259BF90-1C7B-2A4B-A246-30225F1CEB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9EF630F-0711-7843-9E2A-C350B995FA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6955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Rectangle 134">
            <a:extLst>
              <a:ext uri="{FF2B5EF4-FFF2-40B4-BE49-F238E27FC236}">
                <a16:creationId xmlns:a16="http://schemas.microsoft.com/office/drawing/2014/main" id="{ACBE1851-2230-47A9-B000-CE9046EA6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7522741D-FB8F-A145-98A0-420190523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4276" y="803705"/>
            <a:ext cx="4208656" cy="3034857"/>
          </a:xfrm>
        </p:spPr>
        <p:txBody>
          <a:bodyPr anchor="b">
            <a:normAutofit/>
          </a:bodyPr>
          <a:lstStyle/>
          <a:p>
            <a:pPr algn="r"/>
            <a:r>
              <a:rPr lang="tr-TR" sz="5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Halkla İlişkiler ve İletişim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7DEFB179-410A-484A-80B6-05B76FA247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921" y="4013165"/>
            <a:ext cx="4204012" cy="2205732"/>
          </a:xfrm>
        </p:spPr>
        <p:txBody>
          <a:bodyPr anchor="t">
            <a:normAutofit/>
          </a:bodyPr>
          <a:lstStyle/>
          <a:p>
            <a:pPr algn="r"/>
            <a:r>
              <a:rPr lang="tr-TR" sz="1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Ders</a:t>
            </a:r>
          </a:p>
        </p:txBody>
      </p:sp>
      <p:cxnSp>
        <p:nvCxnSpPr>
          <p:cNvPr id="147" name="Straight Connector 136">
            <a:extLst>
              <a:ext uri="{FF2B5EF4-FFF2-40B4-BE49-F238E27FC236}">
                <a16:creationId xmlns:a16="http://schemas.microsoft.com/office/drawing/2014/main" id="{23B93832-6514-44F4-849B-5EE2C8A233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6679" y="3928939"/>
            <a:ext cx="393192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Resim 4">
            <a:extLst>
              <a:ext uri="{FF2B5EF4-FFF2-40B4-BE49-F238E27FC236}">
                <a16:creationId xmlns:a16="http://schemas.microsoft.com/office/drawing/2014/main" id="{F4EE7BD4-9B19-3F4C-8E73-65B351C9DD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" b="1269"/>
          <a:stretch/>
        </p:blipFill>
        <p:spPr>
          <a:xfrm>
            <a:off x="6096000" y="734366"/>
            <a:ext cx="5459470" cy="5390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661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878A962-657E-8444-BA58-71E2194E7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İletişimin Özellikleri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C069755-A762-E440-B69B-EF8FC7DAEF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İletişim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çare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panecea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değildir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her ne kadar engebeleri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yumuşatıp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başarıya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giden yolu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düzleyebilse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her zaman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istediğimizi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sağlamayacaktır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İletişimin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niteliği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kötu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ise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sonuçlarının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hayal kırıcı olması muhtemeldir. Bu durum, bazı sorunların uzun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tartışıldıkça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neden daha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kötüleştiğini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açıklar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Yanlıs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anlaşılmalar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kötu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duygular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kötu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birlikte artabilir. Etkili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bütün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sorunları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çözmeyecektir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Tarafların birbirlerini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mükemmel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anladıkları fakat yine 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anlaşamadıkları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bazı durumlar vardır.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becerilerini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geliştirmek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etkinliğinizi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artırabilir. Ancak bu tam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değildir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850301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7839588-203E-1A4D-9691-00607F37F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İletişimin Özellikleri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CF2C13C-3409-4448-9A55-B91460517A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İletişim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sıklıkla etik tehditler ortaya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çıkarır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Etik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bütün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ilgili bilgilerin her anlamda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doğru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hiçbir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şekilde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aldatıcı olmamasını kapsar.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Manipülasyoncu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ayrımcı veya abartıcı bir ifade tarzından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kaçınılmalı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İyimser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tutumun arkasında olumsuz bilgileri saklamamalı yani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ikiyüzlu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olmamalıdır.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Fikirlerinizi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yansıtacak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şekilde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ifade etmeli ve verileri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dürüstçe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sergilemelisiniz.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Aksi takdirde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bütün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 durumlar her an bir tehditle bozulabilir ve olumsuz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sonuçlara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maruz kalınabilir.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804535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C12069B-3DC8-CB41-897F-617495FEB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İletişimin Özellikleri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90FE73C-EE55-1C41-9532-38F201DA23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İletişim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süreçtir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eyleminden tek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başına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mesajı iletme veya alma olarak bahsetmek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doğru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değildir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eylemi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kendisinin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parçası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incelenmelidir.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Alınan veya verilen her mesaj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geçmişteki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olayının halkalarından biridir, tek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başına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oluşmaz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711304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074EAA5-6B5F-6A45-96E2-5BB533922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İletişim Süreci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0A59466-B987-1F4A-B6C4-AE0845532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Bir olayın </a:t>
            </a:r>
            <a:r>
              <a:rPr lang="tr-TR" dirty="0" err="1"/>
              <a:t>sürekli</a:t>
            </a:r>
            <a:r>
              <a:rPr lang="tr-TR" dirty="0"/>
              <a:t> ve birbirini izleyen </a:t>
            </a:r>
            <a:r>
              <a:rPr lang="tr-TR" dirty="0" err="1"/>
              <a:t>değişmelerle</a:t>
            </a:r>
            <a:r>
              <a:rPr lang="tr-TR" dirty="0"/>
              <a:t> </a:t>
            </a:r>
            <a:r>
              <a:rPr lang="tr-TR" dirty="0" err="1"/>
              <a:t>gelişmesi</a:t>
            </a:r>
            <a:r>
              <a:rPr lang="tr-TR" dirty="0"/>
              <a:t>, </a:t>
            </a:r>
            <a:r>
              <a:rPr lang="tr-TR" dirty="0" err="1"/>
              <a:t>başka</a:t>
            </a:r>
            <a:r>
              <a:rPr lang="tr-TR" dirty="0"/>
              <a:t> bir olaya </a:t>
            </a:r>
            <a:r>
              <a:rPr lang="tr-TR" dirty="0" err="1"/>
              <a:t>dönüşmesi</a:t>
            </a:r>
            <a:r>
              <a:rPr lang="tr-TR" dirty="0"/>
              <a:t> durumu </a:t>
            </a:r>
            <a:r>
              <a:rPr lang="tr-TR" dirty="0" err="1"/>
              <a:t>sürec</a:t>
            </a:r>
            <a:r>
              <a:rPr lang="tr-TR" dirty="0"/>
              <a:t>̧ olarak tanımlanır. I</a:t>
            </a:r>
          </a:p>
          <a:p>
            <a:r>
              <a:rPr lang="tr-TR" dirty="0"/>
              <a:t>̇</a:t>
            </a:r>
            <a:r>
              <a:rPr lang="tr-TR" dirty="0" err="1"/>
              <a:t>letişim</a:t>
            </a:r>
            <a:r>
              <a:rPr lang="tr-TR" dirty="0"/>
              <a:t> de </a:t>
            </a:r>
            <a:r>
              <a:rPr lang="tr-TR" dirty="0" err="1"/>
              <a:t>sürec</a:t>
            </a:r>
            <a:r>
              <a:rPr lang="tr-TR" dirty="0"/>
              <a:t>̧ </a:t>
            </a:r>
            <a:r>
              <a:rPr lang="tr-TR" dirty="0" err="1"/>
              <a:t>özelliği</a:t>
            </a:r>
            <a:r>
              <a:rPr lang="tr-TR" dirty="0"/>
              <a:t> </a:t>
            </a:r>
            <a:r>
              <a:rPr lang="tr-TR" dirty="0" err="1"/>
              <a:t>gösterir</a:t>
            </a:r>
            <a:r>
              <a:rPr lang="tr-TR" dirty="0"/>
              <a:t>. </a:t>
            </a:r>
            <a:r>
              <a:rPr lang="tr-TR" dirty="0" err="1"/>
              <a:t>İletişim</a:t>
            </a:r>
            <a:r>
              <a:rPr lang="tr-TR" dirty="0"/>
              <a:t>, bireyin gerek biyolojik </a:t>
            </a:r>
            <a:r>
              <a:rPr lang="tr-TR" dirty="0" err="1"/>
              <a:t>gelişimine</a:t>
            </a:r>
            <a:r>
              <a:rPr lang="tr-TR" dirty="0"/>
              <a:t> gerekse </a:t>
            </a:r>
            <a:r>
              <a:rPr lang="tr-TR" dirty="0" err="1"/>
              <a:t>sosyokültürel</a:t>
            </a:r>
            <a:r>
              <a:rPr lang="tr-TR" dirty="0"/>
              <a:t> </a:t>
            </a:r>
            <a:r>
              <a:rPr lang="tr-TR" dirty="0" err="1"/>
              <a:t>çevresiyle</a:t>
            </a:r>
            <a:r>
              <a:rPr lang="tr-TR" dirty="0"/>
              <a:t> </a:t>
            </a:r>
            <a:r>
              <a:rPr lang="tr-TR" dirty="0" err="1"/>
              <a:t>etkileşimine</a:t>
            </a:r>
            <a:r>
              <a:rPr lang="tr-TR" dirty="0"/>
              <a:t> </a:t>
            </a:r>
            <a:r>
              <a:rPr lang="tr-TR" dirty="0" err="1"/>
              <a:t>bağlı</a:t>
            </a:r>
            <a:r>
              <a:rPr lang="tr-TR" dirty="0"/>
              <a:t> olarak devingenlik </a:t>
            </a:r>
            <a:r>
              <a:rPr lang="tr-TR" dirty="0" err="1"/>
              <a:t>gösteren</a:t>
            </a:r>
            <a:r>
              <a:rPr lang="tr-TR" dirty="0"/>
              <a:t> ve bireyi de </a:t>
            </a:r>
            <a:r>
              <a:rPr lang="tr-TR" dirty="0" err="1"/>
              <a:t>dönüştüren</a:t>
            </a:r>
            <a:r>
              <a:rPr lang="tr-TR" dirty="0"/>
              <a:t> bir olgudur. </a:t>
            </a:r>
            <a:r>
              <a:rPr lang="tr-TR" i="1" dirty="0"/>
              <a:t>I</a:t>
            </a:r>
          </a:p>
          <a:p>
            <a:r>
              <a:rPr lang="tr-TR" i="1" dirty="0"/>
              <a:t>̇</a:t>
            </a:r>
            <a:r>
              <a:rPr lang="tr-TR" i="1" dirty="0" err="1"/>
              <a:t>letişimin</a:t>
            </a:r>
            <a:r>
              <a:rPr lang="tr-TR" i="1" dirty="0"/>
              <a:t> </a:t>
            </a:r>
            <a:r>
              <a:rPr lang="tr-TR" i="1" dirty="0" err="1"/>
              <a:t>sürec</a:t>
            </a:r>
            <a:r>
              <a:rPr lang="tr-TR" i="1" dirty="0"/>
              <a:t>̧ </a:t>
            </a:r>
            <a:r>
              <a:rPr lang="tr-TR" i="1" dirty="0" err="1"/>
              <a:t>özelliği</a:t>
            </a:r>
            <a:r>
              <a:rPr lang="tr-TR" i="1" dirty="0"/>
              <a:t> iki yolla </a:t>
            </a:r>
            <a:r>
              <a:rPr lang="tr-TR" i="1" dirty="0" err="1"/>
              <a:t>karşımıza</a:t>
            </a:r>
            <a:r>
              <a:rPr lang="tr-TR" i="1" dirty="0"/>
              <a:t> </a:t>
            </a:r>
            <a:r>
              <a:rPr lang="tr-TR" i="1" dirty="0" err="1"/>
              <a:t>çıkmaktadır</a:t>
            </a:r>
            <a:r>
              <a:rPr lang="tr-TR" i="1" dirty="0"/>
              <a:t>. Bunlardan birincisi bireysel boyuttur. </a:t>
            </a:r>
            <a:r>
              <a:rPr lang="tr-TR" dirty="0"/>
              <a:t>Birey olarak </a:t>
            </a:r>
            <a:r>
              <a:rPr lang="tr-TR" dirty="0" err="1"/>
              <a:t>iletişim</a:t>
            </a:r>
            <a:r>
              <a:rPr lang="tr-TR" dirty="0"/>
              <a:t> gereksinimimiz </a:t>
            </a:r>
            <a:r>
              <a:rPr lang="tr-TR" dirty="0" err="1"/>
              <a:t>değişken</a:t>
            </a:r>
            <a:r>
              <a:rPr lang="tr-TR" dirty="0"/>
              <a:t> ve sınırsızdır. </a:t>
            </a:r>
            <a:r>
              <a:rPr lang="tr-TR" dirty="0" err="1"/>
              <a:t>Sürekli</a:t>
            </a:r>
            <a:r>
              <a:rPr lang="tr-TR" dirty="0"/>
              <a:t> </a:t>
            </a:r>
            <a:r>
              <a:rPr lang="tr-TR" dirty="0" err="1"/>
              <a:t>çevremize</a:t>
            </a:r>
            <a:r>
              <a:rPr lang="tr-TR" dirty="0"/>
              <a:t> kendimizi anlatmaya </a:t>
            </a:r>
            <a:r>
              <a:rPr lang="tr-TR" dirty="0" err="1"/>
              <a:t>çalışır</a:t>
            </a:r>
            <a:r>
              <a:rPr lang="tr-TR" dirty="0"/>
              <a:t>, </a:t>
            </a:r>
            <a:r>
              <a:rPr lang="tr-TR" dirty="0" err="1"/>
              <a:t>başkalarının</a:t>
            </a:r>
            <a:r>
              <a:rPr lang="tr-TR" dirty="0"/>
              <a:t> duygu ve </a:t>
            </a:r>
            <a:r>
              <a:rPr lang="tr-TR" dirty="0" err="1"/>
              <a:t>düşüncelerini</a:t>
            </a:r>
            <a:r>
              <a:rPr lang="tr-TR" dirty="0"/>
              <a:t> anlamaya gayret ederiz. </a:t>
            </a:r>
          </a:p>
          <a:p>
            <a:r>
              <a:rPr lang="tr-TR" dirty="0" err="1"/>
              <a:t>İletişim</a:t>
            </a:r>
            <a:r>
              <a:rPr lang="tr-TR" dirty="0"/>
              <a:t> kurmaya </a:t>
            </a:r>
            <a:r>
              <a:rPr lang="tr-TR" dirty="0" err="1"/>
              <a:t>çalışırken</a:t>
            </a:r>
            <a:r>
              <a:rPr lang="tr-TR" dirty="0"/>
              <a:t> duyup </a:t>
            </a:r>
            <a:r>
              <a:rPr lang="tr-TR" dirty="0" err="1"/>
              <a:t>öğrendiklerimizle</a:t>
            </a:r>
            <a:r>
              <a:rPr lang="tr-TR" dirty="0"/>
              <a:t> bir </a:t>
            </a:r>
            <a:r>
              <a:rPr lang="tr-TR" dirty="0" err="1"/>
              <a:t>biçimde</a:t>
            </a:r>
            <a:r>
              <a:rPr lang="tr-TR" dirty="0"/>
              <a:t> etkilenir </a:t>
            </a:r>
            <a:r>
              <a:rPr lang="tr-TR" dirty="0" err="1"/>
              <a:t>değişiriz</a:t>
            </a:r>
            <a:r>
              <a:rPr lang="tr-TR" dirty="0"/>
              <a:t>. Aynı </a:t>
            </a:r>
            <a:r>
              <a:rPr lang="tr-TR" dirty="0" err="1"/>
              <a:t>biçimde</a:t>
            </a:r>
            <a:r>
              <a:rPr lang="tr-TR" dirty="0"/>
              <a:t> </a:t>
            </a:r>
            <a:r>
              <a:rPr lang="tr-TR" dirty="0" err="1"/>
              <a:t>karşımızdaki</a:t>
            </a:r>
            <a:r>
              <a:rPr lang="tr-TR" dirty="0"/>
              <a:t> </a:t>
            </a:r>
            <a:r>
              <a:rPr lang="tr-TR" dirty="0" err="1"/>
              <a:t>kişiler</a:t>
            </a:r>
            <a:r>
              <a:rPr lang="tr-TR" dirty="0"/>
              <a:t> de bizimle girdikleri </a:t>
            </a:r>
            <a:r>
              <a:rPr lang="tr-TR" dirty="0" err="1"/>
              <a:t>iletişimden</a:t>
            </a:r>
            <a:r>
              <a:rPr lang="tr-TR" dirty="0"/>
              <a:t> etkilenirler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420154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AE7F61E-896E-9847-85E2-F4FB88982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İletişim Süreci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5B9C6CF-C295-F64E-82C6-EFFA687C96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İletişimin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niteliği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ilgili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diğer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boyutu ise toplumsal ve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kültüreldir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İnsanların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geçmişten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günümüze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kazanmıs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oldukları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kültürel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özelliklerin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bugüne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kadar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ulaşması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gelecek nesillere aktarılarak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yaşamasının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sağlanması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ancak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mümkündür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Atalarımızın edindikleri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tecrübeleri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sayesinde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öğreniriz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hayatımıza uygulama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imkânı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buluruz. Bizden sonraki nesiller de bizden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öğrenip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uygulama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şansını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ancak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yakalayabileceklerdir.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473890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07267E8-56F0-6442-ACEB-B022082E7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Dil ve İletişim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779B435-ED61-3042-A19C-EC0409F74A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aracı olan dil, toplumsal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anlaşmanın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sağlandığı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sistemdir.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İnsanlar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arasındaki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etkileşimin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ilk yoludur.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Dil,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iletişimsel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etkileşimin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sağlandığı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veya durumlar hakkında kanaat sahibi olmamıza yarayan bir kanaldır.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Duygu,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düşünce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istekler, alıcıya dil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aracılığı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ulaşır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toplumu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oluşturan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ortak unsurların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ürünu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olan dil, canlı bir varlıktır. Zamanla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değişen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gelişen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dinamik bir yapıya sahiptir.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537365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27CC494-35EE-0C46-8362-F135205F5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Dil ve İletişim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0874723-54E7-F54A-9BD0-45AC87806A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Dil, kullanımlarına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bağlı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üc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farklı boyutta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zenginleşir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durumsal, sosyal ve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kültürel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Dilin durumsal boyutu,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içeriğin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zaman,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mekân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bağlama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farklılık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göstermesidir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Dil kullanımının sosyal boyutu,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anlatım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çeşitliliğini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Toplumda var olan farklı katmanlar, sınıflar, gruplar farklı ifade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biçimleri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kullanırlar.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Sosyal grupların tutum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davranışlarını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etkileyen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faktörler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grup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biçimine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yansır. Bireyin ait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çevre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edindiği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meslek,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almıs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eğitim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kullandığı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dilin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içeriğini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belirler.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578211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B0EAFF5-C994-9A44-AB48-A20334501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Dil ve İletişim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2EFCF15-0AB9-3D44-B1EB-BC5032505A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Dil kullanımını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zenginleştiren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diğer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boyut,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kültürel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boyuttur. Dilin hem yapısı hem 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içeriği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taşıdığı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kültür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tarafından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şekillenir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Kelimelerin sosyal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kültürel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anlamları, toplumun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işleyişi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dünya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yapısı,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biçimi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hakkında bilgi verir.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Toplumların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sistemi, kendi gereksinimleri ve temel varsayımları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doğrultusunda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Dolayısıyla tarihsel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süreçte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yaratılan ve aktarılan her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toplumun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biçimini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etkiler.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306890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F0DA402-F6A5-3A4B-A671-DC785ADF9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Dil ve İletişim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ABE5BC-25E7-4143-B9EC-895870B38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Toplum, yapısı itibarıyla homojen bir olgu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değildir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Sınıfsal, ırksal, dinsel, etnik ayrımlar toplum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içinde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farklılık yaratır. Bu farklılıklar ise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iletişimde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çeşitliliğe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neden olur.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Dilde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bölgesel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sınıfsal vb. ayrımlar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şekilde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dil olgusunda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birleşir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aynı dili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konuşan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insanların ulusal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oluşturmasına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imkân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tanır.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Aynı dili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konuşan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topluluk,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konuşmanın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sağlanması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yorumlanması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gerekli kuralları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paylaşan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topluluktur.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332025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1C00449-83D2-8846-B284-6ED4D64F3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Dil ve İletişim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4B33718-0DD3-864C-83F4-8E44212D23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Dilin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özellikleri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şekilde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sıralanabilir: 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aracıdır.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Canlı bir varlıktır.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Sosyal bir kurumdur.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Kültür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taşıyıcısıdır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Düşünce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etkileşim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hâlindedir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Toplumsal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uzlaşmayı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gerektirir.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35444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3FA0BE2-ACE2-CD4C-A589-01B7E39BB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İLETİŞİM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0646FFA-96FA-9945-BDF6-98B9B3D661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esas olarak simgeler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aracılığıyla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 da gruptan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diğerine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bilginin, fikirlerin, tutumların veya duyguların iletimidir (1969). 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mesajlar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aracılığıyla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gerçekleştirilen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toplumsal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etkileşimlerdir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(1972). 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katılanların bilgi yaratıp,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karşılıklı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anlamaya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ulaşmak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amacıyla bu bilgiyi birbirleriyle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paylaştıkları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(1981). 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“bir mesajın bir kaynaktan belli bir kanal yoluyla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gürültu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unsurunun da katılımıyla bir alıcıya iletimi eylemi veya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sürecidir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.” (1986). 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“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yalnızca haber ve ileti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alışverişi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görüşler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olgular ve verilerin iletimi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paylaşımını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içeren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bireysel ve ortak etkinliktir (1988). 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hem ortak, hem de farklı zaman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mekân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boyutlarında; bilgi,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düşünce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duyguların anlamlarında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uzlaşılmıs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simgeler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aracılığı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biriktirilip aktarılması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alışverişidir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(1990). 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“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iletiler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aracılığı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kurulan toplumsal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etkileşimdir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(1996).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351626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D234904-BB3E-B140-8844-CD67AB3BC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Yazı ve Konuşma Dili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7559447-675D-CD46-B145-B5B0420F9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Yazı dili ile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konuşma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dili arasındaki farklar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şunlardır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ülkede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konuşma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dili olabilir ancak yazı dili tektir.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Konuşma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dili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dildir, yazı dili ise yapaydır.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Yazı dili noktalama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işaretleri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cümle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yapısı gibi belli kurallara tabidir.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Konuşma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dilindeki ifade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biçimleri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standart ve kurallı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değildir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Konuşmada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dilin yanı sıra jest, mimik, tonlama, vurgu gibi unsurlar devreye girer. Yazı dilinde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imkân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yoktur.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Yazı dili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günlük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kullanımda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değişiklik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göstermez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 nedenle daha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bir alanda kullanılır.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Konuşma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dilinin kullanım alanı ise dardır.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Konuşma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dili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bölgelere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gruplara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farklılık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gösterir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yaşanan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değişimlerin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takibi zordur. Yazı dili ise bir kurallar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bütünu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gelişimi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zaman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ağır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ağır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olur.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Ayrıca yazılı metinlerin orijinalliklerinin bozulmadan nesilden nesle aktarılabilmesi nedeniyle yazılı dilin tarihi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gelişimini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görmek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mümkündür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Dolayısıyla yazı dili aynı zamanda medeniyet dilidir.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563452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B4BF6E4-41E9-9144-A642-250BAFDA0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Dilbilim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4FDBA97-3027-EC4C-8940-F0B9E987D7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Mesajı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gönderen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mesajı alan arasında her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şeyden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önce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dil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birlikteliği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bulunmalıdır.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İletişim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ortak bir kodlama sistemini gerektirir.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İletinin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dil yapısı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açısından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kusurlu olması, kavramsal eksiklikler, terminolojik yetersizlikler gibi engellerin yanı sıra kelimelerin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bağlamdan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bağlama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farklı anlamlar kazanması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iletişimin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aksamasında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etkendir. </a:t>
            </a:r>
          </a:p>
          <a:p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 ifade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kullanıldığı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bağlam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içinde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anlam kazanır.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Çünku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dil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beşeri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faaliyettir.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Dilbilim perspektifinden yapılan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çalışmaları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dildeki yapıyı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çıkaran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yapısalcı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yaklaşımlar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dilsel yapıyı ve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söylemi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bütün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ele alan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postyapısalcı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yaklaşımlar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etrafında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şekillenmiştir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284958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0285E18-B963-814F-8ADF-1BC54A505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Dilbilim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DA3A988-0C7E-7146-8CAD-3157DC23A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Yapısalcı dilbilim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dildeki yapısal sistemler ve bu sistemler arasındaki yapısal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ilgilenir.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Ferdinand 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Saussure’ün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ortaya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koyduğu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Genel Dilbilim Dersleri adlı eseri, dildeki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sistematiği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merkeze alan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yapısalcılığın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temelini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Langue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dilin toplumsal yanını,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parole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ise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kişisel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yanını ifade eder. Buna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konuşma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eylemi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kişiseldir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ancak anlamını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dâhil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sistem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aracılığı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kazanır. Yani anlamın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kaynağı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insan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değil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yapıdır.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362767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1AFDEFB-9B55-BE44-B81E-F43C5091C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Dilbilim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8043ACD-4FA0-9548-AC18-1BB46CF275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Postyapısalcılıkla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birlikte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gösteren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gösterilen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arasındaki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yeniden ele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alınmıs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metnin yapısal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çözümlemesi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Roland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Barthes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Jacgues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Derrida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Michel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Foucault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gibi teorisyenlerin ortaya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koyduğu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kuramlar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çerçevesinde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söylem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analizine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doğru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evrilmiştir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çalışmalara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gösteren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gösterilen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arasındaki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sabit ve mutlak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değildir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Yani sabit bir anlamlandırma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yoktur.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Metin sadece bu ikisi arasındaki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dayanan dilsel kodlardan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oluşmaz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Sistemsel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gösteren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gösterilen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dilin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görünen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kodu yani metnin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anlamıdır.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Ancak metin yazara, okura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bağlama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değişiklik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gösteren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örtük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kodlar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içerir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örtük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kodlar metnin yan anlamıdır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söylemi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Yani anlam dilin yapısı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içinde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değil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bağlamında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ortaya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çıkar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Bireyin zihinsel yapısını etkileyen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kültür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ürünlerinin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yanı sıra onun psikolojik, fiziksel, sosyal vb.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özellikleri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bilişsel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durumuna ve dolayısıyla kodlama-anlama-anlamlandırma gibi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becerilerine etki eder.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5357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F277450-B5D2-1347-B753-224412DC6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Dilbilim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0F23AA0-1C0B-7A4A-A846-00A0645581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err="1"/>
              <a:t>Düz</a:t>
            </a:r>
            <a:r>
              <a:rPr lang="tr-TR" dirty="0"/>
              <a:t> anlam bir </a:t>
            </a:r>
            <a:r>
              <a:rPr lang="tr-TR" dirty="0" err="1"/>
              <a:t>gösterenin</a:t>
            </a:r>
            <a:r>
              <a:rPr lang="tr-TR" dirty="0"/>
              <a:t> zihinde </a:t>
            </a:r>
            <a:r>
              <a:rPr lang="tr-TR" dirty="0" err="1"/>
              <a:t>uyandırdığı</a:t>
            </a:r>
            <a:r>
              <a:rPr lang="tr-TR" dirty="0"/>
              <a:t> ilk anlamdır. Kelimenin ilk anlamının </a:t>
            </a:r>
            <a:r>
              <a:rPr lang="tr-TR" dirty="0" err="1"/>
              <a:t>dışında</a:t>
            </a:r>
            <a:r>
              <a:rPr lang="tr-TR" dirty="0"/>
              <a:t> zamanla </a:t>
            </a:r>
            <a:r>
              <a:rPr lang="tr-TR" dirty="0" err="1"/>
              <a:t>kazandığı</a:t>
            </a:r>
            <a:r>
              <a:rPr lang="tr-TR" dirty="0"/>
              <a:t> ikincil anlamlar ise onun yan anlamıdır. Yan anlam </a:t>
            </a:r>
            <a:r>
              <a:rPr lang="tr-TR" dirty="0" err="1"/>
              <a:t>bağlamdan</a:t>
            </a:r>
            <a:r>
              <a:rPr lang="tr-TR" dirty="0"/>
              <a:t> </a:t>
            </a:r>
            <a:r>
              <a:rPr lang="tr-TR" dirty="0" err="1"/>
              <a:t>bağlama</a:t>
            </a:r>
            <a:r>
              <a:rPr lang="tr-TR" dirty="0"/>
              <a:t> farklılık </a:t>
            </a:r>
            <a:r>
              <a:rPr lang="tr-TR" dirty="0" err="1"/>
              <a:t>gösterir</a:t>
            </a:r>
            <a:r>
              <a:rPr lang="tr-TR" dirty="0"/>
              <a:t>, </a:t>
            </a:r>
            <a:r>
              <a:rPr lang="tr-TR" dirty="0" err="1"/>
              <a:t>düz</a:t>
            </a:r>
            <a:r>
              <a:rPr lang="tr-TR" dirty="0"/>
              <a:t> anlamı </a:t>
            </a:r>
            <a:r>
              <a:rPr lang="tr-TR" dirty="0" err="1"/>
              <a:t>genişleterek</a:t>
            </a:r>
            <a:r>
              <a:rPr lang="tr-TR" dirty="0"/>
              <a:t> </a:t>
            </a:r>
            <a:r>
              <a:rPr lang="tr-TR" dirty="0" err="1"/>
              <a:t>söylemi</a:t>
            </a:r>
            <a:r>
              <a:rPr lang="tr-TR" dirty="0"/>
              <a:t> </a:t>
            </a:r>
            <a:r>
              <a:rPr lang="tr-TR" dirty="0" err="1"/>
              <a:t>oluşturur</a:t>
            </a:r>
            <a:r>
              <a:rPr lang="tr-TR" dirty="0"/>
              <a:t>. </a:t>
            </a:r>
          </a:p>
          <a:p>
            <a:r>
              <a:rPr lang="tr-TR" dirty="0" err="1"/>
              <a:t>Barthes</a:t>
            </a:r>
            <a:r>
              <a:rPr lang="tr-TR" dirty="0"/>
              <a:t>, metinde verili </a:t>
            </a:r>
            <a:r>
              <a:rPr lang="tr-TR" dirty="0" err="1"/>
              <a:t>olduğunu</a:t>
            </a:r>
            <a:r>
              <a:rPr lang="tr-TR" dirty="0"/>
              <a:t> kabul </a:t>
            </a:r>
            <a:r>
              <a:rPr lang="tr-TR" dirty="0" err="1"/>
              <a:t>ettiği</a:t>
            </a:r>
            <a:r>
              <a:rPr lang="tr-TR" dirty="0"/>
              <a:t> </a:t>
            </a:r>
            <a:r>
              <a:rPr lang="tr-TR" dirty="0" err="1"/>
              <a:t>düz</a:t>
            </a:r>
            <a:r>
              <a:rPr lang="tr-TR" dirty="0"/>
              <a:t> anlam ile metinde anlam </a:t>
            </a:r>
            <a:r>
              <a:rPr lang="tr-TR" dirty="0" err="1"/>
              <a:t>farklılığı</a:t>
            </a:r>
            <a:r>
              <a:rPr lang="tr-TR" dirty="0"/>
              <a:t> yaratan bu yan anlamları da dikkate alarak </a:t>
            </a:r>
            <a:r>
              <a:rPr lang="tr-TR" dirty="0" err="1"/>
              <a:t>Saussure’den</a:t>
            </a:r>
            <a:r>
              <a:rPr lang="tr-TR" dirty="0"/>
              <a:t> farklı bir </a:t>
            </a:r>
            <a:r>
              <a:rPr lang="tr-TR" dirty="0" err="1"/>
              <a:t>çözümleme</a:t>
            </a:r>
            <a:r>
              <a:rPr lang="tr-TR" dirty="0"/>
              <a:t> ortaya koyar. </a:t>
            </a:r>
          </a:p>
          <a:p>
            <a:r>
              <a:rPr lang="tr-TR" dirty="0" err="1"/>
              <a:t>Barthes’a</a:t>
            </a:r>
            <a:r>
              <a:rPr lang="tr-TR" dirty="0"/>
              <a:t> </a:t>
            </a:r>
            <a:r>
              <a:rPr lang="tr-TR" dirty="0" err="1"/>
              <a:t>göre</a:t>
            </a:r>
            <a:r>
              <a:rPr lang="tr-TR" dirty="0"/>
              <a:t> yan anlam dolaylı ve </a:t>
            </a:r>
            <a:r>
              <a:rPr lang="tr-TR" dirty="0" err="1"/>
              <a:t>çağrışımsaldır</a:t>
            </a:r>
            <a:r>
              <a:rPr lang="tr-TR" dirty="0"/>
              <a:t>. Dolayısıyla okura (iletiyi alan </a:t>
            </a:r>
            <a:r>
              <a:rPr lang="tr-TR" dirty="0" err="1"/>
              <a:t>kişiye</a:t>
            </a:r>
            <a:r>
              <a:rPr lang="tr-TR" dirty="0"/>
              <a:t>) </a:t>
            </a:r>
            <a:r>
              <a:rPr lang="tr-TR" dirty="0" err="1"/>
              <a:t>göre</a:t>
            </a:r>
            <a:r>
              <a:rPr lang="tr-TR" dirty="0"/>
              <a:t> farklı boyutlar kazanır. </a:t>
            </a:r>
          </a:p>
          <a:p>
            <a:r>
              <a:rPr lang="tr-TR" dirty="0" err="1"/>
              <a:t>Yazılırlı</a:t>
            </a:r>
            <a:r>
              <a:rPr lang="tr-TR" dirty="0"/>
              <a:t> metin </a:t>
            </a:r>
            <a:r>
              <a:rPr lang="tr-TR" dirty="0" err="1"/>
              <a:t>dediği</a:t>
            </a:r>
            <a:r>
              <a:rPr lang="tr-TR" dirty="0"/>
              <a:t> bu metinler, okur tarafından </a:t>
            </a:r>
            <a:r>
              <a:rPr lang="tr-TR" dirty="0" err="1"/>
              <a:t>başka</a:t>
            </a:r>
            <a:r>
              <a:rPr lang="tr-TR" dirty="0"/>
              <a:t> anlamsal </a:t>
            </a:r>
            <a:r>
              <a:rPr lang="tr-TR" dirty="0" err="1"/>
              <a:t>yüklemelerle</a:t>
            </a:r>
            <a:r>
              <a:rPr lang="tr-TR" dirty="0"/>
              <a:t> yeniden yazılabilir, okurun kendi anlam ve hayal </a:t>
            </a:r>
            <a:r>
              <a:rPr lang="tr-TR" dirty="0" err="1"/>
              <a:t>dünyasında</a:t>
            </a:r>
            <a:r>
              <a:rPr lang="tr-TR" dirty="0"/>
              <a:t> eklemlenebilir. </a:t>
            </a:r>
            <a:r>
              <a:rPr lang="tr-TR" dirty="0" err="1"/>
              <a:t>Okunurlu</a:t>
            </a:r>
            <a:r>
              <a:rPr lang="tr-TR" dirty="0"/>
              <a:t> metinlerde ise </a:t>
            </a:r>
            <a:r>
              <a:rPr lang="tr-TR" dirty="0" err="1"/>
              <a:t>düz</a:t>
            </a:r>
            <a:r>
              <a:rPr lang="tr-TR" dirty="0"/>
              <a:t> anlam baskındır, anlamın </a:t>
            </a:r>
            <a:r>
              <a:rPr lang="tr-TR" dirty="0" err="1"/>
              <a:t>bağlama</a:t>
            </a:r>
            <a:r>
              <a:rPr lang="tr-TR" dirty="0"/>
              <a:t> veya okura </a:t>
            </a:r>
            <a:r>
              <a:rPr lang="tr-TR" dirty="0" err="1"/>
              <a:t>göre</a:t>
            </a:r>
            <a:r>
              <a:rPr lang="tr-TR" dirty="0"/>
              <a:t> </a:t>
            </a:r>
            <a:r>
              <a:rPr lang="tr-TR" dirty="0" err="1"/>
              <a:t>değişmesi</a:t>
            </a:r>
            <a:r>
              <a:rPr lang="tr-TR" dirty="0"/>
              <a:t> zordur. </a:t>
            </a:r>
          </a:p>
          <a:p>
            <a:r>
              <a:rPr lang="tr-TR" dirty="0" err="1"/>
              <a:t>İletişimde</a:t>
            </a:r>
            <a:r>
              <a:rPr lang="tr-TR" dirty="0"/>
              <a:t> anlam metnin birincil veya ikincil anlamlarına </a:t>
            </a:r>
            <a:r>
              <a:rPr lang="tr-TR" dirty="0" err="1"/>
              <a:t>ilişkin</a:t>
            </a:r>
            <a:r>
              <a:rPr lang="tr-TR" dirty="0"/>
              <a:t> olabilir. Etkili bir </a:t>
            </a:r>
            <a:r>
              <a:rPr lang="tr-TR" dirty="0" err="1"/>
              <a:t>iletişim</a:t>
            </a:r>
            <a:r>
              <a:rPr lang="tr-TR" dirty="0"/>
              <a:t>, dilin sistemsel kurallarının yanı sıra metnin </a:t>
            </a:r>
            <a:r>
              <a:rPr lang="tr-TR" dirty="0" err="1"/>
              <a:t>bağlamının</a:t>
            </a:r>
            <a:r>
              <a:rPr lang="tr-TR" dirty="0"/>
              <a:t> da </a:t>
            </a:r>
            <a:r>
              <a:rPr lang="tr-TR" dirty="0" err="1"/>
              <a:t>göz</a:t>
            </a:r>
            <a:r>
              <a:rPr lang="tr-TR" dirty="0"/>
              <a:t> </a:t>
            </a:r>
            <a:r>
              <a:rPr lang="tr-TR" dirty="0" err="1"/>
              <a:t>önüne</a:t>
            </a:r>
            <a:r>
              <a:rPr lang="tr-TR" dirty="0"/>
              <a:t> alınması ile </a:t>
            </a:r>
            <a:r>
              <a:rPr lang="tr-TR" dirty="0" err="1"/>
              <a:t>mümkündür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344654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B4F6955-92CD-834E-9CDD-5EFAF6412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Kültür ve İletişim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E105F1B-81E3-0843-AB76-5F80999BFF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Kültür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bir toplumun tarihsel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süreçte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yaratmıs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maddi ve manevi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toplamıdır.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Kültür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bilgi,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inanc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sanat, ahlak, hukuk,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örf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adetlerden ve insanın toplumun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üyesi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bütün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yeteneklerinden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oluşmus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karmaşık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bütünu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ifade eder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Kültür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yalnız bir milletin din, ahlak, hukuk, akıl, estetik, dil, ekonomi ve fen hayatlarının uyumlu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bütünüdür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Kültür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bireyin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doğuştan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getirdiği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doğum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yoluyla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kalıtsal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değildir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Kültürel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değerler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toplumun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davranıs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örüntüleri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sosyalleşme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sürecinde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eğitim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öğretim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yoluyla kazanılır veya kazandırılır.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Kültür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değişimlere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açık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olgudur. Teknolojik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gelişmeler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göçler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gibi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içten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gelen ya da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kültürlerarası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etkileşimler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savaşlar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gibi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dıştan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gelen etkenlere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bağlı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değişir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601154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3B653ED-A927-D642-B252-D3F7B5849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Kültür ve İletişim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9E4A30-DE33-FB41-88A7-219BBDEDE7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Kısaca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özetlersek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kültürün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özelliklerini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şöyle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sıralayabiliriz: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Toplumsal ve tarihsel bir olgudur,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İnsanın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doğuştan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getirdiği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kalıtsal bir olgu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değildir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Devingendir,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değişime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açıktır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kültürde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birden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kültür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bulunur.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941877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E095655-9126-D845-B360-D56B046B7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Kültürün İşlevleri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CF94D63-4E83-4A48-AC93-0E2CA8761F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Toplumun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değerlerini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bütün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hâline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getirir.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Böylece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sosyal ve bireysel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yaşamın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anlamını ve amacını ortaya koyar. Toplumsal deneyim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kültür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aracılığı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ortaya koyulur.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Kültür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sosyal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dayanışmaya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temel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Her birey bir aileye,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çevreye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gruba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dâhil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olmak, kendisini bir yere ait hissetmek ister. Aidiyet duygusu, sosyal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dolayısıyla toplumun ortak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değerlerine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uygun davranmayı gerektirir.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Kültür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toplumun sosyolojik resmidir. Sosyal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yaşamın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desenini ortaya koyarak bir toplumun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diğer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toplumlardan ayırt edilmesini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Böylece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davranıs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kalıbının ya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hangi topluma ait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anlaşılabilir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Kültür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sosyal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kimliğin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oluşmasında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faktördür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Bir toplumu yansıtan kimlik tipolojisinin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oluşmasını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Toplumsal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kuşaklar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boyu aktarılmasına ve toplumun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devamlılığına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imkân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tanır.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026676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453425F-D087-F443-A682-492E7E5D7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Kültürel Değişme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13A63A1-FCC9-ED41-872F-C8D13A2B6D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Kültürün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zenginleşmesi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farklılaşması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yeni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yaratılması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toplumlar ve sosyal gruplar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geçerlidir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Ancak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kültürel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değişimin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biçimi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hızı toplumdan topluma, gruptan gruba farklılık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gösterir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Sosyal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kültürel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 toplumun kendi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zaten var olan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yeniden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değerlendirilmesi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başka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toplumdan etkilenmesi yoluyla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Kültürlerarası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iletişimin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fazla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toplumlarda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başka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kültürün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etkisine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bağlı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yaşanan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değişimler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daha fazladır. Ancak ne kadar geleneksel ve tutucu olursa olsun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değişebilirlik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kültürün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temel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özelliklerinden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biridir.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256368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85686FF-6FB1-394A-A7C3-1E21B07A7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Kültürel Değişme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59BC033-45AE-194D-926A-13C9F2D37E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Demografik etmenler: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Nüfustaki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ve azalmaya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yaşanan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göçler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nedeniyle iş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bölümünde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yeni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düzenlemeler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hâsıl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olur.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Kentleşme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birlikte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eğitim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sağlık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üretim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gibi kamusal hizmetler alanında yapılan planlamalar toplumda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değişiklikleri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gerektirir. </a:t>
            </a:r>
          </a:p>
          <a:p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Kültürel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değerler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Gerek dinî gerek ahlaki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farklılaşması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toplumsal hayatın geleneksel kurumlarında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farklılaşmaya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neden olur. </a:t>
            </a:r>
          </a:p>
          <a:p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Ekonomik etmenler: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Ekonomik durum aynı zamanda toplumdaki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gelişmişlik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düzeyini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belirler. Toplumsal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ihtiyaçların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farklılaşması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araştırma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geliştirme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faaliyetlerinin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çeşitlenmesi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ekonomik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gelişmişlikle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alakalıdır. Ekonomi, bilim, teknik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kültür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arasındaki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toplumda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etkisine sahiptir.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23972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E3AEBE5-6315-4943-9D06-D42491B66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İLETİŞİM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F5A3D4B-6563-D44D-A295-46156DA149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tanımlarından yola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çıkarak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ortak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yönlerine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ulaşmak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mümkündür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 noktada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temel ortak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ortaya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çıkmaktadır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canlılar arasında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gerçekleşir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anlamların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paylaşılmasını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içerir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sembollerle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yürütülür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08956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99193BA-E759-0640-8FC8-8306805C2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Kültürel Değişme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2A1008D-7526-8B4A-9BAD-642D28B565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Teknolojik etmenler: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Endüstri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alanında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yaşanan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teknolojik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gelişmeler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yaşamın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bütün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alanlarını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kökten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değişime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uğratabilir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biçimlerinde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farklılıklar yaratan teknolojinin temelinde ise bilgi vardır. Dolayısıyla bilgi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değişimin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basamağıdır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Eğitim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etmeni: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Sosyalizasyon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işlevine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sahip olan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eğitim-öğretim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toplumdaki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değişimin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aktörüdür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Toplumsal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bağlamında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mümkün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ideal bireyler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yetiştirmek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eğitimsel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tavrın amacıdır. </a:t>
            </a:r>
          </a:p>
          <a:p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İdeolojik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etmenler: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İdeoloji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insanın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dünyaya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bakıs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davranışlarına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düşünceler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bütünüdür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İdeolojiler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toplumların mevcut durum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karşısındaki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tutumlarını belirler. Tutucu ideolojiler toplumun mevcut durumunun muhafazasından yanayken, ilerlemeci ideolojiler mevcutla yetinmeyen, yenilik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taraftarlığına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dayalı ideolojilerdir.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086117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070555E-5549-CC40-A8F1-14AC09432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Kültürlerarası İletişim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1A2EAED-7B84-784C-88F2-56BD58608A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Kültürlerarası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belli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kültür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birimine ait bireylerin, kendileri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dışındaki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grupların veya toplumların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üyeleriyle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kurdukları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Farklı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biçimlerinin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araya gelmesi, aralarında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kültürel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farklılıkların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bulunduğu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sosyal grupların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karşılaşmasıdır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Toplumların benimsedikleri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bağlamında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doğru-yanlıs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yargıları ve bu yargılara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davranıs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kalıpları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İlişki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kurma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biçimlerinden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eğitim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pratiklerine,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tüketim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alışkanlıklarından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alanlarının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düzenlenmesine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kadar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bütün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sosyal yapıp-etmeler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davranıs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normları tarafından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şekillenir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pratiği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iletişimsel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eylem 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kültürün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değeridir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toplumdan topluma farklılık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gösterir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196139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F22DAD5-7A59-FD4E-B4CB-68B6D632D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Kültürlerarası İletişim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5440B9C-2F8B-234A-820A-0EE249FCFF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kültür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insanla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neşet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eden ve insanı etkileyen iki kavramdır.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kültür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birbiriyle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bağlantılı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olgulardır.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Kültürlerarası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insanın kendi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kültürel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sınırlarını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aşarak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başka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toplumların farklı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kültür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kodlarıyla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karşılaşması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farklı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değerlere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sahip insanlarla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geçmesi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tanımlanabilir.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Bireylerin kendi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kültürel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kodlarıyla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şekillenen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etkileşim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becerileri,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kültürlerarası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yansır.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Dolayısıyla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küreselleşmenin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sonucu olarak toplumların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araçları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benzerlik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gösterse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yerel unsurlar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varlığını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koruyacaktır. </a:t>
            </a:r>
          </a:p>
          <a:p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Yerellik sadece dil bilimsel farklılıklar demek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değildir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Anlama, anlamlandırma ve yorumlama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sürecine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etki eden unsurların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bağlama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değerlendirilmesini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içerir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875178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D4310E8-55B0-1E42-BDBC-D412746AA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Kültürlerarası İletişim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6DA6572-8628-DA46-9512-B8867D039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Bunun yanı sıra insanın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bilişsel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durumunu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şekillendiren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kültürel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kabuller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şartlanmalar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kültürlerarası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etkileyen unsurlardır.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Dünyayı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algılamamıza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veren ve otomatik olarak harekete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geçmemizi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sağlayan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düşünce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davranıs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kalıpları,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şartlanmalar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deneyimler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kültürel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aktarımla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öğrenilir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Öğrenilen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 tavır, bireyi farklı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kültürlere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önyargılı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olmaya, insanları belirli kalıplarda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değerlendirmeye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itiyorsa,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çatışmalar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yanlıs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anlamalar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kaçınılmaz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olur.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Önceden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hüküm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verme anlamına gelen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önyargı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bazen olumlu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yaklaşımlar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içerse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genelde olumsuz tutumları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düşünceleri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ifade eder.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Kültürlerarası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sorun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teşkil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eden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diğer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etmen, etnik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merkezciliğin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kendi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kültürünu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üstün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boyutudur.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Başka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kültürleri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kendi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kültürel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çerçevesinde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yargılamak anlamına gelen etnik merkezcilik, bu yargılamanın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kültürel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üstünlük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kabulüne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dayanması nedeniyle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aksaklıklara yol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967685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2CCF99D-D78D-A04B-91B5-6D0EB9118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SON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827386C-DB4E-8C4E-8734-1808FA53F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dirty="0"/>
              <a:t>10. Dersin Sonu</a:t>
            </a:r>
          </a:p>
          <a:p>
            <a:pPr marL="0" indent="0" algn="ctr">
              <a:buNone/>
            </a:pPr>
            <a:r>
              <a:rPr lang="tr-TR" b="1" dirty="0"/>
              <a:t>Teşekkürler</a:t>
            </a:r>
          </a:p>
        </p:txBody>
      </p:sp>
    </p:spTree>
    <p:extLst>
      <p:ext uri="{BB962C8B-B14F-4D97-AF65-F5344CB8AC3E}">
        <p14:creationId xmlns:p14="http://schemas.microsoft.com/office/powerpoint/2010/main" val="20508000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151EAFE-B65B-6149-AB03-163E0020D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KAYNAKÇA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2503D413-2802-1544-A739-B5E985D60BF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950013"/>
            <a:ext cx="10039597" cy="4102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304704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İspir, N. (2017). 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İletişime Giriş içinde Dil, Kültür ve İletişim.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Erzurum: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Atatürk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Üniversitesi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Açıköğretim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Fakültesi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Yayınları.</a:t>
            </a: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Doğan, A. (2017). 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İletişime Giriş içinde </a:t>
            </a:r>
            <a:r>
              <a:rPr lang="tr-TR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İletişim Kavramı ve Süreci.</a:t>
            </a:r>
            <a:r>
              <a:rPr lang="tr-TR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Erzurum: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Atatürk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Üniversitesi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Açıköğretim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Fakültesi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Yayınları.</a:t>
            </a:r>
          </a:p>
          <a:p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Geçikli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F. (2017). 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İlişkiler.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Erzurum: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Atatürk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Üniversitesi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Açıköğretim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Fakültesi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Yayınları.</a:t>
            </a:r>
          </a:p>
          <a:p>
            <a:pPr>
              <a:lnSpc>
                <a:spcPct val="100000"/>
              </a:lnSpc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KALENDER, A., PELTEKOĞLU, Z. F., BAYÇU, S., ERGÜVEN, M. S., YILMAZ, R. A., OKAY, A., &amp; GÖZTAŞ, A. (2018). 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İlişkiler.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Eskişehir: T.C Anadolu Üniversitesi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Açıköğretim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Yayınları Fakültesi Yayınları NO: 1676.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552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BFAA359-8B71-FD4C-9941-027743B7A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İLETİŞİM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283AFEF-3104-8544-943C-60E07E1935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Canlılar arasında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oluşturulan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yürütülen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onların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çeşitli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rol oynayan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anlayabilmek, onu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doğru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etkili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biçimde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kullanabilmek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ögeleri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birbirleriyle olan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anlamak gerekir.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olayının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gerçekleşebilmesi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kullanılan sembollerin, ifadelerin, terimlerin,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görünümlerin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anlamları ve tanımları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üzerinde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ortak bir anlam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bulunmalıdır.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Canlıların birbirlerine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kurmak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üzere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kullandıkları dile ait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sözcükler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rakamlar ve yaptıkları beden hareketleri, fikirlerin kendileri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sembollerdir. Medeni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dünyada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yaşayan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insanlar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anlamı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paylaşır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fakat bunları farklı sembollerle ifade ederler. Bunlar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çeşitli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dillere ait yazı, seslendirme ve beden hareketleriyle ilgili sembolleri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içerir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52420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1FDF05B-AF6D-4F40-9E2F-D86B5C79F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İLETİŞİM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8F98493-C8FE-1B4A-8AEA-4BAAF4ECDB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İnsan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yaşamında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vazgeçilmez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unsur olan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tarihi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içerisinde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insanların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biçimlerini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olumlu ya da olumsuz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şekilde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etkilerken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insanoğlu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ihtiyac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istek ve beklentileri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doğrultusunda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çeşitli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uygulamalar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biçiminde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günümüze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kadar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İnsanlar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doğdukları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andan itibaren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yakın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çevreleri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sonra da toplumsal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çevreleriyle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sürekli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bilinçli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bilinçsiz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şekilde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kurmaktadırlar.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Konuşarak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susarak,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bağırarak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beden hareketleriyle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çevrelerindekilere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birtakım anlamlar iletmek suretiyle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sağlamaktadırlar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Kurulan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anlamda zorunludur.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50866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65436F2-604D-A043-AFFF-BA7228B35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İLETİŞİM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5F53232-A128-3047-A0EB-C8409A8CB0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İnsanlar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başkalarıyla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arada olabilmek, onları anlayabilmek, kendilerini anlatabilmek ve etkileyebilmek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diğer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ifade ile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toplumsallaşabilmek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amacıyla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kurmaktadırlar.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bağlamda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her yerde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etkileşim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etkileşimin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her yerde 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olduğunu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söylemek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mümkündür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insanın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günlük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yaşamının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%70’ini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konuşarak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izleyerek, dinleyerek ve yazarak yani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geçirdiği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dikkate alınırsa insanın duygu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düşüncelerini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çevresindekilerle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paylaşmadan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yaşamasının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mümkün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olmadığı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söylenebilir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Başka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deyişle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bir insan sevincini, acısını, isteklerini,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ihtiyaçlarını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paylaşmak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isterken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kurmak zorundadır.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16060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A4945F1-29F3-D240-857C-C72DF0528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İletişimin Özellikleri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CBF56B7-7EC4-D04B-B6C8-2A28355F56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 err="1"/>
              <a:t>İletişim</a:t>
            </a:r>
            <a:r>
              <a:rPr lang="tr-TR" i="1" dirty="0"/>
              <a:t> </a:t>
            </a:r>
            <a:r>
              <a:rPr lang="tr-TR" i="1" dirty="0" err="1"/>
              <a:t>kaçınılmazdır</a:t>
            </a:r>
            <a:r>
              <a:rPr lang="tr-TR" i="1" dirty="0"/>
              <a:t>: </a:t>
            </a:r>
            <a:r>
              <a:rPr lang="tr-TR" dirty="0" err="1"/>
              <a:t>İletişimin</a:t>
            </a:r>
            <a:r>
              <a:rPr lang="tr-TR" dirty="0"/>
              <a:t> temel bir </a:t>
            </a:r>
            <a:r>
              <a:rPr lang="tr-TR" dirty="0" err="1"/>
              <a:t>gerçeği</a:t>
            </a:r>
            <a:r>
              <a:rPr lang="tr-TR" dirty="0"/>
              <a:t> “</a:t>
            </a:r>
            <a:r>
              <a:rPr lang="tr-TR" dirty="0" err="1"/>
              <a:t>iletişimsiz</a:t>
            </a:r>
            <a:r>
              <a:rPr lang="tr-TR" dirty="0"/>
              <a:t> </a:t>
            </a:r>
            <a:r>
              <a:rPr lang="tr-TR" dirty="0" err="1"/>
              <a:t>olunamayacağı”dır</a:t>
            </a:r>
            <a:r>
              <a:rPr lang="tr-TR" dirty="0"/>
              <a:t>. Sessiz </a:t>
            </a:r>
            <a:r>
              <a:rPr lang="tr-TR" dirty="0" err="1"/>
              <a:t>olduğumuz</a:t>
            </a:r>
            <a:r>
              <a:rPr lang="tr-TR" dirty="0"/>
              <a:t> bir anda bile </a:t>
            </a:r>
            <a:r>
              <a:rPr lang="tr-TR" dirty="0" err="1"/>
              <a:t>çok</a:t>
            </a:r>
            <a:r>
              <a:rPr lang="tr-TR" dirty="0"/>
              <a:t> zengin </a:t>
            </a:r>
            <a:r>
              <a:rPr lang="tr-TR" dirty="0" err="1"/>
              <a:t>sözsüz</a:t>
            </a:r>
            <a:r>
              <a:rPr lang="tr-TR" dirty="0"/>
              <a:t> mesajlar iletebiliriz. </a:t>
            </a:r>
          </a:p>
          <a:p>
            <a:r>
              <a:rPr lang="tr-TR" dirty="0" err="1"/>
              <a:t>Yüz</a:t>
            </a:r>
            <a:r>
              <a:rPr lang="tr-TR" dirty="0"/>
              <a:t> ifadesi, </a:t>
            </a:r>
            <a:r>
              <a:rPr lang="tr-TR" dirty="0" err="1"/>
              <a:t>durus</a:t>
            </a:r>
            <a:r>
              <a:rPr lang="tr-TR" dirty="0"/>
              <a:t>̧, el kol hareketleri, giyim ve </a:t>
            </a:r>
            <a:r>
              <a:rPr lang="tr-TR" dirty="0" err="1"/>
              <a:t>diğer</a:t>
            </a:r>
            <a:r>
              <a:rPr lang="tr-TR" dirty="0"/>
              <a:t> </a:t>
            </a:r>
            <a:r>
              <a:rPr lang="tr-TR" dirty="0" err="1"/>
              <a:t>birçok</a:t>
            </a:r>
            <a:r>
              <a:rPr lang="tr-TR" dirty="0"/>
              <a:t> </a:t>
            </a:r>
            <a:r>
              <a:rPr lang="tr-TR" dirty="0" err="1"/>
              <a:t>davranıs</a:t>
            </a:r>
            <a:r>
              <a:rPr lang="tr-TR" dirty="0"/>
              <a:t>̧, tutumlarımızla ilgili sinyaller </a:t>
            </a:r>
            <a:r>
              <a:rPr lang="tr-TR" dirty="0" err="1"/>
              <a:t>içerir</a:t>
            </a:r>
            <a:r>
              <a:rPr lang="tr-TR" dirty="0"/>
              <a:t>.</a:t>
            </a:r>
          </a:p>
          <a:p>
            <a:r>
              <a:rPr lang="tr-TR" dirty="0"/>
              <a:t> </a:t>
            </a:r>
            <a:r>
              <a:rPr lang="tr-TR" dirty="0" err="1"/>
              <a:t>İletişim</a:t>
            </a:r>
            <a:r>
              <a:rPr lang="tr-TR" dirty="0"/>
              <a:t> kuramamanın </a:t>
            </a:r>
            <a:r>
              <a:rPr lang="tr-TR" dirty="0" err="1"/>
              <a:t>olanaksızlığı</a:t>
            </a:r>
            <a:r>
              <a:rPr lang="tr-TR" dirty="0"/>
              <a:t> </a:t>
            </a:r>
            <a:r>
              <a:rPr lang="tr-TR" dirty="0" err="1"/>
              <a:t>içinde</a:t>
            </a:r>
            <a:r>
              <a:rPr lang="tr-TR" dirty="0"/>
              <a:t> </a:t>
            </a:r>
            <a:r>
              <a:rPr lang="tr-TR" dirty="0" err="1"/>
              <a:t>yokluğumuzda</a:t>
            </a:r>
            <a:r>
              <a:rPr lang="tr-TR" dirty="0"/>
              <a:t> bile mesajlar </a:t>
            </a:r>
            <a:r>
              <a:rPr lang="tr-TR" dirty="0" err="1"/>
              <a:t>gönderdiğimiz</a:t>
            </a:r>
            <a:r>
              <a:rPr lang="tr-TR" dirty="0"/>
              <a:t> anlamına gelir. </a:t>
            </a:r>
          </a:p>
          <a:p>
            <a:r>
              <a:rPr lang="tr-TR" dirty="0"/>
              <a:t>Bir olayda ortada </a:t>
            </a:r>
            <a:r>
              <a:rPr lang="tr-TR" dirty="0" err="1"/>
              <a:t>görünmemek</a:t>
            </a:r>
            <a:r>
              <a:rPr lang="tr-TR" dirty="0"/>
              <a:t> veya odayı terk etmek </a:t>
            </a:r>
            <a:r>
              <a:rPr lang="tr-TR" dirty="0" err="1"/>
              <a:t>başkaları</a:t>
            </a:r>
            <a:r>
              <a:rPr lang="tr-TR" dirty="0"/>
              <a:t> </a:t>
            </a:r>
            <a:r>
              <a:rPr lang="tr-TR" dirty="0" err="1"/>
              <a:t>için</a:t>
            </a:r>
            <a:r>
              <a:rPr lang="tr-TR" dirty="0"/>
              <a:t> anlam </a:t>
            </a:r>
            <a:r>
              <a:rPr lang="tr-TR" dirty="0" err="1"/>
              <a:t>taşır</a:t>
            </a:r>
            <a:r>
              <a:rPr lang="tr-TR" dirty="0"/>
              <a:t>. </a:t>
            </a:r>
            <a:r>
              <a:rPr lang="tr-TR" dirty="0" err="1"/>
              <a:t>İletişim</a:t>
            </a:r>
            <a:r>
              <a:rPr lang="tr-TR" dirty="0"/>
              <a:t> </a:t>
            </a:r>
            <a:r>
              <a:rPr lang="tr-TR" dirty="0" err="1"/>
              <a:t>kaçınılmaz</a:t>
            </a:r>
            <a:r>
              <a:rPr lang="tr-TR" dirty="0"/>
              <a:t> </a:t>
            </a:r>
            <a:r>
              <a:rPr lang="tr-TR" dirty="0" err="1"/>
              <a:t>olduğu</a:t>
            </a:r>
            <a:r>
              <a:rPr lang="tr-TR" dirty="0"/>
              <a:t> </a:t>
            </a:r>
            <a:r>
              <a:rPr lang="tr-TR" dirty="0" err="1"/>
              <a:t>için</a:t>
            </a:r>
            <a:r>
              <a:rPr lang="tr-TR" dirty="0"/>
              <a:t> </a:t>
            </a:r>
            <a:r>
              <a:rPr lang="tr-TR" dirty="0" err="1"/>
              <a:t>gönderilen</a:t>
            </a:r>
            <a:r>
              <a:rPr lang="tr-TR" dirty="0"/>
              <a:t> istem </a:t>
            </a:r>
            <a:r>
              <a:rPr lang="tr-TR" dirty="0" err="1"/>
              <a:t>dışı</a:t>
            </a:r>
            <a:r>
              <a:rPr lang="tr-TR" dirty="0"/>
              <a:t> mesajları da </a:t>
            </a:r>
            <a:r>
              <a:rPr lang="tr-TR" dirty="0" err="1"/>
              <a:t>göz</a:t>
            </a:r>
            <a:r>
              <a:rPr lang="tr-TR" dirty="0"/>
              <a:t> </a:t>
            </a:r>
            <a:r>
              <a:rPr lang="tr-TR" dirty="0" err="1"/>
              <a:t>önüne</a:t>
            </a:r>
            <a:r>
              <a:rPr lang="tr-TR" dirty="0"/>
              <a:t> almak </a:t>
            </a:r>
            <a:r>
              <a:rPr lang="tr-TR" dirty="0" err="1"/>
              <a:t>önemlidir</a:t>
            </a:r>
            <a:r>
              <a:rPr lang="tr-TR" dirty="0"/>
              <a:t>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42562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166394D-F22B-9F4D-AFB1-89C6BA1C1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İletişimin Özellikleri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6DB9FF4-B871-AF4B-91DD-368AA524F0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düzlemde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geçekleşir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veya daha fazla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bulunduğu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her zaman iki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mesaj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alışverişi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içerik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mesajları ve ilgili mesajlar.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İçerik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mesajları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tartışılmakta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olan konu hakkındaki bilgilerdir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şekilde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ortadadır.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İlgili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mesajlar ise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birbirleri hakkında nasıl hissettiklerini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gösteren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sinyallerdir.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Daha az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görünür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ilgili mesajlar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çeşitli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davranışları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gösterir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Bunlardan 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yakınlıktır. Yani bir tarafın genel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diğer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insanı sevme derecesi veya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gönderilmekte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mesajdır.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diğeri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kontrolle yani o durumdaki etki miktarı ile ilgilidir.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Üçüncu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tip ilgili mesaj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iletişimcinin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tarafa ya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diğer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insanlara saygı derecesidir.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mesajların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birçoğu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sözsüz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ifade edilirler.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88473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CB47718-2871-FE4A-8810-209A4212D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İletişimin Özellikleri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0178AB5-A128-E34B-8427-21B4BFF083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İletişim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geri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dönüşümsüzdür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Zaman zaman hepimiz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söylediğimize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pişmanlık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duyduğumuz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geri alabilmeyi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arzulamışızdır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Maalesef bu olanaksızdır.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Sözlerimiz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eylemlerimiz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başkalarının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hafızalarına kaydedilir ve biz onları silemeyiz.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özdeyişte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gibi, “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İnsanlar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bağışlayabilir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fakat unutmazlar”. Bu,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sözlerinizi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dikkatlice tartmanız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gerektiğini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gösterir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tartışmanın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 sıcak noktasında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söylenen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ani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eleştirel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ifade daha sonra kopmaz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parçanız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olabilir.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78579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4030</TotalTime>
  <Words>5530</Words>
  <Application>Microsoft Macintosh PowerPoint</Application>
  <PresentationFormat>Geniş ekran</PresentationFormat>
  <Paragraphs>179</Paragraphs>
  <Slides>35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35</vt:i4>
      </vt:variant>
    </vt:vector>
  </HeadingPairs>
  <TitlesOfParts>
    <vt:vector size="41" baseType="lpstr">
      <vt:lpstr>Arial</vt:lpstr>
      <vt:lpstr>Calibri</vt:lpstr>
      <vt:lpstr>Calibri Light</vt:lpstr>
      <vt:lpstr>Times New Roman</vt:lpstr>
      <vt:lpstr>Wingdings</vt:lpstr>
      <vt:lpstr>Office Teması</vt:lpstr>
      <vt:lpstr>Halkla İlişkiler ve İletişim</vt:lpstr>
      <vt:lpstr>İLETİŞİM</vt:lpstr>
      <vt:lpstr>İLETİŞİM</vt:lpstr>
      <vt:lpstr>İLETİŞİM</vt:lpstr>
      <vt:lpstr>İLETİŞİM</vt:lpstr>
      <vt:lpstr>İLETİŞİM</vt:lpstr>
      <vt:lpstr>İletişimin Özellikleri</vt:lpstr>
      <vt:lpstr>İletişimin Özellikleri</vt:lpstr>
      <vt:lpstr>İletişimin Özellikleri</vt:lpstr>
      <vt:lpstr>İletişimin Özellikleri</vt:lpstr>
      <vt:lpstr>İletişimin Özellikleri</vt:lpstr>
      <vt:lpstr>İletişimin Özellikleri</vt:lpstr>
      <vt:lpstr>İletişim Süreci</vt:lpstr>
      <vt:lpstr>İletişim Süreci</vt:lpstr>
      <vt:lpstr>Dil ve İletişim</vt:lpstr>
      <vt:lpstr>Dil ve İletişim</vt:lpstr>
      <vt:lpstr>Dil ve İletişim</vt:lpstr>
      <vt:lpstr>Dil ve İletişim</vt:lpstr>
      <vt:lpstr>Dil ve İletişim</vt:lpstr>
      <vt:lpstr>Yazı ve Konuşma Dili</vt:lpstr>
      <vt:lpstr>Dilbilim</vt:lpstr>
      <vt:lpstr>Dilbilim</vt:lpstr>
      <vt:lpstr>Dilbilim</vt:lpstr>
      <vt:lpstr>Dilbilim</vt:lpstr>
      <vt:lpstr>Kültür ve İletişim</vt:lpstr>
      <vt:lpstr>Kültür ve İletişim</vt:lpstr>
      <vt:lpstr>Kültürün İşlevleri</vt:lpstr>
      <vt:lpstr>Kültürel Değişme</vt:lpstr>
      <vt:lpstr>Kültürel Değişme</vt:lpstr>
      <vt:lpstr>Kültürel Değişme</vt:lpstr>
      <vt:lpstr>Kültürlerarası İletişim</vt:lpstr>
      <vt:lpstr>Kültürlerarası İletişim</vt:lpstr>
      <vt:lpstr>Kültürlerarası İletişim</vt:lpstr>
      <vt:lpstr>SON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Türkiye’nin Toplumsal Yapısı</dc:title>
  <dc:creator>ABDULLAH GÖKHAN YAŞA</dc:creator>
  <cp:lastModifiedBy>ABDULLAH GÖKHAN YAŞA</cp:lastModifiedBy>
  <cp:revision>98</cp:revision>
  <dcterms:created xsi:type="dcterms:W3CDTF">2020-10-04T15:36:28Z</dcterms:created>
  <dcterms:modified xsi:type="dcterms:W3CDTF">2020-12-13T14:31:03Z</dcterms:modified>
</cp:coreProperties>
</file>