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307" r:id="rId3"/>
    <p:sldId id="305" r:id="rId4"/>
    <p:sldId id="281" r:id="rId5"/>
    <p:sldId id="299" r:id="rId6"/>
    <p:sldId id="300" r:id="rId7"/>
    <p:sldId id="303" r:id="rId8"/>
    <p:sldId id="296" r:id="rId9"/>
    <p:sldId id="266" r:id="rId10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4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1040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9981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5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7232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6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21200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7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64303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8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5258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9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0844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3.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Tasarım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/>
              <a:t>Bir tasarım ne kadar iyi olursa olsun önemli olan ihtiyacı karşılaması ve/veya verilmesi istenen mesajı iletmesidir.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Eğer tasarım bunları yapamıyorsa hiçbir değer taşımaz.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/>
              <a:t>Bu nedenle tasarımcı aynı zamanda hem mesajı aktaran hem de biçimi düzenleyen kişidir.</a:t>
            </a:r>
            <a:endParaRPr lang="en-TR" sz="35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675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05" y="673321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tr-TR" sz="3900" b="1" dirty="0"/>
              <a:t>Ambalaj Tasarımı</a:t>
            </a:r>
            <a:br>
              <a:rPr lang="tr-TR" sz="3900" b="1" dirty="0"/>
            </a:br>
            <a:br>
              <a:rPr lang="tr-TR" sz="3600" b="1" dirty="0"/>
            </a:br>
            <a:r>
              <a:rPr lang="tr-TR" sz="3600" dirty="0"/>
              <a:t>Renk, Baskı, boyut, ürün özellikleri, maliyet, saklama ve taşıma koşulları, </a:t>
            </a:r>
            <a:r>
              <a:rPr lang="tr-TR" sz="3600" dirty="0" err="1"/>
              <a:t>cevreye</a:t>
            </a:r>
            <a:r>
              <a:rPr lang="tr-TR" sz="3600" dirty="0"/>
              <a:t> duyarlı ve geri dönüşüme uygun olması gibi pek çok farklı unsuru değerlendirmek gerekir.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 dirty="0"/>
              <a:t>.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Şafak</a:t>
            </a:r>
            <a:r>
              <a:rPr lang="en-US" dirty="0"/>
              <a:t> </a:t>
            </a:r>
            <a:r>
              <a:rPr lang="en-US" dirty="0" err="1"/>
              <a:t>Dikmen</a:t>
            </a:r>
            <a:endParaRPr lang="en-T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7111CA-1663-904E-BFF6-5670761C6739}"/>
              </a:ext>
            </a:extLst>
          </p:cNvPr>
          <p:cNvSpPr txBox="1"/>
          <p:nvPr/>
        </p:nvSpPr>
        <p:spPr>
          <a:xfrm>
            <a:off x="1711806" y="5824778"/>
            <a:ext cx="920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Kullanım hakları CC -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commons.wikimedia.org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</a:t>
            </a:r>
            <a:r>
              <a:rPr lang="tr-TR" dirty="0" err="1"/>
              <a:t>File:Custom-packaging-boxes.jpg</a:t>
            </a:r>
            <a:endParaRPr lang="tr-TR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B4DC9E6-2F45-1D49-852B-C0B782187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89"/>
          <a:stretch/>
        </p:blipFill>
        <p:spPr bwMode="auto">
          <a:xfrm>
            <a:off x="2873276" y="2716198"/>
            <a:ext cx="6332597" cy="302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0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/>
              <a:t>Tasarım Dalları</a:t>
            </a:r>
            <a:br>
              <a:rPr lang="en-TR" sz="3600" b="1" dirty="0"/>
            </a:br>
            <a:endParaRPr lang="en-TR" sz="2000" b="1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/>
              <a:t>Uygulamalı tasarım dalları </a:t>
            </a:r>
            <a:r>
              <a:rPr lang="tr-TR" sz="4000" b="1" dirty="0"/>
              <a:t>Üç Ana Başlık altında toplanabilir:</a:t>
            </a:r>
          </a:p>
          <a:p>
            <a:pPr marL="0" indent="0" algn="just">
              <a:buNone/>
            </a:pPr>
            <a:endParaRPr lang="tr-TR" sz="4000" b="1" dirty="0"/>
          </a:p>
          <a:p>
            <a:pPr algn="just"/>
            <a:r>
              <a:rPr lang="en-TR" sz="4000" dirty="0"/>
              <a:t>Endüstri Tasarımı:</a:t>
            </a:r>
          </a:p>
          <a:p>
            <a:pPr algn="just"/>
            <a:r>
              <a:rPr lang="en-TR" sz="4000" dirty="0"/>
              <a:t>Çevre Tasarımı:</a:t>
            </a:r>
          </a:p>
          <a:p>
            <a:pPr algn="just"/>
            <a:r>
              <a:rPr lang="en-TR" sz="4000" dirty="0"/>
              <a:t>Grafik Tasarım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0978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05" y="850790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TR" sz="4000" b="1" dirty="0"/>
              <a:t>Çevre Tasarımı: </a:t>
            </a:r>
            <a:r>
              <a:rPr lang="en-US" sz="3600" dirty="0"/>
              <a:t>Bina, </a:t>
            </a:r>
            <a:r>
              <a:rPr lang="en-US" sz="3600" dirty="0" err="1"/>
              <a:t>peyzaj</a:t>
            </a:r>
            <a:r>
              <a:rPr lang="en-US" sz="3600" dirty="0"/>
              <a:t>, </a:t>
            </a:r>
            <a:r>
              <a:rPr lang="en-US" sz="3600" dirty="0" err="1"/>
              <a:t>iç</a:t>
            </a:r>
            <a:r>
              <a:rPr lang="en-US" sz="3600" dirty="0"/>
              <a:t> </a:t>
            </a:r>
            <a:r>
              <a:rPr lang="en-US" sz="3600" dirty="0" err="1"/>
              <a:t>mekan</a:t>
            </a:r>
            <a:br>
              <a:rPr lang="en-US" sz="3600" dirty="0"/>
            </a:br>
            <a:r>
              <a:rPr lang="en-US" sz="2200" dirty="0" err="1"/>
              <a:t>Japon</a:t>
            </a:r>
            <a:r>
              <a:rPr lang="en-US" sz="2200" dirty="0"/>
              <a:t> </a:t>
            </a:r>
            <a:r>
              <a:rPr lang="en-US" sz="2200" dirty="0" err="1"/>
              <a:t>mimarlık</a:t>
            </a:r>
            <a:r>
              <a:rPr lang="en-US" sz="2200" dirty="0"/>
              <a:t> </a:t>
            </a:r>
            <a:r>
              <a:rPr lang="en-US" sz="2200" dirty="0" err="1"/>
              <a:t>ofisi</a:t>
            </a:r>
            <a:r>
              <a:rPr lang="en-US" sz="2200" dirty="0"/>
              <a:t> </a:t>
            </a:r>
            <a:r>
              <a:rPr lang="en-US" sz="2200" dirty="0" err="1"/>
              <a:t>Kengo</a:t>
            </a:r>
            <a:r>
              <a:rPr lang="en-US" sz="2200" dirty="0"/>
              <a:t> Kuma and Associates</a:t>
            </a:r>
            <a:br>
              <a:rPr lang="en-US" sz="2200" dirty="0"/>
            </a:br>
            <a:br>
              <a:rPr lang="en-US" sz="2200" dirty="0"/>
            </a:br>
            <a:br>
              <a:rPr lang="en-US" sz="3600" dirty="0"/>
            </a:br>
            <a:br>
              <a:rPr lang="en-TR" sz="3600" b="1" dirty="0"/>
            </a:br>
            <a:endParaRPr lang="en-TR" sz="2000" b="1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8734F04-86BC-6A4A-AD13-2AB03216F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225" y="1328569"/>
            <a:ext cx="5601148" cy="420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3F96AB-6F1F-5A45-92B2-5B0966F19359}"/>
              </a:ext>
            </a:extLst>
          </p:cNvPr>
          <p:cNvSpPr txBox="1"/>
          <p:nvPr/>
        </p:nvSpPr>
        <p:spPr>
          <a:xfrm>
            <a:off x="1516828" y="5824383"/>
            <a:ext cx="9746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Kullanım Haklar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commons.wikimedia.org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</a:t>
            </a:r>
            <a:r>
              <a:rPr lang="tr-TR" dirty="0" err="1"/>
              <a:t>File:Eskisehir_Odunpazari_Art_Museum.jpg</a:t>
            </a:r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134D51-222B-9B41-ABB1-D553E32E13D7}"/>
              </a:ext>
            </a:extLst>
          </p:cNvPr>
          <p:cNvSpPr txBox="1"/>
          <p:nvPr/>
        </p:nvSpPr>
        <p:spPr>
          <a:xfrm>
            <a:off x="624322" y="2043675"/>
            <a:ext cx="31737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Bina </a:t>
            </a:r>
            <a:r>
              <a:rPr lang="en-US" sz="3000" dirty="0" err="1"/>
              <a:t>tasarımı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Mimarlık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Peyzaj</a:t>
            </a:r>
            <a:r>
              <a:rPr lang="en-US" sz="3000" dirty="0"/>
              <a:t> </a:t>
            </a:r>
            <a:r>
              <a:rPr lang="en-US" sz="3000" dirty="0" err="1"/>
              <a:t>mimarlığı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İç</a:t>
            </a:r>
            <a:r>
              <a:rPr lang="en-US" sz="3000" dirty="0"/>
              <a:t> </a:t>
            </a:r>
            <a:r>
              <a:rPr lang="en-US" sz="3000" dirty="0" err="1"/>
              <a:t>mimarlık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46834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Grafik Tasarım</a:t>
            </a:r>
            <a:br>
              <a:rPr lang="en-TR" sz="3600" b="1" dirty="0"/>
            </a:br>
            <a:endParaRPr lang="en-TR" sz="2000" b="1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/>
              <a:t>Okunan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izlenen</a:t>
            </a:r>
            <a:r>
              <a:rPr lang="en-US" sz="4000" dirty="0"/>
              <a:t> </a:t>
            </a:r>
            <a:r>
              <a:rPr lang="en-US" sz="4000" dirty="0" err="1"/>
              <a:t>görüntülerin</a:t>
            </a:r>
            <a:r>
              <a:rPr lang="en-US" sz="4000" dirty="0"/>
              <a:t> </a:t>
            </a:r>
            <a:r>
              <a:rPr lang="en-US" sz="4000" dirty="0" err="1"/>
              <a:t>tasarımından</a:t>
            </a:r>
            <a:r>
              <a:rPr lang="en-US" sz="4000" dirty="0"/>
              <a:t> </a:t>
            </a:r>
            <a:r>
              <a:rPr lang="en-US" sz="4000" dirty="0" err="1"/>
              <a:t>sorumludur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/>
              <a:t>Afişler</a:t>
            </a:r>
            <a:endParaRPr lang="en-US" sz="4000" dirty="0"/>
          </a:p>
          <a:p>
            <a:pPr algn="just"/>
            <a:r>
              <a:rPr lang="en-US" sz="4000" dirty="0" err="1"/>
              <a:t>Kitaplar</a:t>
            </a:r>
            <a:endParaRPr lang="en-US" sz="4000" dirty="0"/>
          </a:p>
          <a:p>
            <a:pPr algn="just"/>
            <a:r>
              <a:rPr lang="en-US" sz="4000" dirty="0"/>
              <a:t>Bilgi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uyarı</a:t>
            </a:r>
            <a:r>
              <a:rPr lang="en-US" sz="4000" dirty="0"/>
              <a:t> </a:t>
            </a:r>
            <a:r>
              <a:rPr lang="en-US" sz="4000" dirty="0" err="1"/>
              <a:t>işaretleri</a:t>
            </a:r>
            <a:endParaRPr lang="en-US" sz="4000" dirty="0"/>
          </a:p>
          <a:p>
            <a:pPr algn="just"/>
            <a:r>
              <a:rPr lang="en-US" sz="4000" dirty="0" err="1"/>
              <a:t>Ekran</a:t>
            </a:r>
            <a:r>
              <a:rPr lang="en-US" sz="4000" dirty="0"/>
              <a:t> </a:t>
            </a:r>
            <a:r>
              <a:rPr lang="en-US" sz="4000" dirty="0" err="1"/>
              <a:t>arayüz</a:t>
            </a:r>
            <a:r>
              <a:rPr lang="en-US" sz="4000" dirty="0"/>
              <a:t> </a:t>
            </a:r>
            <a:r>
              <a:rPr lang="en-US" sz="4000" dirty="0" err="1"/>
              <a:t>tasarımları</a:t>
            </a:r>
            <a:endParaRPr lang="en-US" sz="40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3302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/>
              <a:t>Grafik Tasarım</a:t>
            </a:r>
            <a:br>
              <a:rPr lang="en-TR" sz="3600" b="1" dirty="0"/>
            </a:br>
            <a:endParaRPr lang="en-TR" sz="2000" b="1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/>
              <a:t>Görsel bir iletişim tasarımıdır.</a:t>
            </a:r>
          </a:p>
          <a:p>
            <a:pPr marL="0" indent="0" algn="just">
              <a:buNone/>
            </a:pPr>
            <a:r>
              <a:rPr lang="tr-TR" sz="4000" dirty="0"/>
              <a:t>Temel </a:t>
            </a:r>
            <a:r>
              <a:rPr lang="tr-TR" sz="4000" dirty="0" err="1"/>
              <a:t>işleşlevleri</a:t>
            </a:r>
            <a:r>
              <a:rPr lang="tr-TR" sz="4000" dirty="0"/>
              <a:t> arasında:</a:t>
            </a:r>
          </a:p>
          <a:p>
            <a:pPr algn="just"/>
            <a:r>
              <a:rPr lang="tr-TR" sz="4000" dirty="0"/>
              <a:t>Bir mesaj iletmek, </a:t>
            </a:r>
          </a:p>
          <a:p>
            <a:pPr algn="just"/>
            <a:r>
              <a:rPr lang="tr-TR" sz="4000" dirty="0"/>
              <a:t>Bir ürün ya da hizmeti tanıtmak yer alır</a:t>
            </a:r>
          </a:p>
          <a:p>
            <a:pPr marL="0" indent="0" algn="ctr">
              <a:buNone/>
            </a:pPr>
            <a:r>
              <a:rPr lang="tr-TR" sz="4000" b="1" dirty="0"/>
              <a:t>Temel soru:</a:t>
            </a:r>
          </a:p>
          <a:p>
            <a:pPr marL="0" indent="0" algn="ctr">
              <a:buNone/>
            </a:pPr>
            <a:r>
              <a:rPr lang="tr-TR" sz="4000" b="1" dirty="0"/>
              <a:t>Tasarımın sanattan farkı nedir?</a:t>
            </a:r>
          </a:p>
          <a:p>
            <a:pPr marL="0" indent="0" algn="just">
              <a:buNone/>
            </a:pPr>
            <a:endParaRPr lang="tr-TR" sz="40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613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3600" b="1" dirty="0"/>
              <a:t>Tasarım </a:t>
            </a:r>
            <a:br>
              <a:rPr lang="en-TR" sz="3600" b="1" dirty="0"/>
            </a:br>
            <a:r>
              <a:rPr lang="en-US" sz="2000" dirty="0" err="1"/>
              <a:t>İngilizce</a:t>
            </a:r>
            <a:r>
              <a:rPr lang="en-US" sz="2000" dirty="0"/>
              <a:t>: design</a:t>
            </a:r>
            <a:endParaRPr lang="en-TR" sz="2000" b="1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/>
              <a:t>Tasarım bir planın, bir nesnenin ya da bir inşa süreci içinde (mimarî çizimler, mühendislik çizimleri, iş süreci </a:t>
            </a:r>
            <a:r>
              <a:rPr lang="tr-TR" sz="2000" dirty="0" err="1"/>
              <a:t>v.b</a:t>
            </a:r>
            <a:r>
              <a:rPr lang="tr-TR" sz="2000" dirty="0"/>
              <a:t>.) meydana getirilmesine denir.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Tasarlamak, yeni bir nesne veya ürün (makine, mobilya, endüstriyel ürün </a:t>
            </a:r>
            <a:r>
              <a:rPr lang="tr-TR" sz="2000" dirty="0" err="1"/>
              <a:t>v.b</a:t>
            </a:r>
            <a:r>
              <a:rPr lang="tr-TR" sz="2000" dirty="0"/>
              <a:t>.), mekân ve alan (yapı, peyzaj) için bir plan oluşturma ve geliştirme sürecine işaret eder. (</a:t>
            </a:r>
            <a:r>
              <a:rPr lang="tr-TR" sz="2000" dirty="0" err="1"/>
              <a:t>Wikipedia</a:t>
            </a:r>
            <a:r>
              <a:rPr lang="tr-TR" sz="2000" dirty="0"/>
              <a:t>)</a:t>
            </a:r>
          </a:p>
          <a:p>
            <a:pPr marL="0" indent="0" algn="just">
              <a:buNone/>
            </a:pPr>
            <a:r>
              <a:rPr lang="tr-TR" sz="2000" b="1" dirty="0"/>
              <a:t>Temel sorular:</a:t>
            </a:r>
          </a:p>
          <a:p>
            <a:pPr algn="just"/>
            <a:r>
              <a:rPr lang="tr-TR" sz="2000" dirty="0"/>
              <a:t>İletişim tasarlanır mı?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err="1"/>
              <a:t>Arayüz</a:t>
            </a:r>
            <a:r>
              <a:rPr lang="tr-TR" sz="2000" dirty="0"/>
              <a:t> tasarımı nedir?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Film tasarlanır mı?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5300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3600" b="1" dirty="0"/>
              <a:t>Tasarım ve Sanat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TR" sz="3000" dirty="0"/>
              <a:t>Tasarım = problem çözmek</a:t>
            </a:r>
          </a:p>
          <a:p>
            <a:pPr marL="0" indent="0" algn="ctr">
              <a:buNone/>
            </a:pPr>
            <a:endParaRPr lang="en-TR" sz="3000" dirty="0"/>
          </a:p>
          <a:p>
            <a:r>
              <a:rPr lang="en-TR" sz="2500" dirty="0"/>
              <a:t>Sanat araçlarını kullanabilir ancak</a:t>
            </a:r>
          </a:p>
          <a:p>
            <a:endParaRPr lang="en-TR" sz="2500" dirty="0"/>
          </a:p>
          <a:p>
            <a:r>
              <a:rPr lang="en-TR" sz="2500" dirty="0"/>
              <a:t>Sanat =&gt; sanatçının özgür dünyası, ifade biçimi</a:t>
            </a:r>
          </a:p>
          <a:p>
            <a:r>
              <a:rPr lang="en-TR" sz="2500" dirty="0"/>
              <a:t>Tasarım bir soruna çözüm üretmek amacıyla geliştirilir</a:t>
            </a:r>
          </a:p>
          <a:p>
            <a:endParaRPr lang="en-TR" sz="2500" dirty="0"/>
          </a:p>
          <a:p>
            <a:pPr marL="0" indent="0">
              <a:buNone/>
            </a:pPr>
            <a:r>
              <a:rPr lang="en-TR" sz="2500" dirty="0"/>
              <a:t>Temel soru: Yeni medya ile tasarım arasında nasıl bir ilişki vardır? 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9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9045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447</Words>
  <Application>Microsoft Macintosh PowerPoint</Application>
  <PresentationFormat>Widescreen</PresentationFormat>
  <Paragraphs>75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Yeni Medya Uygulamaları RTS- İLT238 – 3. Hafta   Dr. Öğr. Üyesi Ergin Şafak Dikmen </vt:lpstr>
      <vt:lpstr>Tasarım</vt:lpstr>
      <vt:lpstr>Ambalaj Tasarımı  Renk, Baskı, boyut, ürün özellikleri, maliyet, saklama ve taşıma koşulları, cevreye duyarlı ve geri dönüşüme uygun olması gibi pek çok farklı unsuru değerlendirmek gerekir.</vt:lpstr>
      <vt:lpstr>Tasarım Dalları </vt:lpstr>
      <vt:lpstr>Çevre Tasarımı: Bina, peyzaj, iç mekan Japon mimarlık ofisi Kengo Kuma and Associates    </vt:lpstr>
      <vt:lpstr>Grafik Tasarım </vt:lpstr>
      <vt:lpstr>Grafik Tasarım </vt:lpstr>
      <vt:lpstr>Tasarım  İngilizce: design</vt:lpstr>
      <vt:lpstr>Tasarım ve Sanat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38</cp:revision>
  <dcterms:created xsi:type="dcterms:W3CDTF">2020-10-07T12:25:49Z</dcterms:created>
  <dcterms:modified xsi:type="dcterms:W3CDTF">2021-03-23T09:23:39Z</dcterms:modified>
</cp:coreProperties>
</file>