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260" r:id="rId2"/>
    <p:sldId id="307" r:id="rId3"/>
    <p:sldId id="312" r:id="rId4"/>
    <p:sldId id="313" r:id="rId5"/>
    <p:sldId id="314" r:id="rId6"/>
    <p:sldId id="315" r:id="rId7"/>
    <p:sldId id="316" r:id="rId8"/>
    <p:sldId id="317" r:id="rId9"/>
    <p:sldId id="318" r:id="rId10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2"/>
    <p:restoredTop sz="96327"/>
  </p:normalViewPr>
  <p:slideViewPr>
    <p:cSldViewPr snapToGrid="0" snapToObjects="1">
      <p:cViewPr varScale="1">
        <p:scale>
          <a:sx n="126" d="100"/>
          <a:sy n="126" d="100"/>
        </p:scale>
        <p:origin x="2216" y="192"/>
      </p:cViewPr>
      <p:guideLst/>
    </p:cSldViewPr>
  </p:slideViewPr>
  <p:outlineViewPr>
    <p:cViewPr>
      <p:scale>
        <a:sx n="33" d="100"/>
        <a:sy n="33" d="100"/>
      </p:scale>
      <p:origin x="0" y="-905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05440-C0A5-C543-BEB6-62E665DA05E6}" type="datetimeFigureOut">
              <a:rPr lang="en-TR" smtClean="0"/>
              <a:t>24.03.2021</a:t>
            </a:fld>
            <a:endParaRPr lang="en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0A7A-993E-3C45-8775-F5DB04DF81D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628828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3A7B2-ABE4-7E4B-A7DA-6CE390B28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A52D08-E586-1E4F-B88F-A126B9405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A11D6-CB2E-8845-8ACF-5787F5586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B88B-1DB9-1A44-B3D8-1E00B43DE296}" type="datetime1">
              <a:rPr lang="tr-TR" smtClean="0"/>
              <a:t>24.03.2021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4A13A-9BE8-4F4A-BA04-2DD218657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A61E7-BFDF-DA4A-86AE-4834B70F2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21353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F995F-30D0-924F-8C21-955EB8941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A30CE0-3862-8F4D-AF3F-2E354F5E6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0C9F5-DC62-1645-9241-E537FA128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A4ED-0BE3-904E-8D62-FB5EB386E47E}" type="datetime1">
              <a:rPr lang="tr-TR" smtClean="0"/>
              <a:t>24.03.2021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0B05D-9024-1D44-A2F4-BF60933DD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AEE36-91E5-1F47-B915-ED5D6C831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98268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F1AFC3-0AE2-A246-8CCE-CDD20CBBAC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4E7B71-456E-654B-AD2F-0C2978F8C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07C1D-B1DC-0444-ABD1-B3305BF2B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3CF0-387D-B542-BFDC-87717762E542}" type="datetime1">
              <a:rPr lang="tr-TR" smtClean="0"/>
              <a:t>24.03.2021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0BDC7-6527-5E4A-A9F4-436BCDD0C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F1941-8F8B-0B43-98B3-C3F265887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56139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725BD-E95B-D642-B750-C5680BC08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396FC-87F5-E843-819C-4F72A53E0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8F8C3-F7B4-5B44-9E47-E932BB4E3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ED21-D7D0-F84E-A36F-DA40A5F194E2}" type="datetime1">
              <a:rPr lang="tr-TR" smtClean="0"/>
              <a:t>24.03.2021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66E89-5DF1-C648-98CB-E6D26AD2E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1FED6-5C10-FD4A-A635-5737FA9A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39716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3DA6B-DF6F-1E45-8E8E-F9FBC0C98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CBC7AD-01B2-9C4C-BCC7-BE6512A7E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E8F49-4602-EE4B-BC0E-CDCB709E8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3123-F546-6D42-8CBD-15B1D832E165}" type="datetime1">
              <a:rPr lang="tr-TR" smtClean="0"/>
              <a:t>24.03.2021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1011F-EDF3-5D45-B878-B096C49A7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B76AD-8BCC-0249-8605-546F2D190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16319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87614-D9AA-8346-B6A3-0C2F276B7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7C003-092C-AC4A-AF4C-4D214B2A29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273389-1B8B-F146-89AB-2FADC4295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A685C-0F4B-A04E-AABD-7BD77F87C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A293-BCD8-7644-891F-A29E9F8F8FA2}" type="datetime1">
              <a:rPr lang="tr-TR" smtClean="0"/>
              <a:t>24.03.2021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A93646-0C9D-1244-BBB8-1AF22ED7A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8BCD6-2FB3-194D-A0C4-66E456724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282162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0DAEC-D8C9-524D-AA3E-BB5AEC9FC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A8F70-16F8-594C-89F4-F0F08A08C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617F36-50C1-F343-AC73-1F285BEAB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65BAA9-F5B3-5C4E-84AD-88A457B89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78110F-CE3A-8D44-8B24-7992661437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624C4B-950C-FC45-ABE1-D29C41DF2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B8E1-A066-FB4C-B1AB-F59189BEB3B2}" type="datetime1">
              <a:rPr lang="tr-TR" smtClean="0"/>
              <a:t>24.03.2021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3F95FD-C370-3643-8A6F-9F3C9678C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B992FB-39B3-4547-8FF6-4BEA4FA6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76778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35062-3FC8-9C47-B166-B4946F3E5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A0610F-E514-9A42-8082-EBE8FC1A2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359F-ED31-1B4C-B604-DB34DCE73318}" type="datetime1">
              <a:rPr lang="tr-TR" smtClean="0"/>
              <a:t>24.03.2021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4A4F6-7BA0-B54C-9307-75277D1CB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A21079-E392-E14D-B02A-2CF5C7639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84404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A2472-0F5B-684D-B767-4FE4BEEF3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363E-B3B7-2943-8D18-AE566FFC37D8}" type="datetime1">
              <a:rPr lang="tr-TR" smtClean="0"/>
              <a:t>24.03.2021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AEACC-5A7F-B643-92A6-9BFE459E7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5C162-1007-A845-8408-60FB882FF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6761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36B3E-EE90-9847-8BF0-1D7DE335D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4041C-B666-6C4B-AD22-DC2192763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E04C7E-9320-1C49-8E07-823EFE0A7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1394C-450A-CB44-9F3C-F108FB531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C151-F706-954C-BD06-2A1C5C227FF3}" type="datetime1">
              <a:rPr lang="tr-TR" smtClean="0"/>
              <a:t>24.03.2021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5E836-7C6C-4F46-8B06-CC589026F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226B8-B929-A34C-8FE0-2EA4D7C1C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4714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DE01D-6C57-D246-9430-A96908CD1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0F8F01-6ED3-8C4C-8CC9-98532950FC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7C2529-6F73-F440-8ED5-5D86424A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47AB5-BE1D-B44F-9939-81F6BCB7D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FE6C-EAB3-8F4D-B576-7378F5859D83}" type="datetime1">
              <a:rPr lang="tr-TR" smtClean="0"/>
              <a:t>24.03.2021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24C37-72CD-C247-B4BD-02E37DCEA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F0DF7-CD6A-994A-B514-CF82AD79C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14738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D78A60-6495-F54B-BA29-F45B97B06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D611E-A10B-3B4B-AA9F-16945BDA1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72A5A-3D28-3F48-BA54-1A70F9FDFF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B27CD-E577-3546-8A22-D6C6358882C6}" type="datetime1">
              <a:rPr lang="tr-TR" smtClean="0"/>
              <a:t>24.03.2021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92AF6-0D69-2541-B163-5077FA157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Dr. </a:t>
            </a:r>
            <a:r>
              <a:rPr lang="en-US" dirty="0" err="1"/>
              <a:t>Öğr</a:t>
            </a:r>
            <a:r>
              <a:rPr lang="en-US"/>
              <a:t>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8B30F-7C00-EE4B-9750-C53A914140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5851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230C0-31F1-F749-9C8A-2741104BA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689" y="3071183"/>
            <a:ext cx="9910296" cy="2590027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6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Yeni </a:t>
            </a:r>
            <a:r>
              <a:rPr lang="en-US" sz="6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Medya</a:t>
            </a:r>
            <a:r>
              <a:rPr lang="en-US" sz="6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700" dirty="0" err="1"/>
              <a:t>Uygulamaları</a:t>
            </a:r>
            <a:b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RTS- </a:t>
            </a:r>
            <a:r>
              <a:rPr lang="en-US" sz="4000" dirty="0"/>
              <a:t>İLT238 – 11. </a:t>
            </a:r>
            <a:r>
              <a:rPr lang="en-US" sz="4000" dirty="0" err="1"/>
              <a:t>Hafta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2800" dirty="0"/>
              <a:t>Dr. </a:t>
            </a:r>
            <a:r>
              <a:rPr lang="en-US" sz="2800" dirty="0" err="1"/>
              <a:t>Öğr</a:t>
            </a:r>
            <a:r>
              <a:rPr lang="en-US" sz="2800" dirty="0"/>
              <a:t>. </a:t>
            </a:r>
            <a:r>
              <a:rPr lang="en-US" sz="2800" dirty="0" err="1"/>
              <a:t>Üyesi</a:t>
            </a:r>
            <a:r>
              <a:rPr lang="en-US" sz="2800" dirty="0"/>
              <a:t> </a:t>
            </a:r>
            <a:r>
              <a:rPr lang="en-US" sz="2800" dirty="0" err="1"/>
              <a:t>Ergin</a:t>
            </a:r>
            <a:r>
              <a:rPr lang="en-US" sz="2800" dirty="0"/>
              <a:t> </a:t>
            </a:r>
            <a:r>
              <a:rPr lang="en-US" sz="2800" dirty="0" err="1"/>
              <a:t>Şafak</a:t>
            </a:r>
            <a:r>
              <a:rPr lang="en-US" sz="2800" dirty="0"/>
              <a:t> </a:t>
            </a:r>
            <a:r>
              <a:rPr lang="en-US" sz="2800" dirty="0" err="1"/>
              <a:t>Dikmen</a:t>
            </a:r>
            <a:br>
              <a:rPr lang="en-TR" sz="4000" dirty="0"/>
            </a:b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9BF478-37A8-7942-A998-AE86E7DC8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81149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4 - Bütünlük</a:t>
            </a:r>
            <a:endParaRPr lang="en-TR" sz="4000" b="1" dirty="0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2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tr-TR" sz="3500" dirty="0"/>
              <a:t>Görsel unsurlar bütünlük oluşturacak şekilde bir araya getirildiğinde kompozisyondaki dağınıklık ve parçalanmanın önüne geçilir.</a:t>
            </a:r>
          </a:p>
          <a:p>
            <a:pPr marL="457200" indent="-457200">
              <a:buFontTx/>
              <a:buChar char="-"/>
            </a:pPr>
            <a:endParaRPr lang="tr-TR" sz="3500" dirty="0"/>
          </a:p>
          <a:p>
            <a:pPr marL="457200" indent="-457200">
              <a:buFontTx/>
              <a:buChar char="-"/>
            </a:pPr>
            <a:r>
              <a:rPr lang="tr-TR" sz="3500" dirty="0"/>
              <a:t>Benzer nesneler gördüğünüzde bunları gruplandırma eğiliminde olursunuz.</a:t>
            </a:r>
          </a:p>
        </p:txBody>
      </p:sp>
    </p:spTree>
    <p:extLst>
      <p:ext uri="{BB962C8B-B14F-4D97-AF65-F5344CB8AC3E}">
        <p14:creationId xmlns:p14="http://schemas.microsoft.com/office/powerpoint/2010/main" val="2501872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4 - Bütünlük</a:t>
            </a:r>
            <a:endParaRPr lang="en-TR" sz="4000" b="1" dirty="0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3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endParaRPr lang="tr-TR" sz="35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7AA146-F754-3544-86CB-D54807A9C5FF}"/>
              </a:ext>
            </a:extLst>
          </p:cNvPr>
          <p:cNvSpPr txBox="1"/>
          <p:nvPr/>
        </p:nvSpPr>
        <p:spPr>
          <a:xfrm>
            <a:off x="643467" y="1499583"/>
            <a:ext cx="983720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tr-TR" sz="3200" dirty="0"/>
              <a:t>A) Bordür: Tasarım yüzeyini çevreleyen bordür bütünlük sağlamak için kullanılabilir.</a:t>
            </a:r>
          </a:p>
          <a:p>
            <a:pPr marL="457200" indent="-457200">
              <a:buFontTx/>
              <a:buChar char="-"/>
            </a:pPr>
            <a:endParaRPr lang="tr-TR" sz="3200" dirty="0"/>
          </a:p>
          <a:p>
            <a:pPr marL="457200" indent="-457200">
              <a:buFontTx/>
              <a:buChar char="-"/>
            </a:pPr>
            <a:r>
              <a:rPr lang="tr-TR" sz="3200" dirty="0"/>
              <a:t>B)Beyaz Boşluk: Dış kenarlara yakın bölgelerde bırakılan beyaz boşluklar bordüre benzer bir işlev görür</a:t>
            </a:r>
          </a:p>
          <a:p>
            <a:pPr marL="457200" indent="-457200">
              <a:buFontTx/>
              <a:buChar char="-"/>
            </a:pPr>
            <a:endParaRPr lang="tr-TR" sz="3200" dirty="0"/>
          </a:p>
          <a:p>
            <a:pPr marL="457200" indent="-457200">
              <a:buFontTx/>
              <a:buChar char="-"/>
            </a:pPr>
            <a:r>
              <a:rPr lang="tr-TR" sz="3200" dirty="0"/>
              <a:t> C) Eksen: Gizli ya da görülen eksenler – Bir grafik tasarım yüzeyinin iskeleti en az iki ya da daha fazla dikey ve yatay eksenden oluşur.</a:t>
            </a:r>
          </a:p>
          <a:p>
            <a:pPr marL="457200" indent="-457200">
              <a:buFontTx/>
              <a:buChar char="-"/>
            </a:pPr>
            <a:endParaRPr lang="tr-TR" sz="3200" dirty="0"/>
          </a:p>
          <a:p>
            <a:pPr marL="457200" indent="-457200">
              <a:buFontTx/>
              <a:buChar char="-"/>
            </a:pPr>
            <a:endParaRPr lang="tr-TR" sz="3200" dirty="0"/>
          </a:p>
          <a:p>
            <a:pPr marL="457200" indent="-457200">
              <a:buFontTx/>
              <a:buChar char="-"/>
            </a:pPr>
            <a:endParaRPr lang="tr-TR" sz="3200" dirty="0"/>
          </a:p>
          <a:p>
            <a:pPr marL="514350" indent="-514350">
              <a:buFont typeface="+mj-lt"/>
              <a:buAutoNum type="alphaLcParenR"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95411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4 - Bütünlük</a:t>
            </a:r>
            <a:endParaRPr lang="en-TR" sz="4000" b="1" dirty="0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4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endParaRPr lang="tr-TR" sz="35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7AA146-F754-3544-86CB-D54807A9C5FF}"/>
              </a:ext>
            </a:extLst>
          </p:cNvPr>
          <p:cNvSpPr txBox="1"/>
          <p:nvPr/>
        </p:nvSpPr>
        <p:spPr>
          <a:xfrm>
            <a:off x="643467" y="1499583"/>
            <a:ext cx="9837209" cy="7094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500" dirty="0"/>
              <a:t>D) üç nokta yöntemi</a:t>
            </a:r>
          </a:p>
          <a:p>
            <a:endParaRPr lang="tr-TR" sz="3500" dirty="0"/>
          </a:p>
          <a:p>
            <a:r>
              <a:rPr lang="tr-TR" sz="3500" dirty="0"/>
              <a:t>Okuyucu yüzey üzerinde yer alan üç unsuru hayali çizgilerle birleştirerek bir üçgen oluşturma eğilimindedir.</a:t>
            </a:r>
          </a:p>
          <a:p>
            <a:endParaRPr lang="tr-TR" sz="3500" dirty="0"/>
          </a:p>
          <a:p>
            <a:r>
              <a:rPr lang="tr-TR" sz="3500" dirty="0"/>
              <a:t>Çok fazla sayıda imgenin bulunduğu durumlarda bile bütün unsurlar üç ana grup içerisinde toplanmalıdır.</a:t>
            </a:r>
          </a:p>
          <a:p>
            <a:endParaRPr lang="tr-TR" sz="3500" dirty="0"/>
          </a:p>
          <a:p>
            <a:pPr marL="457200" indent="-457200">
              <a:buFontTx/>
              <a:buChar char="-"/>
            </a:pPr>
            <a:endParaRPr lang="tr-TR" sz="3500" dirty="0"/>
          </a:p>
          <a:p>
            <a:pPr marL="457200" indent="-457200">
              <a:buFontTx/>
              <a:buChar char="-"/>
            </a:pPr>
            <a:endParaRPr lang="tr-TR" sz="3500" dirty="0"/>
          </a:p>
          <a:p>
            <a:pPr marL="457200" indent="-457200">
              <a:buFontTx/>
              <a:buChar char="-"/>
            </a:pPr>
            <a:endParaRPr lang="tr-TR" sz="3500" dirty="0"/>
          </a:p>
          <a:p>
            <a:pPr marL="514350" indent="-514350">
              <a:buFont typeface="+mj-lt"/>
              <a:buAutoNum type="alphaLcParenR"/>
            </a:pP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96236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5 - Vurgulama</a:t>
            </a:r>
            <a:endParaRPr lang="en-TR" sz="4000" b="1" dirty="0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5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endParaRPr lang="tr-TR" sz="35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7AA146-F754-3544-86CB-D54807A9C5FF}"/>
              </a:ext>
            </a:extLst>
          </p:cNvPr>
          <p:cNvSpPr txBox="1"/>
          <p:nvPr/>
        </p:nvSpPr>
        <p:spPr>
          <a:xfrm>
            <a:off x="643467" y="1499583"/>
            <a:ext cx="983720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500" dirty="0"/>
              <a:t>Hangi görsel unsurun vurgulanması gerektiğine önceden karar  verilmeli.</a:t>
            </a:r>
          </a:p>
          <a:p>
            <a:endParaRPr lang="tr-TR" sz="3500" dirty="0"/>
          </a:p>
          <a:p>
            <a:r>
              <a:rPr lang="tr-TR" sz="3500" dirty="0"/>
              <a:t>Farklı vurgulama yöntemleri:</a:t>
            </a:r>
          </a:p>
          <a:p>
            <a:pPr marL="457200" indent="-457200">
              <a:buFontTx/>
              <a:buChar char="-"/>
            </a:pPr>
            <a:r>
              <a:rPr lang="tr-TR" sz="3500" dirty="0"/>
              <a:t>Boyut büyütme</a:t>
            </a:r>
          </a:p>
          <a:p>
            <a:pPr marL="457200" indent="-457200">
              <a:buFontTx/>
              <a:buChar char="-"/>
            </a:pPr>
            <a:r>
              <a:rPr lang="tr-TR" sz="3500" dirty="0"/>
              <a:t>Kalınlaştırma</a:t>
            </a:r>
          </a:p>
          <a:p>
            <a:pPr marL="457200" indent="-457200">
              <a:buFontTx/>
              <a:buChar char="-"/>
            </a:pPr>
            <a:r>
              <a:rPr lang="tr-TR" sz="3500" dirty="0"/>
              <a:t>Koyu ton</a:t>
            </a:r>
          </a:p>
          <a:p>
            <a:pPr marL="457200" indent="-457200">
              <a:buFontTx/>
              <a:buChar char="-"/>
            </a:pPr>
            <a:r>
              <a:rPr lang="tr-TR" sz="3500" dirty="0"/>
              <a:t>Canlı renk</a:t>
            </a:r>
          </a:p>
          <a:p>
            <a:pPr marL="514350" indent="-514350">
              <a:buFont typeface="+mj-lt"/>
              <a:buAutoNum type="alphaLcParenR"/>
            </a:pP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3599939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5 - Vurgulama</a:t>
            </a:r>
            <a:endParaRPr lang="en-TR" sz="4000" b="1" dirty="0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6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endParaRPr lang="tr-TR" sz="35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7AA146-F754-3544-86CB-D54807A9C5FF}"/>
              </a:ext>
            </a:extLst>
          </p:cNvPr>
          <p:cNvSpPr txBox="1"/>
          <p:nvPr/>
        </p:nvSpPr>
        <p:spPr>
          <a:xfrm>
            <a:off x="643467" y="1499583"/>
            <a:ext cx="983720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500" dirty="0"/>
              <a:t>Vurgulanacak unsurun tasarımın neresine yerleştirileceğine karar verilmelidir.</a:t>
            </a:r>
          </a:p>
          <a:p>
            <a:endParaRPr lang="tr-TR" sz="3500" dirty="0"/>
          </a:p>
          <a:p>
            <a:r>
              <a:rPr lang="tr-TR" sz="3500" dirty="0"/>
              <a:t>Vurgulanan unsurun optik merkeze yerleştirilmesi iyi bir karar olabilir.</a:t>
            </a:r>
          </a:p>
          <a:p>
            <a:endParaRPr lang="tr-TR" sz="3500" dirty="0"/>
          </a:p>
          <a:p>
            <a:r>
              <a:rPr lang="tr-TR" sz="3500" dirty="0"/>
              <a:t>DİKKAT: Bir tasarımın yüzeyinde tüm unsurlar aynı anda vurgulanmak istenirse vurgu  kavramı yok olur. </a:t>
            </a:r>
          </a:p>
          <a:p>
            <a:pPr marL="514350" indent="-514350">
              <a:buFont typeface="+mj-lt"/>
              <a:buAutoNum type="alphaLcParenR"/>
            </a:pP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2200887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5 - Vurgulama</a:t>
            </a:r>
            <a:endParaRPr lang="en-TR" sz="4000" b="1" dirty="0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7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endParaRPr lang="tr-TR" sz="35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7AA146-F754-3544-86CB-D54807A9C5FF}"/>
              </a:ext>
            </a:extLst>
          </p:cNvPr>
          <p:cNvSpPr txBox="1"/>
          <p:nvPr/>
        </p:nvSpPr>
        <p:spPr>
          <a:xfrm>
            <a:off x="643467" y="1499583"/>
            <a:ext cx="983720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500" dirty="0"/>
              <a:t>Ön plana çıkması gereken unsur ile ikinci planda kalması gereken unsur arasında bir fark oluşturulmalı.</a:t>
            </a:r>
          </a:p>
          <a:p>
            <a:endParaRPr lang="tr-TR" sz="3500" dirty="0"/>
          </a:p>
          <a:p>
            <a:r>
              <a:rPr lang="tr-TR" sz="3500" dirty="0"/>
              <a:t>Belirli bir zıtlık / kontrast oluşturulmalı.</a:t>
            </a:r>
          </a:p>
          <a:p>
            <a:endParaRPr lang="tr-TR" sz="3500" dirty="0"/>
          </a:p>
          <a:p>
            <a:r>
              <a:rPr lang="tr-TR" sz="3500" dirty="0"/>
              <a:t>Bu zıtlık oluşturulan belirli bir denge gözetilmelidir.</a:t>
            </a:r>
          </a:p>
          <a:p>
            <a:endParaRPr lang="tr-TR" sz="3500" dirty="0"/>
          </a:p>
          <a:p>
            <a:endParaRPr lang="tr-TR" sz="3500" dirty="0"/>
          </a:p>
          <a:p>
            <a:pPr marL="514350" indent="-514350">
              <a:buFont typeface="+mj-lt"/>
              <a:buAutoNum type="alphaLcParenR"/>
            </a:pP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3624860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Tasarımın görselleştirilmesi</a:t>
            </a:r>
            <a:endParaRPr lang="en-TR" sz="4000" b="1" dirty="0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8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endParaRPr lang="tr-TR" sz="35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7AA146-F754-3544-86CB-D54807A9C5FF}"/>
              </a:ext>
            </a:extLst>
          </p:cNvPr>
          <p:cNvSpPr txBox="1"/>
          <p:nvPr/>
        </p:nvSpPr>
        <p:spPr>
          <a:xfrm>
            <a:off x="643467" y="1499583"/>
            <a:ext cx="9837209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/>
              <a:t>Taslak çalışmaları şu sorulara yanıt arar.</a:t>
            </a:r>
          </a:p>
          <a:p>
            <a:r>
              <a:rPr lang="tr-TR" sz="3200" dirty="0"/>
              <a:t>En önemli unsur nedir?</a:t>
            </a:r>
          </a:p>
          <a:p>
            <a:r>
              <a:rPr lang="tr-TR" sz="3200" dirty="0"/>
              <a:t>Görsel tasarımın neresine / hangi bölgeye yerleştirilmelidir?</a:t>
            </a:r>
          </a:p>
          <a:p>
            <a:endParaRPr lang="tr-TR" sz="3200" dirty="0"/>
          </a:p>
          <a:p>
            <a:r>
              <a:rPr lang="tr-TR" sz="3200" b="1" dirty="0"/>
              <a:t>Taslak çalışmasının evreleri:</a:t>
            </a:r>
          </a:p>
          <a:p>
            <a:r>
              <a:rPr lang="tr-TR" sz="3200" dirty="0"/>
              <a:t>- Karamalar =&gt; Tasarımcının bir yaratıcı fikri analiz etmesine yarayan «görsel» notlardır</a:t>
            </a:r>
          </a:p>
          <a:p>
            <a:r>
              <a:rPr lang="tr-TR" sz="3200" dirty="0"/>
              <a:t>- Ön taslak =&gt; farklı yaratıcı fikirler hızlı bir biçimde daha okunaklı hale getirirler. Renk yazı karakterleri gibi unsurlar daha belirgin hale gelir.</a:t>
            </a:r>
          </a:p>
          <a:p>
            <a:r>
              <a:rPr lang="tr-TR" sz="3500" dirty="0"/>
              <a:t>  </a:t>
            </a:r>
          </a:p>
          <a:p>
            <a:endParaRPr lang="tr-TR" sz="3500" dirty="0"/>
          </a:p>
          <a:p>
            <a:endParaRPr lang="tr-TR" sz="3500" dirty="0"/>
          </a:p>
          <a:p>
            <a:pPr marL="514350" indent="-514350">
              <a:buFont typeface="+mj-lt"/>
              <a:buAutoNum type="alphaLcParenR"/>
            </a:pP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1187306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Kaynaklar:</a:t>
            </a:r>
            <a:endParaRPr lang="en-TR" sz="4000" b="1" dirty="0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9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endParaRPr lang="tr-TR" sz="35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7AA146-F754-3544-86CB-D54807A9C5FF}"/>
              </a:ext>
            </a:extLst>
          </p:cNvPr>
          <p:cNvSpPr txBox="1"/>
          <p:nvPr/>
        </p:nvSpPr>
        <p:spPr>
          <a:xfrm>
            <a:off x="643467" y="1074123"/>
            <a:ext cx="10466775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/>
              <a:t>Becer</a:t>
            </a:r>
            <a:r>
              <a:rPr lang="en-US" sz="3000" dirty="0"/>
              <a:t>, E. (1999). </a:t>
            </a:r>
            <a:r>
              <a:rPr lang="en-US" sz="3000" dirty="0" err="1"/>
              <a:t>İletişim</a:t>
            </a:r>
            <a:r>
              <a:rPr lang="en-US" sz="3000" dirty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grafik</a:t>
            </a:r>
            <a:r>
              <a:rPr lang="en-US" sz="3000" dirty="0"/>
              <a:t> </a:t>
            </a:r>
            <a:r>
              <a:rPr lang="en-US" sz="3000" dirty="0" err="1"/>
              <a:t>tasarım</a:t>
            </a:r>
            <a:r>
              <a:rPr lang="en-US" sz="3000" dirty="0"/>
              <a:t>. Ankara: Dost </a:t>
            </a:r>
            <a:r>
              <a:rPr lang="en-US" sz="3000" dirty="0" err="1"/>
              <a:t>Kitabevi</a:t>
            </a:r>
            <a:r>
              <a:rPr lang="en-US" sz="3000" dirty="0"/>
              <a:t>.</a:t>
            </a:r>
          </a:p>
          <a:p>
            <a:endParaRPr lang="en-US" sz="3000" dirty="0"/>
          </a:p>
          <a:p>
            <a:r>
              <a:rPr lang="en-US" sz="3000" dirty="0" err="1"/>
              <a:t>Becer</a:t>
            </a:r>
            <a:r>
              <a:rPr lang="en-US" sz="3000" dirty="0"/>
              <a:t>, E. (2010). </a:t>
            </a:r>
            <a:r>
              <a:rPr lang="en-US" sz="3000" i="1" dirty="0"/>
              <a:t>Modern </a:t>
            </a:r>
            <a:r>
              <a:rPr lang="en-US" sz="3000" i="1" dirty="0" err="1"/>
              <a:t>sanat</a:t>
            </a:r>
            <a:r>
              <a:rPr lang="en-US" sz="3000" i="1" dirty="0"/>
              <a:t> </a:t>
            </a:r>
            <a:r>
              <a:rPr lang="en-US" sz="3000" i="1" dirty="0" err="1"/>
              <a:t>ve</a:t>
            </a:r>
            <a:r>
              <a:rPr lang="en-US" sz="3000" i="1" dirty="0"/>
              <a:t> </a:t>
            </a:r>
            <a:r>
              <a:rPr lang="en-US" sz="3000" i="1" dirty="0" err="1"/>
              <a:t>yeni</a:t>
            </a:r>
            <a:r>
              <a:rPr lang="en-US" sz="3000" i="1" dirty="0"/>
              <a:t> </a:t>
            </a:r>
            <a:r>
              <a:rPr lang="en-US" sz="3000" i="1" dirty="0" err="1"/>
              <a:t>tipografi</a:t>
            </a:r>
            <a:r>
              <a:rPr lang="en-US" sz="3000" dirty="0"/>
              <a:t>. Ankara: Dost </a:t>
            </a:r>
            <a:r>
              <a:rPr lang="en-US" sz="3000" dirty="0" err="1"/>
              <a:t>Yayınları</a:t>
            </a:r>
            <a:r>
              <a:rPr lang="en-US" sz="3000" dirty="0"/>
              <a:t>.</a:t>
            </a:r>
          </a:p>
          <a:p>
            <a:endParaRPr lang="en-US" sz="3000" dirty="0"/>
          </a:p>
          <a:p>
            <a:r>
              <a:rPr lang="tr-TR" sz="3000" dirty="0"/>
              <a:t>Uçar, T. F. (2019). Görsel iletişim ve grafik tasarım. İnkılap Kitabevi.</a:t>
            </a:r>
          </a:p>
          <a:p>
            <a:endParaRPr lang="tr-TR" sz="3000" dirty="0"/>
          </a:p>
          <a:p>
            <a:r>
              <a:rPr lang="en-US" sz="3000" dirty="0" err="1"/>
              <a:t>Dorst</a:t>
            </a:r>
            <a:r>
              <a:rPr lang="en-US" sz="3000" dirty="0"/>
              <a:t>, K. (2018). </a:t>
            </a:r>
            <a:r>
              <a:rPr lang="en-US" sz="3000" dirty="0" err="1"/>
              <a:t>Yenilikçi</a:t>
            </a:r>
            <a:r>
              <a:rPr lang="en-US" sz="3000" dirty="0"/>
              <a:t> </a:t>
            </a:r>
            <a:r>
              <a:rPr lang="en-US" sz="3000" dirty="0" err="1"/>
              <a:t>Çerçeve-Tasarımın</a:t>
            </a:r>
            <a:r>
              <a:rPr lang="en-US" sz="3000" dirty="0"/>
              <a:t> </a:t>
            </a:r>
            <a:r>
              <a:rPr lang="en-US" sz="3000" dirty="0" err="1"/>
              <a:t>Getirdiği</a:t>
            </a:r>
            <a:r>
              <a:rPr lang="en-US" sz="3000" dirty="0"/>
              <a:t> </a:t>
            </a:r>
            <a:r>
              <a:rPr lang="en-US" sz="3000" dirty="0" err="1"/>
              <a:t>Yeni</a:t>
            </a:r>
            <a:r>
              <a:rPr lang="en-US" sz="3000" dirty="0"/>
              <a:t> </a:t>
            </a:r>
            <a:r>
              <a:rPr lang="en-US" sz="3000" dirty="0" err="1"/>
              <a:t>Düşünme</a:t>
            </a:r>
            <a:r>
              <a:rPr lang="en-US" sz="3000" dirty="0"/>
              <a:t> </a:t>
            </a:r>
            <a:r>
              <a:rPr lang="en-US" sz="3000" dirty="0" err="1"/>
              <a:t>Biçimleri</a:t>
            </a:r>
            <a:r>
              <a:rPr lang="en-US" sz="3000" dirty="0"/>
              <a:t>. </a:t>
            </a:r>
            <a:r>
              <a:rPr lang="en-US" sz="3000" dirty="0" err="1"/>
              <a:t>Ünal</a:t>
            </a:r>
            <a:r>
              <a:rPr lang="en-US" sz="3000" dirty="0"/>
              <a:t>, E (</a:t>
            </a:r>
            <a:r>
              <a:rPr lang="en-US" sz="3000" dirty="0" err="1"/>
              <a:t>Çev</a:t>
            </a:r>
            <a:r>
              <a:rPr lang="en-US" sz="3000" dirty="0"/>
              <a:t>.) İstanbul: </a:t>
            </a:r>
            <a:r>
              <a:rPr lang="en-US" sz="3000" dirty="0" err="1"/>
              <a:t>Koç</a:t>
            </a:r>
            <a:r>
              <a:rPr lang="en-US" sz="3000" dirty="0"/>
              <a:t> </a:t>
            </a:r>
            <a:r>
              <a:rPr lang="en-US" sz="3000" dirty="0" err="1"/>
              <a:t>Üniversitesi</a:t>
            </a:r>
            <a:r>
              <a:rPr lang="en-US" sz="3000" dirty="0"/>
              <a:t> </a:t>
            </a:r>
            <a:r>
              <a:rPr lang="en-US" sz="3000" dirty="0" err="1"/>
              <a:t>Yayınları</a:t>
            </a:r>
            <a:r>
              <a:rPr lang="en-US" sz="3000" dirty="0"/>
              <a:t>.</a:t>
            </a:r>
            <a:br>
              <a:rPr lang="en-US" sz="2000" dirty="0"/>
            </a:br>
            <a:br>
              <a:rPr lang="en-US" sz="2000" dirty="0"/>
            </a:br>
            <a:endParaRPr lang="tr-TR" sz="2000" dirty="0"/>
          </a:p>
          <a:p>
            <a:endParaRPr lang="tr-TR" sz="2000" dirty="0"/>
          </a:p>
          <a:p>
            <a:pPr marL="514350" indent="-514350">
              <a:buFont typeface="+mj-lt"/>
              <a:buAutoNum type="alphaLcParenR"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8094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463</Words>
  <Application>Microsoft Macintosh PowerPoint</Application>
  <PresentationFormat>Widescreen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Yeni Medya Uygulamaları RTS- İLT238 – 11. Hafta   Dr. Öğr. Üyesi Ergin Şafak Dikmen </vt:lpstr>
      <vt:lpstr>4 - Bütünlük</vt:lpstr>
      <vt:lpstr>4 - Bütünlük</vt:lpstr>
      <vt:lpstr>4 - Bütünlük</vt:lpstr>
      <vt:lpstr>5 - Vurgulama</vt:lpstr>
      <vt:lpstr>5 - Vurgulama</vt:lpstr>
      <vt:lpstr>5 - Vurgulama</vt:lpstr>
      <vt:lpstr>Tasarımın görselleştirilmesi</vt:lpstr>
      <vt:lpstr>Kaynaklar: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Çevrim İçi Ortamda İletişim</dc:title>
  <dc:creator>Ergin Şafak Dikmen</dc:creator>
  <cp:lastModifiedBy>Safak.Dikmen</cp:lastModifiedBy>
  <cp:revision>97</cp:revision>
  <dcterms:created xsi:type="dcterms:W3CDTF">2020-10-07T12:25:49Z</dcterms:created>
  <dcterms:modified xsi:type="dcterms:W3CDTF">2021-03-24T13:52:33Z</dcterms:modified>
</cp:coreProperties>
</file>