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60" r:id="rId2"/>
    <p:sldId id="307" r:id="rId3"/>
    <p:sldId id="308" r:id="rId4"/>
    <p:sldId id="309" r:id="rId5"/>
    <p:sldId id="310" r:id="rId6"/>
    <p:sldId id="311" r:id="rId7"/>
    <p:sldId id="312" r:id="rId8"/>
    <p:sldId id="313" r:id="rId9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2"/>
    <p:restoredTop sz="96327"/>
  </p:normalViewPr>
  <p:slideViewPr>
    <p:cSldViewPr snapToGrid="0" snapToObjects="1">
      <p:cViewPr varScale="1">
        <p:scale>
          <a:sx n="126" d="100"/>
          <a:sy n="126" d="100"/>
        </p:scale>
        <p:origin x="2216" y="192"/>
      </p:cViewPr>
      <p:guideLst/>
    </p:cSldViewPr>
  </p:slideViewPr>
  <p:outlineViewPr>
    <p:cViewPr>
      <p:scale>
        <a:sx n="33" d="100"/>
        <a:sy n="33" d="100"/>
      </p:scale>
      <p:origin x="0" y="-905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05440-C0A5-C543-BEB6-62E665DA05E6}" type="datetimeFigureOut">
              <a:rPr lang="en-TR" smtClean="0"/>
              <a:t>23.03.2021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0A7A-993E-3C45-8775-F5DB04DF81D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2882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3A7B2-ABE4-7E4B-A7DA-6CE390B28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52D08-E586-1E4F-B88F-A126B9405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A11D6-CB2E-8845-8ACF-5787F558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B88B-1DB9-1A44-B3D8-1E00B43DE296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4A13A-9BE8-4F4A-BA04-2DD21865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A61E7-BFDF-DA4A-86AE-4834B70F2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1353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F995F-30D0-924F-8C21-955EB894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30CE0-3862-8F4D-AF3F-2E354F5E6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0C9F5-DC62-1645-9241-E537FA128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A4ED-0BE3-904E-8D62-FB5EB386E47E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0B05D-9024-1D44-A2F4-BF60933DD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AEE36-91E5-1F47-B915-ED5D6C83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8268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F1AFC3-0AE2-A246-8CCE-CDD20CBBA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E7B71-456E-654B-AD2F-0C2978F8C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07C1D-B1DC-0444-ABD1-B3305BF2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3CF0-387D-B542-BFDC-87717762E542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0BDC7-6527-5E4A-A9F4-436BCDD0C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F1941-8F8B-0B43-98B3-C3F265887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56139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725BD-E95B-D642-B750-C5680BC08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396FC-87F5-E843-819C-4F72A53E0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8F8C3-F7B4-5B44-9E47-E932BB4E3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ED21-D7D0-F84E-A36F-DA40A5F194E2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66E89-5DF1-C648-98CB-E6D26AD2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1FED6-5C10-FD4A-A635-5737FA9A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9716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3DA6B-DF6F-1E45-8E8E-F9FBC0C98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BC7AD-01B2-9C4C-BCC7-BE6512A7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E8F49-4602-EE4B-BC0E-CDCB709E8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3123-F546-6D42-8CBD-15B1D832E165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011F-EDF3-5D45-B878-B096C49A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B76AD-8BCC-0249-8605-546F2D190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6319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87614-D9AA-8346-B6A3-0C2F276B7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7C003-092C-AC4A-AF4C-4D214B2A2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73389-1B8B-F146-89AB-2FADC4295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A685C-0F4B-A04E-AABD-7BD77F87C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A293-BCD8-7644-891F-A29E9F8F8FA2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93646-0C9D-1244-BBB8-1AF22ED7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8BCD6-2FB3-194D-A0C4-66E456724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28216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0DAEC-D8C9-524D-AA3E-BB5AEC9FC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A8F70-16F8-594C-89F4-F0F08A08C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17F36-50C1-F343-AC73-1F285BEAB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5BAA9-F5B3-5C4E-84AD-88A457B89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8110F-CE3A-8D44-8B24-799266143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624C4B-950C-FC45-ABE1-D29C41DF2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B8E1-A066-FB4C-B1AB-F59189BEB3B2}" type="datetime1">
              <a:rPr lang="tr-TR" smtClean="0"/>
              <a:t>23.03.2021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3F95FD-C370-3643-8A6F-9F3C9678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992FB-39B3-4547-8FF6-4BEA4FA6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7677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5062-3FC8-9C47-B166-B4946F3E5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0610F-E514-9A42-8082-EBE8FC1A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359F-ED31-1B4C-B604-DB34DCE73318}" type="datetime1">
              <a:rPr lang="tr-TR" smtClean="0"/>
              <a:t>23.03.2021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4A4F6-7BA0-B54C-9307-75277D1CB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A21079-E392-E14D-B02A-2CF5C7639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84404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A2472-0F5B-684D-B767-4FE4BEEF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363E-B3B7-2943-8D18-AE566FFC37D8}" type="datetime1">
              <a:rPr lang="tr-TR" smtClean="0"/>
              <a:t>23.03.2021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AEACC-5A7F-B643-92A6-9BFE459E7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5C162-1007-A845-8408-60FB882FF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761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36B3E-EE90-9847-8BF0-1D7DE335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4041C-B666-6C4B-AD22-DC2192763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04C7E-9320-1C49-8E07-823EFE0A7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1394C-450A-CB44-9F3C-F108FB531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C151-F706-954C-BD06-2A1C5C227FF3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5E836-7C6C-4F46-8B06-CC589026F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226B8-B929-A34C-8FE0-2EA4D7C1C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4714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E01D-6C57-D246-9430-A96908CD1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0F8F01-6ED3-8C4C-8CC9-98532950F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7C2529-6F73-F440-8ED5-5D86424A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47AB5-BE1D-B44F-9939-81F6BCB7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FE6C-EAB3-8F4D-B576-7378F5859D83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24C37-72CD-C247-B4BD-02E37DCE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F0DF7-CD6A-994A-B514-CF82AD79C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4738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D78A60-6495-F54B-BA29-F45B97B0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D611E-A10B-3B4B-AA9F-16945BDA1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72A5A-3D28-3F48-BA54-1A70F9FDF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27CD-E577-3546-8A22-D6C6358882C6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92AF6-0D69-2541-B163-5077FA157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Dr. </a:t>
            </a:r>
            <a:r>
              <a:rPr lang="en-US" dirty="0" err="1"/>
              <a:t>Öğr</a:t>
            </a:r>
            <a:r>
              <a:rPr lang="en-US"/>
              <a:t>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8B30F-7C00-EE4B-9750-C53A91414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851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230C0-31F1-F749-9C8A-2741104BA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689" y="3071183"/>
            <a:ext cx="9910296" cy="259002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Yeni </a:t>
            </a:r>
            <a:r>
              <a:rPr lang="en-US" sz="6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Medya</a:t>
            </a:r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700" dirty="0" err="1"/>
              <a:t>Uygulamaları</a:t>
            </a:r>
            <a:b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RTS- </a:t>
            </a:r>
            <a:r>
              <a:rPr lang="en-US" sz="4000" dirty="0"/>
              <a:t>İLT238 – 12. </a:t>
            </a:r>
            <a:r>
              <a:rPr lang="en-US" sz="4000" dirty="0" err="1"/>
              <a:t>Hafta</a:t>
            </a:r>
            <a:r>
              <a:rPr lang="en-US" sz="4000" dirty="0"/>
              <a:t>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2800" dirty="0"/>
              <a:t>Dr. </a:t>
            </a:r>
            <a:r>
              <a:rPr lang="en-US" sz="2800" dirty="0" err="1"/>
              <a:t>Öğr</a:t>
            </a:r>
            <a:r>
              <a:rPr lang="en-US" sz="2800" dirty="0"/>
              <a:t>. </a:t>
            </a:r>
            <a:r>
              <a:rPr lang="en-US" sz="2800" dirty="0" err="1"/>
              <a:t>Üyesi</a:t>
            </a:r>
            <a:r>
              <a:rPr lang="en-US" sz="2800" dirty="0"/>
              <a:t> </a:t>
            </a:r>
            <a:r>
              <a:rPr lang="en-US" sz="2800" dirty="0" err="1"/>
              <a:t>Ergin</a:t>
            </a:r>
            <a:r>
              <a:rPr lang="en-US" sz="2800" dirty="0"/>
              <a:t> </a:t>
            </a:r>
            <a:r>
              <a:rPr lang="en-US" sz="2800" dirty="0" err="1"/>
              <a:t>Şafak</a:t>
            </a:r>
            <a:r>
              <a:rPr lang="en-US" sz="2800" dirty="0"/>
              <a:t> </a:t>
            </a:r>
            <a:r>
              <a:rPr lang="en-US" sz="2800" dirty="0" err="1"/>
              <a:t>Dikmen</a:t>
            </a:r>
            <a:br>
              <a:rPr lang="en-TR" sz="4000" dirty="0"/>
            </a:b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BF478-37A8-7942-A998-AE86E7DC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8114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Tipografi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2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r-TR" sz="3500" dirty="0"/>
              <a:t>Yazıları ve noktalama işaretlerini sanatsal ve tasarıma dayalı özelliklerini ve üretim teknolojilerini konu alan bir uzmanlık alanıdır.</a:t>
            </a:r>
          </a:p>
          <a:p>
            <a:pPr marL="457200" indent="-457200">
              <a:buFontTx/>
              <a:buChar char="-"/>
            </a:pPr>
            <a:endParaRPr lang="tr-TR" sz="3500" dirty="0"/>
          </a:p>
          <a:p>
            <a:pPr marL="457200" indent="-457200">
              <a:buFontTx/>
              <a:buChar char="-"/>
            </a:pPr>
            <a:r>
              <a:rPr lang="tr-TR" sz="3500" dirty="0"/>
              <a:t>İyi tipografi bilginin en doğru en açık ve en mantıklı şekilde sunulduğu biçimdir.</a:t>
            </a:r>
          </a:p>
          <a:p>
            <a:pPr marL="457200" indent="-457200">
              <a:buFontTx/>
              <a:buChar char="-"/>
            </a:pPr>
            <a:endParaRPr lang="tr-TR" sz="3500" dirty="0"/>
          </a:p>
          <a:p>
            <a:pPr marL="457200" indent="-457200">
              <a:buFontTx/>
              <a:buChar char="-"/>
            </a:pPr>
            <a:r>
              <a:rPr lang="tr-TR" sz="3500" dirty="0"/>
              <a:t>Tipografi kesinlikle bir harflerin süslendiği bir tasarım olarak algılanmamalıdır.</a:t>
            </a:r>
          </a:p>
        </p:txBody>
      </p:sp>
    </p:spTree>
    <p:extLst>
      <p:ext uri="{BB962C8B-B14F-4D97-AF65-F5344CB8AC3E}">
        <p14:creationId xmlns:p14="http://schemas.microsoft.com/office/powerpoint/2010/main" val="2501872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Sınıflandırma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3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r-TR" sz="3500" dirty="0"/>
              <a:t>Geleneksel Yazılar: El yazıları yuvarlar ve organik yapısına sahiptir </a:t>
            </a:r>
          </a:p>
          <a:p>
            <a:pPr marL="457200" indent="-457200">
              <a:buFontTx/>
              <a:buChar char="-"/>
            </a:pPr>
            <a:endParaRPr lang="tr-TR" sz="3500" dirty="0"/>
          </a:p>
          <a:p>
            <a:r>
              <a:rPr lang="tr-TR" sz="3500" dirty="0"/>
              <a:t>Örnek: </a:t>
            </a:r>
          </a:p>
          <a:p>
            <a:r>
              <a:rPr lang="tr-TR" sz="3500" dirty="0" err="1">
                <a:latin typeface="Bembo" panose="02020502050201020203" pitchFamily="18" charset="0"/>
              </a:rPr>
              <a:t>Bembo</a:t>
            </a:r>
            <a:r>
              <a:rPr lang="tr-TR" sz="3500" dirty="0">
                <a:latin typeface="Bembo" panose="02020502050201020203" pitchFamily="18" charset="0"/>
              </a:rPr>
              <a:t> a, b, c, ç, d, e, f, g, ğ, h, ı, i, j, k, l, m, n, o, ö, p, r, s, ş, t, u, ü, v, y, z 123456789  .,:-?!</a:t>
            </a:r>
          </a:p>
          <a:p>
            <a:endParaRPr lang="tr-TR" sz="3500" dirty="0">
              <a:latin typeface="Bembo" panose="02020502050201020203" pitchFamily="18" charset="0"/>
            </a:endParaRPr>
          </a:p>
          <a:p>
            <a:r>
              <a:rPr lang="tr-TR" sz="3500" dirty="0" err="1">
                <a:latin typeface="Garamond" panose="02020404030301010803" pitchFamily="18" charset="0"/>
              </a:rPr>
              <a:t>Garamond</a:t>
            </a:r>
            <a:r>
              <a:rPr lang="tr-TR" sz="3500" dirty="0">
                <a:latin typeface="Garamond" panose="02020404030301010803" pitchFamily="18" charset="0"/>
              </a:rPr>
              <a:t> a, b, c, ç, d, e, f, g, ğ, h, ı, i, j, k, l, m, n, o, ö, p, r, s, ş, t, u, ü, v, y, z  123456789  .,:-?!</a:t>
            </a:r>
          </a:p>
          <a:p>
            <a:endParaRPr lang="tr-TR" sz="3500" dirty="0"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500" dirty="0">
              <a:latin typeface="Bembo" panose="02020502050201020203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2B9E0FB-18BC-264F-B78E-85DCE7762625}"/>
              </a:ext>
            </a:extLst>
          </p:cNvPr>
          <p:cNvSpPr/>
          <p:nvPr/>
        </p:nvSpPr>
        <p:spPr>
          <a:xfrm>
            <a:off x="1794163" y="5784850"/>
            <a:ext cx="394854" cy="5715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C07A1C1-B74B-5A4F-B0E3-468D45E4E7D3}"/>
              </a:ext>
            </a:extLst>
          </p:cNvPr>
          <p:cNvSpPr/>
          <p:nvPr/>
        </p:nvSpPr>
        <p:spPr>
          <a:xfrm>
            <a:off x="1794163" y="4235667"/>
            <a:ext cx="394854" cy="5715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887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Sınıflandırma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4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500" dirty="0" err="1">
                <a:latin typeface="Goudy Old Style" panose="02020502050305020303" pitchFamily="18" charset="77"/>
              </a:rPr>
              <a:t>Gaudy</a:t>
            </a:r>
            <a:r>
              <a:rPr lang="tr-TR" sz="3500" dirty="0">
                <a:latin typeface="Goudy Old Style" panose="02020502050305020303" pitchFamily="18" charset="77"/>
              </a:rPr>
              <a:t>: a, b, c, ç, d, e, f, g, ğ, h, ı, i, j, k, l, m, n, o, ö, p, r, s, ş, t, u, ü, v, y, z 123456789  .,:-?!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500" dirty="0">
              <a:latin typeface="Goudy Old Style" panose="02020502050305020303" pitchFamily="18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500" dirty="0" err="1">
                <a:latin typeface="Palatino" pitchFamily="2" charset="77"/>
                <a:ea typeface="Palatino" pitchFamily="2" charset="77"/>
              </a:rPr>
              <a:t>Palatino</a:t>
            </a:r>
            <a:r>
              <a:rPr lang="tr-TR" sz="3500" dirty="0">
                <a:latin typeface="Palatino" pitchFamily="2" charset="77"/>
                <a:ea typeface="Palatino" pitchFamily="2" charset="77"/>
              </a:rPr>
              <a:t>: a, b, c, ç, d, e, f, g, ğ, h, ı, i, j, k, l, m, n, o, ö, p, r, s, ş, t, u, ü, v, y, z  123456789  .,:-?!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500" dirty="0">
              <a:latin typeface="Palatino" pitchFamily="2" charset="77"/>
              <a:ea typeface="Palatino" pitchFamily="2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500" dirty="0">
              <a:latin typeface="Palatino" pitchFamily="2" charset="77"/>
              <a:ea typeface="Palatino" pitchFamily="2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500" dirty="0" err="1">
                <a:latin typeface="Palatino" pitchFamily="2" charset="77"/>
                <a:ea typeface="Palatino" pitchFamily="2" charset="77"/>
              </a:rPr>
              <a:t>Gaslon</a:t>
            </a:r>
            <a:endParaRPr lang="tr-TR" sz="3500" dirty="0">
              <a:latin typeface="Palatino" pitchFamily="2" charset="77"/>
              <a:ea typeface="Palatino" pitchFamily="2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500" dirty="0">
              <a:latin typeface="Bembo" panose="02020502050201020203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AB1F5D4-D34B-AE49-AB3A-F0222F081CC8}"/>
              </a:ext>
            </a:extLst>
          </p:cNvPr>
          <p:cNvSpPr/>
          <p:nvPr/>
        </p:nvSpPr>
        <p:spPr>
          <a:xfrm>
            <a:off x="5605508" y="1986363"/>
            <a:ext cx="394854" cy="5715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5B881F2-A6C4-FC44-AF06-210F93EC0BA7}"/>
              </a:ext>
            </a:extLst>
          </p:cNvPr>
          <p:cNvSpPr/>
          <p:nvPr/>
        </p:nvSpPr>
        <p:spPr>
          <a:xfrm>
            <a:off x="6989618" y="3586235"/>
            <a:ext cx="394854" cy="5715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3606786-7CED-4B45-B019-A7400B0CC7DF}"/>
              </a:ext>
            </a:extLst>
          </p:cNvPr>
          <p:cNvSpPr/>
          <p:nvPr/>
        </p:nvSpPr>
        <p:spPr>
          <a:xfrm>
            <a:off x="4142509" y="3586235"/>
            <a:ext cx="394854" cy="5715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54C86B1-25EA-5E4F-A43F-E75C2054FDF4}"/>
              </a:ext>
            </a:extLst>
          </p:cNvPr>
          <p:cNvSpPr/>
          <p:nvPr/>
        </p:nvSpPr>
        <p:spPr>
          <a:xfrm>
            <a:off x="3146206" y="2041888"/>
            <a:ext cx="394854" cy="5715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53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Sınıflandırma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5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Geçiş dönemi yazıları: İnce ve kalın hatlar arasında daha belirgin bir fark vardır. Harfler barok döneminin etkisiyle daha genişlemiştir</a:t>
            </a:r>
          </a:p>
          <a:p>
            <a:endParaRPr lang="tr-TR" sz="3500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5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Baskerville</a:t>
            </a:r>
            <a:r>
              <a:rPr lang="tr-TR" sz="3500" dirty="0">
                <a:latin typeface="Baskerville" panose="02020502070401020303" pitchFamily="18" charset="0"/>
                <a:ea typeface="Baskerville" panose="02020502070401020303" pitchFamily="18" charset="0"/>
              </a:rPr>
              <a:t>: a, b, c, ç, d, e, f, g, ğ, h, ı, i, j, k, l, m, n, o, ö, p, r, s, ş, t, u, ü, v, y, z 123456789  .,:-?!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500" dirty="0">
              <a:latin typeface="Perpetua" panose="02020502060401020303" pitchFamily="18" charset="77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500" dirty="0" err="1">
                <a:latin typeface="Perpetua" panose="02020502060401020303" pitchFamily="18" charset="77"/>
                <a:ea typeface="Palatino" pitchFamily="2" charset="77"/>
              </a:rPr>
              <a:t>Perpetua</a:t>
            </a:r>
            <a:r>
              <a:rPr lang="tr-TR" sz="3500" dirty="0">
                <a:latin typeface="Perpetua" panose="02020502060401020303" pitchFamily="18" charset="77"/>
                <a:ea typeface="Palatino" pitchFamily="2" charset="77"/>
              </a:rPr>
              <a:t>: a, b, c, ç, d, e, f, g, ğ, h, ı, i, j, k, l, m, n, o, ö, p, r, s, ş, t, u, ü, v, y, z  123456789  .,:-?!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500" dirty="0">
              <a:latin typeface="Bembo" panose="02020502050201020203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A9763E-E584-4A46-8E91-8778CBFD031E}"/>
              </a:ext>
            </a:extLst>
          </p:cNvPr>
          <p:cNvSpPr/>
          <p:nvPr/>
        </p:nvSpPr>
        <p:spPr>
          <a:xfrm>
            <a:off x="4132118" y="3610769"/>
            <a:ext cx="394854" cy="5715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0FECE32-1BFE-6241-8568-AE87843B0E7A}"/>
              </a:ext>
            </a:extLst>
          </p:cNvPr>
          <p:cNvSpPr/>
          <p:nvPr/>
        </p:nvSpPr>
        <p:spPr>
          <a:xfrm>
            <a:off x="3560618" y="5162377"/>
            <a:ext cx="394854" cy="5715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1CEEE91-E4F9-7842-B28A-C55CBFD92D33}"/>
              </a:ext>
            </a:extLst>
          </p:cNvPr>
          <p:cNvSpPr/>
          <p:nvPr/>
        </p:nvSpPr>
        <p:spPr>
          <a:xfrm>
            <a:off x="7706594" y="4128302"/>
            <a:ext cx="668482" cy="5715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CCB864E-5329-9047-AEC1-DD7D315D543E}"/>
              </a:ext>
            </a:extLst>
          </p:cNvPr>
          <p:cNvSpPr/>
          <p:nvPr/>
        </p:nvSpPr>
        <p:spPr>
          <a:xfrm>
            <a:off x="6594764" y="5685747"/>
            <a:ext cx="762000" cy="5715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376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Sınıflandırma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6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500" dirty="0">
                <a:latin typeface="Calibri" panose="020F0502020204030204" pitchFamily="34" charset="0"/>
                <a:ea typeface="Baskerville" panose="02020502070401020303" pitchFamily="18" charset="0"/>
                <a:cs typeface="Calibri" panose="020F0502020204030204" pitchFamily="34" charset="0"/>
              </a:rPr>
              <a:t>Modern yazılar: İnce ve kalın hatlar arasında fark çok daha belirgindir. Harfler barok döneminin etkisiyle daha genişlemiştir</a:t>
            </a:r>
          </a:p>
          <a:p>
            <a:endParaRPr lang="tr-TR" sz="3500" dirty="0">
              <a:latin typeface="Baskerville" panose="02020502070401020303" pitchFamily="18" charset="0"/>
              <a:ea typeface="Baskerville" panose="02020502070401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500" dirty="0" err="1">
                <a:latin typeface="Bodoni MT" panose="020F0502020204030204" pitchFamily="34" charset="0"/>
                <a:ea typeface="Baskerville" panose="02020502070401020303" pitchFamily="18" charset="0"/>
                <a:cs typeface="Bodoni MT" panose="020F0502020204030204" pitchFamily="34" charset="0"/>
              </a:rPr>
              <a:t>Bodoni</a:t>
            </a:r>
            <a:r>
              <a:rPr lang="tr-TR" sz="3500" dirty="0">
                <a:latin typeface="Bodoni MT" panose="020F0502020204030204" pitchFamily="34" charset="0"/>
                <a:ea typeface="Baskerville" panose="02020502070401020303" pitchFamily="18" charset="0"/>
                <a:cs typeface="Bodoni MT" panose="020F0502020204030204" pitchFamily="34" charset="0"/>
              </a:rPr>
              <a:t>: a, b, c, ç, d, e, f, g, ğ, h, ı, i, j, k, l, m, n, o, ö, p, r, s, ş, t, u, ü, v, y, z 123456789  .,:-?!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500" dirty="0">
              <a:latin typeface="Didot" panose="02000503000000020003" pitchFamily="2" charset="-79"/>
              <a:cs typeface="Didot" panose="02000503000000020003" pitchFamily="2" charset="-79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500" dirty="0" err="1">
                <a:latin typeface="Didot" panose="02000503000000020003" pitchFamily="2" charset="-79"/>
                <a:ea typeface="Palatino" pitchFamily="2" charset="77"/>
                <a:cs typeface="Didot" panose="02000503000000020003" pitchFamily="2" charset="-79"/>
              </a:rPr>
              <a:t>Didot</a:t>
            </a:r>
            <a:r>
              <a:rPr lang="tr-TR" sz="3500" dirty="0">
                <a:latin typeface="Didot" panose="02000503000000020003" pitchFamily="2" charset="-79"/>
                <a:ea typeface="Palatino" pitchFamily="2" charset="77"/>
                <a:cs typeface="Didot" panose="02000503000000020003" pitchFamily="2" charset="-79"/>
              </a:rPr>
              <a:t>: a, b, c, ç, d, e, f, g, ğ, h, ı, i, j, k, l, m, n, o, ö, p, r, s, ş, t, u, ü, v, y, z  123456789  .,:-?!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500" dirty="0">
              <a:latin typeface="Bembo" panose="02020502050201020203" pitchFamily="18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1C867DF-1F4F-AC49-8FA6-9821FF3103B7}"/>
              </a:ext>
            </a:extLst>
          </p:cNvPr>
          <p:cNvSpPr/>
          <p:nvPr/>
        </p:nvSpPr>
        <p:spPr>
          <a:xfrm>
            <a:off x="6473536" y="3978042"/>
            <a:ext cx="2244437" cy="85359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4DEB111-D779-3340-93D6-D9251F8CC683}"/>
              </a:ext>
            </a:extLst>
          </p:cNvPr>
          <p:cNvSpPr/>
          <p:nvPr/>
        </p:nvSpPr>
        <p:spPr>
          <a:xfrm>
            <a:off x="6096001" y="5659880"/>
            <a:ext cx="2434936" cy="81403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3D37002-CF68-934C-9B43-099E2B11636E}"/>
              </a:ext>
            </a:extLst>
          </p:cNvPr>
          <p:cNvSpPr/>
          <p:nvPr/>
        </p:nvSpPr>
        <p:spPr>
          <a:xfrm>
            <a:off x="2022763" y="4149084"/>
            <a:ext cx="394854" cy="5715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73C99A3-5F9D-4F45-9483-C77257F9DEBD}"/>
              </a:ext>
            </a:extLst>
          </p:cNvPr>
          <p:cNvSpPr/>
          <p:nvPr/>
        </p:nvSpPr>
        <p:spPr>
          <a:xfrm>
            <a:off x="1574230" y="5716920"/>
            <a:ext cx="394854" cy="5715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792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Sınıflandırma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7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500" dirty="0" err="1">
                <a:latin typeface="Walbaum Display" panose="02070303090703020303" pitchFamily="18" charset="0"/>
                <a:ea typeface="Baskerville" panose="02020502070401020303" pitchFamily="18" charset="0"/>
                <a:cs typeface="Bodoni MT" panose="020F0502020204030204" pitchFamily="34" charset="0"/>
              </a:rPr>
              <a:t>Walbaum</a:t>
            </a:r>
            <a:r>
              <a:rPr lang="tr-TR" sz="3500" dirty="0">
                <a:latin typeface="Walbaum Display" panose="02070303090703020303" pitchFamily="18" charset="0"/>
                <a:ea typeface="Baskerville" panose="02020502070401020303" pitchFamily="18" charset="0"/>
                <a:cs typeface="Bodoni MT" panose="020F0502020204030204" pitchFamily="34" charset="0"/>
              </a:rPr>
              <a:t>: a, b, c, ç, d, e, f, g, ğ, h, ı, i, j, k, l, m, n, o, ö, p, r, s, ş, t, u, ü, v, y, z 123456789  .,:-?!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500" dirty="0">
              <a:latin typeface="Didot" panose="02000503000000020003" pitchFamily="2" charset="-79"/>
              <a:cs typeface="Didot" panose="02000503000000020003" pitchFamily="2" charset="-79"/>
            </a:endParaRPr>
          </a:p>
          <a:p>
            <a:r>
              <a:rPr 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Kare </a:t>
            </a:r>
            <a:r>
              <a:rPr lang="tr-T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Serifli</a:t>
            </a:r>
            <a:r>
              <a:rPr 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 yazılar: </a:t>
            </a:r>
            <a:r>
              <a:rPr lang="tr-TR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Seriflerin</a:t>
            </a:r>
            <a:r>
              <a:rPr lang="tr-TR" sz="2000" dirty="0">
                <a:latin typeface="Calibri" panose="020F0502020204030204" pitchFamily="34" charset="0"/>
                <a:cs typeface="Calibri" panose="020F0502020204030204" pitchFamily="34" charset="0"/>
              </a:rPr>
              <a:t> kare ya da dikdörtgen biçiminde olması ince ve kalın harfler arasındaki fark daha azdır.</a:t>
            </a:r>
          </a:p>
          <a:p>
            <a:endParaRPr lang="tr-TR" sz="3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sz="3500" dirty="0" err="1">
                <a:latin typeface="Rockwell" panose="02060603020205020403" pitchFamily="18" charset="77"/>
                <a:ea typeface="Baskerville" panose="02020502070401020303" pitchFamily="18" charset="0"/>
                <a:cs typeface="Bodoni MT" panose="020F0502020204030204" pitchFamily="34" charset="0"/>
              </a:rPr>
              <a:t>Rockwell</a:t>
            </a:r>
            <a:r>
              <a:rPr lang="tr-TR" sz="3500" dirty="0">
                <a:latin typeface="Rockwell" panose="02060603020205020403" pitchFamily="18" charset="77"/>
                <a:ea typeface="Baskerville" panose="02020502070401020303" pitchFamily="18" charset="0"/>
                <a:cs typeface="Bodoni MT" panose="020F0502020204030204" pitchFamily="34" charset="0"/>
              </a:rPr>
              <a:t>: a, b, c, ç, d, e, f, g, ğ, h, ı, i, j, k, l, m, n, o, ö, p, r, s, ş, t, u, ü, v, y, z 123456789  .,:-?!</a:t>
            </a:r>
          </a:p>
          <a:p>
            <a:endParaRPr lang="tr-TR" sz="3500" dirty="0">
              <a:latin typeface="Rockwell" panose="02060603020205020403" pitchFamily="18" charset="77"/>
              <a:ea typeface="Baskerville" panose="02020502070401020303" pitchFamily="18" charset="0"/>
              <a:cs typeface="Bodoni MT" panose="020F0502020204030204" pitchFamily="34" charset="0"/>
            </a:endParaRPr>
          </a:p>
          <a:p>
            <a:r>
              <a:rPr lang="tr-TR" sz="3500" dirty="0" err="1">
                <a:latin typeface="Playbill" pitchFamily="82" charset="77"/>
                <a:ea typeface="Baskerville" panose="02020502070401020303" pitchFamily="18" charset="0"/>
                <a:cs typeface="Bodoni MT" panose="020F0502020204030204" pitchFamily="34" charset="0"/>
              </a:rPr>
              <a:t>Rockwell</a:t>
            </a:r>
            <a:r>
              <a:rPr lang="tr-TR" sz="3500" dirty="0">
                <a:latin typeface="Playbill" pitchFamily="82" charset="77"/>
                <a:ea typeface="Baskerville" panose="02020502070401020303" pitchFamily="18" charset="0"/>
                <a:cs typeface="Bodoni MT" panose="020F0502020204030204" pitchFamily="34" charset="0"/>
              </a:rPr>
              <a:t>: a, b, c, ç, d, e, f, g, ğ, h, ı, i, j, k, l, m, n, o, ö, p, r, s, ş, t, u, ü, v, y, z 123456789  .,:-?!</a:t>
            </a:r>
          </a:p>
          <a:p>
            <a:endParaRPr lang="tr-TR" sz="3500" dirty="0">
              <a:latin typeface="Rockwell" panose="02060603020205020403" pitchFamily="18" charset="77"/>
              <a:ea typeface="Baskerville" panose="02020502070401020303" pitchFamily="18" charset="0"/>
              <a:cs typeface="Bodoni MT" panose="020F0502020204030204" pitchFamily="34" charset="0"/>
            </a:endParaRPr>
          </a:p>
          <a:p>
            <a:endParaRPr lang="tr-TR" sz="3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AEDF8FC-0F14-7446-8556-DF47A14F2E02}"/>
              </a:ext>
            </a:extLst>
          </p:cNvPr>
          <p:cNvSpPr/>
          <p:nvPr/>
        </p:nvSpPr>
        <p:spPr>
          <a:xfrm>
            <a:off x="3196936" y="4204495"/>
            <a:ext cx="394854" cy="5715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8227663-60AC-7D4C-B191-C4DBCCFC43B7}"/>
              </a:ext>
            </a:extLst>
          </p:cNvPr>
          <p:cNvSpPr/>
          <p:nvPr/>
        </p:nvSpPr>
        <p:spPr>
          <a:xfrm>
            <a:off x="2165325" y="5867040"/>
            <a:ext cx="394854" cy="5715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72EFFD9-BE66-0E4F-8355-FFC98C931147}"/>
              </a:ext>
            </a:extLst>
          </p:cNvPr>
          <p:cNvSpPr/>
          <p:nvPr/>
        </p:nvSpPr>
        <p:spPr>
          <a:xfrm>
            <a:off x="3643746" y="1494465"/>
            <a:ext cx="394854" cy="5715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616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Sınıflandırma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8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500" dirty="0" err="1">
                <a:latin typeface="Walbaum Display" panose="02070303090703020303" pitchFamily="18" charset="0"/>
                <a:ea typeface="Baskerville" panose="02020502070401020303" pitchFamily="18" charset="0"/>
                <a:cs typeface="Bodoni MT" panose="020F0502020204030204" pitchFamily="34" charset="0"/>
              </a:rPr>
              <a:t>Walbaum</a:t>
            </a:r>
            <a:r>
              <a:rPr lang="tr-TR" sz="3500" dirty="0">
                <a:latin typeface="Walbaum Display" panose="02070303090703020303" pitchFamily="18" charset="0"/>
                <a:ea typeface="Baskerville" panose="02020502070401020303" pitchFamily="18" charset="0"/>
                <a:cs typeface="Bodoni MT" panose="020F0502020204030204" pitchFamily="34" charset="0"/>
              </a:rPr>
              <a:t>: a, b, c, ç, d, e, f, g, ğ, h, ı, i, j, k, l, m, n, o, ö, p, r, s, ş, t, u, ü, v, y, z 123456789  .,:-?!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500" dirty="0">
              <a:latin typeface="Didot" panose="02000503000000020003" pitchFamily="2" charset="-79"/>
              <a:cs typeface="Didot" panose="02000503000000020003" pitchFamily="2" charset="-79"/>
            </a:endParaRPr>
          </a:p>
          <a:p>
            <a:r>
              <a:rPr lang="tr-TR" sz="3500" dirty="0">
                <a:latin typeface="Calibri" panose="020F0502020204030204" pitchFamily="34" charset="0"/>
                <a:cs typeface="Calibri" panose="020F0502020204030204" pitchFamily="34" charset="0"/>
              </a:rPr>
              <a:t>Kare </a:t>
            </a:r>
            <a:r>
              <a:rPr lang="tr-TR" sz="3500" dirty="0" err="1">
                <a:latin typeface="Calibri" panose="020F0502020204030204" pitchFamily="34" charset="0"/>
                <a:cs typeface="Calibri" panose="020F0502020204030204" pitchFamily="34" charset="0"/>
              </a:rPr>
              <a:t>Serifli</a:t>
            </a:r>
            <a:r>
              <a:rPr lang="tr-TR" sz="3500" dirty="0">
                <a:latin typeface="Calibri" panose="020F0502020204030204" pitchFamily="34" charset="0"/>
                <a:cs typeface="Calibri" panose="020F0502020204030204" pitchFamily="34" charset="0"/>
              </a:rPr>
              <a:t> yazılar: </a:t>
            </a:r>
          </a:p>
          <a:p>
            <a:r>
              <a:rPr lang="tr-TR" sz="3500" dirty="0" err="1">
                <a:latin typeface="Calibri" panose="020F0502020204030204" pitchFamily="34" charset="0"/>
                <a:cs typeface="Calibri" panose="020F0502020204030204" pitchFamily="34" charset="0"/>
              </a:rPr>
              <a:t>Seriflerin</a:t>
            </a:r>
            <a:r>
              <a:rPr lang="tr-TR" sz="3500" dirty="0">
                <a:latin typeface="Calibri" panose="020F0502020204030204" pitchFamily="34" charset="0"/>
                <a:cs typeface="Calibri" panose="020F0502020204030204" pitchFamily="34" charset="0"/>
              </a:rPr>
              <a:t> kare ya da dikdörtgen biçiminde olması ince ve kalın harfler arasındaki fark daha azdır.</a:t>
            </a:r>
          </a:p>
          <a:p>
            <a:endParaRPr lang="tr-TR" sz="3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sz="3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B87E364-9AE0-4C49-81D1-3243A87CF1D3}"/>
              </a:ext>
            </a:extLst>
          </p:cNvPr>
          <p:cNvSpPr/>
          <p:nvPr/>
        </p:nvSpPr>
        <p:spPr>
          <a:xfrm>
            <a:off x="3643746" y="1493455"/>
            <a:ext cx="394854" cy="5715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9382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957</Words>
  <Application>Microsoft Macintosh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3" baseType="lpstr">
      <vt:lpstr>Arial</vt:lpstr>
      <vt:lpstr>Baskerville</vt:lpstr>
      <vt:lpstr>Bembo</vt:lpstr>
      <vt:lpstr>Bodoni MT</vt:lpstr>
      <vt:lpstr>Calibri</vt:lpstr>
      <vt:lpstr>Calibri Light</vt:lpstr>
      <vt:lpstr>Didot</vt:lpstr>
      <vt:lpstr>Garamond</vt:lpstr>
      <vt:lpstr>Goudy Old Style</vt:lpstr>
      <vt:lpstr>Palatino</vt:lpstr>
      <vt:lpstr>Perpetua</vt:lpstr>
      <vt:lpstr>Playbill</vt:lpstr>
      <vt:lpstr>Rockwell</vt:lpstr>
      <vt:lpstr>Walbaum Display</vt:lpstr>
      <vt:lpstr>Office Theme</vt:lpstr>
      <vt:lpstr>Yeni Medya Uygulamaları RTS- İLT238 – 12. Hafta    Dr. Öğr. Üyesi Ergin Şafak Dikmen </vt:lpstr>
      <vt:lpstr>Tipografi</vt:lpstr>
      <vt:lpstr>Sınıflandırma</vt:lpstr>
      <vt:lpstr>Sınıflandırma</vt:lpstr>
      <vt:lpstr>Sınıflandırma</vt:lpstr>
      <vt:lpstr>Sınıflandırma</vt:lpstr>
      <vt:lpstr>Sınıflandırma</vt:lpstr>
      <vt:lpstr>Sınıflandırma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Çevrim İçi Ortamda İletişim</dc:title>
  <dc:creator>Ergin Şafak Dikmen</dc:creator>
  <cp:lastModifiedBy>Safak.Dikmen</cp:lastModifiedBy>
  <cp:revision>100</cp:revision>
  <cp:lastPrinted>2021-03-21T15:28:54Z</cp:lastPrinted>
  <dcterms:created xsi:type="dcterms:W3CDTF">2020-10-07T12:25:49Z</dcterms:created>
  <dcterms:modified xsi:type="dcterms:W3CDTF">2021-03-23T12:48:26Z</dcterms:modified>
</cp:coreProperties>
</file>