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312" r:id="rId3"/>
    <p:sldId id="313" r:id="rId4"/>
    <p:sldId id="314" r:id="rId5"/>
    <p:sldId id="315" r:id="rId6"/>
    <p:sldId id="316" r:id="rId7"/>
    <p:sldId id="317" r:id="rId8"/>
    <p:sldId id="318" r:id="rId9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/>
    <p:restoredTop sz="96327"/>
  </p:normalViewPr>
  <p:slideViewPr>
    <p:cSldViewPr snapToGrid="0" snapToObjects="1">
      <p:cViewPr varScale="1">
        <p:scale>
          <a:sx n="126" d="100"/>
          <a:sy n="126" d="100"/>
        </p:scale>
        <p:origin x="2328" y="192"/>
      </p:cViewPr>
      <p:guideLst/>
    </p:cSldViewPr>
  </p:slideViewPr>
  <p:outlineViewPr>
    <p:cViewPr>
      <p:scale>
        <a:sx n="33" d="100"/>
        <a:sy n="33" d="100"/>
      </p:scale>
      <p:origin x="0" y="-90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05440-C0A5-C543-BEB6-62E665DA05E6}" type="datetimeFigureOut">
              <a:rPr lang="en-TR" smtClean="0"/>
              <a:t>23.03.2021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0A7A-993E-3C45-8775-F5DB04DF81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2882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A7B2-ABE4-7E4B-A7DA-6CE390B28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52D08-E586-1E4F-B88F-A126B9405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A11D6-CB2E-8845-8ACF-5787F558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B88B-1DB9-1A44-B3D8-1E00B43DE296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A13A-9BE8-4F4A-BA04-2DD21865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A61E7-BFDF-DA4A-86AE-4834B70F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1353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95F-30D0-924F-8C21-955EB894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30CE0-3862-8F4D-AF3F-2E354F5E6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0C9F5-DC62-1645-9241-E537FA12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A4ED-0BE3-904E-8D62-FB5EB386E47E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0B05D-9024-1D44-A2F4-BF60933D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AEE36-91E5-1F47-B915-ED5D6C83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826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F1AFC3-0AE2-A246-8CCE-CDD20CBBA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E7B71-456E-654B-AD2F-0C2978F8C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07C1D-B1DC-0444-ABD1-B3305BF2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3CF0-387D-B542-BFDC-87717762E542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0BDC7-6527-5E4A-A9F4-436BCDD0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F1941-8F8B-0B43-98B3-C3F26588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6139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25BD-E95B-D642-B750-C5680BC0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96FC-87F5-E843-819C-4F72A53E0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8F8C3-F7B4-5B44-9E47-E932BB4E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ED21-D7D0-F84E-A36F-DA40A5F194E2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6E89-5DF1-C648-98CB-E6D26AD2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1FED6-5C10-FD4A-A635-5737FA9A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9716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DA6B-DF6F-1E45-8E8E-F9FBC0C9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BC7AD-01B2-9C4C-BCC7-BE6512A7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E8F49-4602-EE4B-BC0E-CDCB709E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123-F546-6D42-8CBD-15B1D832E165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1011F-EDF3-5D45-B878-B096C49A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76AD-8BCC-0249-8605-546F2D19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6319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7614-D9AA-8346-B6A3-0C2F276B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C003-092C-AC4A-AF4C-4D214B2A2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73389-1B8B-F146-89AB-2FADC4295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A685C-0F4B-A04E-AABD-7BD77F87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293-BCD8-7644-891F-A29E9F8F8FA2}" type="datetime1">
              <a:rPr lang="tr-TR" smtClean="0"/>
              <a:t>23.03.2021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93646-0C9D-1244-BBB8-1AF22ED7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8BCD6-2FB3-194D-A0C4-66E45672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8216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DAEC-D8C9-524D-AA3E-BB5AEC9F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A8F70-16F8-594C-89F4-F0F08A08C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17F36-50C1-F343-AC73-1F285BEAB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5BAA9-F5B3-5C4E-84AD-88A457B89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8110F-CE3A-8D44-8B24-799266143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624C4B-950C-FC45-ABE1-D29C41DF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B8E1-A066-FB4C-B1AB-F59189BEB3B2}" type="datetime1">
              <a:rPr lang="tr-TR" smtClean="0"/>
              <a:t>23.03.2021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F95FD-C370-3643-8A6F-9F3C9678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992FB-39B3-4547-8FF6-4BEA4FA6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7677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5062-3FC8-9C47-B166-B4946F3E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0610F-E514-9A42-8082-EBE8FC1A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359F-ED31-1B4C-B604-DB34DCE73318}" type="datetime1">
              <a:rPr lang="tr-TR" smtClean="0"/>
              <a:t>23.03.2021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4A4F6-7BA0-B54C-9307-75277D1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21079-E392-E14D-B02A-2CF5C763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4404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A2472-0F5B-684D-B767-4FE4BEEF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63E-B3B7-2943-8D18-AE566FFC37D8}" type="datetime1">
              <a:rPr lang="tr-TR" smtClean="0"/>
              <a:t>23.03.2021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AEACC-5A7F-B643-92A6-9BFE459E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5C162-1007-A845-8408-60FB882F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761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6B3E-EE90-9847-8BF0-1D7DE335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4041C-B666-6C4B-AD22-DC219276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04C7E-9320-1C49-8E07-823EFE0A7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1394C-450A-CB44-9F3C-F108FB53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C151-F706-954C-BD06-2A1C5C227FF3}" type="datetime1">
              <a:rPr lang="tr-TR" smtClean="0"/>
              <a:t>23.03.2021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5E836-7C6C-4F46-8B06-CC58902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226B8-B929-A34C-8FE0-2EA4D7C1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714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E01D-6C57-D246-9430-A96908CD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F8F01-6ED3-8C4C-8CC9-98532950F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C2529-6F73-F440-8ED5-5D86424A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47AB5-BE1D-B44F-9939-81F6BCB7D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E6C-EAB3-8F4D-B576-7378F5859D83}" type="datetime1">
              <a:rPr lang="tr-TR" smtClean="0"/>
              <a:t>23.03.2021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24C37-72CD-C247-B4BD-02E37DCE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F0DF7-CD6A-994A-B514-CF82AD79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4738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78A60-6495-F54B-BA29-F45B97B0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D611E-A10B-3B4B-AA9F-16945BDA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2A5A-3D28-3F48-BA54-1A70F9FDF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27CD-E577-3546-8A22-D6C6358882C6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2AF6-0D69-2541-B163-5077FA157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</a:t>
            </a:r>
            <a:r>
              <a:rPr lang="en-US" dirty="0" err="1"/>
              <a:t>Öğr</a:t>
            </a:r>
            <a:r>
              <a:rPr lang="en-US"/>
              <a:t>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B30F-7C00-EE4B-9750-C53A91414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851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30C0-31F1-F749-9C8A-2741104B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Yeni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Medya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dirty="0" err="1"/>
              <a:t>Uygulamaları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RTS- </a:t>
            </a:r>
            <a:r>
              <a:rPr lang="en-US" sz="4000" dirty="0"/>
              <a:t>İLT238 – 13. </a:t>
            </a:r>
            <a:r>
              <a:rPr lang="en-US" sz="4000" dirty="0" err="1"/>
              <a:t>Hafta</a:t>
            </a:r>
            <a:br>
              <a:rPr lang="en-US" sz="4000"/>
            </a:br>
            <a:br>
              <a:rPr lang="en-US" sz="4000"/>
            </a:br>
            <a:br>
              <a:rPr lang="en-US" sz="4000" dirty="0"/>
            </a:br>
            <a:r>
              <a:rPr lang="en-US" sz="2800" dirty="0"/>
              <a:t>Dr. </a:t>
            </a:r>
            <a:r>
              <a:rPr lang="en-US" sz="2800" dirty="0" err="1"/>
              <a:t>Öğr</a:t>
            </a:r>
            <a:r>
              <a:rPr lang="en-US" sz="2800" dirty="0"/>
              <a:t>. </a:t>
            </a:r>
            <a:r>
              <a:rPr lang="en-US" sz="2800" dirty="0" err="1"/>
              <a:t>Üyesi</a:t>
            </a:r>
            <a:r>
              <a:rPr lang="en-US" sz="2800" dirty="0"/>
              <a:t> </a:t>
            </a:r>
            <a:r>
              <a:rPr lang="en-US" sz="2800" dirty="0" err="1"/>
              <a:t>Ergin</a:t>
            </a:r>
            <a:r>
              <a:rPr lang="en-US" sz="2800" dirty="0"/>
              <a:t> </a:t>
            </a:r>
            <a:r>
              <a:rPr lang="en-US" sz="2800" dirty="0" err="1"/>
              <a:t>Şafak</a:t>
            </a:r>
            <a:r>
              <a:rPr lang="en-US" sz="2800" dirty="0"/>
              <a:t> </a:t>
            </a:r>
            <a:r>
              <a:rPr lang="en-US" sz="2800" dirty="0" err="1"/>
              <a:t>Dikmen</a:t>
            </a:r>
            <a:br>
              <a:rPr lang="en-TR" sz="4000" dirty="0"/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BF478-37A8-7942-A998-AE86E7DC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8114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Sınıflandırma</a:t>
            </a:r>
            <a:endParaRPr lang="en-TR" sz="4000" b="1" dirty="0">
              <a:latin typeface="+mn-lt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2</a:t>
            </a:fld>
            <a:endParaRPr lang="en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8FD8D-A7A9-2045-9D09-6C186D715B4A}"/>
              </a:ext>
            </a:extLst>
          </p:cNvPr>
          <p:cNvSpPr txBox="1"/>
          <p:nvPr/>
        </p:nvSpPr>
        <p:spPr>
          <a:xfrm>
            <a:off x="1081758" y="1409873"/>
            <a:ext cx="983720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err="1">
                <a:latin typeface="Calibri" panose="020F0502020204030204" pitchFamily="34" charset="0"/>
                <a:ea typeface="Baskerville" panose="02020502070401020303" pitchFamily="18" charset="0"/>
                <a:cs typeface="Calibri" panose="020F0502020204030204" pitchFamily="34" charset="0"/>
              </a:rPr>
              <a:t>Serifsiz</a:t>
            </a:r>
            <a:r>
              <a:rPr lang="tr-TR" sz="3500" dirty="0">
                <a:latin typeface="Calibri" panose="020F0502020204030204" pitchFamily="34" charset="0"/>
                <a:ea typeface="Baskerville" panose="02020502070401020303" pitchFamily="18" charset="0"/>
                <a:cs typeface="Calibri" panose="020F0502020204030204" pitchFamily="34" charset="0"/>
              </a:rPr>
              <a:t> yazılar: bütün hatlar aynı kalınlıktadır, geometrik bir tasarıma sahiptir.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3500" dirty="0">
              <a:latin typeface="Rockwell" panose="02060603020205020403" pitchFamily="18" charset="77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r>
              <a:rPr lang="tr-TR" sz="3500" dirty="0" err="1">
                <a:latin typeface="Futura Medium" panose="020B0602020204020303" pitchFamily="34" charset="-79"/>
                <a:ea typeface="Baskerville" panose="02020502070401020303" pitchFamily="18" charset="0"/>
                <a:cs typeface="Futura Medium" panose="020B0602020204020303" pitchFamily="34" charset="-79"/>
              </a:rPr>
              <a:t>Furuta</a:t>
            </a:r>
            <a:r>
              <a:rPr lang="tr-TR" sz="3500" dirty="0">
                <a:latin typeface="Futura Medium" panose="020B0602020204020303" pitchFamily="34" charset="-79"/>
                <a:ea typeface="Baskerville" panose="02020502070401020303" pitchFamily="18" charset="0"/>
                <a:cs typeface="Futura Medium" panose="020B0602020204020303" pitchFamily="34" charset="-79"/>
              </a:rPr>
              <a:t>: a, b, c, ç, d, e, f, g, ğ, h, ı, i, j, k, l, m, n, o, ö, p, r, s, ş, t, u, ü, v, y, z 123456789  .,:-?!</a:t>
            </a:r>
          </a:p>
          <a:p>
            <a:endParaRPr lang="tr-TR" sz="3500" dirty="0">
              <a:latin typeface="Rockwell" panose="02060603020205020403" pitchFamily="18" charset="77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r>
              <a:rPr lang="tr-TR" sz="3500" dirty="0" err="1">
                <a:latin typeface="Helvetica" pitchFamily="2" charset="0"/>
                <a:ea typeface="Baskerville" panose="02020502070401020303" pitchFamily="18" charset="0"/>
                <a:cs typeface="Bodoni MT" panose="020F0502020204030204" pitchFamily="34" charset="0"/>
              </a:rPr>
              <a:t>Helvetica</a:t>
            </a:r>
            <a:r>
              <a:rPr lang="tr-TR" sz="3500" dirty="0">
                <a:latin typeface="Helvetica" pitchFamily="2" charset="0"/>
                <a:ea typeface="Baskerville" panose="02020502070401020303" pitchFamily="18" charset="0"/>
                <a:cs typeface="Bodoni MT" panose="020F0502020204030204" pitchFamily="34" charset="0"/>
              </a:rPr>
              <a:t>: a, b, c, ç, d, e, f, g, ğ, h, ı, i, j, k, l, m, n, o, ö, p, r, s, ş, t, u, ü, v, y, z 123456789  .,:-?!</a:t>
            </a:r>
          </a:p>
          <a:p>
            <a:endParaRPr lang="tr-TR" sz="3500" dirty="0">
              <a:latin typeface="Rockwell" panose="02060603020205020403" pitchFamily="18" charset="77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5DEB16-7B72-8248-BCFA-8DDED69B8FDE}"/>
              </a:ext>
            </a:extLst>
          </p:cNvPr>
          <p:cNvSpPr/>
          <p:nvPr/>
        </p:nvSpPr>
        <p:spPr>
          <a:xfrm>
            <a:off x="5254336" y="3101615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5B01D0-E1F5-5240-B43D-FFBB86A7335C}"/>
              </a:ext>
            </a:extLst>
          </p:cNvPr>
          <p:cNvSpPr/>
          <p:nvPr/>
        </p:nvSpPr>
        <p:spPr>
          <a:xfrm>
            <a:off x="5609759" y="5240781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C6C84F-43F6-C243-92AF-839FA89AB5BB}"/>
              </a:ext>
            </a:extLst>
          </p:cNvPr>
          <p:cNvSpPr/>
          <p:nvPr/>
        </p:nvSpPr>
        <p:spPr>
          <a:xfrm>
            <a:off x="2677390" y="3063376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B84CDE-339A-184D-9839-03F7097D2F2F}"/>
              </a:ext>
            </a:extLst>
          </p:cNvPr>
          <p:cNvSpPr/>
          <p:nvPr/>
        </p:nvSpPr>
        <p:spPr>
          <a:xfrm>
            <a:off x="3204537" y="5230390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1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Sınıflandırma</a:t>
            </a:r>
            <a:endParaRPr lang="en-TR" sz="4000" b="1" dirty="0">
              <a:latin typeface="+mn-lt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3</a:t>
            </a:fld>
            <a:endParaRPr lang="en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8FD8D-A7A9-2045-9D09-6C186D715B4A}"/>
              </a:ext>
            </a:extLst>
          </p:cNvPr>
          <p:cNvSpPr txBox="1"/>
          <p:nvPr/>
        </p:nvSpPr>
        <p:spPr>
          <a:xfrm>
            <a:off x="1081758" y="1409873"/>
            <a:ext cx="983720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dirty="0" err="1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Univers</a:t>
            </a:r>
            <a:r>
              <a:rPr lang="tr-TR" sz="4500" dirty="0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: a, b, c, ç, d, e, f, g, ğ, h, ı, i, j, k, l, m, n, o, ö, p, r, s, ş, t, u, ü, v, y, z 123456789  .,:-?!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4500" dirty="0">
              <a:latin typeface="Gill Sans MT" panose="020B0502020104020203" pitchFamily="34" charset="77"/>
              <a:cs typeface="Didot" panose="02000503000000020003" pitchFamily="2" charset="-79"/>
            </a:endParaRPr>
          </a:p>
          <a:p>
            <a:r>
              <a:rPr lang="tr-TR" sz="4500" dirty="0" err="1">
                <a:latin typeface="Gill Sans MT" panose="020B0502020104020203" pitchFamily="34" charset="77"/>
                <a:cs typeface="Calibri" panose="020F0502020204030204" pitchFamily="34" charset="0"/>
              </a:rPr>
              <a:t>Gill</a:t>
            </a:r>
            <a:r>
              <a:rPr lang="tr-TR" sz="4500" dirty="0">
                <a:latin typeface="Gill Sans MT" panose="020B0502020104020203" pitchFamily="34" charset="77"/>
                <a:cs typeface="Calibri" panose="020F0502020204030204" pitchFamily="34" charset="0"/>
              </a:rPr>
              <a:t>: </a:t>
            </a:r>
            <a:r>
              <a:rPr lang="tr-TR" sz="4500" dirty="0">
                <a:latin typeface="Gill Sans MT" panose="020B0502020104020203" pitchFamily="34" charset="77"/>
                <a:ea typeface="Baskerville" panose="02020502070401020303" pitchFamily="18" charset="0"/>
                <a:cs typeface="Bodoni MT" panose="020F0502020204030204" pitchFamily="34" charset="0"/>
              </a:rPr>
              <a:t>a, b, c, ç, d, e, f, g, ğ, h, ı, i, j, k, l, m, n, o, ö, p, r, s, ş, t, u, ü, v, y, z 123456789  .,:-?!</a:t>
            </a:r>
          </a:p>
          <a:p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E3A872-6AE2-514D-B901-E030AB66487D}"/>
              </a:ext>
            </a:extLst>
          </p:cNvPr>
          <p:cNvSpPr/>
          <p:nvPr/>
        </p:nvSpPr>
        <p:spPr>
          <a:xfrm>
            <a:off x="8478982" y="4925291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465B08-B6B8-CA4E-91BA-B72B8DC34647}"/>
              </a:ext>
            </a:extLst>
          </p:cNvPr>
          <p:cNvSpPr/>
          <p:nvPr/>
        </p:nvSpPr>
        <p:spPr>
          <a:xfrm>
            <a:off x="4714009" y="2905631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EA6EEE-4E33-5B46-ADB0-B13FE07489EE}"/>
              </a:ext>
            </a:extLst>
          </p:cNvPr>
          <p:cNvSpPr/>
          <p:nvPr/>
        </p:nvSpPr>
        <p:spPr>
          <a:xfrm>
            <a:off x="2175163" y="2857500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B0F91D-3FD6-E147-B010-609771255728}"/>
              </a:ext>
            </a:extLst>
          </p:cNvPr>
          <p:cNvSpPr/>
          <p:nvPr/>
        </p:nvSpPr>
        <p:spPr>
          <a:xfrm>
            <a:off x="6118669" y="4970546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8C56AA-4B09-A74D-A881-9D5050C49893}"/>
              </a:ext>
            </a:extLst>
          </p:cNvPr>
          <p:cNvSpPr/>
          <p:nvPr/>
        </p:nvSpPr>
        <p:spPr>
          <a:xfrm>
            <a:off x="3525982" y="1610051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BB2CF9-78BC-3F4B-B090-596B721F6144}"/>
              </a:ext>
            </a:extLst>
          </p:cNvPr>
          <p:cNvSpPr/>
          <p:nvPr/>
        </p:nvSpPr>
        <p:spPr>
          <a:xfrm>
            <a:off x="2118487" y="4315747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38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Sınıflandırma</a:t>
            </a:r>
            <a:endParaRPr lang="en-TR" sz="4000" b="1" dirty="0">
              <a:latin typeface="+mn-lt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4</a:t>
            </a:fld>
            <a:endParaRPr lang="en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8FD8D-A7A9-2045-9D09-6C186D715B4A}"/>
              </a:ext>
            </a:extLst>
          </p:cNvPr>
          <p:cNvSpPr txBox="1"/>
          <p:nvPr/>
        </p:nvSpPr>
        <p:spPr>
          <a:xfrm>
            <a:off x="1081758" y="1409873"/>
            <a:ext cx="9837209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Gotik yazılar:</a:t>
            </a:r>
          </a:p>
          <a:p>
            <a:r>
              <a:rPr lang="tr-TR" sz="3500" dirty="0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15.yy – Almanya’da yaygın kullanılmaktaydı.</a:t>
            </a:r>
          </a:p>
          <a:p>
            <a:endParaRPr lang="tr-TR" sz="3500" dirty="0">
              <a:latin typeface="Univers" panose="020B0503020202020204" pitchFamily="34" charset="0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r>
              <a:rPr lang="tr-TR" sz="3500" dirty="0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Örnekler: Gotik, </a:t>
            </a:r>
            <a:r>
              <a:rPr lang="tr-TR" sz="3500" dirty="0" err="1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Fraktur</a:t>
            </a:r>
            <a:r>
              <a:rPr lang="tr-TR" sz="3500" dirty="0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, </a:t>
            </a:r>
            <a:r>
              <a:rPr lang="tr-TR" sz="3500" dirty="0" err="1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Schwabacher</a:t>
            </a:r>
            <a:r>
              <a:rPr lang="tr-TR" sz="3500" dirty="0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, </a:t>
            </a:r>
            <a:r>
              <a:rPr lang="tr-TR" sz="3500" dirty="0" err="1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Old</a:t>
            </a:r>
            <a:r>
              <a:rPr lang="tr-TR" sz="3500" dirty="0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 English</a:t>
            </a:r>
          </a:p>
          <a:p>
            <a:endParaRPr lang="tr-TR" sz="3500" dirty="0">
              <a:latin typeface="Univers" panose="020B0503020202020204" pitchFamily="34" charset="0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r>
              <a:rPr lang="tr-TR" sz="3500" b="1" dirty="0">
                <a:latin typeface="Univers" panose="020B0503020202020204" pitchFamily="34" charset="0"/>
                <a:ea typeface="Baskerville" panose="02020502070401020303" pitchFamily="18" charset="0"/>
                <a:cs typeface="Bodoni MT" panose="020F0502020204030204" pitchFamily="34" charset="0"/>
              </a:rPr>
              <a:t>El yazıları: Serbest ve biçimsel yazılar:</a:t>
            </a:r>
          </a:p>
          <a:p>
            <a:r>
              <a:rPr lang="tr-TR" sz="3500" dirty="0">
                <a:latin typeface="Vivaldi" panose="020F0502020204030204" pitchFamily="34" charset="0"/>
                <a:cs typeface="Vivaldi" panose="020F0502020204030204" pitchFamily="34" charset="0"/>
              </a:rPr>
              <a:t>Vivaldi: </a:t>
            </a:r>
            <a:r>
              <a:rPr lang="tr-TR" sz="3500" dirty="0">
                <a:latin typeface="Vivaldi" panose="020F0502020204030204" pitchFamily="34" charset="0"/>
                <a:ea typeface="Baskerville" panose="02020502070401020303" pitchFamily="18" charset="0"/>
                <a:cs typeface="Vivaldi" panose="020F0502020204030204" pitchFamily="34" charset="0"/>
              </a:rPr>
              <a:t>a, b, c, ç, d, e, f, g, ğ, h, ı, i, j, k, l, m, n, o, ö, p, r, s, ş, t, u, ü, v, y, z 123456789  .,:-?!</a:t>
            </a:r>
          </a:p>
          <a:p>
            <a:endParaRPr lang="tr-TR" sz="3500" dirty="0">
              <a:latin typeface="Univers" panose="020B0503020202020204" pitchFamily="34" charset="0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endParaRPr lang="tr-TR" sz="3500" dirty="0">
              <a:latin typeface="Univers" panose="020B0503020202020204" pitchFamily="34" charset="0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endParaRPr lang="tr-TR" sz="3500" dirty="0">
              <a:latin typeface="Univers" panose="020B0503020202020204" pitchFamily="34" charset="0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endParaRPr lang="tr-TR" sz="3500" dirty="0">
              <a:latin typeface="Gill Sans MT" panose="020B0502020104020203" pitchFamily="34" charset="77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C3697D-5783-B64C-8473-2EC4698049DE}"/>
              </a:ext>
            </a:extLst>
          </p:cNvPr>
          <p:cNvSpPr/>
          <p:nvPr/>
        </p:nvSpPr>
        <p:spPr>
          <a:xfrm>
            <a:off x="5140036" y="5240781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BC750B-FC52-D24C-9042-9088D0DF7A04}"/>
              </a:ext>
            </a:extLst>
          </p:cNvPr>
          <p:cNvSpPr/>
          <p:nvPr/>
        </p:nvSpPr>
        <p:spPr>
          <a:xfrm>
            <a:off x="9593168" y="5203802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DBBAE-693F-6F49-BD25-038A7BADFAE7}"/>
              </a:ext>
            </a:extLst>
          </p:cNvPr>
          <p:cNvSpPr/>
          <p:nvPr/>
        </p:nvSpPr>
        <p:spPr>
          <a:xfrm>
            <a:off x="2518616" y="5214193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62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Sınıflandırma</a:t>
            </a:r>
            <a:endParaRPr lang="en-TR" sz="4000" b="1" dirty="0">
              <a:latin typeface="+mn-lt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5</a:t>
            </a:fld>
            <a:endParaRPr lang="en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8FD8D-A7A9-2045-9D09-6C186D715B4A}"/>
              </a:ext>
            </a:extLst>
          </p:cNvPr>
          <p:cNvSpPr txBox="1"/>
          <p:nvPr/>
        </p:nvSpPr>
        <p:spPr>
          <a:xfrm>
            <a:off x="1081758" y="1409873"/>
            <a:ext cx="9837209" cy="940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err="1">
                <a:latin typeface="Mistral" panose="03090702030407020403" pitchFamily="66" charset="0"/>
                <a:cs typeface="Vivaldi" panose="020F0502020204030204" pitchFamily="34" charset="0"/>
              </a:rPr>
              <a:t>Mistral</a:t>
            </a:r>
            <a:r>
              <a:rPr lang="tr-TR" sz="3500" dirty="0">
                <a:latin typeface="Mistral" panose="03090702030407020403" pitchFamily="66" charset="0"/>
                <a:cs typeface="Vivaldi" panose="020F0502020204030204" pitchFamily="34" charset="0"/>
              </a:rPr>
              <a:t>: </a:t>
            </a:r>
            <a:r>
              <a:rPr lang="tr-TR" sz="3500" dirty="0">
                <a:latin typeface="Mistral" panose="03090702030407020403" pitchFamily="66" charset="0"/>
                <a:ea typeface="Baskerville" panose="02020502070401020303" pitchFamily="18" charset="0"/>
                <a:cs typeface="Vivaldi" panose="020F0502020204030204" pitchFamily="34" charset="0"/>
              </a:rPr>
              <a:t>a, b, c, ç, d, e, f, g, ğ, h, ı, i, j, k, l, m, n, o, ö, p, r, s, ş, t, u, ü, v, y, z 123456789  .,:-?!</a:t>
            </a:r>
          </a:p>
          <a:p>
            <a:endParaRPr lang="tr-TR" sz="35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r>
              <a:rPr lang="tr-TR" sz="35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Brush</a:t>
            </a:r>
            <a:r>
              <a:rPr lang="tr-TR" sz="35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: a, b, c, ç, d, e, f, g, ğ, h, ı, i, j, k, l, m, n, o, ö, p, r, s, ş, t, u, ü, v, y, z 123456789  .,:-?!</a:t>
            </a:r>
          </a:p>
          <a:p>
            <a:endParaRPr lang="tr-TR" sz="35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r>
              <a:rPr lang="tr-TR" sz="4000" dirty="0" err="1">
                <a:latin typeface="Palace Script MT" panose="020F0502020204030204" pitchFamily="34" charset="0"/>
                <a:ea typeface="Brush Script MT" panose="03060802040406070304" pitchFamily="66" charset="-122"/>
                <a:cs typeface="Palace Script MT" panose="020F0502020204030204" pitchFamily="34" charset="0"/>
              </a:rPr>
              <a:t>Palace</a:t>
            </a:r>
            <a:r>
              <a:rPr lang="tr-TR" sz="4000" dirty="0">
                <a:latin typeface="Palace Script MT" panose="020F0502020204030204" pitchFamily="34" charset="0"/>
                <a:ea typeface="Brush Script MT" panose="03060802040406070304" pitchFamily="66" charset="-122"/>
                <a:cs typeface="Palace Script MT" panose="020F0502020204030204" pitchFamily="34" charset="0"/>
              </a:rPr>
              <a:t> </a:t>
            </a:r>
            <a:r>
              <a:rPr lang="tr-TR" sz="4000" dirty="0" err="1">
                <a:latin typeface="Palace Script MT" panose="020F0502020204030204" pitchFamily="34" charset="0"/>
                <a:ea typeface="Brush Script MT" panose="03060802040406070304" pitchFamily="66" charset="-122"/>
                <a:cs typeface="Palace Script MT" panose="020F0502020204030204" pitchFamily="34" charset="0"/>
              </a:rPr>
              <a:t>Script</a:t>
            </a:r>
            <a:r>
              <a:rPr lang="tr-TR" sz="4000" dirty="0">
                <a:latin typeface="Palace Script MT" panose="020F0502020204030204" pitchFamily="34" charset="0"/>
                <a:ea typeface="Brush Script MT" panose="03060802040406070304" pitchFamily="66" charset="-122"/>
                <a:cs typeface="Palace Script MT" panose="020F0502020204030204" pitchFamily="34" charset="0"/>
              </a:rPr>
              <a:t>: a, b, c, ç, d, e, f, g, ğ, h, ı, i, j, k, l, m, n, o, ö, p, r, s, ş, t, u, ü, v, y, z 123456789  .,:-?!</a:t>
            </a:r>
          </a:p>
          <a:p>
            <a:endParaRPr lang="tr-TR" sz="35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endParaRPr lang="tr-TR" sz="3500" dirty="0">
              <a:latin typeface="Mistral" panose="03090702030407020403" pitchFamily="66" charset="0"/>
              <a:ea typeface="Baskerville" panose="02020502070401020303" pitchFamily="18" charset="0"/>
              <a:cs typeface="Vivaldi" panose="020F0502020204030204" pitchFamily="34" charset="0"/>
            </a:endParaRPr>
          </a:p>
          <a:p>
            <a:endParaRPr lang="tr-TR" sz="3500" dirty="0">
              <a:latin typeface="Univers" panose="020B0503020202020204" pitchFamily="34" charset="0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endParaRPr lang="tr-TR" sz="3500" dirty="0">
              <a:latin typeface="Univers" panose="020B0503020202020204" pitchFamily="34" charset="0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endParaRPr lang="tr-TR" sz="3500" dirty="0">
              <a:latin typeface="Univers" panose="020B0503020202020204" pitchFamily="34" charset="0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endParaRPr lang="tr-TR" sz="3500" dirty="0">
              <a:latin typeface="Gill Sans MT" panose="020B0502020104020203" pitchFamily="34" charset="77"/>
              <a:ea typeface="Baskerville" panose="02020502070401020303" pitchFamily="18" charset="0"/>
              <a:cs typeface="Bodoni MT" panose="020F0502020204030204" pitchFamily="34" charset="0"/>
            </a:endParaRPr>
          </a:p>
          <a:p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FE8CDC-569D-FF4F-8954-233E3AC09CDC}"/>
              </a:ext>
            </a:extLst>
          </p:cNvPr>
          <p:cNvSpPr/>
          <p:nvPr/>
        </p:nvSpPr>
        <p:spPr>
          <a:xfrm>
            <a:off x="7571509" y="1493455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8BBA5E-21A4-6D49-99A8-7F5CA092D545}"/>
              </a:ext>
            </a:extLst>
          </p:cNvPr>
          <p:cNvSpPr/>
          <p:nvPr/>
        </p:nvSpPr>
        <p:spPr>
          <a:xfrm>
            <a:off x="8413173" y="3049660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81567D-AE7C-EE4B-AAC8-FBB6CFB33924}"/>
              </a:ext>
            </a:extLst>
          </p:cNvPr>
          <p:cNvSpPr/>
          <p:nvPr/>
        </p:nvSpPr>
        <p:spPr>
          <a:xfrm>
            <a:off x="7270173" y="4793045"/>
            <a:ext cx="394854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33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1EC8960-1A86-2046-B81D-E84DFCB4B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r="22076"/>
          <a:stretch/>
        </p:blipFill>
        <p:spPr bwMode="auto">
          <a:xfrm>
            <a:off x="5797238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Dizgi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8FD8D-A7A9-2045-9D09-6C186D715B4A}"/>
              </a:ext>
            </a:extLst>
          </p:cNvPr>
          <p:cNvSpPr txBox="1"/>
          <p:nvPr/>
        </p:nvSpPr>
        <p:spPr>
          <a:xfrm>
            <a:off x="804997" y="2272142"/>
            <a:ext cx="4706803" cy="4346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Kaynak</a:t>
            </a:r>
            <a:r>
              <a:rPr lang="en-US" sz="2000" dirty="0">
                <a:solidFill>
                  <a:srgbClr val="000000"/>
                </a:solidFill>
              </a:rPr>
              <a:t> CC: https://</a:t>
            </a:r>
            <a:r>
              <a:rPr lang="en-US" sz="2000" dirty="0" err="1">
                <a:solidFill>
                  <a:srgbClr val="000000"/>
                </a:solidFill>
              </a:rPr>
              <a:t>en.wikipedia.org</a:t>
            </a:r>
            <a:r>
              <a:rPr lang="en-US" sz="2000" dirty="0">
                <a:solidFill>
                  <a:srgbClr val="000000"/>
                </a:solidFill>
              </a:rPr>
              <a:t>/wiki/Typography#/media/</a:t>
            </a:r>
            <a:r>
              <a:rPr lang="en-US" sz="2000" dirty="0" err="1">
                <a:solidFill>
                  <a:srgbClr val="000000"/>
                </a:solidFill>
              </a:rPr>
              <a:t>File:Metal_movable_type.jpg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Dr. Öğr. Üyesi Ergin Şafak Dikmen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3E4B2BE-EA4B-9A40-BA52-A5253223AFD0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CC354-818E-444A-869F-A8FC70BF93FA}"/>
              </a:ext>
            </a:extLst>
          </p:cNvPr>
          <p:cNvSpPr txBox="1"/>
          <p:nvPr/>
        </p:nvSpPr>
        <p:spPr>
          <a:xfrm>
            <a:off x="804692" y="2006113"/>
            <a:ext cx="499254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/>
              <a:t>Dizgi için kullanılan metal harfler.</a:t>
            </a:r>
          </a:p>
          <a:p>
            <a:endParaRPr lang="tr-TR" sz="2500" dirty="0"/>
          </a:p>
          <a:p>
            <a:r>
              <a:rPr lang="tr-TR" sz="2500" dirty="0"/>
              <a:t>Harfler düzeneğe dizilerek metin oluşturulur.</a:t>
            </a:r>
          </a:p>
          <a:p>
            <a:endParaRPr lang="tr-TR" sz="2500" dirty="0"/>
          </a:p>
          <a:p>
            <a:r>
              <a:rPr lang="tr-TR" sz="2500" dirty="0"/>
              <a:t>Bu harfler eritilip metal kalıplara dökülerek harfler yeniden üretilmektedir.</a:t>
            </a:r>
          </a:p>
          <a:p>
            <a:endParaRPr lang="tr-TR" sz="25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41D918-4441-5641-9A91-3C5E976DABCA}"/>
              </a:ext>
            </a:extLst>
          </p:cNvPr>
          <p:cNvCxnSpPr/>
          <p:nvPr/>
        </p:nvCxnSpPr>
        <p:spPr>
          <a:xfrm>
            <a:off x="5372100" y="2272143"/>
            <a:ext cx="29718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4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Dizgi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8FD8D-A7A9-2045-9D09-6C186D715B4A}"/>
              </a:ext>
            </a:extLst>
          </p:cNvPr>
          <p:cNvSpPr txBox="1"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Dr. Öğr. Üyesi Ergin Şafak Dikmen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3E4B2BE-EA4B-9A40-BA52-A5253223AFD0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CC354-818E-444A-869F-A8FC70BF93FA}"/>
              </a:ext>
            </a:extLst>
          </p:cNvPr>
          <p:cNvSpPr txBox="1"/>
          <p:nvPr/>
        </p:nvSpPr>
        <p:spPr>
          <a:xfrm>
            <a:off x="804692" y="2006113"/>
            <a:ext cx="49925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/>
              <a:t>a ) baskı yüzü</a:t>
            </a:r>
          </a:p>
          <a:p>
            <a:r>
              <a:rPr lang="tr-TR" sz="2500" dirty="0"/>
              <a:t>b) Sap</a:t>
            </a:r>
          </a:p>
          <a:p>
            <a:r>
              <a:rPr lang="tr-TR" sz="2500" dirty="0"/>
              <a:t>c) Harf boyutu</a:t>
            </a:r>
          </a:p>
          <a:p>
            <a:endParaRPr lang="tr-TR" sz="2500" dirty="0"/>
          </a:p>
          <a:p>
            <a:endParaRPr lang="tr-TR" sz="2500" dirty="0"/>
          </a:p>
          <a:p>
            <a:endParaRPr lang="tr-TR" sz="2500" dirty="0"/>
          </a:p>
          <a:p>
            <a:endParaRPr lang="tr-TR" sz="2500" dirty="0"/>
          </a:p>
          <a:p>
            <a:endParaRPr lang="tr-TR" sz="2500" dirty="0"/>
          </a:p>
          <a:p>
            <a:endParaRPr lang="tr-TR" sz="2500" dirty="0"/>
          </a:p>
          <a:p>
            <a:endParaRPr lang="tr-TR" sz="2500" dirty="0"/>
          </a:p>
          <a:p>
            <a:r>
              <a:rPr lang="tr-TR" sz="1500" dirty="0"/>
              <a:t>Kaynak CC: </a:t>
            </a:r>
            <a:r>
              <a:rPr lang="tr-TR" sz="1500" dirty="0" err="1"/>
              <a:t>Wikimedia</a:t>
            </a:r>
            <a:endParaRPr lang="tr-TR" sz="1500" dirty="0"/>
          </a:p>
          <a:p>
            <a:endParaRPr lang="tr-TR" sz="25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6B6BE30-6840-D247-B6DA-58CBA5F2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92" y="3288096"/>
            <a:ext cx="2154232" cy="24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4B44FC-238D-4146-AAE5-43C7FD2EB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67" y="1"/>
            <a:ext cx="5326151" cy="40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4E8D0A-3084-B640-8456-FBCBCDE4AA30}"/>
              </a:ext>
            </a:extLst>
          </p:cNvPr>
          <p:cNvSpPr txBox="1"/>
          <p:nvPr/>
        </p:nvSpPr>
        <p:spPr>
          <a:xfrm>
            <a:off x="5125836" y="4038405"/>
            <a:ext cx="75334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Kaynak CC: </a:t>
            </a:r>
            <a:r>
              <a:rPr lang="tr-TR" sz="1500" dirty="0" err="1"/>
              <a:t>Wikimedia</a:t>
            </a:r>
            <a:endParaRPr lang="tr-TR" sz="1500" dirty="0"/>
          </a:p>
          <a:p>
            <a:endParaRPr lang="tr-TR" sz="2500" dirty="0"/>
          </a:p>
          <a:p>
            <a:r>
              <a:rPr lang="tr-TR" sz="2500" dirty="0"/>
              <a:t>16.yy -  Almanya’daki baskı teknolojisi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dirty="0"/>
              <a:t>Arka bölümde harfleri dizen ustalar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dirty="0"/>
              <a:t>Ön bölümde kağıda basılan yazılar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dirty="0"/>
              <a:t>Sol bölümde mürekkebin kağıda çıkması için baskı uygulayan ustalar</a:t>
            </a:r>
          </a:p>
        </p:txBody>
      </p:sp>
    </p:spTree>
    <p:extLst>
      <p:ext uri="{BB962C8B-B14F-4D97-AF65-F5344CB8AC3E}">
        <p14:creationId xmlns:p14="http://schemas.microsoft.com/office/powerpoint/2010/main" val="122719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Dr. Öğr. Üyesi Ergin Şafak Dikmen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3E4B2BE-EA4B-9A40-BA52-A5253223AFD0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E8D0A-3084-B640-8456-FBCBCDE4AA30}"/>
              </a:ext>
            </a:extLst>
          </p:cNvPr>
          <p:cNvSpPr txBox="1"/>
          <p:nvPr/>
        </p:nvSpPr>
        <p:spPr>
          <a:xfrm>
            <a:off x="9010726" y="4606609"/>
            <a:ext cx="30183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/>
              <a:t>Harflerin dizilmesinde kullanılan hareketli harf tablası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BD811F-019A-9F4E-BBF5-E39CD8BE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630" y="2006113"/>
            <a:ext cx="3018370" cy="22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82478D4-A7AE-D946-913F-412862F8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35" y="0"/>
            <a:ext cx="6340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8FD8D-A7A9-2045-9D09-6C186D715B4A}"/>
              </a:ext>
            </a:extLst>
          </p:cNvPr>
          <p:cNvSpPr txBox="1"/>
          <p:nvPr/>
        </p:nvSpPr>
        <p:spPr>
          <a:xfrm>
            <a:off x="804997" y="3428999"/>
            <a:ext cx="3202559" cy="3108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15. </a:t>
            </a:r>
            <a:r>
              <a:rPr lang="en-US" sz="2000" dirty="0" err="1">
                <a:solidFill>
                  <a:srgbClr val="000000"/>
                </a:solidFill>
              </a:rPr>
              <a:t>yy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Matbaa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teknolojisinin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bulunduğu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kentler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Batı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Avrupa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özellikle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İtalya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Almanya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Fransa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öne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çıkıyor</a:t>
            </a: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Kaynak</a:t>
            </a:r>
            <a:r>
              <a:rPr lang="en-US" sz="2000" dirty="0">
                <a:solidFill>
                  <a:srgbClr val="000000"/>
                </a:solidFill>
              </a:rPr>
              <a:t> CC: https://</a:t>
            </a:r>
            <a:r>
              <a:rPr lang="en-US" sz="2000" dirty="0" err="1">
                <a:solidFill>
                  <a:srgbClr val="000000"/>
                </a:solidFill>
              </a:rPr>
              <a:t>en.wikipedia.org</a:t>
            </a:r>
            <a:r>
              <a:rPr lang="en-US" sz="2000" dirty="0">
                <a:solidFill>
                  <a:srgbClr val="000000"/>
                </a:solidFill>
              </a:rPr>
              <a:t>/wiki/</a:t>
            </a:r>
            <a:r>
              <a:rPr lang="en-US" sz="2000" dirty="0" err="1">
                <a:solidFill>
                  <a:srgbClr val="000000"/>
                </a:solidFill>
              </a:rPr>
              <a:t>Movable_type</a:t>
            </a:r>
            <a:r>
              <a:rPr lang="en-US" sz="2000" dirty="0">
                <a:solidFill>
                  <a:srgbClr val="000000"/>
                </a:solidFill>
              </a:rPr>
              <a:t>#/media/</a:t>
            </a:r>
            <a:r>
              <a:rPr lang="en-US" sz="2000" dirty="0" err="1">
                <a:solidFill>
                  <a:srgbClr val="000000"/>
                </a:solidFill>
              </a:rPr>
              <a:t>File:Printing_towns_incunabula.svg</a:t>
            </a: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58508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Matbaa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Teknolojisi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0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771</Words>
  <Application>Microsoft Macintosh PowerPoint</Application>
  <PresentationFormat>Widescreen</PresentationFormat>
  <Paragraphs>107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Brush Script MT</vt:lpstr>
      <vt:lpstr>Arial</vt:lpstr>
      <vt:lpstr>Calibri</vt:lpstr>
      <vt:lpstr>Calibri Light</vt:lpstr>
      <vt:lpstr>Futura Medium</vt:lpstr>
      <vt:lpstr>Gill Sans MT</vt:lpstr>
      <vt:lpstr>Helvetica</vt:lpstr>
      <vt:lpstr>Mistral</vt:lpstr>
      <vt:lpstr>Palace Script MT</vt:lpstr>
      <vt:lpstr>Rockwell</vt:lpstr>
      <vt:lpstr>Univers</vt:lpstr>
      <vt:lpstr>Vivaldi</vt:lpstr>
      <vt:lpstr>Office Theme</vt:lpstr>
      <vt:lpstr>Yeni Medya Uygulamaları RTS- İLT238 – 13. Hafta   Dr. Öğr. Üyesi Ergin Şafak Dikmen </vt:lpstr>
      <vt:lpstr>Sınıflandırma</vt:lpstr>
      <vt:lpstr>Sınıflandırma</vt:lpstr>
      <vt:lpstr>Sınıflandırma</vt:lpstr>
      <vt:lpstr>Sınıflandırma</vt:lpstr>
      <vt:lpstr>Dizgi</vt:lpstr>
      <vt:lpstr>Dizgi</vt:lpstr>
      <vt:lpstr>Matbaa Teknolojisi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 Medya Uygulamaları RTS- İLT238 – 13. Hafta – Tasarım İlkeleri   Dr. Öğr. Üyesi Ergin Şafak Dikmen </dc:title>
  <dc:creator>Safak.Dikmen</dc:creator>
  <cp:lastModifiedBy>Safak.Dikmen</cp:lastModifiedBy>
  <cp:revision>10</cp:revision>
  <dcterms:created xsi:type="dcterms:W3CDTF">2021-03-21T17:07:27Z</dcterms:created>
  <dcterms:modified xsi:type="dcterms:W3CDTF">2021-03-23T12:50:34Z</dcterms:modified>
</cp:coreProperties>
</file>