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2" r:id="rId2"/>
    <p:sldId id="263" r:id="rId3"/>
    <p:sldId id="264" r:id="rId4"/>
    <p:sldId id="265" r:id="rId5"/>
    <p:sldId id="267" r:id="rId6"/>
    <p:sldId id="268" r:id="rId7"/>
    <p:sldId id="269" r:id="rId8"/>
    <p:sldId id="270" r:id="rId9"/>
    <p:sldId id="271" r:id="rId10"/>
    <p:sldId id="274" r:id="rId11"/>
    <p:sldId id="272" r:id="rId12"/>
    <p:sldId id="273" r:id="rId13"/>
    <p:sldId id="275" r:id="rId14"/>
    <p:sldId id="280" r:id="rId15"/>
    <p:sldId id="281" r:id="rId16"/>
    <p:sldId id="282" r:id="rId17"/>
    <p:sldId id="283" r:id="rId18"/>
    <p:sldId id="284" r:id="rId19"/>
    <p:sldId id="285" r:id="rId20"/>
    <p:sldId id="279" r:id="rId21"/>
    <p:sldId id="276" r:id="rId22"/>
    <p:sldId id="277" r:id="rId23"/>
    <p:sldId id="286"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A0100C76-50AD-497B-B5EC-E554FF827556}">
          <p14:sldIdLst>
            <p14:sldId id="262"/>
            <p14:sldId id="263"/>
            <p14:sldId id="264"/>
            <p14:sldId id="265"/>
            <p14:sldId id="267"/>
            <p14:sldId id="268"/>
            <p14:sldId id="269"/>
            <p14:sldId id="270"/>
            <p14:sldId id="271"/>
            <p14:sldId id="274"/>
            <p14:sldId id="272"/>
            <p14:sldId id="273"/>
            <p14:sldId id="275"/>
            <p14:sldId id="280"/>
            <p14:sldId id="281"/>
            <p14:sldId id="282"/>
            <p14:sldId id="283"/>
            <p14:sldId id="284"/>
            <p14:sldId id="285"/>
            <p14:sldId id="279"/>
            <p14:sldId id="276"/>
            <p14:sldId id="277"/>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3" autoAdjust="0"/>
    <p:restoredTop sz="54858" autoAdjust="0"/>
  </p:normalViewPr>
  <p:slideViewPr>
    <p:cSldViewPr snapToGrid="0">
      <p:cViewPr varScale="1">
        <p:scale>
          <a:sx n="40" d="100"/>
          <a:sy n="40" d="100"/>
        </p:scale>
        <p:origin x="1763"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EAEE2-1CA7-4C25-B770-7955EA28DB4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0F1334D-FA02-4A27-B76C-AAB527D71B0A}">
      <dgm:prSet/>
      <dgm:spPr/>
      <dgm:t>
        <a:bodyPr/>
        <a:lstStyle/>
        <a:p>
          <a:r>
            <a:rPr lang="tr-TR"/>
            <a:t>Üyelik Koşulları: Kayıt veya Davet </a:t>
          </a:r>
          <a:endParaRPr lang="en-US"/>
        </a:p>
      </dgm:t>
    </dgm:pt>
    <dgm:pt modelId="{31D2167D-C5FF-466C-83DE-E72B558CC763}" type="parTrans" cxnId="{8BE09BF5-B1F3-4CBA-B5AD-5F68A9A13909}">
      <dgm:prSet/>
      <dgm:spPr/>
      <dgm:t>
        <a:bodyPr/>
        <a:lstStyle/>
        <a:p>
          <a:endParaRPr lang="en-US"/>
        </a:p>
      </dgm:t>
    </dgm:pt>
    <dgm:pt modelId="{47D115BD-0597-4AB1-9880-5EBC646EBC4B}" type="sibTrans" cxnId="{8BE09BF5-B1F3-4CBA-B5AD-5F68A9A13909}">
      <dgm:prSet/>
      <dgm:spPr/>
      <dgm:t>
        <a:bodyPr/>
        <a:lstStyle/>
        <a:p>
          <a:endParaRPr lang="en-US"/>
        </a:p>
      </dgm:t>
    </dgm:pt>
    <dgm:pt modelId="{5ED2FDC8-5DFB-4F19-858C-D8971E8B6BC3}">
      <dgm:prSet/>
      <dgm:spPr/>
      <dgm:t>
        <a:bodyPr/>
        <a:lstStyle/>
        <a:p>
          <a:r>
            <a:rPr lang="tr-TR"/>
            <a:t>Kullanıcı Profilleri: Sosyal veya Profesyonel </a:t>
          </a:r>
          <a:endParaRPr lang="en-US"/>
        </a:p>
      </dgm:t>
    </dgm:pt>
    <dgm:pt modelId="{76C2E274-DD9A-4B52-BA14-2D53E0B150F6}" type="parTrans" cxnId="{D4D0EE42-BF75-46DD-B5F4-E2B1E0B29321}">
      <dgm:prSet/>
      <dgm:spPr/>
      <dgm:t>
        <a:bodyPr/>
        <a:lstStyle/>
        <a:p>
          <a:endParaRPr lang="en-US"/>
        </a:p>
      </dgm:t>
    </dgm:pt>
    <dgm:pt modelId="{9CA642DF-62D5-4BCD-8FC3-8D12220C5707}" type="sibTrans" cxnId="{D4D0EE42-BF75-46DD-B5F4-E2B1E0B29321}">
      <dgm:prSet/>
      <dgm:spPr/>
      <dgm:t>
        <a:bodyPr/>
        <a:lstStyle/>
        <a:p>
          <a:endParaRPr lang="en-US"/>
        </a:p>
      </dgm:t>
    </dgm:pt>
    <dgm:pt modelId="{8D25CD88-55DF-435F-B245-203FC92C462C}" type="pres">
      <dgm:prSet presAssocID="{E0CEAEE2-1CA7-4C25-B770-7955EA28DB4B}" presName="linear" presStyleCnt="0">
        <dgm:presLayoutVars>
          <dgm:animLvl val="lvl"/>
          <dgm:resizeHandles val="exact"/>
        </dgm:presLayoutVars>
      </dgm:prSet>
      <dgm:spPr/>
    </dgm:pt>
    <dgm:pt modelId="{D8C32DD3-1E78-4E8D-AD10-5BBE83C203F5}" type="pres">
      <dgm:prSet presAssocID="{B0F1334D-FA02-4A27-B76C-AAB527D71B0A}" presName="parentText" presStyleLbl="node1" presStyleIdx="0" presStyleCnt="2">
        <dgm:presLayoutVars>
          <dgm:chMax val="0"/>
          <dgm:bulletEnabled val="1"/>
        </dgm:presLayoutVars>
      </dgm:prSet>
      <dgm:spPr/>
    </dgm:pt>
    <dgm:pt modelId="{7A1ACCCC-ACEE-420A-BCDB-5BBE6EA3BDD0}" type="pres">
      <dgm:prSet presAssocID="{47D115BD-0597-4AB1-9880-5EBC646EBC4B}" presName="spacer" presStyleCnt="0"/>
      <dgm:spPr/>
    </dgm:pt>
    <dgm:pt modelId="{ECD7F2FE-394C-487A-B5BE-D03340F4D71F}" type="pres">
      <dgm:prSet presAssocID="{5ED2FDC8-5DFB-4F19-858C-D8971E8B6BC3}" presName="parentText" presStyleLbl="node1" presStyleIdx="1" presStyleCnt="2">
        <dgm:presLayoutVars>
          <dgm:chMax val="0"/>
          <dgm:bulletEnabled val="1"/>
        </dgm:presLayoutVars>
      </dgm:prSet>
      <dgm:spPr/>
    </dgm:pt>
  </dgm:ptLst>
  <dgm:cxnLst>
    <dgm:cxn modelId="{D4D0EE42-BF75-46DD-B5F4-E2B1E0B29321}" srcId="{E0CEAEE2-1CA7-4C25-B770-7955EA28DB4B}" destId="{5ED2FDC8-5DFB-4F19-858C-D8971E8B6BC3}" srcOrd="1" destOrd="0" parTransId="{76C2E274-DD9A-4B52-BA14-2D53E0B150F6}" sibTransId="{9CA642DF-62D5-4BCD-8FC3-8D12220C5707}"/>
    <dgm:cxn modelId="{0C0CDE65-8F7C-4D51-9521-303E10E812CF}" type="presOf" srcId="{E0CEAEE2-1CA7-4C25-B770-7955EA28DB4B}" destId="{8D25CD88-55DF-435F-B245-203FC92C462C}" srcOrd="0" destOrd="0" presId="urn:microsoft.com/office/officeart/2005/8/layout/vList2"/>
    <dgm:cxn modelId="{52FD4B7B-F388-4181-B2B3-063498B63595}" type="presOf" srcId="{5ED2FDC8-5DFB-4F19-858C-D8971E8B6BC3}" destId="{ECD7F2FE-394C-487A-B5BE-D03340F4D71F}" srcOrd="0" destOrd="0" presId="urn:microsoft.com/office/officeart/2005/8/layout/vList2"/>
    <dgm:cxn modelId="{8BE09BF5-B1F3-4CBA-B5AD-5F68A9A13909}" srcId="{E0CEAEE2-1CA7-4C25-B770-7955EA28DB4B}" destId="{B0F1334D-FA02-4A27-B76C-AAB527D71B0A}" srcOrd="0" destOrd="0" parTransId="{31D2167D-C5FF-466C-83DE-E72B558CC763}" sibTransId="{47D115BD-0597-4AB1-9880-5EBC646EBC4B}"/>
    <dgm:cxn modelId="{F51C50F6-D281-4A2E-846F-EED5AA318B32}" type="presOf" srcId="{B0F1334D-FA02-4A27-B76C-AAB527D71B0A}" destId="{D8C32DD3-1E78-4E8D-AD10-5BBE83C203F5}" srcOrd="0" destOrd="0" presId="urn:microsoft.com/office/officeart/2005/8/layout/vList2"/>
    <dgm:cxn modelId="{F2201E75-F93D-4460-B794-148811AE3D68}" type="presParOf" srcId="{8D25CD88-55DF-435F-B245-203FC92C462C}" destId="{D8C32DD3-1E78-4E8D-AD10-5BBE83C203F5}" srcOrd="0" destOrd="0" presId="urn:microsoft.com/office/officeart/2005/8/layout/vList2"/>
    <dgm:cxn modelId="{154176DD-21D9-4BA4-8709-7F23F6020B95}" type="presParOf" srcId="{8D25CD88-55DF-435F-B245-203FC92C462C}" destId="{7A1ACCCC-ACEE-420A-BCDB-5BBE6EA3BDD0}" srcOrd="1" destOrd="0" presId="urn:microsoft.com/office/officeart/2005/8/layout/vList2"/>
    <dgm:cxn modelId="{EDFBBCDA-413D-4629-95AF-DFAD8D63BE58}" type="presParOf" srcId="{8D25CD88-55DF-435F-B245-203FC92C462C}" destId="{ECD7F2FE-394C-487A-B5BE-D03340F4D71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32DD3-1E78-4E8D-AD10-5BBE83C203F5}">
      <dsp:nvSpPr>
        <dsp:cNvPr id="0" name=""/>
        <dsp:cNvSpPr/>
      </dsp:nvSpPr>
      <dsp:spPr>
        <a:xfrm>
          <a:off x="0" y="55454"/>
          <a:ext cx="5257800" cy="26292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tr-TR" sz="4700" kern="1200"/>
            <a:t>Üyelik Koşulları: Kayıt veya Davet </a:t>
          </a:r>
          <a:endParaRPr lang="en-US" sz="4700" kern="1200"/>
        </a:p>
      </dsp:txBody>
      <dsp:txXfrm>
        <a:off x="128347" y="183801"/>
        <a:ext cx="5001106" cy="2372515"/>
      </dsp:txXfrm>
    </dsp:sp>
    <dsp:sp modelId="{ECD7F2FE-394C-487A-B5BE-D03340F4D71F}">
      <dsp:nvSpPr>
        <dsp:cNvPr id="0" name=""/>
        <dsp:cNvSpPr/>
      </dsp:nvSpPr>
      <dsp:spPr>
        <a:xfrm>
          <a:off x="0" y="2820024"/>
          <a:ext cx="5257800" cy="262920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tr-TR" sz="4700" kern="1200"/>
            <a:t>Kullanıcı Profilleri: Sosyal veya Profesyonel </a:t>
          </a:r>
          <a:endParaRPr lang="en-US" sz="4700" kern="1200"/>
        </a:p>
      </dsp:txBody>
      <dsp:txXfrm>
        <a:off x="128347" y="2948371"/>
        <a:ext cx="5001106" cy="23725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709B0-91D0-4D11-B3DF-4E610F886C3D}" type="datetimeFigureOut">
              <a:rPr lang="tr-TR" smtClean="0"/>
              <a:t>17.03.2021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5BD26-31FF-4EFE-8844-FBD8AC7D5401}" type="slidenum">
              <a:rPr lang="tr-TR" smtClean="0"/>
              <a:t>‹#›</a:t>
            </a:fld>
            <a:endParaRPr lang="tr-TR"/>
          </a:p>
        </p:txBody>
      </p:sp>
    </p:spTree>
    <p:extLst>
      <p:ext uri="{BB962C8B-B14F-4D97-AF65-F5344CB8AC3E}">
        <p14:creationId xmlns:p14="http://schemas.microsoft.com/office/powerpoint/2010/main" val="365960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6992528-36DE-4995-A052-6CFD00B0F74D}" type="slidenum">
              <a:rPr lang="tr-TR" smtClean="0"/>
              <a:t>1</a:t>
            </a:fld>
            <a:endParaRPr lang="tr-TR"/>
          </a:p>
        </p:txBody>
      </p:sp>
    </p:spTree>
    <p:extLst>
      <p:ext uri="{BB962C8B-B14F-4D97-AF65-F5344CB8AC3E}">
        <p14:creationId xmlns:p14="http://schemas.microsoft.com/office/powerpoint/2010/main" val="4095288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19</a:t>
            </a:fld>
            <a:endParaRPr lang="tr-TR"/>
          </a:p>
        </p:txBody>
      </p:sp>
    </p:spTree>
    <p:extLst>
      <p:ext uri="{BB962C8B-B14F-4D97-AF65-F5344CB8AC3E}">
        <p14:creationId xmlns:p14="http://schemas.microsoft.com/office/powerpoint/2010/main" val="286447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22</a:t>
            </a:fld>
            <a:endParaRPr lang="tr-TR"/>
          </a:p>
        </p:txBody>
      </p:sp>
    </p:spTree>
    <p:extLst>
      <p:ext uri="{BB962C8B-B14F-4D97-AF65-F5344CB8AC3E}">
        <p14:creationId xmlns:p14="http://schemas.microsoft.com/office/powerpoint/2010/main" val="82091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2</a:t>
            </a:fld>
            <a:endParaRPr lang="tr-TR"/>
          </a:p>
        </p:txBody>
      </p:sp>
    </p:spTree>
    <p:extLst>
      <p:ext uri="{BB962C8B-B14F-4D97-AF65-F5344CB8AC3E}">
        <p14:creationId xmlns:p14="http://schemas.microsoft.com/office/powerpoint/2010/main" val="140217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3</a:t>
            </a:fld>
            <a:endParaRPr lang="tr-TR"/>
          </a:p>
        </p:txBody>
      </p:sp>
    </p:spTree>
    <p:extLst>
      <p:ext uri="{BB962C8B-B14F-4D97-AF65-F5344CB8AC3E}">
        <p14:creationId xmlns:p14="http://schemas.microsoft.com/office/powerpoint/2010/main" val="390294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5</a:t>
            </a:fld>
            <a:endParaRPr lang="tr-TR"/>
          </a:p>
        </p:txBody>
      </p:sp>
    </p:spTree>
    <p:extLst>
      <p:ext uri="{BB962C8B-B14F-4D97-AF65-F5344CB8AC3E}">
        <p14:creationId xmlns:p14="http://schemas.microsoft.com/office/powerpoint/2010/main" val="201493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6</a:t>
            </a:fld>
            <a:endParaRPr lang="tr-TR"/>
          </a:p>
        </p:txBody>
      </p:sp>
    </p:spTree>
    <p:extLst>
      <p:ext uri="{BB962C8B-B14F-4D97-AF65-F5344CB8AC3E}">
        <p14:creationId xmlns:p14="http://schemas.microsoft.com/office/powerpoint/2010/main" val="347300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9</a:t>
            </a:fld>
            <a:endParaRPr lang="tr-TR"/>
          </a:p>
        </p:txBody>
      </p:sp>
    </p:spTree>
    <p:extLst>
      <p:ext uri="{BB962C8B-B14F-4D97-AF65-F5344CB8AC3E}">
        <p14:creationId xmlns:p14="http://schemas.microsoft.com/office/powerpoint/2010/main" val="89742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10</a:t>
            </a:fld>
            <a:endParaRPr lang="tr-TR"/>
          </a:p>
        </p:txBody>
      </p:sp>
    </p:spTree>
    <p:extLst>
      <p:ext uri="{BB962C8B-B14F-4D97-AF65-F5344CB8AC3E}">
        <p14:creationId xmlns:p14="http://schemas.microsoft.com/office/powerpoint/2010/main" val="3070916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11</a:t>
            </a:fld>
            <a:endParaRPr lang="tr-TR"/>
          </a:p>
        </p:txBody>
      </p:sp>
    </p:spTree>
    <p:extLst>
      <p:ext uri="{BB962C8B-B14F-4D97-AF65-F5344CB8AC3E}">
        <p14:creationId xmlns:p14="http://schemas.microsoft.com/office/powerpoint/2010/main" val="52537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5BD26-31FF-4EFE-8844-FBD8AC7D5401}" type="slidenum">
              <a:rPr lang="tr-TR" smtClean="0"/>
              <a:t>18</a:t>
            </a:fld>
            <a:endParaRPr lang="tr-TR"/>
          </a:p>
        </p:txBody>
      </p:sp>
    </p:spTree>
    <p:extLst>
      <p:ext uri="{BB962C8B-B14F-4D97-AF65-F5344CB8AC3E}">
        <p14:creationId xmlns:p14="http://schemas.microsoft.com/office/powerpoint/2010/main" val="110358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2A2CAA-DB2D-40D6-9443-9373E44DC6C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4006DB6-41EB-453E-9C5C-B69203105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E2BFAEC-3388-4361-AB88-5D06F9441641}"/>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A48CFC53-EA6D-4A4C-BA1A-8EA96A14F56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A55D70C-A23E-4292-A192-068CF0155546}"/>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416821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2BAD96-BBED-4A39-84E1-7E03487E0EA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AA7D8A6-EE80-4148-A9D2-5C2700953FC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1F4FAB-0343-44E5-A21C-E02208A9D4DC}"/>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2930F1BB-0E91-499A-86A6-E8AAC7C91D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4648B00-5D57-4E01-AB80-B62DB4DE527F}"/>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417329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75D0A83-BDAB-4145-843D-D71314CD936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C1182D6-AAA3-4DDD-9B84-E92DD8FE571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74E561F-8A84-41CC-A35F-3ED741B702D9}"/>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35073076-4C89-406E-9FFB-851B384A13A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23E8F24-2402-4D77-BD3E-950CB8C15B93}"/>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179110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0A79AA-BFE2-4213-80C3-824C8167C42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898C365-C6AF-4711-8C15-D65B590108E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2B411B2-AD9B-4F1F-B970-8B29EE3D8E46}"/>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C10068FE-FCC1-49C5-B368-63CA7BF19F2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DFCF74-0299-496D-B54F-D01EC3CD873A}"/>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347809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ED3BED-4EA7-43D8-B0A1-328B970215D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C0A3205-B1FC-463F-908F-140706152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17CE9B4-2FE5-425B-9118-30B1C41BFD2D}"/>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22F3CB70-1FBD-402A-8D2B-2C11B970841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A371780-AF9C-47A5-86FD-BA77CFB30D23}"/>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81395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BE3819-A939-429F-8556-4C5FB0A70E9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52531AE-0559-4A37-8A3E-8C3DB2A7A06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5FB0DA8-C82C-4E8B-8923-680732858DC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A06E330-AB11-4D37-B0E9-90696A130DED}"/>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6" name="Alt Bilgi Yer Tutucusu 5">
            <a:extLst>
              <a:ext uri="{FF2B5EF4-FFF2-40B4-BE49-F238E27FC236}">
                <a16:creationId xmlns:a16="http://schemas.microsoft.com/office/drawing/2014/main" id="{91AC3982-36C8-4343-87F5-BE29AFC987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184E4F2-B4D3-40A0-9D7D-9DD8BA95868D}"/>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123766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B1E87F-B7B0-4A1A-9A60-56979A36C42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3DDEAE2-ECA7-4806-8A48-CA848BFE0D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9A47B6F-325F-4F25-86FB-341AA0BDCFE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DD4157A-C08C-4F93-8DC6-0A6DFD109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E8950DA-A577-4DFD-BEA0-BEF41F6A4E1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FAD63B3-5BFD-4DDA-9049-0F6DF7F3A982}"/>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8" name="Alt Bilgi Yer Tutucusu 7">
            <a:extLst>
              <a:ext uri="{FF2B5EF4-FFF2-40B4-BE49-F238E27FC236}">
                <a16:creationId xmlns:a16="http://schemas.microsoft.com/office/drawing/2014/main" id="{A94B81AA-E12B-488C-949B-0811B3FCEA5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1B7B0FE-AF95-49DD-8A33-7514C7D55867}"/>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396188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D5C225-A583-4C18-9D8B-357B8F82D15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58D30E4-4496-4292-8C0D-A05ECCE2A2D4}"/>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4" name="Alt Bilgi Yer Tutucusu 3">
            <a:extLst>
              <a:ext uri="{FF2B5EF4-FFF2-40B4-BE49-F238E27FC236}">
                <a16:creationId xmlns:a16="http://schemas.microsoft.com/office/drawing/2014/main" id="{4AB084F3-5A00-4D80-B899-8D8AEBBEC33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2630FB5-2AF3-4295-AAA4-251EAB802757}"/>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188300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33E5D9B-E93D-4815-A8CF-F02DED25636E}"/>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3" name="Alt Bilgi Yer Tutucusu 2">
            <a:extLst>
              <a:ext uri="{FF2B5EF4-FFF2-40B4-BE49-F238E27FC236}">
                <a16:creationId xmlns:a16="http://schemas.microsoft.com/office/drawing/2014/main" id="{EDA7509E-5BE0-4B85-A4FF-CE67834DA6A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C301378-9210-45A8-8998-874D2630FCE5}"/>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351638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23C837-D1AE-4F18-B514-736CC0C489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4D33A0-F99B-4D14-8F38-33FDCE1E3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FE93742-DF3A-48FE-8807-184B13213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FE517BC-5F1D-4376-ADC8-580D909270F3}"/>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6" name="Alt Bilgi Yer Tutucusu 5">
            <a:extLst>
              <a:ext uri="{FF2B5EF4-FFF2-40B4-BE49-F238E27FC236}">
                <a16:creationId xmlns:a16="http://schemas.microsoft.com/office/drawing/2014/main" id="{1C669896-DAD2-4D26-94F9-970F85B1DB0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F9041BB-3F88-46A0-9216-5E22060837C5}"/>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74458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12A40B-6A2F-4541-AC0C-C3CF67FC0DC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BC5ECFF-CD81-445C-9720-DECFF0D12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DC6B63A-023B-4566-A20D-6BEBC2D1F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953608E-2F4C-4372-ADB9-52789F8BEDF8}"/>
              </a:ext>
            </a:extLst>
          </p:cNvPr>
          <p:cNvSpPr>
            <a:spLocks noGrp="1"/>
          </p:cNvSpPr>
          <p:nvPr>
            <p:ph type="dt" sz="half" idx="10"/>
          </p:nvPr>
        </p:nvSpPr>
        <p:spPr/>
        <p:txBody>
          <a:bodyPr/>
          <a:lstStyle/>
          <a:p>
            <a:fld id="{C0C461F6-E72C-43BF-805B-15B473B2F637}" type="datetimeFigureOut">
              <a:rPr lang="tr-TR" smtClean="0"/>
              <a:t>17.03.2021</a:t>
            </a:fld>
            <a:endParaRPr lang="tr-TR"/>
          </a:p>
        </p:txBody>
      </p:sp>
      <p:sp>
        <p:nvSpPr>
          <p:cNvPr id="6" name="Alt Bilgi Yer Tutucusu 5">
            <a:extLst>
              <a:ext uri="{FF2B5EF4-FFF2-40B4-BE49-F238E27FC236}">
                <a16:creationId xmlns:a16="http://schemas.microsoft.com/office/drawing/2014/main" id="{B5879648-5CD1-4EBB-8F2A-BA38C9A2CF6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487EB75-BC4D-4511-80B6-2E3A8430E06F}"/>
              </a:ext>
            </a:extLst>
          </p:cNvPr>
          <p:cNvSpPr>
            <a:spLocks noGrp="1"/>
          </p:cNvSpPr>
          <p:nvPr>
            <p:ph type="sldNum" sz="quarter" idx="12"/>
          </p:nvPr>
        </p:nvSpPr>
        <p:spPr/>
        <p:txBody>
          <a:bodyPr/>
          <a:lstStyle/>
          <a:p>
            <a:fld id="{86314F0B-EE60-458F-9CA9-CF9007E42D25}" type="slidenum">
              <a:rPr lang="tr-TR" smtClean="0"/>
              <a:t>‹#›</a:t>
            </a:fld>
            <a:endParaRPr lang="tr-TR"/>
          </a:p>
        </p:txBody>
      </p:sp>
    </p:spTree>
    <p:extLst>
      <p:ext uri="{BB962C8B-B14F-4D97-AF65-F5344CB8AC3E}">
        <p14:creationId xmlns:p14="http://schemas.microsoft.com/office/powerpoint/2010/main" val="108429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6EFE050-66B3-4814-989E-00FF04783F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1BE0CDF-08D4-4A9D-8E40-9B130AFEB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2F19D00-D274-4B71-BBE4-7172A50B6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461F6-E72C-43BF-805B-15B473B2F637}" type="datetimeFigureOut">
              <a:rPr lang="tr-TR" smtClean="0"/>
              <a:t>17.03.2021</a:t>
            </a:fld>
            <a:endParaRPr lang="tr-TR"/>
          </a:p>
        </p:txBody>
      </p:sp>
      <p:sp>
        <p:nvSpPr>
          <p:cNvPr id="5" name="Alt Bilgi Yer Tutucusu 4">
            <a:extLst>
              <a:ext uri="{FF2B5EF4-FFF2-40B4-BE49-F238E27FC236}">
                <a16:creationId xmlns:a16="http://schemas.microsoft.com/office/drawing/2014/main" id="{2E090D4D-C288-46BD-9B43-8F38A99E8C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D9FC177-BA39-4BBD-B39B-838AE95F4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14F0B-EE60-458F-9CA9-CF9007E42D25}" type="slidenum">
              <a:rPr lang="tr-TR" smtClean="0"/>
              <a:t>‹#›</a:t>
            </a:fld>
            <a:endParaRPr lang="tr-TR"/>
          </a:p>
        </p:txBody>
      </p:sp>
    </p:spTree>
    <p:extLst>
      <p:ext uri="{BB962C8B-B14F-4D97-AF65-F5344CB8AC3E}">
        <p14:creationId xmlns:p14="http://schemas.microsoft.com/office/powerpoint/2010/main" val="2143995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W4wWdmfOibY&amp;list=PLD_oqyU7oPuYvZHYvEKo-1SejvgNxFYaK&amp;index=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84B77F-7B7D-40E3-90B4-B46F57191859}"/>
              </a:ext>
            </a:extLst>
          </p:cNvPr>
          <p:cNvSpPr>
            <a:spLocks noGrp="1"/>
          </p:cNvSpPr>
          <p:nvPr>
            <p:ph type="ctrTitle"/>
          </p:nvPr>
        </p:nvSpPr>
        <p:spPr>
          <a:xfrm>
            <a:off x="977774" y="823864"/>
            <a:ext cx="10664982" cy="3184609"/>
          </a:xfrm>
        </p:spPr>
        <p:txBody>
          <a:bodyPr>
            <a:normAutofit fontScale="90000"/>
          </a:bodyPr>
          <a:lstStyle/>
          <a:p>
            <a:r>
              <a:rPr lang="tr-TR" sz="4800" b="1" dirty="0">
                <a:solidFill>
                  <a:srgbClr val="FF0000"/>
                </a:solidFill>
              </a:rPr>
              <a:t>YENİ MEDYA YENİ TEKNOLOJİLER</a:t>
            </a:r>
            <a:br>
              <a:rPr lang="tr-TR" sz="4800" dirty="0"/>
            </a:br>
            <a:br>
              <a:rPr lang="tr-TR" dirty="0"/>
            </a:br>
            <a:r>
              <a:rPr lang="tr-TR" dirty="0"/>
              <a:t>5. Hafta: Sosyal Ağ Sitelerinin Gelişimi</a:t>
            </a:r>
          </a:p>
        </p:txBody>
      </p:sp>
    </p:spTree>
    <p:extLst>
      <p:ext uri="{BB962C8B-B14F-4D97-AF65-F5344CB8AC3E}">
        <p14:creationId xmlns:p14="http://schemas.microsoft.com/office/powerpoint/2010/main" val="2773429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E20F1A-9260-408C-986B-1F0FD9375B8F}"/>
              </a:ext>
            </a:extLst>
          </p:cNvPr>
          <p:cNvSpPr>
            <a:spLocks noGrp="1"/>
          </p:cNvSpPr>
          <p:nvPr>
            <p:ph type="title"/>
          </p:nvPr>
        </p:nvSpPr>
        <p:spPr/>
        <p:txBody>
          <a:bodyPr/>
          <a:lstStyle/>
          <a:p>
            <a:r>
              <a:rPr lang="tr-TR" dirty="0"/>
              <a:t>Facebook</a:t>
            </a:r>
          </a:p>
        </p:txBody>
      </p:sp>
      <p:sp>
        <p:nvSpPr>
          <p:cNvPr id="3" name="İçerik Yer Tutucusu 2">
            <a:extLst>
              <a:ext uri="{FF2B5EF4-FFF2-40B4-BE49-F238E27FC236}">
                <a16:creationId xmlns:a16="http://schemas.microsoft.com/office/drawing/2014/main" id="{F5A58B65-1AFC-475A-81DF-A79B56240097}"/>
              </a:ext>
            </a:extLst>
          </p:cNvPr>
          <p:cNvSpPr>
            <a:spLocks noGrp="1"/>
          </p:cNvSpPr>
          <p:nvPr>
            <p:ph idx="1"/>
          </p:nvPr>
        </p:nvSpPr>
        <p:spPr/>
        <p:txBody>
          <a:bodyPr/>
          <a:lstStyle/>
          <a:p>
            <a:r>
              <a:rPr lang="tr-TR" dirty="0"/>
              <a:t>2004 yılında kuruldu, 2 milyarı bulan aktif kullanıcısıyla dünyadaki en büyük sosyal ağdır. Günümüzde dünya çapında en popüler ve en büyük online sosyal ağ kurma sitesi Facebook olsa da Facebook haricinde popüler sosyal ağ siteleri içerisinde Asya’da popüler olan </a:t>
            </a:r>
            <a:r>
              <a:rPr lang="tr-TR" dirty="0" err="1"/>
              <a:t>Friendster</a:t>
            </a:r>
            <a:r>
              <a:rPr lang="tr-TR" dirty="0"/>
              <a:t> (www.friendster.com), Rusya’da popüler olan Vkon-takte.ru (www.vkontakte.ru) vardır.</a:t>
            </a:r>
          </a:p>
        </p:txBody>
      </p:sp>
    </p:spTree>
    <p:extLst>
      <p:ext uri="{BB962C8B-B14F-4D97-AF65-F5344CB8AC3E}">
        <p14:creationId xmlns:p14="http://schemas.microsoft.com/office/powerpoint/2010/main" val="34393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EFD1F1-0C5A-4844-9705-704FDADF6E2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ECD6977-2EEB-4A56-9CC0-FE19CF060AFD}"/>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D716B1ED-BD9A-457B-9B6C-789C1AF38089}"/>
              </a:ext>
            </a:extLst>
          </p:cNvPr>
          <p:cNvPicPr>
            <a:picLocks noChangeAspect="1"/>
          </p:cNvPicPr>
          <p:nvPr/>
        </p:nvPicPr>
        <p:blipFill>
          <a:blip r:embed="rId3"/>
          <a:stretch>
            <a:fillRect/>
          </a:stretch>
        </p:blipFill>
        <p:spPr>
          <a:xfrm>
            <a:off x="0" y="129731"/>
            <a:ext cx="12192000" cy="6598538"/>
          </a:xfrm>
          <a:prstGeom prst="rect">
            <a:avLst/>
          </a:prstGeom>
        </p:spPr>
      </p:pic>
    </p:spTree>
    <p:extLst>
      <p:ext uri="{BB962C8B-B14F-4D97-AF65-F5344CB8AC3E}">
        <p14:creationId xmlns:p14="http://schemas.microsoft.com/office/powerpoint/2010/main" val="182788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FCF348-44E2-40D2-8059-E4F29796C8A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11D2507-35C3-41AE-BE4B-7313E7C706C2}"/>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62DA5E4A-A2B6-4CCD-8506-36DA45539DAF}"/>
              </a:ext>
            </a:extLst>
          </p:cNvPr>
          <p:cNvPicPr>
            <a:picLocks noChangeAspect="1"/>
          </p:cNvPicPr>
          <p:nvPr/>
        </p:nvPicPr>
        <p:blipFill>
          <a:blip r:embed="rId2"/>
          <a:stretch>
            <a:fillRect/>
          </a:stretch>
        </p:blipFill>
        <p:spPr>
          <a:xfrm>
            <a:off x="0" y="102904"/>
            <a:ext cx="12192000" cy="6652191"/>
          </a:xfrm>
          <a:prstGeom prst="rect">
            <a:avLst/>
          </a:prstGeom>
        </p:spPr>
      </p:pic>
    </p:spTree>
    <p:extLst>
      <p:ext uri="{BB962C8B-B14F-4D97-AF65-F5344CB8AC3E}">
        <p14:creationId xmlns:p14="http://schemas.microsoft.com/office/powerpoint/2010/main" val="573277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84A039-BC88-4B5C-9CFE-F3086A04BA4B}"/>
              </a:ext>
            </a:extLst>
          </p:cNvPr>
          <p:cNvSpPr>
            <a:spLocks noGrp="1"/>
          </p:cNvSpPr>
          <p:nvPr>
            <p:ph type="title"/>
          </p:nvPr>
        </p:nvSpPr>
        <p:spPr/>
        <p:txBody>
          <a:bodyPr/>
          <a:lstStyle/>
          <a:p>
            <a:r>
              <a:rPr lang="tr-TR" dirty="0" err="1"/>
              <a:t>Bloglar</a:t>
            </a:r>
            <a:endParaRPr lang="tr-TR" dirty="0"/>
          </a:p>
        </p:txBody>
      </p:sp>
      <p:sp>
        <p:nvSpPr>
          <p:cNvPr id="3" name="İçerik Yer Tutucusu 2">
            <a:extLst>
              <a:ext uri="{FF2B5EF4-FFF2-40B4-BE49-F238E27FC236}">
                <a16:creationId xmlns:a16="http://schemas.microsoft.com/office/drawing/2014/main" id="{55E546B7-E203-42DE-AFA0-C9ADF99E8AA3}"/>
              </a:ext>
            </a:extLst>
          </p:cNvPr>
          <p:cNvSpPr>
            <a:spLocks noGrp="1"/>
          </p:cNvSpPr>
          <p:nvPr>
            <p:ph idx="1"/>
          </p:nvPr>
        </p:nvSpPr>
        <p:spPr/>
        <p:txBody>
          <a:bodyPr/>
          <a:lstStyle/>
          <a:p>
            <a:r>
              <a:rPr lang="tr-TR" dirty="0"/>
              <a:t>Web 2.’ın ilk platformlarından birisidir. </a:t>
            </a:r>
            <a:r>
              <a:rPr lang="de-DE" dirty="0"/>
              <a:t>Blogger.com </a:t>
            </a:r>
            <a:r>
              <a:rPr lang="de-DE" dirty="0" err="1"/>
              <a:t>ya</a:t>
            </a:r>
            <a:r>
              <a:rPr lang="de-DE" dirty="0"/>
              <a:t> da Wordpress.com </a:t>
            </a:r>
            <a:r>
              <a:rPr lang="de-DE" dirty="0" err="1"/>
              <a:t>gibi</a:t>
            </a:r>
            <a:r>
              <a:rPr lang="tr-TR" dirty="0"/>
              <a:t> </a:t>
            </a:r>
            <a:r>
              <a:rPr lang="tr-TR" dirty="0" err="1"/>
              <a:t>blog</a:t>
            </a:r>
            <a:r>
              <a:rPr lang="tr-TR" dirty="0"/>
              <a:t> hizmeti veren siteler sayesinde kullanıcılar, birkaç dakika içinde kendilerine ait bir web sayfasını yayına sokabilmektedir.  (Bireysel çalışma: Sitelere bakınız)</a:t>
            </a:r>
          </a:p>
          <a:p>
            <a:r>
              <a:rPr lang="tr-TR" dirty="0" err="1"/>
              <a:t>Bloglar</a:t>
            </a:r>
            <a:r>
              <a:rPr lang="tr-TR" dirty="0"/>
              <a:t> üzerinden ister belirli bir konudaki görüş ve fikirlerini isterlerse de kendi yaşamlarından parçaları paylaşabilmektedirler</a:t>
            </a:r>
          </a:p>
        </p:txBody>
      </p:sp>
    </p:spTree>
    <p:extLst>
      <p:ext uri="{BB962C8B-B14F-4D97-AF65-F5344CB8AC3E}">
        <p14:creationId xmlns:p14="http://schemas.microsoft.com/office/powerpoint/2010/main" val="49052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F52826-755D-4E9A-A057-2C50E8E923B1}"/>
              </a:ext>
            </a:extLst>
          </p:cNvPr>
          <p:cNvSpPr>
            <a:spLocks noGrp="1"/>
          </p:cNvSpPr>
          <p:nvPr>
            <p:ph type="title"/>
          </p:nvPr>
        </p:nvSpPr>
        <p:spPr/>
        <p:txBody>
          <a:bodyPr/>
          <a:lstStyle/>
          <a:p>
            <a:r>
              <a:rPr lang="tr-TR" dirty="0" err="1"/>
              <a:t>Blogların</a:t>
            </a:r>
            <a:r>
              <a:rPr lang="tr-TR" dirty="0"/>
              <a:t> Gelişimi</a:t>
            </a:r>
          </a:p>
        </p:txBody>
      </p:sp>
      <p:sp>
        <p:nvSpPr>
          <p:cNvPr id="3" name="İçerik Yer Tutucusu 2">
            <a:extLst>
              <a:ext uri="{FF2B5EF4-FFF2-40B4-BE49-F238E27FC236}">
                <a16:creationId xmlns:a16="http://schemas.microsoft.com/office/drawing/2014/main" id="{4336C10A-454D-4EB0-83EA-30B9BEE5580B}"/>
              </a:ext>
            </a:extLst>
          </p:cNvPr>
          <p:cNvSpPr>
            <a:spLocks noGrp="1"/>
          </p:cNvSpPr>
          <p:nvPr>
            <p:ph idx="1"/>
          </p:nvPr>
        </p:nvSpPr>
        <p:spPr/>
        <p:txBody>
          <a:bodyPr/>
          <a:lstStyle/>
          <a:p>
            <a:r>
              <a:rPr lang="tr-TR" dirty="0"/>
              <a:t>1983-1990 yılları arasında web üzerindeki temel iletişim ortamı Usenet’tir. Usenet günümüz forumlarının basit formu olan haber gruplarının ön plana çıkmasını sağlamıştır. Bu dönemde </a:t>
            </a:r>
            <a:r>
              <a:rPr lang="tr-TR" dirty="0" err="1"/>
              <a:t>Brian</a:t>
            </a:r>
            <a:r>
              <a:rPr lang="tr-TR" dirty="0"/>
              <a:t> </a:t>
            </a:r>
            <a:r>
              <a:rPr lang="tr-TR" dirty="0" err="1"/>
              <a:t>Redman</a:t>
            </a:r>
            <a:r>
              <a:rPr lang="tr-TR" dirty="0"/>
              <a:t> Internet’te karşılaştığı ilginç bilgileri özetleyerek yayımlamıştır. </a:t>
            </a:r>
          </a:p>
          <a:p>
            <a:r>
              <a:rPr lang="tr-TR" dirty="0"/>
              <a:t>1990’larda </a:t>
            </a:r>
            <a:r>
              <a:rPr lang="tr-TR" dirty="0" err="1"/>
              <a:t>GEnie</a:t>
            </a:r>
            <a:r>
              <a:rPr lang="tr-TR" dirty="0"/>
              <a:t>, </a:t>
            </a:r>
            <a:r>
              <a:rPr lang="tr-TR" dirty="0" err="1"/>
              <a:t>BiX</a:t>
            </a:r>
            <a:r>
              <a:rPr lang="tr-TR" dirty="0"/>
              <a:t>, </a:t>
            </a:r>
            <a:r>
              <a:rPr lang="tr-TR" dirty="0" err="1"/>
              <a:t>EarthLink</a:t>
            </a:r>
            <a:r>
              <a:rPr lang="tr-TR" dirty="0"/>
              <a:t>, </a:t>
            </a:r>
            <a:r>
              <a:rPr lang="tr-TR" dirty="0" err="1"/>
              <a:t>Prodigy</a:t>
            </a:r>
            <a:r>
              <a:rPr lang="tr-TR" dirty="0"/>
              <a:t> ve </a:t>
            </a:r>
            <a:r>
              <a:rPr lang="tr-TR" dirty="0" err="1"/>
              <a:t>CompuServe</a:t>
            </a:r>
            <a:r>
              <a:rPr lang="tr-TR" dirty="0"/>
              <a:t> gibi sanal topluluklar duyuru tahtaları ve forumlar sunmaya başlamışlardır. Sonraları insanlar bu alanları günlük ya da gazete haline getirmişlerdir. </a:t>
            </a:r>
          </a:p>
          <a:p>
            <a:r>
              <a:rPr lang="tr-TR" dirty="0"/>
              <a:t>1994 yılında </a:t>
            </a:r>
            <a:r>
              <a:rPr lang="tr-TR" dirty="0" err="1"/>
              <a:t>Swarthmore</a:t>
            </a:r>
            <a:r>
              <a:rPr lang="tr-TR" dirty="0"/>
              <a:t> Koleji </a:t>
            </a:r>
            <a:r>
              <a:rPr lang="tr-TR" dirty="0" err="1"/>
              <a:t>ğrencilerinden</a:t>
            </a:r>
            <a:r>
              <a:rPr lang="tr-TR" dirty="0"/>
              <a:t> </a:t>
            </a:r>
            <a:r>
              <a:rPr lang="tr-TR" dirty="0" err="1"/>
              <a:t>Justin</a:t>
            </a:r>
            <a:r>
              <a:rPr lang="tr-TR" dirty="0"/>
              <a:t> </a:t>
            </a:r>
            <a:r>
              <a:rPr lang="tr-TR" dirty="0" err="1"/>
              <a:t>Hall</a:t>
            </a:r>
            <a:r>
              <a:rPr lang="tr-TR" dirty="0"/>
              <a:t> gerçek anlamda ilk </a:t>
            </a:r>
            <a:r>
              <a:rPr lang="tr-TR" dirty="0" err="1"/>
              <a:t>blog</a:t>
            </a:r>
            <a:r>
              <a:rPr lang="tr-TR" dirty="0"/>
              <a:t> yazarı olarak ortaya çıkmıştır. </a:t>
            </a:r>
          </a:p>
          <a:p>
            <a:endParaRPr lang="tr-TR" dirty="0"/>
          </a:p>
        </p:txBody>
      </p:sp>
    </p:spTree>
    <p:extLst>
      <p:ext uri="{BB962C8B-B14F-4D97-AF65-F5344CB8AC3E}">
        <p14:creationId xmlns:p14="http://schemas.microsoft.com/office/powerpoint/2010/main" val="56069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B1C8F5-5ED1-4908-8802-F0D814135D5B}"/>
              </a:ext>
            </a:extLst>
          </p:cNvPr>
          <p:cNvSpPr>
            <a:spLocks noGrp="1"/>
          </p:cNvSpPr>
          <p:nvPr>
            <p:ph type="title"/>
          </p:nvPr>
        </p:nvSpPr>
        <p:spPr/>
        <p:txBody>
          <a:bodyPr/>
          <a:lstStyle/>
          <a:p>
            <a:r>
              <a:rPr lang="tr-TR" dirty="0" err="1"/>
              <a:t>Blogların</a:t>
            </a:r>
            <a:r>
              <a:rPr lang="tr-TR" dirty="0"/>
              <a:t> Gelişimi</a:t>
            </a:r>
          </a:p>
        </p:txBody>
      </p:sp>
      <p:sp>
        <p:nvSpPr>
          <p:cNvPr id="3" name="İçerik Yer Tutucusu 2">
            <a:extLst>
              <a:ext uri="{FF2B5EF4-FFF2-40B4-BE49-F238E27FC236}">
                <a16:creationId xmlns:a16="http://schemas.microsoft.com/office/drawing/2014/main" id="{F08D7B91-63B5-4FD7-B309-ECB7D839A644}"/>
              </a:ext>
            </a:extLst>
          </p:cNvPr>
          <p:cNvSpPr>
            <a:spLocks noGrp="1"/>
          </p:cNvSpPr>
          <p:nvPr>
            <p:ph idx="1"/>
          </p:nvPr>
        </p:nvSpPr>
        <p:spPr>
          <a:xfrm>
            <a:off x="546410" y="1690688"/>
            <a:ext cx="10807390" cy="4486275"/>
          </a:xfrm>
        </p:spPr>
        <p:txBody>
          <a:bodyPr>
            <a:normAutofit/>
          </a:bodyPr>
          <a:lstStyle/>
          <a:p>
            <a:r>
              <a:rPr lang="tr-TR" dirty="0"/>
              <a:t>1994 yılında ortaya çıkan ilk nesil </a:t>
            </a:r>
            <a:r>
              <a:rPr lang="tr-TR" dirty="0" err="1"/>
              <a:t>bloglardan</a:t>
            </a:r>
            <a:r>
              <a:rPr lang="tr-TR" dirty="0"/>
              <a:t> bir diğeri </a:t>
            </a:r>
            <a:r>
              <a:rPr lang="tr-TR" dirty="0" err="1"/>
              <a:t>Wearable</a:t>
            </a:r>
            <a:r>
              <a:rPr lang="tr-TR" dirty="0"/>
              <a:t> Wireless </a:t>
            </a:r>
            <a:r>
              <a:rPr lang="tr-TR" dirty="0" err="1"/>
              <a:t>Webcam’dır</a:t>
            </a:r>
            <a:r>
              <a:rPr lang="tr-TR" dirty="0"/>
              <a:t>.. Yazı, fotoğraf ve videodan bloğun yazarı üzerine giydiği kablosuz kamerayla gündelik yaşamını paylaşmıştır. </a:t>
            </a:r>
          </a:p>
          <a:p>
            <a:r>
              <a:rPr lang="tr-TR" dirty="0"/>
              <a:t>1990-1994 arası </a:t>
            </a:r>
            <a:r>
              <a:rPr lang="tr-TR" dirty="0" err="1"/>
              <a:t>bloglar</a:t>
            </a:r>
            <a:r>
              <a:rPr lang="tr-TR" dirty="0"/>
              <a:t> yayılmaya başlasa da, HTML kodunun güncellenmesi gerektiği için yazarların teknik bilgi ve becerilere sahip olması gerekmektedir. </a:t>
            </a:r>
          </a:p>
          <a:p>
            <a:r>
              <a:rPr lang="tr-TR" dirty="0"/>
              <a:t>2000-2003 yılları arasında ise tarayıcı tabanlı </a:t>
            </a:r>
            <a:r>
              <a:rPr lang="tr-TR" dirty="0" err="1"/>
              <a:t>blog</a:t>
            </a:r>
            <a:r>
              <a:rPr lang="tr-TR" dirty="0"/>
              <a:t> platformları (</a:t>
            </a:r>
            <a:r>
              <a:rPr lang="tr-TR" dirty="0" err="1"/>
              <a:t>Blogger</a:t>
            </a:r>
            <a:r>
              <a:rPr lang="tr-TR" dirty="0"/>
              <a:t>, </a:t>
            </a:r>
            <a:r>
              <a:rPr lang="tr-TR" dirty="0" err="1"/>
              <a:t>WordPress</a:t>
            </a:r>
            <a:r>
              <a:rPr lang="tr-TR" dirty="0"/>
              <a:t>, </a:t>
            </a:r>
            <a:r>
              <a:rPr lang="tr-TR" dirty="0" err="1"/>
              <a:t>TypePad</a:t>
            </a:r>
            <a:r>
              <a:rPr lang="tr-TR" dirty="0"/>
              <a:t> gibi) geliştirilmiş ve böylelikle teknik bilgi ve beceriye sahip olmayan kişiler de yazar olabilmiştir. </a:t>
            </a:r>
          </a:p>
          <a:p>
            <a:pPr marL="0" indent="0">
              <a:buNone/>
            </a:pPr>
            <a:endParaRPr lang="tr-TR" dirty="0"/>
          </a:p>
        </p:txBody>
      </p:sp>
    </p:spTree>
    <p:extLst>
      <p:ext uri="{BB962C8B-B14F-4D97-AF65-F5344CB8AC3E}">
        <p14:creationId xmlns:p14="http://schemas.microsoft.com/office/powerpoint/2010/main" val="2876479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45B5C9-99D0-433E-B781-C7AB285EB766}"/>
              </a:ext>
            </a:extLst>
          </p:cNvPr>
          <p:cNvSpPr>
            <a:spLocks noGrp="1"/>
          </p:cNvSpPr>
          <p:nvPr>
            <p:ph type="title"/>
          </p:nvPr>
        </p:nvSpPr>
        <p:spPr/>
        <p:txBody>
          <a:bodyPr/>
          <a:lstStyle/>
          <a:p>
            <a:r>
              <a:rPr lang="tr-TR" dirty="0" err="1"/>
              <a:t>Blogların</a:t>
            </a:r>
            <a:r>
              <a:rPr lang="tr-TR" dirty="0"/>
              <a:t> Gelişimi</a:t>
            </a:r>
          </a:p>
        </p:txBody>
      </p:sp>
      <p:sp>
        <p:nvSpPr>
          <p:cNvPr id="3" name="İçerik Yer Tutucusu 2">
            <a:extLst>
              <a:ext uri="{FF2B5EF4-FFF2-40B4-BE49-F238E27FC236}">
                <a16:creationId xmlns:a16="http://schemas.microsoft.com/office/drawing/2014/main" id="{1D770880-0B39-4514-82F0-6BFF511B1D4B}"/>
              </a:ext>
            </a:extLst>
          </p:cNvPr>
          <p:cNvSpPr>
            <a:spLocks noGrp="1"/>
          </p:cNvSpPr>
          <p:nvPr>
            <p:ph idx="1"/>
          </p:nvPr>
        </p:nvSpPr>
        <p:spPr/>
        <p:txBody>
          <a:bodyPr/>
          <a:lstStyle/>
          <a:p>
            <a:r>
              <a:rPr lang="tr-TR" dirty="0"/>
              <a:t>2006-2008 yılları </a:t>
            </a:r>
            <a:r>
              <a:rPr lang="tr-TR" dirty="0" err="1"/>
              <a:t>blogların</a:t>
            </a:r>
            <a:r>
              <a:rPr lang="tr-TR" dirty="0"/>
              <a:t> asıl büyüme zamanıdır.  Bu kadar etkili büyümesinde 2 etken bulunmaktadır. </a:t>
            </a:r>
          </a:p>
          <a:p>
            <a:pPr marL="0" indent="0">
              <a:buNone/>
            </a:pPr>
            <a:r>
              <a:rPr lang="tr-TR" dirty="0"/>
              <a:t>1) </a:t>
            </a:r>
            <a:r>
              <a:rPr lang="tr-TR" dirty="0" err="1"/>
              <a:t>Blogların</a:t>
            </a:r>
            <a:r>
              <a:rPr lang="tr-TR" dirty="0"/>
              <a:t> politik amaçlı kullanımı ve 2004 Amerikan başkanlık seçimindeki etkileri.</a:t>
            </a:r>
          </a:p>
          <a:p>
            <a:pPr marL="0" indent="0">
              <a:buNone/>
            </a:pPr>
            <a:r>
              <a:rPr lang="tr-TR" dirty="0"/>
              <a:t>2) 2004 yılında yaşanan Asya depremidir. Tayland, Endonezya, Hindistan ve diğer zarar gören ülkelerdeki </a:t>
            </a:r>
            <a:r>
              <a:rPr lang="tr-TR" dirty="0" err="1"/>
              <a:t>blog</a:t>
            </a:r>
            <a:r>
              <a:rPr lang="tr-TR" dirty="0"/>
              <a:t> yazarları, ilk </a:t>
            </a:r>
            <a:r>
              <a:rPr lang="tr-TR" dirty="0" err="1"/>
              <a:t>drumum</a:t>
            </a:r>
            <a:r>
              <a:rPr lang="tr-TR" dirty="0"/>
              <a:t> raporlarını ve detayları </a:t>
            </a:r>
            <a:r>
              <a:rPr lang="tr-TR" dirty="0" err="1"/>
              <a:t>bloglardan</a:t>
            </a:r>
            <a:r>
              <a:rPr lang="tr-TR" dirty="0"/>
              <a:t> paylaşmışlardır. </a:t>
            </a:r>
          </a:p>
          <a:p>
            <a:pPr marL="0" indent="0">
              <a:buNone/>
            </a:pPr>
            <a:endParaRPr lang="tr-TR" dirty="0"/>
          </a:p>
        </p:txBody>
      </p:sp>
    </p:spTree>
    <p:extLst>
      <p:ext uri="{BB962C8B-B14F-4D97-AF65-F5344CB8AC3E}">
        <p14:creationId xmlns:p14="http://schemas.microsoft.com/office/powerpoint/2010/main" val="3921315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175774-F928-43FC-8D35-7630228B3B05}"/>
              </a:ext>
            </a:extLst>
          </p:cNvPr>
          <p:cNvSpPr>
            <a:spLocks noGrp="1"/>
          </p:cNvSpPr>
          <p:nvPr>
            <p:ph type="title"/>
          </p:nvPr>
        </p:nvSpPr>
        <p:spPr/>
        <p:txBody>
          <a:bodyPr/>
          <a:lstStyle/>
          <a:p>
            <a:r>
              <a:rPr lang="tr-TR" dirty="0" err="1"/>
              <a:t>Blogların</a:t>
            </a:r>
            <a:r>
              <a:rPr lang="tr-TR" dirty="0"/>
              <a:t> Gelişimi</a:t>
            </a:r>
          </a:p>
        </p:txBody>
      </p:sp>
      <p:sp>
        <p:nvSpPr>
          <p:cNvPr id="3" name="İçerik Yer Tutucusu 2">
            <a:extLst>
              <a:ext uri="{FF2B5EF4-FFF2-40B4-BE49-F238E27FC236}">
                <a16:creationId xmlns:a16="http://schemas.microsoft.com/office/drawing/2014/main" id="{1FD504A9-FB80-4BCB-A9BA-06C649A3077B}"/>
              </a:ext>
            </a:extLst>
          </p:cNvPr>
          <p:cNvSpPr>
            <a:spLocks noGrp="1"/>
          </p:cNvSpPr>
          <p:nvPr>
            <p:ph idx="1"/>
          </p:nvPr>
        </p:nvSpPr>
        <p:spPr/>
        <p:txBody>
          <a:bodyPr/>
          <a:lstStyle/>
          <a:p>
            <a:r>
              <a:rPr lang="tr-TR" dirty="0"/>
              <a:t>2005 yılında </a:t>
            </a:r>
            <a:r>
              <a:rPr lang="tr-TR" dirty="0" err="1"/>
              <a:t>Fortune</a:t>
            </a:r>
            <a:r>
              <a:rPr lang="tr-TR" dirty="0"/>
              <a:t> dergisi iş adamlarının </a:t>
            </a:r>
            <a:r>
              <a:rPr lang="tr-TR" dirty="0" err="1"/>
              <a:t>gözardı</a:t>
            </a:r>
            <a:r>
              <a:rPr lang="tr-TR" dirty="0"/>
              <a:t> etmemesi gereken </a:t>
            </a:r>
            <a:r>
              <a:rPr lang="tr-TR" dirty="0" err="1"/>
              <a:t>blogları</a:t>
            </a:r>
            <a:r>
              <a:rPr lang="tr-TR" dirty="0"/>
              <a:t> sıralamış ve </a:t>
            </a:r>
            <a:r>
              <a:rPr lang="tr-TR" dirty="0" err="1"/>
              <a:t>The</a:t>
            </a:r>
            <a:r>
              <a:rPr lang="tr-TR" dirty="0"/>
              <a:t> </a:t>
            </a:r>
            <a:r>
              <a:rPr lang="tr-TR" dirty="0" err="1"/>
              <a:t>Guardian</a:t>
            </a:r>
            <a:r>
              <a:rPr lang="tr-TR" dirty="0"/>
              <a:t> gazetesi tasarımına </a:t>
            </a:r>
            <a:r>
              <a:rPr lang="tr-TR" dirty="0" err="1"/>
              <a:t>blogları</a:t>
            </a:r>
            <a:r>
              <a:rPr lang="tr-TR" dirty="0"/>
              <a:t> eklemiştir. </a:t>
            </a:r>
          </a:p>
          <a:p>
            <a:r>
              <a:rPr lang="tr-TR" dirty="0"/>
              <a:t>Bu gelişmelere paralel olarak </a:t>
            </a:r>
            <a:r>
              <a:rPr lang="tr-TR" dirty="0" err="1"/>
              <a:t>blogların</a:t>
            </a:r>
            <a:r>
              <a:rPr lang="tr-TR" dirty="0"/>
              <a:t> türleri </a:t>
            </a:r>
            <a:r>
              <a:rPr lang="tr-TR" dirty="0" err="1"/>
              <a:t>çeşirlenmiştir</a:t>
            </a:r>
            <a:r>
              <a:rPr lang="tr-TR" dirty="0"/>
              <a:t>. 2004 yılında video </a:t>
            </a:r>
            <a:r>
              <a:rPr lang="tr-TR" dirty="0" err="1"/>
              <a:t>bloglar</a:t>
            </a:r>
            <a:r>
              <a:rPr lang="tr-TR" dirty="0"/>
              <a:t>, 2006 bir </a:t>
            </a:r>
            <a:r>
              <a:rPr lang="tr-TR" dirty="0" err="1"/>
              <a:t>mikrobloging</a:t>
            </a:r>
            <a:r>
              <a:rPr lang="tr-TR" dirty="0"/>
              <a:t> olarak </a:t>
            </a:r>
            <a:r>
              <a:rPr lang="tr-TR" dirty="0" err="1"/>
              <a:t>Twitter</a:t>
            </a:r>
            <a:r>
              <a:rPr lang="tr-TR" dirty="0"/>
              <a:t> ortaya çıkmıştır.</a:t>
            </a:r>
          </a:p>
          <a:p>
            <a:r>
              <a:rPr lang="tr-TR" dirty="0"/>
              <a:t>Günümüzde 150 milyonun üzerinde aktif </a:t>
            </a:r>
            <a:r>
              <a:rPr lang="tr-TR" dirty="0" err="1"/>
              <a:t>blog</a:t>
            </a:r>
            <a:r>
              <a:rPr lang="tr-TR" dirty="0"/>
              <a:t> bulunmaktadır.</a:t>
            </a:r>
          </a:p>
        </p:txBody>
      </p:sp>
    </p:spTree>
    <p:extLst>
      <p:ext uri="{BB962C8B-B14F-4D97-AF65-F5344CB8AC3E}">
        <p14:creationId xmlns:p14="http://schemas.microsoft.com/office/powerpoint/2010/main" val="3947498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5277BC-BEC7-43F9-AC2A-0E251C65829C}"/>
              </a:ext>
            </a:extLst>
          </p:cNvPr>
          <p:cNvSpPr>
            <a:spLocks noGrp="1"/>
          </p:cNvSpPr>
          <p:nvPr>
            <p:ph type="title"/>
          </p:nvPr>
        </p:nvSpPr>
        <p:spPr/>
        <p:txBody>
          <a:bodyPr/>
          <a:lstStyle/>
          <a:p>
            <a:r>
              <a:rPr lang="tr-TR" dirty="0" err="1"/>
              <a:t>Blogların</a:t>
            </a:r>
            <a:r>
              <a:rPr lang="tr-TR" dirty="0"/>
              <a:t> Tanımı ve Özellikleri </a:t>
            </a:r>
          </a:p>
        </p:txBody>
      </p:sp>
      <p:sp>
        <p:nvSpPr>
          <p:cNvPr id="3" name="İçerik Yer Tutucusu 2">
            <a:extLst>
              <a:ext uri="{FF2B5EF4-FFF2-40B4-BE49-F238E27FC236}">
                <a16:creationId xmlns:a16="http://schemas.microsoft.com/office/drawing/2014/main" id="{B685AEED-474B-4427-9AA0-EB5939E6A2CE}"/>
              </a:ext>
            </a:extLst>
          </p:cNvPr>
          <p:cNvSpPr>
            <a:spLocks noGrp="1"/>
          </p:cNvSpPr>
          <p:nvPr>
            <p:ph idx="1"/>
          </p:nvPr>
        </p:nvSpPr>
        <p:spPr/>
        <p:txBody>
          <a:bodyPr>
            <a:normAutofit fontScale="92500"/>
          </a:bodyPr>
          <a:lstStyle/>
          <a:p>
            <a:r>
              <a:rPr lang="tr-TR" dirty="0"/>
              <a:t>Kelimenin ilk </a:t>
            </a:r>
            <a:r>
              <a:rPr lang="tr-TR" dirty="0" err="1"/>
              <a:t>olşumu</a:t>
            </a:r>
            <a:r>
              <a:rPr lang="tr-TR" dirty="0"/>
              <a:t>, "Web" ve "</a:t>
            </a:r>
            <a:r>
              <a:rPr lang="tr-TR" dirty="0" err="1"/>
              <a:t>Log</a:t>
            </a:r>
            <a:r>
              <a:rPr lang="tr-TR" dirty="0"/>
              <a:t>" kelimelerinin birleşmesinden doğmuş ve bu uygulamalar “</a:t>
            </a:r>
            <a:r>
              <a:rPr lang="tr-TR" dirty="0" err="1"/>
              <a:t>Weblog</a:t>
            </a:r>
            <a:r>
              <a:rPr lang="tr-TR" dirty="0"/>
              <a:t>” olarak </a:t>
            </a:r>
            <a:r>
              <a:rPr lang="tr-TR" dirty="0" err="1"/>
              <a:t>isimlendirilmştir</a:t>
            </a:r>
            <a:r>
              <a:rPr lang="tr-TR" dirty="0"/>
              <a:t>. Sonra «</a:t>
            </a:r>
            <a:r>
              <a:rPr lang="tr-TR" dirty="0" err="1"/>
              <a:t>blog</a:t>
            </a:r>
            <a:r>
              <a:rPr lang="tr-TR" dirty="0"/>
              <a:t>» olarak kısaltılmıştır. </a:t>
            </a:r>
          </a:p>
          <a:p>
            <a:r>
              <a:rPr lang="tr-TR" dirty="0"/>
              <a:t>Türkçe – Ağ günlüğü ya da web günlüğü olarak çevrilmiştir. </a:t>
            </a:r>
          </a:p>
          <a:p>
            <a:r>
              <a:rPr lang="tr-TR" dirty="0"/>
              <a:t>Çeşitli içerik paylaşımı yapılan farklı türde </a:t>
            </a:r>
            <a:r>
              <a:rPr lang="tr-TR" dirty="0" err="1"/>
              <a:t>bloglar</a:t>
            </a:r>
            <a:r>
              <a:rPr lang="tr-TR" dirty="0"/>
              <a:t> bulunmaktadır. </a:t>
            </a:r>
            <a:r>
              <a:rPr lang="tr-TR" dirty="0" err="1"/>
              <a:t>Artblog</a:t>
            </a:r>
            <a:r>
              <a:rPr lang="tr-TR" dirty="0"/>
              <a:t>, </a:t>
            </a:r>
            <a:r>
              <a:rPr lang="tr-TR" dirty="0" err="1"/>
              <a:t>fotoblog</a:t>
            </a:r>
            <a:r>
              <a:rPr lang="tr-TR" dirty="0"/>
              <a:t>, </a:t>
            </a:r>
            <a:r>
              <a:rPr lang="tr-TR" dirty="0" err="1"/>
              <a:t>sketchblog</a:t>
            </a:r>
            <a:r>
              <a:rPr lang="tr-TR" dirty="0"/>
              <a:t>, </a:t>
            </a:r>
            <a:r>
              <a:rPr lang="tr-TR" dirty="0" err="1"/>
              <a:t>audioblog</a:t>
            </a:r>
            <a:r>
              <a:rPr lang="tr-TR" dirty="0"/>
              <a:t> vd. Bunun dışında farklı kategoriler de bulunuyor. </a:t>
            </a:r>
            <a:r>
              <a:rPr lang="tr-TR" dirty="0" err="1"/>
              <a:t>Qlogs</a:t>
            </a:r>
            <a:r>
              <a:rPr lang="tr-TR" dirty="0"/>
              <a:t> (</a:t>
            </a:r>
            <a:r>
              <a:rPr lang="tr-TR" dirty="0" err="1"/>
              <a:t>Question</a:t>
            </a:r>
            <a:r>
              <a:rPr lang="tr-TR" dirty="0"/>
              <a:t> </a:t>
            </a:r>
            <a:r>
              <a:rPr lang="tr-TR" dirty="0" err="1"/>
              <a:t>Blogs</a:t>
            </a:r>
            <a:r>
              <a:rPr lang="tr-TR" dirty="0"/>
              <a:t>), </a:t>
            </a:r>
            <a:r>
              <a:rPr lang="tr-TR" dirty="0" err="1"/>
              <a:t>Vlog</a:t>
            </a:r>
            <a:r>
              <a:rPr lang="tr-TR" dirty="0"/>
              <a:t>, </a:t>
            </a:r>
            <a:r>
              <a:rPr lang="tr-TR" dirty="0" err="1"/>
              <a:t>Linklog</a:t>
            </a:r>
            <a:r>
              <a:rPr lang="tr-TR" dirty="0"/>
              <a:t>, </a:t>
            </a:r>
            <a:r>
              <a:rPr lang="tr-TR" dirty="0" err="1"/>
              <a:t>Tumblog</a:t>
            </a:r>
            <a:r>
              <a:rPr lang="tr-TR" dirty="0"/>
              <a:t> . </a:t>
            </a:r>
          </a:p>
          <a:p>
            <a:r>
              <a:rPr lang="tr-TR" dirty="0"/>
              <a:t>Bu kadar çok </a:t>
            </a:r>
            <a:r>
              <a:rPr lang="tr-TR" dirty="0" err="1"/>
              <a:t>blog</a:t>
            </a:r>
            <a:r>
              <a:rPr lang="tr-TR" dirty="0"/>
              <a:t> olması onlara özel arama alternatiflerini de getirmiştir. </a:t>
            </a:r>
            <a:r>
              <a:rPr lang="tr-TR" dirty="0" err="1"/>
              <a:t>BlogCatalog</a:t>
            </a:r>
            <a:r>
              <a:rPr lang="tr-TR" dirty="0"/>
              <a:t>, Google (Google </a:t>
            </a:r>
            <a:r>
              <a:rPr lang="tr-TR" dirty="0" err="1"/>
              <a:t>blogs</a:t>
            </a:r>
            <a:r>
              <a:rPr lang="tr-TR" dirty="0"/>
              <a:t>) ve </a:t>
            </a:r>
            <a:r>
              <a:rPr lang="tr-TR" dirty="0" err="1"/>
              <a:t>Yahoo</a:t>
            </a:r>
            <a:r>
              <a:rPr lang="tr-TR" dirty="0"/>
              <a:t> (</a:t>
            </a:r>
            <a:r>
              <a:rPr lang="tr-TR" dirty="0" err="1"/>
              <a:t>MyBlogLog</a:t>
            </a:r>
            <a:r>
              <a:rPr lang="tr-TR" dirty="0"/>
              <a:t>)</a:t>
            </a:r>
          </a:p>
          <a:p>
            <a:r>
              <a:rPr lang="tr-TR" dirty="0"/>
              <a:t>Kişisel ya da kurumsal olabilmektedir</a:t>
            </a:r>
          </a:p>
        </p:txBody>
      </p:sp>
    </p:spTree>
    <p:extLst>
      <p:ext uri="{BB962C8B-B14F-4D97-AF65-F5344CB8AC3E}">
        <p14:creationId xmlns:p14="http://schemas.microsoft.com/office/powerpoint/2010/main" val="2839644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967F56-47CF-4282-A156-8217C9BC22C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E5DFE7A-B323-4855-9A2C-E2EB4032B36B}"/>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9BDB1861-B12F-482E-93AC-BACE45599369}"/>
              </a:ext>
            </a:extLst>
          </p:cNvPr>
          <p:cNvPicPr>
            <a:picLocks noChangeAspect="1"/>
          </p:cNvPicPr>
          <p:nvPr/>
        </p:nvPicPr>
        <p:blipFill>
          <a:blip r:embed="rId3"/>
          <a:stretch>
            <a:fillRect/>
          </a:stretch>
        </p:blipFill>
        <p:spPr>
          <a:xfrm>
            <a:off x="0" y="140798"/>
            <a:ext cx="12192000" cy="6576404"/>
          </a:xfrm>
          <a:prstGeom prst="rect">
            <a:avLst/>
          </a:prstGeom>
        </p:spPr>
      </p:pic>
    </p:spTree>
    <p:extLst>
      <p:ext uri="{BB962C8B-B14F-4D97-AF65-F5344CB8AC3E}">
        <p14:creationId xmlns:p14="http://schemas.microsoft.com/office/powerpoint/2010/main" val="209705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E305345-4F6D-46EF-A4E5-FC00A0E1E80F}"/>
              </a:ext>
            </a:extLst>
          </p:cNvPr>
          <p:cNvSpPr>
            <a:spLocks noGrp="1"/>
          </p:cNvSpPr>
          <p:nvPr>
            <p:ph idx="1"/>
          </p:nvPr>
        </p:nvSpPr>
        <p:spPr>
          <a:xfrm>
            <a:off x="368266" y="1004127"/>
            <a:ext cx="5274251" cy="4582633"/>
          </a:xfrm>
        </p:spPr>
        <p:txBody>
          <a:bodyPr>
            <a:normAutofit/>
          </a:bodyPr>
          <a:lstStyle/>
          <a:p>
            <a:r>
              <a:rPr lang="tr-TR" sz="2000" dirty="0"/>
              <a:t>Sosyal Medya platformlarının ortaya çıkışı WEB 2.0 ve kullanıcılar tarafından yaratılan içerik kavramlarıyla bağlantılıdır. </a:t>
            </a:r>
            <a:r>
              <a:rPr lang="tr-TR" sz="2000" dirty="0" err="1"/>
              <a:t>Berners</a:t>
            </a:r>
            <a:r>
              <a:rPr lang="tr-TR" sz="2000" dirty="0"/>
              <a:t>-Lee ve ekibi tarafından geliştirilen metin tabanlı tarayıcı (browser) konuşmuştuk. </a:t>
            </a:r>
          </a:p>
          <a:p>
            <a:r>
              <a:rPr lang="tr-TR" sz="2000" dirty="0"/>
              <a:t>1993 yılında Mac Andersen ve </a:t>
            </a:r>
            <a:r>
              <a:rPr lang="tr-TR" sz="2000" dirty="0" err="1"/>
              <a:t>NCSA’da</a:t>
            </a:r>
            <a:r>
              <a:rPr lang="tr-TR" sz="2000" dirty="0"/>
              <a:t> (</a:t>
            </a:r>
            <a:r>
              <a:rPr lang="tr-TR" sz="2000" dirty="0" err="1"/>
              <a:t>National</a:t>
            </a:r>
            <a:r>
              <a:rPr lang="tr-TR" sz="2000" dirty="0"/>
              <a:t> Center </a:t>
            </a:r>
            <a:r>
              <a:rPr lang="tr-TR" sz="2000" dirty="0" err="1"/>
              <a:t>for</a:t>
            </a:r>
            <a:r>
              <a:rPr lang="tr-TR" sz="2000" dirty="0"/>
              <a:t> </a:t>
            </a:r>
            <a:r>
              <a:rPr lang="tr-TR" sz="2000" dirty="0" err="1"/>
              <a:t>Supercomputing</a:t>
            </a:r>
            <a:r>
              <a:rPr lang="tr-TR" sz="2000" dirty="0"/>
              <a:t> Applications at </a:t>
            </a:r>
            <a:r>
              <a:rPr lang="tr-TR" sz="2000" dirty="0" err="1"/>
              <a:t>the</a:t>
            </a:r>
            <a:r>
              <a:rPr lang="tr-TR" sz="2000" dirty="0"/>
              <a:t> </a:t>
            </a:r>
            <a:r>
              <a:rPr lang="tr-TR" sz="2000" dirty="0" err="1"/>
              <a:t>University</a:t>
            </a:r>
            <a:r>
              <a:rPr lang="tr-TR" sz="2000" dirty="0"/>
              <a:t> of Illinois) çalışan ekip grafik kullanıcı ara yüzüne sahip web tarayıcısı </a:t>
            </a:r>
            <a:r>
              <a:rPr lang="tr-TR" sz="2000" dirty="0" err="1"/>
              <a:t>MOSAIC’i</a:t>
            </a:r>
            <a:r>
              <a:rPr lang="tr-TR" sz="2000" dirty="0"/>
              <a:t> geliştirmişlerdir. </a:t>
            </a:r>
          </a:p>
          <a:p>
            <a:r>
              <a:rPr lang="tr-TR" sz="2000" dirty="0"/>
              <a:t>ÖNEMİ: Kullanımı kolay </a:t>
            </a:r>
            <a:r>
              <a:rPr lang="tr-TR" sz="2000" dirty="0" err="1"/>
              <a:t>arayüze</a:t>
            </a:r>
            <a:r>
              <a:rPr lang="tr-TR" sz="2000" dirty="0"/>
              <a:t> sahip, her bilgisayarda kullanılabiliyor, web sayfalarına görsel eklenmesine izin veriyor.  </a:t>
            </a:r>
          </a:p>
          <a:p>
            <a:endParaRPr lang="tr-TR" sz="2000" dirty="0"/>
          </a:p>
        </p:txBody>
      </p:sp>
      <p:pic>
        <p:nvPicPr>
          <p:cNvPr id="4" name="Resim 3" descr="metin içeren bir resim&#10;&#10;Açıklama otomatik olarak oluşturuldu">
            <a:extLst>
              <a:ext uri="{FF2B5EF4-FFF2-40B4-BE49-F238E27FC236}">
                <a16:creationId xmlns:a16="http://schemas.microsoft.com/office/drawing/2014/main" id="{57C49188-5A61-46AE-B868-607F7CB01C8A}"/>
              </a:ext>
            </a:extLst>
          </p:cNvPr>
          <p:cNvPicPr>
            <a:picLocks noChangeAspect="1"/>
          </p:cNvPicPr>
          <p:nvPr/>
        </p:nvPicPr>
        <p:blipFill rotWithShape="1">
          <a:blip r:embed="rId3"/>
          <a:srcRect r="13461"/>
          <a:stretch/>
        </p:blipFill>
        <p:spPr>
          <a:xfrm>
            <a:off x="6182944" y="557189"/>
            <a:ext cx="5170852" cy="5571898"/>
          </a:xfrm>
          <a:prstGeom prst="rect">
            <a:avLst/>
          </a:prstGeom>
          <a:effectLst/>
        </p:spPr>
      </p:pic>
      <p:sp>
        <p:nvSpPr>
          <p:cNvPr id="14" name="Metin kutusu 13">
            <a:extLst>
              <a:ext uri="{FF2B5EF4-FFF2-40B4-BE49-F238E27FC236}">
                <a16:creationId xmlns:a16="http://schemas.microsoft.com/office/drawing/2014/main" id="{546C9EAC-0338-42D8-A988-721C4E4ACEF5}"/>
              </a:ext>
            </a:extLst>
          </p:cNvPr>
          <p:cNvSpPr txBox="1"/>
          <p:nvPr/>
        </p:nvSpPr>
        <p:spPr>
          <a:xfrm>
            <a:off x="582652" y="6271372"/>
            <a:ext cx="9219270" cy="369332"/>
          </a:xfrm>
          <a:prstGeom prst="rect">
            <a:avLst/>
          </a:prstGeom>
          <a:noFill/>
        </p:spPr>
        <p:txBody>
          <a:bodyPr wrap="square">
            <a:spAutoFit/>
          </a:bodyPr>
          <a:lstStyle/>
          <a:p>
            <a:r>
              <a:rPr lang="tr-TR" dirty="0"/>
              <a:t>https://history-computer.com/Internet/Conquering/Mosaic.html</a:t>
            </a:r>
          </a:p>
        </p:txBody>
      </p:sp>
    </p:spTree>
    <p:extLst>
      <p:ext uri="{BB962C8B-B14F-4D97-AF65-F5344CB8AC3E}">
        <p14:creationId xmlns:p14="http://schemas.microsoft.com/office/powerpoint/2010/main" val="1803494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5B1423-DD76-4067-986D-05352B9BBD48}"/>
              </a:ext>
            </a:extLst>
          </p:cNvPr>
          <p:cNvSpPr>
            <a:spLocks noGrp="1"/>
          </p:cNvSpPr>
          <p:nvPr>
            <p:ph type="title"/>
          </p:nvPr>
        </p:nvSpPr>
        <p:spPr/>
        <p:txBody>
          <a:bodyPr/>
          <a:lstStyle/>
          <a:p>
            <a:r>
              <a:rPr lang="tr-TR" dirty="0" err="1"/>
              <a:t>Mikrobloglar</a:t>
            </a:r>
            <a:endParaRPr lang="tr-TR" dirty="0"/>
          </a:p>
        </p:txBody>
      </p:sp>
      <p:sp>
        <p:nvSpPr>
          <p:cNvPr id="3" name="İçerik Yer Tutucusu 2">
            <a:extLst>
              <a:ext uri="{FF2B5EF4-FFF2-40B4-BE49-F238E27FC236}">
                <a16:creationId xmlns:a16="http://schemas.microsoft.com/office/drawing/2014/main" id="{57A784C3-9B0B-41BD-BED7-62BE13D0C3EF}"/>
              </a:ext>
            </a:extLst>
          </p:cNvPr>
          <p:cNvSpPr>
            <a:spLocks noGrp="1"/>
          </p:cNvSpPr>
          <p:nvPr>
            <p:ph idx="1"/>
          </p:nvPr>
        </p:nvSpPr>
        <p:spPr/>
        <p:txBody>
          <a:bodyPr/>
          <a:lstStyle/>
          <a:p>
            <a:r>
              <a:rPr lang="tr-TR" dirty="0"/>
              <a:t>Gelişimi </a:t>
            </a:r>
            <a:r>
              <a:rPr lang="tr-TR" dirty="0" err="1"/>
              <a:t>bloglara</a:t>
            </a:r>
            <a:r>
              <a:rPr lang="tr-TR" dirty="0"/>
              <a:t> dayanmaktadır. </a:t>
            </a:r>
            <a:r>
              <a:rPr lang="tr-TR" dirty="0" err="1"/>
              <a:t>Bloglara</a:t>
            </a:r>
            <a:r>
              <a:rPr lang="tr-TR" dirty="0"/>
              <a:t> göre daha hızlı ve kolay gönderi yayınlama imkanı sunmaktadır. </a:t>
            </a:r>
          </a:p>
          <a:p>
            <a:r>
              <a:rPr lang="tr-TR" dirty="0"/>
              <a:t>En bilineni </a:t>
            </a:r>
            <a:r>
              <a:rPr lang="tr-TR" dirty="0" err="1"/>
              <a:t>Twitter</a:t>
            </a:r>
            <a:r>
              <a:rPr lang="tr-TR" dirty="0"/>
              <a:t> ama tek değil: </a:t>
            </a:r>
            <a:r>
              <a:rPr lang="nl-NL" dirty="0"/>
              <a:t>Tumblr, Cif2.net, Plurk ve Jaiku</a:t>
            </a:r>
            <a:r>
              <a:rPr lang="tr-TR" dirty="0"/>
              <a:t> gibi sayfalar da vardır. Ayrıca Facebook, </a:t>
            </a:r>
            <a:r>
              <a:rPr lang="tr-TR" dirty="0" err="1"/>
              <a:t>MySpace</a:t>
            </a:r>
            <a:r>
              <a:rPr lang="tr-TR" dirty="0"/>
              <a:t>, </a:t>
            </a:r>
            <a:r>
              <a:rPr lang="tr-TR" dirty="0" err="1"/>
              <a:t>LinkedIn</a:t>
            </a:r>
            <a:r>
              <a:rPr lang="tr-TR" dirty="0"/>
              <a:t> gibi sosyal ağ siteleri de «durum güncellemeleri» başlığı atında </a:t>
            </a:r>
            <a:r>
              <a:rPr lang="tr-TR" dirty="0" err="1"/>
              <a:t>mikroblog</a:t>
            </a:r>
            <a:r>
              <a:rPr lang="tr-TR" dirty="0"/>
              <a:t> hizmeti sunmaktadır. </a:t>
            </a:r>
          </a:p>
          <a:p>
            <a:r>
              <a:rPr lang="tr-TR" dirty="0" err="1"/>
              <a:t>Twitter</a:t>
            </a:r>
            <a:r>
              <a:rPr lang="tr-TR" dirty="0"/>
              <a:t> kavramları: </a:t>
            </a:r>
            <a:r>
              <a:rPr lang="tr-TR" dirty="0" err="1"/>
              <a:t>Hashtag</a:t>
            </a:r>
            <a:r>
              <a:rPr lang="tr-TR" dirty="0"/>
              <a:t> (etiket), Trend </a:t>
            </a:r>
            <a:r>
              <a:rPr lang="tr-TR" dirty="0" err="1"/>
              <a:t>Topic</a:t>
            </a:r>
            <a:r>
              <a:rPr lang="tr-TR" dirty="0"/>
              <a:t>, </a:t>
            </a:r>
            <a:r>
              <a:rPr lang="tr-TR" dirty="0" err="1"/>
              <a:t>Mention</a:t>
            </a:r>
            <a:r>
              <a:rPr lang="tr-TR" dirty="0"/>
              <a:t> (@), DM </a:t>
            </a:r>
            <a:r>
              <a:rPr lang="tr-TR"/>
              <a:t>(Direct Mesaj) </a:t>
            </a:r>
            <a:endParaRPr lang="tr-TR" dirty="0"/>
          </a:p>
        </p:txBody>
      </p:sp>
    </p:spTree>
    <p:extLst>
      <p:ext uri="{BB962C8B-B14F-4D97-AF65-F5344CB8AC3E}">
        <p14:creationId xmlns:p14="http://schemas.microsoft.com/office/powerpoint/2010/main" val="3912498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çerik Yer Tutucusu 3">
            <a:extLst>
              <a:ext uri="{FF2B5EF4-FFF2-40B4-BE49-F238E27FC236}">
                <a16:creationId xmlns:a16="http://schemas.microsoft.com/office/drawing/2014/main" id="{2CC77A68-9741-47FB-969A-231300E2C560}"/>
              </a:ext>
            </a:extLst>
          </p:cNvPr>
          <p:cNvPicPr>
            <a:picLocks noGrp="1" noChangeAspect="1"/>
          </p:cNvPicPr>
          <p:nvPr>
            <p:ph idx="1"/>
          </p:nvPr>
        </p:nvPicPr>
        <p:blipFill rotWithShape="1">
          <a:blip r:embed="rId2"/>
          <a:srcRect r="1315"/>
          <a:stretch/>
        </p:blipFill>
        <p:spPr>
          <a:xfrm>
            <a:off x="20" y="1282"/>
            <a:ext cx="12191980" cy="6856718"/>
          </a:xfrm>
          <a:prstGeom prst="rect">
            <a:avLst/>
          </a:prstGeom>
        </p:spPr>
      </p:pic>
    </p:spTree>
    <p:extLst>
      <p:ext uri="{BB962C8B-B14F-4D97-AF65-F5344CB8AC3E}">
        <p14:creationId xmlns:p14="http://schemas.microsoft.com/office/powerpoint/2010/main" val="1174228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çerik Yer Tutucusu 3">
            <a:extLst>
              <a:ext uri="{FF2B5EF4-FFF2-40B4-BE49-F238E27FC236}">
                <a16:creationId xmlns:a16="http://schemas.microsoft.com/office/drawing/2014/main" id="{0BC08570-D6BC-4B34-A133-50DA7862D46C}"/>
              </a:ext>
            </a:extLst>
          </p:cNvPr>
          <p:cNvPicPr>
            <a:picLocks noGrp="1" noChangeAspect="1"/>
          </p:cNvPicPr>
          <p:nvPr>
            <p:ph idx="1"/>
          </p:nvPr>
        </p:nvPicPr>
        <p:blipFill rotWithShape="1">
          <a:blip r:embed="rId3"/>
          <a:srcRect r="3094" b="1"/>
          <a:stretch/>
        </p:blipFill>
        <p:spPr>
          <a:xfrm>
            <a:off x="20" y="1282"/>
            <a:ext cx="12191980" cy="6856718"/>
          </a:xfrm>
          <a:prstGeom prst="rect">
            <a:avLst/>
          </a:prstGeom>
        </p:spPr>
      </p:pic>
    </p:spTree>
    <p:extLst>
      <p:ext uri="{BB962C8B-B14F-4D97-AF65-F5344CB8AC3E}">
        <p14:creationId xmlns:p14="http://schemas.microsoft.com/office/powerpoint/2010/main" val="3731278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1E42F3-642A-48AC-887A-1DD8B8EBBEC3}"/>
              </a:ext>
            </a:extLst>
          </p:cNvPr>
          <p:cNvSpPr>
            <a:spLocks noGrp="1"/>
          </p:cNvSpPr>
          <p:nvPr>
            <p:ph type="title"/>
          </p:nvPr>
        </p:nvSpPr>
        <p:spPr/>
        <p:txBody>
          <a:bodyPr/>
          <a:lstStyle/>
          <a:p>
            <a:r>
              <a:rPr lang="tr-TR" dirty="0"/>
              <a:t>Multimedya </a:t>
            </a:r>
            <a:r>
              <a:rPr lang="tr-TR" dirty="0" err="1"/>
              <a:t>Blogları</a:t>
            </a:r>
            <a:r>
              <a:rPr lang="tr-TR" dirty="0"/>
              <a:t> ve </a:t>
            </a:r>
            <a:r>
              <a:rPr lang="tr-TR" dirty="0" err="1"/>
              <a:t>Podcastler</a:t>
            </a:r>
            <a:endParaRPr lang="tr-TR" dirty="0"/>
          </a:p>
        </p:txBody>
      </p:sp>
      <p:sp>
        <p:nvSpPr>
          <p:cNvPr id="3" name="İçerik Yer Tutucusu 2">
            <a:extLst>
              <a:ext uri="{FF2B5EF4-FFF2-40B4-BE49-F238E27FC236}">
                <a16:creationId xmlns:a16="http://schemas.microsoft.com/office/drawing/2014/main" id="{83ED4C66-4713-4C26-A0D4-A9B3802B39A2}"/>
              </a:ext>
            </a:extLst>
          </p:cNvPr>
          <p:cNvSpPr>
            <a:spLocks noGrp="1"/>
          </p:cNvSpPr>
          <p:nvPr>
            <p:ph idx="1"/>
          </p:nvPr>
        </p:nvSpPr>
        <p:spPr/>
        <p:txBody>
          <a:bodyPr/>
          <a:lstStyle/>
          <a:p>
            <a:r>
              <a:rPr lang="tr-TR" dirty="0"/>
              <a:t>Video </a:t>
            </a:r>
            <a:r>
              <a:rPr lang="tr-TR" dirty="0" err="1"/>
              <a:t>blogları</a:t>
            </a:r>
            <a:r>
              <a:rPr lang="tr-TR" dirty="0"/>
              <a:t> (</a:t>
            </a:r>
            <a:r>
              <a:rPr lang="tr-TR" dirty="0" err="1"/>
              <a:t>vbloglar</a:t>
            </a:r>
            <a:r>
              <a:rPr lang="tr-TR" dirty="0"/>
              <a:t>), fotoğraf </a:t>
            </a:r>
            <a:r>
              <a:rPr lang="tr-TR" dirty="0" err="1"/>
              <a:t>blogları</a:t>
            </a:r>
            <a:r>
              <a:rPr lang="tr-TR" dirty="0"/>
              <a:t>, mobil </a:t>
            </a:r>
            <a:r>
              <a:rPr lang="tr-TR" dirty="0" err="1"/>
              <a:t>bloglar</a:t>
            </a:r>
            <a:r>
              <a:rPr lang="tr-TR" dirty="0"/>
              <a:t> ve sesli </a:t>
            </a:r>
            <a:r>
              <a:rPr lang="tr-TR" dirty="0" err="1"/>
              <a:t>bloglar</a:t>
            </a:r>
            <a:r>
              <a:rPr lang="tr-TR" dirty="0"/>
              <a:t> (</a:t>
            </a:r>
            <a:r>
              <a:rPr lang="tr-TR" dirty="0" err="1"/>
              <a:t>podcast</a:t>
            </a:r>
            <a:r>
              <a:rPr lang="tr-TR" dirty="0"/>
              <a:t>) </a:t>
            </a:r>
            <a:r>
              <a:rPr lang="tr-TR" dirty="0" err="1"/>
              <a:t>bloglar</a:t>
            </a:r>
            <a:r>
              <a:rPr lang="tr-TR" dirty="0"/>
              <a:t> açısından yeni hizmetler olarak sıralanabilir. </a:t>
            </a:r>
          </a:p>
          <a:p>
            <a:r>
              <a:rPr lang="tr-TR" dirty="0"/>
              <a:t>Sahip olduğu teknoloji ve yaygınlık açısından </a:t>
            </a:r>
            <a:r>
              <a:rPr lang="tr-TR" dirty="0" err="1"/>
              <a:t>podcasteler</a:t>
            </a:r>
            <a:r>
              <a:rPr lang="tr-TR" dirty="0"/>
              <a:t> bu grupta öne çıkmaktadır. İlk olarak </a:t>
            </a:r>
            <a:r>
              <a:rPr lang="tr-TR" dirty="0" err="1"/>
              <a:t>Ipod</a:t>
            </a:r>
            <a:r>
              <a:rPr lang="tr-TR" dirty="0"/>
              <a:t> uygulaması olarak ortaya çıkmıştır. (</a:t>
            </a:r>
            <a:r>
              <a:rPr lang="tr-TR" dirty="0" err="1"/>
              <a:t>Pod</a:t>
            </a:r>
            <a:r>
              <a:rPr lang="tr-TR" dirty="0"/>
              <a:t> oradan geliyor + </a:t>
            </a:r>
            <a:r>
              <a:rPr lang="tr-TR" dirty="0" err="1"/>
              <a:t>broadcast’ın</a:t>
            </a:r>
            <a:r>
              <a:rPr lang="tr-TR" dirty="0"/>
              <a:t> kısaltılması «</a:t>
            </a:r>
            <a:r>
              <a:rPr lang="tr-TR" dirty="0" err="1"/>
              <a:t>cast</a:t>
            </a:r>
            <a:r>
              <a:rPr lang="tr-TR" dirty="0"/>
              <a:t>»). </a:t>
            </a:r>
          </a:p>
          <a:p>
            <a:pPr algn="l"/>
            <a:r>
              <a:rPr lang="tr-TR" dirty="0" err="1"/>
              <a:t>Podcast</a:t>
            </a:r>
            <a:r>
              <a:rPr lang="tr-TR" dirty="0"/>
              <a:t>, radyo yayınları ya da benzer programların </a:t>
            </a:r>
            <a:r>
              <a:rPr lang="tr-TR" dirty="0" err="1"/>
              <a:t>Internetten</a:t>
            </a:r>
            <a:r>
              <a:rPr lang="tr-TR" dirty="0"/>
              <a:t> indirilebilir ve kişisel ses cihazlarında dinlenebilir hale gelmesini sağlayan dijital kayıt olarak tanımlanmaktadır. Ağırlıklı olarak ses dosyaları olsa da video versiyonları da bulunmaktadır. </a:t>
            </a:r>
          </a:p>
        </p:txBody>
      </p:sp>
    </p:spTree>
    <p:extLst>
      <p:ext uri="{BB962C8B-B14F-4D97-AF65-F5344CB8AC3E}">
        <p14:creationId xmlns:p14="http://schemas.microsoft.com/office/powerpoint/2010/main" val="702361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5A8DD7-B64C-402D-9D2F-C5017FA3BEC5}"/>
              </a:ext>
            </a:extLst>
          </p:cNvPr>
          <p:cNvSpPr>
            <a:spLocks noGrp="1"/>
          </p:cNvSpPr>
          <p:nvPr>
            <p:ph type="title"/>
          </p:nvPr>
        </p:nvSpPr>
        <p:spPr>
          <a:xfrm>
            <a:off x="838200" y="309368"/>
            <a:ext cx="10515600" cy="1325563"/>
          </a:xfrm>
        </p:spPr>
        <p:txBody>
          <a:bodyPr/>
          <a:lstStyle/>
          <a:p>
            <a:r>
              <a:rPr lang="tr-TR" dirty="0"/>
              <a:t>Web 1.0’dan 2.0’a Sosyal Medya</a:t>
            </a:r>
          </a:p>
        </p:txBody>
      </p:sp>
      <p:sp>
        <p:nvSpPr>
          <p:cNvPr id="3" name="İçerik Yer Tutucusu 2">
            <a:extLst>
              <a:ext uri="{FF2B5EF4-FFF2-40B4-BE49-F238E27FC236}">
                <a16:creationId xmlns:a16="http://schemas.microsoft.com/office/drawing/2014/main" id="{1071E9A5-4ADF-4DE7-8B84-F240F584CFCA}"/>
              </a:ext>
            </a:extLst>
          </p:cNvPr>
          <p:cNvSpPr>
            <a:spLocks noGrp="1"/>
          </p:cNvSpPr>
          <p:nvPr>
            <p:ph idx="1"/>
          </p:nvPr>
        </p:nvSpPr>
        <p:spPr>
          <a:xfrm>
            <a:off x="546410" y="1634931"/>
            <a:ext cx="10952356" cy="4664696"/>
          </a:xfrm>
        </p:spPr>
        <p:txBody>
          <a:bodyPr>
            <a:normAutofit lnSpcReduction="10000"/>
          </a:bodyPr>
          <a:lstStyle/>
          <a:p>
            <a:r>
              <a:rPr lang="tr-TR" dirty="0" err="1"/>
              <a:t>Mosaic</a:t>
            </a:r>
            <a:r>
              <a:rPr lang="tr-TR" dirty="0"/>
              <a:t> programının kullanıldığı dönemler Web 1.0 olarak tanımlanmaktır. Temel amaç bilgi vermektir ve etkileşim mümkün değildir. Web 2.0’a geçildiği dönemde ise kullanıcılar içerik paylaşabilmekte, yayınlayabilmektedir. </a:t>
            </a:r>
          </a:p>
          <a:p>
            <a:r>
              <a:rPr lang="tr-TR" b="1" dirty="0"/>
              <a:t>Browserların</a:t>
            </a:r>
            <a:r>
              <a:rPr lang="tr-TR" b="1" dirty="0">
                <a:hlinkClick r:id="rId3"/>
              </a:rPr>
              <a:t> </a:t>
            </a:r>
            <a:r>
              <a:rPr lang="tr-TR" b="1" dirty="0"/>
              <a:t>gelişimi</a:t>
            </a:r>
            <a:endParaRPr lang="tr-TR" b="1" dirty="0">
              <a:hlinkClick r:id="rId3">
                <a:extLst>
                  <a:ext uri="{A12FA001-AC4F-418D-AE19-62706E023703}">
                    <ahyp:hlinkClr xmlns:ahyp="http://schemas.microsoft.com/office/drawing/2018/hyperlinkcolor" val="tx"/>
                  </a:ext>
                </a:extLst>
              </a:hlinkClick>
            </a:endParaRPr>
          </a:p>
          <a:p>
            <a:pPr marL="0" indent="0">
              <a:buNone/>
            </a:pPr>
            <a:r>
              <a:rPr lang="tr-TR" dirty="0">
                <a:hlinkClick r:id="rId3"/>
              </a:rPr>
              <a:t>https://www.youtube.com/watch?v=W4wWdmfOibY&amp;list=PLD_oqyU7oPuYvZHYvEKo-1SejvgNxFYaK&amp;index=4</a:t>
            </a:r>
            <a:r>
              <a:rPr lang="tr-TR" dirty="0"/>
              <a:t> </a:t>
            </a:r>
          </a:p>
          <a:p>
            <a:endParaRPr lang="tr-TR" dirty="0"/>
          </a:p>
          <a:p>
            <a:r>
              <a:rPr lang="tr-TR" dirty="0"/>
              <a:t>SOSYAL MEDYA, ideolojik ve teknolojik tabanı Web 2.0’a dayanan ve kullanıcılar tarafından yaratılan içeriğin üretimine ve paylaşımına olanak veren, Internet tabanlı uygulamalar olarak tanımlanmaktadır. </a:t>
            </a:r>
          </a:p>
        </p:txBody>
      </p:sp>
    </p:spTree>
    <p:extLst>
      <p:ext uri="{BB962C8B-B14F-4D97-AF65-F5344CB8AC3E}">
        <p14:creationId xmlns:p14="http://schemas.microsoft.com/office/powerpoint/2010/main" val="3633442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9A4F79-BBBE-4823-BF54-A9869ADD6F13}"/>
              </a:ext>
            </a:extLst>
          </p:cNvPr>
          <p:cNvSpPr>
            <a:spLocks noGrp="1"/>
          </p:cNvSpPr>
          <p:nvPr>
            <p:ph type="title"/>
          </p:nvPr>
        </p:nvSpPr>
        <p:spPr/>
        <p:txBody>
          <a:bodyPr/>
          <a:lstStyle/>
          <a:p>
            <a:r>
              <a:rPr lang="tr-TR" dirty="0"/>
              <a:t>Sosyal Medya Türleri</a:t>
            </a:r>
          </a:p>
        </p:txBody>
      </p:sp>
      <p:sp>
        <p:nvSpPr>
          <p:cNvPr id="3" name="İçerik Yer Tutucusu 2">
            <a:extLst>
              <a:ext uri="{FF2B5EF4-FFF2-40B4-BE49-F238E27FC236}">
                <a16:creationId xmlns:a16="http://schemas.microsoft.com/office/drawing/2014/main" id="{B6568E04-1FDF-4AB2-AEAA-CE8E13C33E89}"/>
              </a:ext>
            </a:extLst>
          </p:cNvPr>
          <p:cNvSpPr>
            <a:spLocks noGrp="1"/>
          </p:cNvSpPr>
          <p:nvPr>
            <p:ph idx="1"/>
          </p:nvPr>
        </p:nvSpPr>
        <p:spPr/>
        <p:txBody>
          <a:bodyPr/>
          <a:lstStyle/>
          <a:p>
            <a:pPr marL="0" indent="0">
              <a:buNone/>
            </a:pPr>
            <a:r>
              <a:rPr lang="tr-TR" dirty="0"/>
              <a:t>Birbirinden kesin çizgilerle ayrışmasa da sosyal medya platformlarını 5 kategori altında ele almak mümkündür. </a:t>
            </a:r>
          </a:p>
          <a:p>
            <a:pPr marL="514350" indent="-514350">
              <a:buAutoNum type="arabicParenR"/>
            </a:pPr>
            <a:r>
              <a:rPr lang="tr-TR" dirty="0"/>
              <a:t>Sosyal Ağ Siteleri</a:t>
            </a:r>
          </a:p>
          <a:p>
            <a:pPr marL="514350" indent="-514350">
              <a:buAutoNum type="arabicParenR"/>
            </a:pPr>
            <a:r>
              <a:rPr lang="tr-TR" dirty="0" err="1"/>
              <a:t>Bloglar</a:t>
            </a:r>
            <a:endParaRPr lang="tr-TR" dirty="0"/>
          </a:p>
          <a:p>
            <a:pPr marL="514350" indent="-514350">
              <a:buAutoNum type="arabicParenR"/>
            </a:pPr>
            <a:r>
              <a:rPr lang="tr-TR" dirty="0"/>
              <a:t>İçerik Toplulukları</a:t>
            </a:r>
          </a:p>
          <a:p>
            <a:pPr marL="514350" indent="-514350">
              <a:buAutoNum type="arabicParenR"/>
            </a:pPr>
            <a:r>
              <a:rPr lang="tr-TR" dirty="0"/>
              <a:t>Sanal Dünyalar</a:t>
            </a:r>
          </a:p>
          <a:p>
            <a:pPr marL="514350" indent="-514350">
              <a:buAutoNum type="arabicParenR"/>
            </a:pPr>
            <a:r>
              <a:rPr lang="tr-TR" dirty="0"/>
              <a:t>İşbirliğine Dayalı Projeler</a:t>
            </a:r>
          </a:p>
          <a:p>
            <a:endParaRPr lang="tr-TR" dirty="0"/>
          </a:p>
        </p:txBody>
      </p:sp>
    </p:spTree>
    <p:extLst>
      <p:ext uri="{BB962C8B-B14F-4D97-AF65-F5344CB8AC3E}">
        <p14:creationId xmlns:p14="http://schemas.microsoft.com/office/powerpoint/2010/main" val="378775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43F8E06-7358-45EC-9FFF-0382159B17A1}"/>
              </a:ext>
            </a:extLst>
          </p:cNvPr>
          <p:cNvSpPr>
            <a:spLocks noGrp="1"/>
          </p:cNvSpPr>
          <p:nvPr>
            <p:ph idx="1"/>
          </p:nvPr>
        </p:nvSpPr>
        <p:spPr>
          <a:xfrm>
            <a:off x="416289" y="1801897"/>
            <a:ext cx="5180245" cy="3731058"/>
          </a:xfrm>
        </p:spPr>
        <p:txBody>
          <a:bodyPr>
            <a:noAutofit/>
          </a:bodyPr>
          <a:lstStyle/>
          <a:p>
            <a:r>
              <a:rPr lang="tr-TR" sz="3200" dirty="0"/>
              <a:t>Bugün bilinen anlamıyla ilk sosyal ağ sitesi 1997’de kurulan SixDegrees.com sitesidir. SixDegrees.com kullanıcılarına profillerini oluşturma, arkadaşlarını listeleme ve 1998’den itibaren de bu liste içinde gezinme olanağı veren ilk site olmuştur. 2000 yılında kapanmıştır. </a:t>
            </a:r>
          </a:p>
        </p:txBody>
      </p:sp>
      <p:pic>
        <p:nvPicPr>
          <p:cNvPr id="4" name="Resim 3">
            <a:extLst>
              <a:ext uri="{FF2B5EF4-FFF2-40B4-BE49-F238E27FC236}">
                <a16:creationId xmlns:a16="http://schemas.microsoft.com/office/drawing/2014/main" id="{B6582ED5-3B4D-48FF-8355-F3C86A144538}"/>
              </a:ext>
            </a:extLst>
          </p:cNvPr>
          <p:cNvPicPr>
            <a:picLocks noChangeAspect="1"/>
          </p:cNvPicPr>
          <p:nvPr/>
        </p:nvPicPr>
        <p:blipFill rotWithShape="1">
          <a:blip r:embed="rId3"/>
          <a:srcRect r="4329" b="2"/>
          <a:stretch/>
        </p:blipFill>
        <p:spPr>
          <a:xfrm>
            <a:off x="6182944" y="557189"/>
            <a:ext cx="5170852" cy="5571898"/>
          </a:xfrm>
          <a:prstGeom prst="rect">
            <a:avLst/>
          </a:prstGeom>
          <a:effectLst/>
        </p:spPr>
      </p:pic>
      <p:sp>
        <p:nvSpPr>
          <p:cNvPr id="7" name="Metin kutusu 6">
            <a:extLst>
              <a:ext uri="{FF2B5EF4-FFF2-40B4-BE49-F238E27FC236}">
                <a16:creationId xmlns:a16="http://schemas.microsoft.com/office/drawing/2014/main" id="{08499F96-3544-4B13-8473-FECA162571B7}"/>
              </a:ext>
            </a:extLst>
          </p:cNvPr>
          <p:cNvSpPr txBox="1"/>
          <p:nvPr/>
        </p:nvSpPr>
        <p:spPr>
          <a:xfrm>
            <a:off x="4170352" y="6488668"/>
            <a:ext cx="10114360" cy="369332"/>
          </a:xfrm>
          <a:prstGeom prst="rect">
            <a:avLst/>
          </a:prstGeom>
          <a:noFill/>
        </p:spPr>
        <p:txBody>
          <a:bodyPr wrap="square">
            <a:spAutoFit/>
          </a:bodyPr>
          <a:lstStyle/>
          <a:p>
            <a:r>
              <a:rPr lang="tr-TR" dirty="0"/>
              <a:t>https://archive.vn/20010104125400/http://www.dougbedell.com/sixdegrees1.html</a:t>
            </a:r>
          </a:p>
        </p:txBody>
      </p:sp>
      <p:sp>
        <p:nvSpPr>
          <p:cNvPr id="6" name="Başlık 1">
            <a:extLst>
              <a:ext uri="{FF2B5EF4-FFF2-40B4-BE49-F238E27FC236}">
                <a16:creationId xmlns:a16="http://schemas.microsoft.com/office/drawing/2014/main" id="{7468AF2D-F5BF-4996-85A5-3C43E33B9141}"/>
              </a:ext>
            </a:extLst>
          </p:cNvPr>
          <p:cNvSpPr>
            <a:spLocks noGrp="1"/>
          </p:cNvSpPr>
          <p:nvPr>
            <p:ph type="title"/>
          </p:nvPr>
        </p:nvSpPr>
        <p:spPr>
          <a:xfrm>
            <a:off x="838200" y="397023"/>
            <a:ext cx="5170852" cy="1325563"/>
          </a:xfrm>
        </p:spPr>
        <p:txBody>
          <a:bodyPr/>
          <a:lstStyle/>
          <a:p>
            <a:r>
              <a:rPr lang="tr-TR" dirty="0"/>
              <a:t>Sosyal Ağ Sitelerinin Gelişimi</a:t>
            </a:r>
          </a:p>
        </p:txBody>
      </p:sp>
    </p:spTree>
    <p:extLst>
      <p:ext uri="{BB962C8B-B14F-4D97-AF65-F5344CB8AC3E}">
        <p14:creationId xmlns:p14="http://schemas.microsoft.com/office/powerpoint/2010/main" val="344003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33623C8-99F3-48BC-8FC6-4B4C6A21CA94}"/>
              </a:ext>
            </a:extLst>
          </p:cNvPr>
          <p:cNvSpPr>
            <a:spLocks noGrp="1"/>
          </p:cNvSpPr>
          <p:nvPr>
            <p:ph idx="1"/>
          </p:nvPr>
        </p:nvSpPr>
        <p:spPr>
          <a:xfrm>
            <a:off x="200721" y="792749"/>
            <a:ext cx="11165483" cy="4927567"/>
          </a:xfrm>
        </p:spPr>
        <p:txBody>
          <a:bodyPr>
            <a:normAutofit lnSpcReduction="10000"/>
          </a:bodyPr>
          <a:lstStyle/>
          <a:p>
            <a:r>
              <a:rPr lang="tr-TR" sz="3200" dirty="0"/>
              <a:t>1997-2001 arası çeşitli sosyal ağ siteleri ortaya çıkmaya başlamıştır. Kullanıcıların kişisel ve profesyonel profillerini oluşturmalarına izin veren </a:t>
            </a:r>
            <a:r>
              <a:rPr lang="tr-TR" sz="3200" dirty="0" err="1"/>
              <a:t>AsianAvenue</a:t>
            </a:r>
            <a:r>
              <a:rPr lang="tr-TR" sz="3200" dirty="0"/>
              <a:t>, </a:t>
            </a:r>
            <a:r>
              <a:rPr lang="tr-TR" sz="3200" dirty="0" err="1"/>
              <a:t>BlackPlanet</a:t>
            </a:r>
            <a:r>
              <a:rPr lang="tr-TR" sz="3200" dirty="0"/>
              <a:t> ve </a:t>
            </a:r>
            <a:r>
              <a:rPr lang="tr-TR" sz="3200" dirty="0" err="1"/>
              <a:t>MiGente</a:t>
            </a:r>
            <a:r>
              <a:rPr lang="tr-TR" sz="3200" dirty="0"/>
              <a:t> gibi siteler ilk dalga olarak nitelendirilebilir. </a:t>
            </a:r>
          </a:p>
          <a:p>
            <a:r>
              <a:rPr lang="tr-TR" sz="3200" dirty="0"/>
              <a:t>İkinci dalga sosyal ağ siteleri </a:t>
            </a:r>
            <a:r>
              <a:rPr lang="tr-TR" sz="3200" dirty="0" err="1"/>
              <a:t>Ryze.com’un</a:t>
            </a:r>
            <a:r>
              <a:rPr lang="tr-TR" sz="3200" dirty="0"/>
              <a:t> kurulmasıyla başlamıştır. Ryze.com kitlesel anlamda rağbet görmemiştir. Yerine 2003 yılında kurulan </a:t>
            </a:r>
            <a:r>
              <a:rPr lang="tr-TR" sz="3200" dirty="0" err="1"/>
              <a:t>LinkedIn</a:t>
            </a:r>
            <a:r>
              <a:rPr lang="tr-TR" sz="3200" dirty="0"/>
              <a:t> alandaki en güçlü sitelerden biri haline gelmiştir.  Bu süreçte çok sayıda sosyal ağ sitesi ortaya çıkmış ancak </a:t>
            </a:r>
            <a:r>
              <a:rPr lang="tr-TR" sz="3200" dirty="0" err="1"/>
              <a:t>LinkedIn</a:t>
            </a:r>
            <a:r>
              <a:rPr lang="tr-TR" sz="3200" dirty="0"/>
              <a:t>, </a:t>
            </a:r>
            <a:r>
              <a:rPr lang="tr-TR" sz="3200" dirty="0" err="1"/>
              <a:t>Firendster</a:t>
            </a:r>
            <a:r>
              <a:rPr lang="tr-TR" sz="3200" dirty="0"/>
              <a:t>, </a:t>
            </a:r>
            <a:r>
              <a:rPr lang="tr-TR" sz="3200" dirty="0" err="1"/>
              <a:t>MySpace</a:t>
            </a:r>
            <a:r>
              <a:rPr lang="tr-TR" sz="3200" dirty="0"/>
              <a:t> ve </a:t>
            </a:r>
            <a:r>
              <a:rPr lang="tr-TR" sz="3200" dirty="0" err="1"/>
              <a:t>Dacebook</a:t>
            </a:r>
            <a:r>
              <a:rPr lang="tr-TR" sz="3200" dirty="0"/>
              <a:t> hem iş dünyası hem de kültürel anlamda önemli değişimlere önayak olmaları nedeniyle önemlidirler. </a:t>
            </a:r>
          </a:p>
          <a:p>
            <a:endParaRPr lang="tr-TR" sz="2000" dirty="0"/>
          </a:p>
        </p:txBody>
      </p:sp>
    </p:spTree>
    <p:extLst>
      <p:ext uri="{BB962C8B-B14F-4D97-AF65-F5344CB8AC3E}">
        <p14:creationId xmlns:p14="http://schemas.microsoft.com/office/powerpoint/2010/main" val="366765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B371DE-BD23-45E0-A548-ADBD3DF788E7}"/>
              </a:ext>
            </a:extLst>
          </p:cNvPr>
          <p:cNvSpPr>
            <a:spLocks noGrp="1"/>
          </p:cNvSpPr>
          <p:nvPr>
            <p:ph type="title"/>
          </p:nvPr>
        </p:nvSpPr>
        <p:spPr/>
        <p:txBody>
          <a:bodyPr/>
          <a:lstStyle/>
          <a:p>
            <a:r>
              <a:rPr lang="tr-TR" dirty="0"/>
              <a:t>Sosyal Ağ Sitelerinin Tanımı ve Özellikleri</a:t>
            </a:r>
          </a:p>
        </p:txBody>
      </p:sp>
      <p:sp>
        <p:nvSpPr>
          <p:cNvPr id="3" name="İçerik Yer Tutucusu 2">
            <a:extLst>
              <a:ext uri="{FF2B5EF4-FFF2-40B4-BE49-F238E27FC236}">
                <a16:creationId xmlns:a16="http://schemas.microsoft.com/office/drawing/2014/main" id="{E6155F39-4D05-453C-B16D-1EB16FA0ED9E}"/>
              </a:ext>
            </a:extLst>
          </p:cNvPr>
          <p:cNvSpPr>
            <a:spLocks noGrp="1"/>
          </p:cNvSpPr>
          <p:nvPr>
            <p:ph idx="1"/>
          </p:nvPr>
        </p:nvSpPr>
        <p:spPr>
          <a:xfrm>
            <a:off x="574158" y="1825624"/>
            <a:ext cx="10779642" cy="4798459"/>
          </a:xfrm>
        </p:spPr>
        <p:txBody>
          <a:bodyPr>
            <a:normAutofit/>
          </a:bodyPr>
          <a:lstStyle/>
          <a:p>
            <a:r>
              <a:rPr lang="tr-TR" sz="3200" dirty="0"/>
              <a:t>Sosyal ağlar, kullanıcılarının (1) sınırlı bir sistem yapısı içinde halka açık ya da yarı açık biçimde profillerini oluşturdukları, (2) bağlantılı oldukları arkadaş listesi içinde bu profilleri sergiledikleri ve (3) sistem içindeki arkadaşlarının ve diğer kişilerin yaptıklarını izledikleri web tabanlı hizmet veren siteler olarak tanımlanmaktadır. </a:t>
            </a:r>
          </a:p>
          <a:p>
            <a:r>
              <a:rPr lang="tr-TR" sz="3200" dirty="0"/>
              <a:t>Siteler arasında sahip olunan bağlantıların yapısında ve adlandırılmasında farklılıklar olabilmektedir. (</a:t>
            </a:r>
            <a:r>
              <a:rPr lang="tr-TR" sz="3200" dirty="0" err="1"/>
              <a:t>Örn</a:t>
            </a:r>
            <a:r>
              <a:rPr lang="tr-TR" sz="3200" dirty="0"/>
              <a:t>. Facebook «arkadaş», </a:t>
            </a:r>
            <a:r>
              <a:rPr lang="tr-TR" sz="3200" dirty="0" err="1"/>
              <a:t>LinkedIn</a:t>
            </a:r>
            <a:r>
              <a:rPr lang="tr-TR" sz="3200" dirty="0"/>
              <a:t> «bağlantı» )</a:t>
            </a:r>
          </a:p>
        </p:txBody>
      </p:sp>
    </p:spTree>
    <p:extLst>
      <p:ext uri="{BB962C8B-B14F-4D97-AF65-F5344CB8AC3E}">
        <p14:creationId xmlns:p14="http://schemas.microsoft.com/office/powerpoint/2010/main" val="1437977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98423F-BE40-4C18-946E-9D703BB2E6C6}"/>
              </a:ext>
            </a:extLst>
          </p:cNvPr>
          <p:cNvSpPr>
            <a:spLocks noGrp="1"/>
          </p:cNvSpPr>
          <p:nvPr>
            <p:ph type="title"/>
          </p:nvPr>
        </p:nvSpPr>
        <p:spPr/>
        <p:txBody>
          <a:bodyPr/>
          <a:lstStyle/>
          <a:p>
            <a:r>
              <a:rPr lang="tr-TR" dirty="0"/>
              <a:t>Sosyal Ağ Sitelerinin Tanımı ve Özellikleri</a:t>
            </a:r>
          </a:p>
        </p:txBody>
      </p:sp>
      <p:sp>
        <p:nvSpPr>
          <p:cNvPr id="3" name="İçerik Yer Tutucusu 2">
            <a:extLst>
              <a:ext uri="{FF2B5EF4-FFF2-40B4-BE49-F238E27FC236}">
                <a16:creationId xmlns:a16="http://schemas.microsoft.com/office/drawing/2014/main" id="{FE72E437-8667-48BD-BB11-0E0573DAE63F}"/>
              </a:ext>
            </a:extLst>
          </p:cNvPr>
          <p:cNvSpPr>
            <a:spLocks noGrp="1"/>
          </p:cNvSpPr>
          <p:nvPr>
            <p:ph idx="1"/>
          </p:nvPr>
        </p:nvSpPr>
        <p:spPr>
          <a:xfrm>
            <a:off x="563526" y="1442852"/>
            <a:ext cx="10790274" cy="5191864"/>
          </a:xfrm>
        </p:spPr>
        <p:txBody>
          <a:bodyPr>
            <a:noAutofit/>
          </a:bodyPr>
          <a:lstStyle/>
          <a:p>
            <a:r>
              <a:rPr lang="tr-TR" sz="3200" dirty="0"/>
              <a:t>Hepsinin teknolojik altyapıları farklı ama temelinde kişilerin sahip oldukları arkadaşları be arkadaşlıkları sergileyen profiller yatmaktadır. Sistemin diğer üyeleri kişilerin arkadaşları olabilmektedir. </a:t>
            </a:r>
          </a:p>
          <a:p>
            <a:r>
              <a:rPr lang="tr-TR" sz="3200" dirty="0"/>
              <a:t>Profillerin görünürlüğü siteden siteye farklılık göstermektedir. Örneğin </a:t>
            </a:r>
            <a:r>
              <a:rPr lang="tr-TR" sz="3200" dirty="0" err="1"/>
              <a:t>Friendster’de</a:t>
            </a:r>
            <a:r>
              <a:rPr lang="tr-TR" sz="3200" dirty="0"/>
              <a:t> üye olmadan arama motorları aracılığıyla tarama yaparak profiller görüntülenebiliyor. </a:t>
            </a:r>
            <a:r>
              <a:rPr lang="tr-TR" sz="3200" dirty="0" err="1"/>
              <a:t>LinkedIn’de</a:t>
            </a:r>
            <a:r>
              <a:rPr lang="tr-TR" sz="3200" dirty="0"/>
              <a:t> hem üyelik gerekiyor hem de kullanıcının sahip olduğu hesabın paralı olup olmamasına göre değişebiliyor. Facebook kullanıcı ayarlarıyla herkesin görmesine ya da belli bir grubun görmesine izin verebiliyor. </a:t>
            </a:r>
          </a:p>
        </p:txBody>
      </p:sp>
    </p:spTree>
    <p:extLst>
      <p:ext uri="{BB962C8B-B14F-4D97-AF65-F5344CB8AC3E}">
        <p14:creationId xmlns:p14="http://schemas.microsoft.com/office/powerpoint/2010/main" val="147840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02AA04-3808-4618-9AEE-897CF4821959}"/>
              </a:ext>
            </a:extLst>
          </p:cNvPr>
          <p:cNvSpPr>
            <a:spLocks noGrp="1"/>
          </p:cNvSpPr>
          <p:nvPr>
            <p:ph type="title"/>
          </p:nvPr>
        </p:nvSpPr>
        <p:spPr>
          <a:xfrm>
            <a:off x="519545" y="621792"/>
            <a:ext cx="5181503" cy="5504688"/>
          </a:xfrm>
        </p:spPr>
        <p:txBody>
          <a:bodyPr>
            <a:normAutofit/>
          </a:bodyPr>
          <a:lstStyle/>
          <a:p>
            <a:r>
              <a:rPr lang="tr-TR" sz="4800"/>
              <a:t>Sosyal Ağ Sitelerinin Sınıflandırılması</a:t>
            </a:r>
          </a:p>
        </p:txBody>
      </p:sp>
      <p:sp>
        <p:nvSpPr>
          <p:cNvPr id="9" name="Rectangle 8">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a16="http://schemas.microsoft.com/office/drawing/2014/main" id="{EFD0385E-685D-4501-8D0F-C353A0B3B888}"/>
              </a:ext>
            </a:extLst>
          </p:cNvPr>
          <p:cNvGraphicFramePr>
            <a:graphicFrameLocks noGrp="1"/>
          </p:cNvGraphicFramePr>
          <p:nvPr>
            <p:ph idx="1"/>
            <p:extLst>
              <p:ext uri="{D42A27DB-BD31-4B8C-83A1-F6EECF244321}">
                <p14:modId xmlns:p14="http://schemas.microsoft.com/office/powerpoint/2010/main" val="1773763641"/>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679944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1234</Words>
  <Application>Microsoft Office PowerPoint</Application>
  <PresentationFormat>Geniş ekran</PresentationFormat>
  <Paragraphs>78</Paragraphs>
  <Slides>23</Slides>
  <Notes>11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Calibri</vt:lpstr>
      <vt:lpstr>Calibri Light</vt:lpstr>
      <vt:lpstr>Office Teması</vt:lpstr>
      <vt:lpstr>YENİ MEDYA YENİ TEKNOLOJİLER  5. Hafta: Sosyal Ağ Sitelerinin Gelişimi</vt:lpstr>
      <vt:lpstr>PowerPoint Sunusu</vt:lpstr>
      <vt:lpstr>Web 1.0’dan 2.0’a Sosyal Medya</vt:lpstr>
      <vt:lpstr>Sosyal Medya Türleri</vt:lpstr>
      <vt:lpstr>Sosyal Ağ Sitelerinin Gelişimi</vt:lpstr>
      <vt:lpstr>PowerPoint Sunusu</vt:lpstr>
      <vt:lpstr>Sosyal Ağ Sitelerinin Tanımı ve Özellikleri</vt:lpstr>
      <vt:lpstr>Sosyal Ağ Sitelerinin Tanımı ve Özellikleri</vt:lpstr>
      <vt:lpstr>Sosyal Ağ Sitelerinin Sınıflandırılması</vt:lpstr>
      <vt:lpstr>Facebook</vt:lpstr>
      <vt:lpstr>PowerPoint Sunusu</vt:lpstr>
      <vt:lpstr>PowerPoint Sunusu</vt:lpstr>
      <vt:lpstr>Bloglar</vt:lpstr>
      <vt:lpstr>Blogların Gelişimi</vt:lpstr>
      <vt:lpstr>Blogların Gelişimi</vt:lpstr>
      <vt:lpstr>Blogların Gelişimi</vt:lpstr>
      <vt:lpstr>Blogların Gelişimi</vt:lpstr>
      <vt:lpstr>Blogların Tanımı ve Özellikleri </vt:lpstr>
      <vt:lpstr>PowerPoint Sunusu</vt:lpstr>
      <vt:lpstr>Mikrobloglar</vt:lpstr>
      <vt:lpstr>PowerPoint Sunusu</vt:lpstr>
      <vt:lpstr>PowerPoint Sunusu</vt:lpstr>
      <vt:lpstr>Multimedya Blogları ve Podcastler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MEDYA YENİ TEKNOLOJİLER  5. Hafta: Sosyal Ağ Sitelerinin Gelişimi</dc:title>
  <dc:creator>Yazar </dc:creator>
  <cp:lastModifiedBy>Yazar </cp:lastModifiedBy>
  <cp:revision>15</cp:revision>
  <dcterms:created xsi:type="dcterms:W3CDTF">2020-11-13T09:35:14Z</dcterms:created>
  <dcterms:modified xsi:type="dcterms:W3CDTF">2021-03-17T18:45:53Z</dcterms:modified>
</cp:coreProperties>
</file>