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263" r:id="rId3"/>
    <p:sldId id="264" r:id="rId4"/>
    <p:sldId id="265" r:id="rId5"/>
    <p:sldId id="266" r:id="rId6"/>
    <p:sldId id="267" r:id="rId7"/>
    <p:sldId id="268" r:id="rId8"/>
    <p:sldId id="269" r:id="rId9"/>
    <p:sldId id="271" r:id="rId10"/>
    <p:sldId id="272" r:id="rId11"/>
    <p:sldId id="274" r:id="rId12"/>
    <p:sldId id="279" r:id="rId13"/>
    <p:sldId id="282" r:id="rId14"/>
    <p:sldId id="281" r:id="rId15"/>
    <p:sldId id="283" r:id="rId16"/>
    <p:sldId id="284" r:id="rId17"/>
    <p:sldId id="286" r:id="rId18"/>
    <p:sldId id="288"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0100C76-50AD-497B-B5EC-E554FF827556}">
          <p14:sldIdLst>
            <p14:sldId id="262"/>
            <p14:sldId id="263"/>
            <p14:sldId id="264"/>
            <p14:sldId id="265"/>
            <p14:sldId id="266"/>
            <p14:sldId id="267"/>
            <p14:sldId id="268"/>
            <p14:sldId id="269"/>
            <p14:sldId id="271"/>
            <p14:sldId id="272"/>
            <p14:sldId id="274"/>
            <p14:sldId id="279"/>
            <p14:sldId id="282"/>
            <p14:sldId id="281"/>
            <p14:sldId id="283"/>
            <p14:sldId id="284"/>
            <p14:sldId id="286"/>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54858" autoAdjust="0"/>
  </p:normalViewPr>
  <p:slideViewPr>
    <p:cSldViewPr snapToGrid="0">
      <p:cViewPr varScale="1">
        <p:scale>
          <a:sx n="40" d="100"/>
          <a:sy n="40" d="100"/>
        </p:scale>
        <p:origin x="1763"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709B0-91D0-4D11-B3DF-4E610F886C3D}" type="datetimeFigureOut">
              <a:rPr lang="tr-TR" smtClean="0"/>
              <a:t>8.01.2021</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5BD26-31FF-4EFE-8844-FBD8AC7D5401}" type="slidenum">
              <a:rPr lang="tr-TR" smtClean="0"/>
              <a:t>‹#›</a:t>
            </a:fld>
            <a:endParaRPr lang="tr-TR" dirty="0"/>
          </a:p>
        </p:txBody>
      </p:sp>
    </p:spTree>
    <p:extLst>
      <p:ext uri="{BB962C8B-B14F-4D97-AF65-F5344CB8AC3E}">
        <p14:creationId xmlns:p14="http://schemas.microsoft.com/office/powerpoint/2010/main" val="365960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6992528-36DE-4995-A052-6CFD00B0F74D}" type="slidenum">
              <a:rPr lang="tr-TR" smtClean="0"/>
              <a:t>1</a:t>
            </a:fld>
            <a:endParaRPr lang="tr-TR" dirty="0"/>
          </a:p>
        </p:txBody>
      </p:sp>
    </p:spTree>
    <p:extLst>
      <p:ext uri="{BB962C8B-B14F-4D97-AF65-F5344CB8AC3E}">
        <p14:creationId xmlns:p14="http://schemas.microsoft.com/office/powerpoint/2010/main" val="409528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9</a:t>
            </a:fld>
            <a:endParaRPr lang="tr-TR"/>
          </a:p>
        </p:txBody>
      </p:sp>
    </p:spTree>
    <p:extLst>
      <p:ext uri="{BB962C8B-B14F-4D97-AF65-F5344CB8AC3E}">
        <p14:creationId xmlns:p14="http://schemas.microsoft.com/office/powerpoint/2010/main" val="196948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6992528-36DE-4995-A052-6CFD00B0F74D}" type="slidenum">
              <a:rPr lang="tr-TR" smtClean="0"/>
              <a:t>13</a:t>
            </a:fld>
            <a:endParaRPr lang="tr-TR"/>
          </a:p>
        </p:txBody>
      </p:sp>
    </p:spTree>
    <p:extLst>
      <p:ext uri="{BB962C8B-B14F-4D97-AF65-F5344CB8AC3E}">
        <p14:creationId xmlns:p14="http://schemas.microsoft.com/office/powerpoint/2010/main" val="188800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14</a:t>
            </a:fld>
            <a:endParaRPr lang="tr-TR"/>
          </a:p>
        </p:txBody>
      </p:sp>
    </p:spTree>
    <p:extLst>
      <p:ext uri="{BB962C8B-B14F-4D97-AF65-F5344CB8AC3E}">
        <p14:creationId xmlns:p14="http://schemas.microsoft.com/office/powerpoint/2010/main" val="38356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7F5BD26-31FF-4EFE-8844-FBD8AC7D5401}" type="slidenum">
              <a:rPr lang="tr-TR" smtClean="0"/>
              <a:t>18</a:t>
            </a:fld>
            <a:endParaRPr lang="tr-TR" dirty="0"/>
          </a:p>
        </p:txBody>
      </p:sp>
    </p:spTree>
    <p:extLst>
      <p:ext uri="{BB962C8B-B14F-4D97-AF65-F5344CB8AC3E}">
        <p14:creationId xmlns:p14="http://schemas.microsoft.com/office/powerpoint/2010/main" val="81508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2A2CAA-DB2D-40D6-9443-9373E44DC6C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4006DB6-41EB-453E-9C5C-B69203105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E2BFAEC-3388-4361-AB88-5D06F9441641}"/>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5" name="Alt Bilgi Yer Tutucusu 4">
            <a:extLst>
              <a:ext uri="{FF2B5EF4-FFF2-40B4-BE49-F238E27FC236}">
                <a16:creationId xmlns:a16="http://schemas.microsoft.com/office/drawing/2014/main" id="{A48CFC53-EA6D-4A4C-BA1A-8EA96A14F569}"/>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4A55D70C-A23E-4292-A192-068CF0155546}"/>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416821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2BAD96-BBED-4A39-84E1-7E03487E0EA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AA7D8A6-EE80-4148-A9D2-5C2700953FC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1F4FAB-0343-44E5-A21C-E02208A9D4DC}"/>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5" name="Alt Bilgi Yer Tutucusu 4">
            <a:extLst>
              <a:ext uri="{FF2B5EF4-FFF2-40B4-BE49-F238E27FC236}">
                <a16:creationId xmlns:a16="http://schemas.microsoft.com/office/drawing/2014/main" id="{2930F1BB-0E91-499A-86A6-E8AAC7C91DA5}"/>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A4648B00-5D57-4E01-AB80-B62DB4DE527F}"/>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417329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75D0A83-BDAB-4145-843D-D71314CD936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1182D6-AAA3-4DDD-9B84-E92DD8FE571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4E561F-8A84-41CC-A35F-3ED741B702D9}"/>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5" name="Alt Bilgi Yer Tutucusu 4">
            <a:extLst>
              <a:ext uri="{FF2B5EF4-FFF2-40B4-BE49-F238E27FC236}">
                <a16:creationId xmlns:a16="http://schemas.microsoft.com/office/drawing/2014/main" id="{35073076-4C89-406E-9FFB-851B384A13A3}"/>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523E8F24-2402-4D77-BD3E-950CB8C15B93}"/>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17911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0A79AA-BFE2-4213-80C3-824C8167C4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898C365-C6AF-4711-8C15-D65B590108E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B411B2-AD9B-4F1F-B970-8B29EE3D8E46}"/>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5" name="Alt Bilgi Yer Tutucusu 4">
            <a:extLst>
              <a:ext uri="{FF2B5EF4-FFF2-40B4-BE49-F238E27FC236}">
                <a16:creationId xmlns:a16="http://schemas.microsoft.com/office/drawing/2014/main" id="{C10068FE-FCC1-49C5-B368-63CA7BF19F22}"/>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FADFCF74-0299-496D-B54F-D01EC3CD873A}"/>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347809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D3BED-4EA7-43D8-B0A1-328B970215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C0A3205-B1FC-463F-908F-140706152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17CE9B4-2FE5-425B-9118-30B1C41BFD2D}"/>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5" name="Alt Bilgi Yer Tutucusu 4">
            <a:extLst>
              <a:ext uri="{FF2B5EF4-FFF2-40B4-BE49-F238E27FC236}">
                <a16:creationId xmlns:a16="http://schemas.microsoft.com/office/drawing/2014/main" id="{22F3CB70-1FBD-402A-8D2B-2C11B9708410}"/>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7A371780-AF9C-47A5-86FD-BA77CFB30D23}"/>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81395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BE3819-A939-429F-8556-4C5FB0A70E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52531AE-0559-4A37-8A3E-8C3DB2A7A06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5FB0DA8-C82C-4E8B-8923-680732858DC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A06E330-AB11-4D37-B0E9-90696A130DED}"/>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6" name="Alt Bilgi Yer Tutucusu 5">
            <a:extLst>
              <a:ext uri="{FF2B5EF4-FFF2-40B4-BE49-F238E27FC236}">
                <a16:creationId xmlns:a16="http://schemas.microsoft.com/office/drawing/2014/main" id="{91AC3982-36C8-4343-87F5-BE29AFC987B0}"/>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2184E4F2-B4D3-40A0-9D7D-9DD8BA95868D}"/>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123766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1E87F-B7B0-4A1A-9A60-56979A36C4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3DDEAE2-ECA7-4806-8A48-CA848BFE0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A47B6F-325F-4F25-86FB-341AA0BDCF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DD4157A-C08C-4F93-8DC6-0A6DFD109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E8950DA-A577-4DFD-BEA0-BEF41F6A4E1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AD63B3-5BFD-4DDA-9049-0F6DF7F3A982}"/>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8" name="Alt Bilgi Yer Tutucusu 7">
            <a:extLst>
              <a:ext uri="{FF2B5EF4-FFF2-40B4-BE49-F238E27FC236}">
                <a16:creationId xmlns:a16="http://schemas.microsoft.com/office/drawing/2014/main" id="{A94B81AA-E12B-488C-949B-0811B3FCEA57}"/>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E1B7B0FE-AF95-49DD-8A33-7514C7D55867}"/>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39618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5C225-A583-4C18-9D8B-357B8F82D15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58D30E4-4496-4292-8C0D-A05ECCE2A2D4}"/>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4" name="Alt Bilgi Yer Tutucusu 3">
            <a:extLst>
              <a:ext uri="{FF2B5EF4-FFF2-40B4-BE49-F238E27FC236}">
                <a16:creationId xmlns:a16="http://schemas.microsoft.com/office/drawing/2014/main" id="{4AB084F3-5A00-4D80-B899-8D8AEBBEC33F}"/>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62630FB5-2AF3-4295-AAA4-251EAB802757}"/>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188300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33E5D9B-E93D-4815-A8CF-F02DED25636E}"/>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3" name="Alt Bilgi Yer Tutucusu 2">
            <a:extLst>
              <a:ext uri="{FF2B5EF4-FFF2-40B4-BE49-F238E27FC236}">
                <a16:creationId xmlns:a16="http://schemas.microsoft.com/office/drawing/2014/main" id="{EDA7509E-5BE0-4B85-A4FF-CE67834DA6A8}"/>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5C301378-9210-45A8-8998-874D2630FCE5}"/>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351638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3C837-D1AE-4F18-B514-736CC0C489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4D33A0-F99B-4D14-8F38-33FDCE1E3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FE93742-DF3A-48FE-8807-184B13213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FE517BC-5F1D-4376-ADC8-580D909270F3}"/>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6" name="Alt Bilgi Yer Tutucusu 5">
            <a:extLst>
              <a:ext uri="{FF2B5EF4-FFF2-40B4-BE49-F238E27FC236}">
                <a16:creationId xmlns:a16="http://schemas.microsoft.com/office/drawing/2014/main" id="{1C669896-DAD2-4D26-94F9-970F85B1DB0B}"/>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CF9041BB-3F88-46A0-9216-5E22060837C5}"/>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74458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2A40B-6A2F-4541-AC0C-C3CF67FC0D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C5ECFF-CD81-445C-9720-DECFF0D12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EDC6B63A-023B-4566-A20D-6BEBC2D1F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953608E-2F4C-4372-ADB9-52789F8BEDF8}"/>
              </a:ext>
            </a:extLst>
          </p:cNvPr>
          <p:cNvSpPr>
            <a:spLocks noGrp="1"/>
          </p:cNvSpPr>
          <p:nvPr>
            <p:ph type="dt" sz="half" idx="10"/>
          </p:nvPr>
        </p:nvSpPr>
        <p:spPr/>
        <p:txBody>
          <a:bodyPr/>
          <a:lstStyle/>
          <a:p>
            <a:fld id="{C0C461F6-E72C-43BF-805B-15B473B2F637}" type="datetimeFigureOut">
              <a:rPr lang="tr-TR" smtClean="0"/>
              <a:t>8.01.2021</a:t>
            </a:fld>
            <a:endParaRPr lang="tr-TR" dirty="0"/>
          </a:p>
        </p:txBody>
      </p:sp>
      <p:sp>
        <p:nvSpPr>
          <p:cNvPr id="6" name="Alt Bilgi Yer Tutucusu 5">
            <a:extLst>
              <a:ext uri="{FF2B5EF4-FFF2-40B4-BE49-F238E27FC236}">
                <a16:creationId xmlns:a16="http://schemas.microsoft.com/office/drawing/2014/main" id="{B5879648-5CD1-4EBB-8F2A-BA38C9A2CF64}"/>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7487EB75-BC4D-4511-80B6-2E3A8430E06F}"/>
              </a:ext>
            </a:extLst>
          </p:cNvPr>
          <p:cNvSpPr>
            <a:spLocks noGrp="1"/>
          </p:cNvSpPr>
          <p:nvPr>
            <p:ph type="sldNum" sz="quarter" idx="12"/>
          </p:nvPr>
        </p:nvSpPr>
        <p:spPr/>
        <p:txBody>
          <a:bodyPr/>
          <a:lstStyle/>
          <a:p>
            <a:fld id="{86314F0B-EE60-458F-9CA9-CF9007E42D25}" type="slidenum">
              <a:rPr lang="tr-TR" smtClean="0"/>
              <a:t>‹#›</a:t>
            </a:fld>
            <a:endParaRPr lang="tr-TR" dirty="0"/>
          </a:p>
        </p:txBody>
      </p:sp>
    </p:spTree>
    <p:extLst>
      <p:ext uri="{BB962C8B-B14F-4D97-AF65-F5344CB8AC3E}">
        <p14:creationId xmlns:p14="http://schemas.microsoft.com/office/powerpoint/2010/main" val="108429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6EFE050-66B3-4814-989E-00FF04783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1BE0CDF-08D4-4A9D-8E40-9B130AFEB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F19D00-D274-4B71-BBE4-7172A50B6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461F6-E72C-43BF-805B-15B473B2F637}" type="datetimeFigureOut">
              <a:rPr lang="tr-TR" smtClean="0"/>
              <a:t>8.01.2021</a:t>
            </a:fld>
            <a:endParaRPr lang="tr-TR" dirty="0"/>
          </a:p>
        </p:txBody>
      </p:sp>
      <p:sp>
        <p:nvSpPr>
          <p:cNvPr id="5" name="Alt Bilgi Yer Tutucusu 4">
            <a:extLst>
              <a:ext uri="{FF2B5EF4-FFF2-40B4-BE49-F238E27FC236}">
                <a16:creationId xmlns:a16="http://schemas.microsoft.com/office/drawing/2014/main" id="{2E090D4D-C288-46BD-9B43-8F38A99E8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7D9FC177-BA39-4BBD-B39B-838AE95F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14F0B-EE60-458F-9CA9-CF9007E42D25}" type="slidenum">
              <a:rPr lang="tr-TR" smtClean="0"/>
              <a:t>‹#›</a:t>
            </a:fld>
            <a:endParaRPr lang="tr-TR" dirty="0"/>
          </a:p>
        </p:txBody>
      </p:sp>
    </p:spTree>
    <p:extLst>
      <p:ext uri="{BB962C8B-B14F-4D97-AF65-F5344CB8AC3E}">
        <p14:creationId xmlns:p14="http://schemas.microsoft.com/office/powerpoint/2010/main" val="214399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pkilic@ankara.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niluferpinarkilic@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84B77F-7B7D-40E3-90B4-B46F57191859}"/>
              </a:ext>
            </a:extLst>
          </p:cNvPr>
          <p:cNvSpPr>
            <a:spLocks noGrp="1"/>
          </p:cNvSpPr>
          <p:nvPr>
            <p:ph type="ctrTitle"/>
          </p:nvPr>
        </p:nvSpPr>
        <p:spPr>
          <a:xfrm>
            <a:off x="680484" y="823864"/>
            <a:ext cx="10962272" cy="3290935"/>
          </a:xfrm>
        </p:spPr>
        <p:txBody>
          <a:bodyPr>
            <a:normAutofit/>
          </a:bodyPr>
          <a:lstStyle/>
          <a:p>
            <a:r>
              <a:rPr lang="tr-TR" sz="4800" b="1" dirty="0">
                <a:solidFill>
                  <a:srgbClr val="FF0000"/>
                </a:solidFill>
              </a:rPr>
              <a:t>YENİ MEDYA YENİ TEKNOLOJİLER</a:t>
            </a:r>
            <a:br>
              <a:rPr lang="tr-TR" sz="4800" dirty="0"/>
            </a:br>
            <a:br>
              <a:rPr lang="tr-TR" dirty="0"/>
            </a:br>
            <a:r>
              <a:rPr lang="tr-TR" dirty="0"/>
              <a:t>13 . Sosyal Medyada Marka Yönetimi</a:t>
            </a:r>
          </a:p>
        </p:txBody>
      </p:sp>
      <p:sp>
        <p:nvSpPr>
          <p:cNvPr id="3" name="Alt Başlık 2">
            <a:extLst>
              <a:ext uri="{FF2B5EF4-FFF2-40B4-BE49-F238E27FC236}">
                <a16:creationId xmlns:a16="http://schemas.microsoft.com/office/drawing/2014/main" id="{1AC4E7B3-7DE6-4183-95DF-9B2FC95EAB72}"/>
              </a:ext>
            </a:extLst>
          </p:cNvPr>
          <p:cNvSpPr>
            <a:spLocks noGrp="1"/>
          </p:cNvSpPr>
          <p:nvPr>
            <p:ph type="subTitle" idx="1"/>
          </p:nvPr>
        </p:nvSpPr>
        <p:spPr>
          <a:xfrm>
            <a:off x="8453167" y="4674286"/>
            <a:ext cx="3738833" cy="2175358"/>
          </a:xfrm>
        </p:spPr>
        <p:txBody>
          <a:bodyPr>
            <a:normAutofit fontScale="92500" lnSpcReduction="20000"/>
          </a:bodyPr>
          <a:lstStyle/>
          <a:p>
            <a:endParaRPr lang="tr-TR" dirty="0"/>
          </a:p>
          <a:p>
            <a:r>
              <a:rPr lang="tr-TR" dirty="0"/>
              <a:t>Halkla İlişkiler ve Tanıtım Bölümü</a:t>
            </a:r>
          </a:p>
          <a:p>
            <a:r>
              <a:rPr lang="tr-TR" dirty="0"/>
              <a:t>Arş. Gör. Dr. Nilüfer Pınar Kılıç</a:t>
            </a:r>
          </a:p>
          <a:p>
            <a:r>
              <a:rPr lang="tr-TR" dirty="0">
                <a:hlinkClick r:id="rId3"/>
              </a:rPr>
              <a:t>npkilic@ankara.edu.tr</a:t>
            </a:r>
            <a:endParaRPr lang="tr-TR" dirty="0"/>
          </a:p>
          <a:p>
            <a:r>
              <a:rPr lang="tr-TR" dirty="0">
                <a:hlinkClick r:id="rId4"/>
              </a:rPr>
              <a:t>niluferpinarkilic@gmail.com</a:t>
            </a:r>
            <a:r>
              <a:rPr lang="tr-TR" dirty="0"/>
              <a:t> </a:t>
            </a:r>
          </a:p>
        </p:txBody>
      </p:sp>
    </p:spTree>
    <p:extLst>
      <p:ext uri="{BB962C8B-B14F-4D97-AF65-F5344CB8AC3E}">
        <p14:creationId xmlns:p14="http://schemas.microsoft.com/office/powerpoint/2010/main" val="277342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93B252-AC5D-4E5C-8C79-0DC34DD6433D}"/>
              </a:ext>
            </a:extLst>
          </p:cNvPr>
          <p:cNvSpPr>
            <a:spLocks noGrp="1"/>
          </p:cNvSpPr>
          <p:nvPr>
            <p:ph type="title"/>
          </p:nvPr>
        </p:nvSpPr>
        <p:spPr/>
        <p:txBody>
          <a:bodyPr/>
          <a:lstStyle/>
          <a:p>
            <a:r>
              <a:rPr lang="tr-TR" dirty="0"/>
              <a:t>Bir markayı sosyal medyada tanıtmak için kullanılan temel teknikler</a:t>
            </a:r>
          </a:p>
        </p:txBody>
      </p:sp>
      <p:sp>
        <p:nvSpPr>
          <p:cNvPr id="3" name="İçerik Yer Tutucusu 2">
            <a:extLst>
              <a:ext uri="{FF2B5EF4-FFF2-40B4-BE49-F238E27FC236}">
                <a16:creationId xmlns:a16="http://schemas.microsoft.com/office/drawing/2014/main" id="{20427EBE-F9A1-4B1D-890C-DF354C038AB6}"/>
              </a:ext>
            </a:extLst>
          </p:cNvPr>
          <p:cNvSpPr>
            <a:spLocks noGrp="1"/>
          </p:cNvSpPr>
          <p:nvPr>
            <p:ph idx="1"/>
          </p:nvPr>
        </p:nvSpPr>
        <p:spPr/>
        <p:txBody>
          <a:bodyPr/>
          <a:lstStyle/>
          <a:p>
            <a:r>
              <a:rPr lang="tr-TR" dirty="0"/>
              <a:t>Kullanıcılarla ilişki kurma</a:t>
            </a:r>
          </a:p>
          <a:p>
            <a:r>
              <a:rPr lang="tr-TR" dirty="0"/>
              <a:t>İçeriği düzenli olarak güncelleme</a:t>
            </a:r>
          </a:p>
          <a:p>
            <a:r>
              <a:rPr lang="tr-TR" dirty="0"/>
              <a:t>Daha fazla </a:t>
            </a:r>
            <a:r>
              <a:rPr lang="tr-TR" dirty="0" err="1"/>
              <a:t>viral</a:t>
            </a:r>
            <a:r>
              <a:rPr lang="tr-TR" dirty="0"/>
              <a:t> promosyon</a:t>
            </a:r>
          </a:p>
          <a:p>
            <a:r>
              <a:rPr lang="tr-TR" dirty="0"/>
              <a:t>Görünürlük</a:t>
            </a:r>
          </a:p>
          <a:p>
            <a:r>
              <a:rPr lang="tr-TR" dirty="0"/>
              <a:t>Çabuk bir şekilde cevap verme</a:t>
            </a:r>
          </a:p>
        </p:txBody>
      </p:sp>
    </p:spTree>
    <p:extLst>
      <p:ext uri="{BB962C8B-B14F-4D97-AF65-F5344CB8AC3E}">
        <p14:creationId xmlns:p14="http://schemas.microsoft.com/office/powerpoint/2010/main" val="425365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84BD48-B793-4D0E-B930-F53669D35FBC}"/>
              </a:ext>
            </a:extLst>
          </p:cNvPr>
          <p:cNvSpPr>
            <a:spLocks noGrp="1"/>
          </p:cNvSpPr>
          <p:nvPr>
            <p:ph type="title"/>
          </p:nvPr>
        </p:nvSpPr>
        <p:spPr/>
        <p:txBody>
          <a:bodyPr/>
          <a:lstStyle/>
          <a:p>
            <a:r>
              <a:rPr lang="tr-TR" dirty="0"/>
              <a:t>Sosyal Medya Marka Toplulukları </a:t>
            </a:r>
          </a:p>
        </p:txBody>
      </p:sp>
      <p:sp>
        <p:nvSpPr>
          <p:cNvPr id="3" name="İçerik Yer Tutucusu 2">
            <a:extLst>
              <a:ext uri="{FF2B5EF4-FFF2-40B4-BE49-F238E27FC236}">
                <a16:creationId xmlns:a16="http://schemas.microsoft.com/office/drawing/2014/main" id="{A79D3868-6DF9-43FE-A569-755D4972B841}"/>
              </a:ext>
            </a:extLst>
          </p:cNvPr>
          <p:cNvSpPr>
            <a:spLocks noGrp="1"/>
          </p:cNvSpPr>
          <p:nvPr>
            <p:ph idx="1"/>
          </p:nvPr>
        </p:nvSpPr>
        <p:spPr/>
        <p:txBody>
          <a:bodyPr/>
          <a:lstStyle/>
          <a:p>
            <a:r>
              <a:rPr lang="tr-TR" dirty="0"/>
              <a:t>sosyal ağlar, multimedya paylaşım, profesyonel ağlar, </a:t>
            </a:r>
            <a:r>
              <a:rPr lang="tr-TR" dirty="0" err="1"/>
              <a:t>bloglar</a:t>
            </a:r>
            <a:r>
              <a:rPr lang="tr-TR" dirty="0"/>
              <a:t>, forumlar, mikro </a:t>
            </a:r>
            <a:r>
              <a:rPr lang="tr-TR" dirty="0" err="1"/>
              <a:t>bloglar</a:t>
            </a:r>
            <a:r>
              <a:rPr lang="tr-TR" dirty="0"/>
              <a:t>, anlık mesajlaşma ortamları, şikayet ve öneri paylaşım ortamları, </a:t>
            </a:r>
            <a:r>
              <a:rPr lang="tr-TR" dirty="0" err="1"/>
              <a:t>elekrtonik</a:t>
            </a:r>
            <a:r>
              <a:rPr lang="tr-TR" dirty="0"/>
              <a:t> posta (e-mail) grupları</a:t>
            </a:r>
          </a:p>
          <a:p>
            <a:endParaRPr lang="tr-TR" dirty="0"/>
          </a:p>
        </p:txBody>
      </p:sp>
    </p:spTree>
    <p:extLst>
      <p:ext uri="{BB962C8B-B14F-4D97-AF65-F5344CB8AC3E}">
        <p14:creationId xmlns:p14="http://schemas.microsoft.com/office/powerpoint/2010/main" val="1441735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5734CD-E9D7-44EC-965B-653BF1B2F7D5}"/>
              </a:ext>
            </a:extLst>
          </p:cNvPr>
          <p:cNvSpPr>
            <a:spLocks noGrp="1"/>
          </p:cNvSpPr>
          <p:nvPr>
            <p:ph type="title"/>
          </p:nvPr>
        </p:nvSpPr>
        <p:spPr/>
        <p:txBody>
          <a:bodyPr/>
          <a:lstStyle/>
          <a:p>
            <a:r>
              <a:rPr lang="tr-TR" dirty="0"/>
              <a:t>Sosyal Medyada Ölçümleme</a:t>
            </a:r>
          </a:p>
        </p:txBody>
      </p:sp>
      <p:sp>
        <p:nvSpPr>
          <p:cNvPr id="3" name="İçerik Yer Tutucusu 2">
            <a:extLst>
              <a:ext uri="{FF2B5EF4-FFF2-40B4-BE49-F238E27FC236}">
                <a16:creationId xmlns:a16="http://schemas.microsoft.com/office/drawing/2014/main" id="{A8CC75B8-9CB7-4D30-B4A1-F51E554076AF}"/>
              </a:ext>
            </a:extLst>
          </p:cNvPr>
          <p:cNvSpPr>
            <a:spLocks noGrp="1"/>
          </p:cNvSpPr>
          <p:nvPr>
            <p:ph idx="1"/>
          </p:nvPr>
        </p:nvSpPr>
        <p:spPr/>
        <p:txBody>
          <a:bodyPr/>
          <a:lstStyle/>
          <a:p>
            <a:pPr marL="0" indent="0">
              <a:buNone/>
            </a:pPr>
            <a:r>
              <a:rPr lang="tr-TR" dirty="0"/>
              <a:t>Sosyal medyada bir markayı yönetmek, onu ölçümlemeyi de gerektiren bir süreçtir. Sosyal medyada ölçümleme, marka hakkında kimin ne konuştuğundan anında haberdar olmak ve hareket gerçek için önemlidir. Ölçümleme, </a:t>
            </a:r>
            <a:r>
              <a:rPr lang="tr-TR" dirty="0" err="1"/>
              <a:t>blog</a:t>
            </a:r>
            <a:r>
              <a:rPr lang="tr-TR" dirty="0"/>
              <a:t>, </a:t>
            </a:r>
            <a:r>
              <a:rPr lang="tr-TR" dirty="0" err="1"/>
              <a:t>wiki</a:t>
            </a:r>
            <a:r>
              <a:rPr lang="tr-TR" dirty="0"/>
              <a:t>, mikro </a:t>
            </a:r>
            <a:r>
              <a:rPr lang="tr-TR" dirty="0" err="1"/>
              <a:t>blog</a:t>
            </a:r>
            <a:r>
              <a:rPr lang="tr-TR" dirty="0"/>
              <a:t>, sosyal ağlar, video paylaşım siteleri ve sosyal imleme siteleri gibi etkileşim ve paylaşıma dayalı online mecralarda bir marka, kişi, kurum hakkında söylenenlerin analiz edilmesinden oluşur.</a:t>
            </a:r>
          </a:p>
        </p:txBody>
      </p:sp>
    </p:spTree>
    <p:extLst>
      <p:ext uri="{BB962C8B-B14F-4D97-AF65-F5344CB8AC3E}">
        <p14:creationId xmlns:p14="http://schemas.microsoft.com/office/powerpoint/2010/main" val="321034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84B77F-7B7D-40E3-90B4-B46F57191859}"/>
              </a:ext>
            </a:extLst>
          </p:cNvPr>
          <p:cNvSpPr>
            <a:spLocks noGrp="1"/>
          </p:cNvSpPr>
          <p:nvPr>
            <p:ph type="ctrTitle"/>
          </p:nvPr>
        </p:nvSpPr>
        <p:spPr>
          <a:xfrm>
            <a:off x="680484" y="823864"/>
            <a:ext cx="10962272" cy="3290935"/>
          </a:xfrm>
        </p:spPr>
        <p:txBody>
          <a:bodyPr>
            <a:normAutofit/>
          </a:bodyPr>
          <a:lstStyle/>
          <a:p>
            <a:br>
              <a:rPr lang="tr-TR" sz="4800" dirty="0"/>
            </a:br>
            <a:br>
              <a:rPr lang="tr-TR" dirty="0"/>
            </a:br>
            <a:r>
              <a:rPr lang="tr-TR" dirty="0"/>
              <a:t>14 . Küreselleşme ve Sosyal</a:t>
            </a:r>
            <a:br>
              <a:rPr lang="tr-TR" dirty="0"/>
            </a:br>
            <a:r>
              <a:rPr lang="tr-TR" dirty="0"/>
              <a:t>Medya Uygulamaları</a:t>
            </a:r>
          </a:p>
        </p:txBody>
      </p:sp>
    </p:spTree>
    <p:extLst>
      <p:ext uri="{BB962C8B-B14F-4D97-AF65-F5344CB8AC3E}">
        <p14:creationId xmlns:p14="http://schemas.microsoft.com/office/powerpoint/2010/main" val="229760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619CD6-7FC9-4CB9-9D02-0847B4F70831}"/>
              </a:ext>
            </a:extLst>
          </p:cNvPr>
          <p:cNvSpPr>
            <a:spLocks noGrp="1"/>
          </p:cNvSpPr>
          <p:nvPr>
            <p:ph type="title"/>
          </p:nvPr>
        </p:nvSpPr>
        <p:spPr/>
        <p:txBody>
          <a:bodyPr/>
          <a:lstStyle/>
          <a:p>
            <a:r>
              <a:rPr lang="tr-TR" dirty="0"/>
              <a:t>Küreselleşme nedir?</a:t>
            </a:r>
          </a:p>
        </p:txBody>
      </p:sp>
      <p:sp>
        <p:nvSpPr>
          <p:cNvPr id="3" name="İçerik Yer Tutucusu 2">
            <a:extLst>
              <a:ext uri="{FF2B5EF4-FFF2-40B4-BE49-F238E27FC236}">
                <a16:creationId xmlns:a16="http://schemas.microsoft.com/office/drawing/2014/main" id="{55757B7B-76DF-47FC-ACE0-4DD34EE7E0FF}"/>
              </a:ext>
            </a:extLst>
          </p:cNvPr>
          <p:cNvSpPr>
            <a:spLocks noGrp="1"/>
          </p:cNvSpPr>
          <p:nvPr>
            <p:ph idx="1"/>
          </p:nvPr>
        </p:nvSpPr>
        <p:spPr>
          <a:xfrm>
            <a:off x="360607" y="1571222"/>
            <a:ext cx="11655381" cy="5151549"/>
          </a:xfrm>
        </p:spPr>
        <p:txBody>
          <a:bodyPr>
            <a:normAutofit fontScale="92500"/>
          </a:bodyPr>
          <a:lstStyle/>
          <a:p>
            <a:pPr marL="0" indent="0">
              <a:buNone/>
            </a:pPr>
            <a:r>
              <a:rPr lang="tr-TR" sz="3200" dirty="0"/>
              <a:t>Küreselleşme, sermaye dolaşımının olağanüstü hızlanması ve etki alanının genişlemesi, yatırımların, malların, hizmetlerin ve paranın küresel hareketliliği, ekonomilerin bütünleşmesi, ulus-devletlerin gücünün aşınması, yeni yatırım araçlarının yaratılması, çok uluslu şirketlerin ve uluslararası kurumların gücünün ve etkinliğinin artması, </a:t>
            </a:r>
            <a:r>
              <a:rPr lang="tr-TR" sz="3200" dirty="0" err="1"/>
              <a:t>iletişimbilişim</a:t>
            </a:r>
            <a:r>
              <a:rPr lang="tr-TR" sz="3200" dirty="0"/>
              <a:t> sistem ağları ve enformasyon teknolojisinde yaşanan hızlı ilerleme, bilginin küreselleşmesi, hava taşımacılığının yaygınlaşması, küresel kimlik ve kültürün doğuşu, küresel sivil toplum, küresel terör, küresel saldırı, küresel savunma, kitlesel pazarlama, küresel ısınma, genetik mühendisliği, küresel vatandaşlık, yeni uluslararası işbölümü, emeğin uluslararası hareketliliği, kitlesel üretimden parça-başı üretime ve teknoloji yoğun üretime geçiş vb. olarak ifade edilmektedir</a:t>
            </a:r>
          </a:p>
        </p:txBody>
      </p:sp>
    </p:spTree>
    <p:extLst>
      <p:ext uri="{BB962C8B-B14F-4D97-AF65-F5344CB8AC3E}">
        <p14:creationId xmlns:p14="http://schemas.microsoft.com/office/powerpoint/2010/main" val="157786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1F198-600A-4078-AE0D-6100E596BA7F}"/>
              </a:ext>
            </a:extLst>
          </p:cNvPr>
          <p:cNvSpPr>
            <a:spLocks noGrp="1"/>
          </p:cNvSpPr>
          <p:nvPr>
            <p:ph type="title"/>
          </p:nvPr>
        </p:nvSpPr>
        <p:spPr/>
        <p:txBody>
          <a:bodyPr/>
          <a:lstStyle/>
          <a:p>
            <a:r>
              <a:rPr lang="tr-TR" dirty="0"/>
              <a:t>Küreselleşmenin Etki Alanları</a:t>
            </a:r>
          </a:p>
        </p:txBody>
      </p:sp>
      <p:sp>
        <p:nvSpPr>
          <p:cNvPr id="3" name="İçerik Yer Tutucusu 2">
            <a:extLst>
              <a:ext uri="{FF2B5EF4-FFF2-40B4-BE49-F238E27FC236}">
                <a16:creationId xmlns:a16="http://schemas.microsoft.com/office/drawing/2014/main" id="{B1874CD8-1D0E-43EC-BA3A-08AFA81D7B5C}"/>
              </a:ext>
            </a:extLst>
          </p:cNvPr>
          <p:cNvSpPr>
            <a:spLocks noGrp="1"/>
          </p:cNvSpPr>
          <p:nvPr>
            <p:ph idx="1"/>
          </p:nvPr>
        </p:nvSpPr>
        <p:spPr/>
        <p:txBody>
          <a:bodyPr/>
          <a:lstStyle/>
          <a:p>
            <a:pPr marL="0" indent="0">
              <a:buNone/>
            </a:pPr>
            <a:r>
              <a:rPr lang="tr-TR" dirty="0"/>
              <a:t>• Ekonomik Küreselleşme</a:t>
            </a:r>
          </a:p>
          <a:p>
            <a:pPr marL="0" indent="0">
              <a:buNone/>
            </a:pPr>
            <a:r>
              <a:rPr lang="tr-TR" dirty="0"/>
              <a:t>• Siyasi Küreselleşme</a:t>
            </a:r>
          </a:p>
          <a:p>
            <a:pPr marL="0" indent="0">
              <a:buNone/>
            </a:pPr>
            <a:r>
              <a:rPr lang="tr-TR" dirty="0"/>
              <a:t>• </a:t>
            </a:r>
            <a:r>
              <a:rPr lang="tr-TR" dirty="0" err="1"/>
              <a:t>Sosyo</a:t>
            </a:r>
            <a:r>
              <a:rPr lang="tr-TR" dirty="0"/>
              <a:t>-Kültürel Küreselleşme</a:t>
            </a:r>
          </a:p>
          <a:p>
            <a:pPr marL="0" indent="0">
              <a:buNone/>
            </a:pPr>
            <a:r>
              <a:rPr lang="tr-TR" dirty="0"/>
              <a:t>• Coğrafi ve Ekolojik Küreselleşme</a:t>
            </a:r>
          </a:p>
          <a:p>
            <a:pPr marL="0" indent="0">
              <a:buNone/>
            </a:pPr>
            <a:r>
              <a:rPr lang="tr-TR" dirty="0"/>
              <a:t>• Teknolojik Küreselleşme</a:t>
            </a:r>
          </a:p>
        </p:txBody>
      </p:sp>
    </p:spTree>
    <p:extLst>
      <p:ext uri="{BB962C8B-B14F-4D97-AF65-F5344CB8AC3E}">
        <p14:creationId xmlns:p14="http://schemas.microsoft.com/office/powerpoint/2010/main" val="47549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A90503-90CC-4FE8-8A60-6C2E92F5EA57}"/>
              </a:ext>
            </a:extLst>
          </p:cNvPr>
          <p:cNvSpPr>
            <a:spLocks noGrp="1"/>
          </p:cNvSpPr>
          <p:nvPr>
            <p:ph type="title"/>
          </p:nvPr>
        </p:nvSpPr>
        <p:spPr/>
        <p:txBody>
          <a:bodyPr/>
          <a:lstStyle/>
          <a:p>
            <a:r>
              <a:rPr lang="tr-TR" dirty="0"/>
              <a:t>Küreselleşmenin Unsurları</a:t>
            </a:r>
          </a:p>
        </p:txBody>
      </p:sp>
      <p:sp>
        <p:nvSpPr>
          <p:cNvPr id="3" name="İçerik Yer Tutucusu 2">
            <a:extLst>
              <a:ext uri="{FF2B5EF4-FFF2-40B4-BE49-F238E27FC236}">
                <a16:creationId xmlns:a16="http://schemas.microsoft.com/office/drawing/2014/main" id="{DF68CE60-1D6A-4978-A0B4-A199F5DE1A21}"/>
              </a:ext>
            </a:extLst>
          </p:cNvPr>
          <p:cNvSpPr>
            <a:spLocks noGrp="1"/>
          </p:cNvSpPr>
          <p:nvPr>
            <p:ph idx="1"/>
          </p:nvPr>
        </p:nvSpPr>
        <p:spPr/>
        <p:txBody>
          <a:bodyPr/>
          <a:lstStyle/>
          <a:p>
            <a:pPr marL="0" indent="0">
              <a:buNone/>
            </a:pPr>
            <a:r>
              <a:rPr lang="tr-TR" dirty="0"/>
              <a:t>• Uluslararası ticaret ve uluslararası ticarete açık olmak</a:t>
            </a:r>
          </a:p>
          <a:p>
            <a:pPr marL="0" indent="0">
              <a:buNone/>
            </a:pPr>
            <a:r>
              <a:rPr lang="tr-TR" dirty="0"/>
              <a:t>• Sermaye hareketliliği</a:t>
            </a:r>
          </a:p>
          <a:p>
            <a:pPr marL="0" indent="0">
              <a:buNone/>
            </a:pPr>
            <a:r>
              <a:rPr lang="tr-TR" dirty="0"/>
              <a:t>• İşgücü hareketliliği</a:t>
            </a:r>
          </a:p>
          <a:p>
            <a:pPr marL="0" indent="0">
              <a:buNone/>
            </a:pPr>
            <a:r>
              <a:rPr lang="tr-TR" dirty="0"/>
              <a:t>• Çokuluslu işletmeler</a:t>
            </a:r>
          </a:p>
          <a:p>
            <a:pPr marL="0" indent="0">
              <a:buNone/>
            </a:pPr>
            <a:r>
              <a:rPr lang="tr-TR" dirty="0"/>
              <a:t>• Üretimin değişen yapısı</a:t>
            </a:r>
          </a:p>
          <a:p>
            <a:pPr marL="0" indent="0">
              <a:buNone/>
            </a:pPr>
            <a:r>
              <a:rPr lang="tr-TR" dirty="0"/>
              <a:t>• Teknoloji üretme ve kullanabilme</a:t>
            </a:r>
          </a:p>
          <a:p>
            <a:pPr marL="0" indent="0">
              <a:buNone/>
            </a:pPr>
            <a:r>
              <a:rPr lang="tr-TR" dirty="0"/>
              <a:t>• Endüstriyel ilişkilerdeki dönüşümler</a:t>
            </a:r>
          </a:p>
        </p:txBody>
      </p:sp>
    </p:spTree>
    <p:extLst>
      <p:ext uri="{BB962C8B-B14F-4D97-AF65-F5344CB8AC3E}">
        <p14:creationId xmlns:p14="http://schemas.microsoft.com/office/powerpoint/2010/main" val="208899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2E54F7-C404-4856-911C-D18B4973EB49}"/>
              </a:ext>
            </a:extLst>
          </p:cNvPr>
          <p:cNvSpPr>
            <a:spLocks noGrp="1"/>
          </p:cNvSpPr>
          <p:nvPr>
            <p:ph type="title"/>
          </p:nvPr>
        </p:nvSpPr>
        <p:spPr/>
        <p:txBody>
          <a:bodyPr/>
          <a:lstStyle/>
          <a:p>
            <a:r>
              <a:rPr lang="tr-TR" dirty="0"/>
              <a:t>KÜRESELLEŞME SÜRECİNDE MEDYANIN ROLÜ</a:t>
            </a:r>
          </a:p>
        </p:txBody>
      </p:sp>
      <p:sp>
        <p:nvSpPr>
          <p:cNvPr id="3" name="İçerik Yer Tutucusu 2">
            <a:extLst>
              <a:ext uri="{FF2B5EF4-FFF2-40B4-BE49-F238E27FC236}">
                <a16:creationId xmlns:a16="http://schemas.microsoft.com/office/drawing/2014/main" id="{6411243A-7E81-4E33-BBDF-673636232E15}"/>
              </a:ext>
            </a:extLst>
          </p:cNvPr>
          <p:cNvSpPr>
            <a:spLocks noGrp="1"/>
          </p:cNvSpPr>
          <p:nvPr>
            <p:ph idx="1"/>
          </p:nvPr>
        </p:nvSpPr>
        <p:spPr>
          <a:xfrm>
            <a:off x="360609" y="1558345"/>
            <a:ext cx="11655380" cy="5074276"/>
          </a:xfrm>
        </p:spPr>
        <p:txBody>
          <a:bodyPr>
            <a:normAutofit fontScale="92500"/>
          </a:bodyPr>
          <a:lstStyle/>
          <a:p>
            <a:r>
              <a:rPr lang="tr-TR" dirty="0"/>
              <a:t>Yeni iletişim teknolojileri sayesinde ekonomik, siyasal, toplumsal ve kültürel değerler çok daha hızlı yaygınlaşmaktadır.</a:t>
            </a:r>
          </a:p>
          <a:p>
            <a:r>
              <a:rPr lang="tr-TR" dirty="0"/>
              <a:t>Küreselleşme, sadece ekonomiyi, siyaseti, kültürü ve toplumsal yaşamı değil aynı zamanda iletişimin şeklini ve biçimini derinden etkilemiştir. Yeni toplumsal iletişim araçları internet ve cep telefonları ile bireyselleşen iletişim, bireyin kolay bir şekilde (bir tuşla), hızlı ve istediği zaman çok geniş kitlelerle iletişim kurmasını sağlamaktadır. Üstelik eşzamanlı olarak geribildirim alınabilmektedir.</a:t>
            </a:r>
          </a:p>
          <a:p>
            <a:r>
              <a:rPr lang="tr-TR" dirty="0"/>
              <a:t>Küreselleşme sürecinde iletişim alanında meydana gelen en belli başlı değişimler; elde edilebilen enformasyon miktarındaki artış, iletişimdeki hızlanma (zaman ve mekan sınırlandırmalarının  ortadan kalkması), alıcının enformasyon üzerindeki kontrolünün artışı, kitlesel yayıncılıktan dar yayıncılığa geçiş, etkileşim kapasitesinin artışı, taşınabilirlik, kullanım kolaylaşması, sistemlerin şebekeleşme ve ağ yetenekleri artması, medyanın farklı kollarının birleşip bütünleşmesidir.</a:t>
            </a:r>
          </a:p>
        </p:txBody>
      </p:sp>
    </p:spTree>
    <p:extLst>
      <p:ext uri="{BB962C8B-B14F-4D97-AF65-F5344CB8AC3E}">
        <p14:creationId xmlns:p14="http://schemas.microsoft.com/office/powerpoint/2010/main" val="415950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154FF4-4AF2-45FA-93D2-F91BA34DE56E}"/>
              </a:ext>
            </a:extLst>
          </p:cNvPr>
          <p:cNvSpPr>
            <a:spLocks noGrp="1"/>
          </p:cNvSpPr>
          <p:nvPr>
            <p:ph idx="1"/>
          </p:nvPr>
        </p:nvSpPr>
        <p:spPr>
          <a:xfrm>
            <a:off x="553792" y="6039293"/>
            <a:ext cx="10057502" cy="584237"/>
          </a:xfrm>
        </p:spPr>
        <p:txBody>
          <a:bodyPr>
            <a:normAutofit fontScale="77500" lnSpcReduction="20000"/>
          </a:bodyPr>
          <a:lstStyle/>
          <a:p>
            <a:r>
              <a:rPr lang="tr-TR" dirty="0"/>
              <a:t>https://www.mobil13.com/trumpin-sosyal-medya-hesaplari-engellendi-34880.html</a:t>
            </a:r>
          </a:p>
        </p:txBody>
      </p:sp>
      <p:pic>
        <p:nvPicPr>
          <p:cNvPr id="5" name="Resim 4">
            <a:extLst>
              <a:ext uri="{FF2B5EF4-FFF2-40B4-BE49-F238E27FC236}">
                <a16:creationId xmlns:a16="http://schemas.microsoft.com/office/drawing/2014/main" id="{3D03BFD2-4939-4B94-837E-9076C517140C}"/>
              </a:ext>
            </a:extLst>
          </p:cNvPr>
          <p:cNvPicPr>
            <a:picLocks noChangeAspect="1"/>
          </p:cNvPicPr>
          <p:nvPr/>
        </p:nvPicPr>
        <p:blipFill>
          <a:blip r:embed="rId3"/>
          <a:stretch>
            <a:fillRect/>
          </a:stretch>
        </p:blipFill>
        <p:spPr>
          <a:xfrm>
            <a:off x="553792" y="442075"/>
            <a:ext cx="9866116" cy="5224404"/>
          </a:xfrm>
          <a:prstGeom prst="rect">
            <a:avLst/>
          </a:prstGeom>
        </p:spPr>
      </p:pic>
    </p:spTree>
    <p:extLst>
      <p:ext uri="{BB962C8B-B14F-4D97-AF65-F5344CB8AC3E}">
        <p14:creationId xmlns:p14="http://schemas.microsoft.com/office/powerpoint/2010/main" val="334035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70DD4-C57E-4684-ABF8-32A39D8ECAF6}"/>
              </a:ext>
            </a:extLst>
          </p:cNvPr>
          <p:cNvSpPr>
            <a:spLocks noGrp="1"/>
          </p:cNvSpPr>
          <p:nvPr>
            <p:ph type="title"/>
          </p:nvPr>
        </p:nvSpPr>
        <p:spPr/>
        <p:txBody>
          <a:bodyPr/>
          <a:lstStyle/>
          <a:p>
            <a:r>
              <a:rPr lang="tr-TR" dirty="0"/>
              <a:t>Sosyal Medyada Marka Yönetimi</a:t>
            </a:r>
          </a:p>
        </p:txBody>
      </p:sp>
      <p:sp>
        <p:nvSpPr>
          <p:cNvPr id="3" name="İçerik Yer Tutucusu 2">
            <a:extLst>
              <a:ext uri="{FF2B5EF4-FFF2-40B4-BE49-F238E27FC236}">
                <a16:creationId xmlns:a16="http://schemas.microsoft.com/office/drawing/2014/main" id="{1E305345-4F6D-46EF-A4E5-FC00A0E1E80F}"/>
              </a:ext>
            </a:extLst>
          </p:cNvPr>
          <p:cNvSpPr>
            <a:spLocks noGrp="1"/>
          </p:cNvSpPr>
          <p:nvPr>
            <p:ph idx="1"/>
          </p:nvPr>
        </p:nvSpPr>
        <p:spPr/>
        <p:txBody>
          <a:bodyPr/>
          <a:lstStyle/>
          <a:p>
            <a:pPr marL="0" indent="0">
              <a:buNone/>
            </a:pPr>
            <a:r>
              <a:rPr lang="tr-TR" b="1" dirty="0"/>
              <a:t>Markalama veya marka yönetimi</a:t>
            </a:r>
            <a:r>
              <a:rPr lang="tr-TR" dirty="0"/>
              <a:t>: Temel olarak ürüne ait bir kimlik oluşturulmasını ifade eder ve markaların yaratılması ve yönetilmesi sürecidir.</a:t>
            </a:r>
          </a:p>
          <a:p>
            <a:pPr marL="0" indent="0">
              <a:buNone/>
            </a:pPr>
            <a:r>
              <a:rPr lang="tr-TR" b="1" dirty="0"/>
              <a:t>Amaç? </a:t>
            </a:r>
            <a:r>
              <a:rPr lang="tr-TR" dirty="0"/>
              <a:t>Sizin diğer ürünlerden farkınızı ortaya koymak. </a:t>
            </a:r>
          </a:p>
          <a:p>
            <a:pPr marL="0" indent="0">
              <a:buNone/>
            </a:pPr>
            <a:endParaRPr lang="tr-TR" b="1" dirty="0"/>
          </a:p>
        </p:txBody>
      </p:sp>
    </p:spTree>
    <p:extLst>
      <p:ext uri="{BB962C8B-B14F-4D97-AF65-F5344CB8AC3E}">
        <p14:creationId xmlns:p14="http://schemas.microsoft.com/office/powerpoint/2010/main" val="180349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3F2DD2-9261-4883-ACB2-437E380DEC4B}"/>
              </a:ext>
            </a:extLst>
          </p:cNvPr>
          <p:cNvSpPr>
            <a:spLocks noGrp="1"/>
          </p:cNvSpPr>
          <p:nvPr>
            <p:ph type="title"/>
          </p:nvPr>
        </p:nvSpPr>
        <p:spPr/>
        <p:txBody>
          <a:bodyPr/>
          <a:lstStyle/>
          <a:p>
            <a:r>
              <a:rPr lang="tr-TR" dirty="0"/>
              <a:t>Marka yönetimi neleri içerir?</a:t>
            </a:r>
          </a:p>
        </p:txBody>
      </p:sp>
      <p:sp>
        <p:nvSpPr>
          <p:cNvPr id="3" name="İçerik Yer Tutucusu 2">
            <a:extLst>
              <a:ext uri="{FF2B5EF4-FFF2-40B4-BE49-F238E27FC236}">
                <a16:creationId xmlns:a16="http://schemas.microsoft.com/office/drawing/2014/main" id="{7E1BA266-DE3C-48E5-BAFC-5855431E850D}"/>
              </a:ext>
            </a:extLst>
          </p:cNvPr>
          <p:cNvSpPr>
            <a:spLocks noGrp="1"/>
          </p:cNvSpPr>
          <p:nvPr>
            <p:ph idx="1"/>
          </p:nvPr>
        </p:nvSpPr>
        <p:spPr/>
        <p:txBody>
          <a:bodyPr/>
          <a:lstStyle/>
          <a:p>
            <a:pPr>
              <a:buFont typeface="Wingdings" panose="05000000000000000000" pitchFamily="2" charset="2"/>
              <a:buChar char="Ø"/>
            </a:pPr>
            <a:r>
              <a:rPr lang="tr-TR" dirty="0"/>
              <a:t>hedef kitle tarafından nasıl algılanmak istenildiğine dair kararı kapsayan konumlandırmanın yapılması,</a:t>
            </a:r>
          </a:p>
          <a:p>
            <a:pPr>
              <a:buFont typeface="Wingdings" panose="05000000000000000000" pitchFamily="2" charset="2"/>
              <a:buChar char="Ø"/>
            </a:pPr>
            <a:r>
              <a:rPr lang="tr-TR" dirty="0"/>
              <a:t>bu karara ilişkin algılamanın gerçekleşmesi için gerekli kimliğin tasarlanması</a:t>
            </a:r>
          </a:p>
          <a:p>
            <a:pPr>
              <a:buFont typeface="Wingdings" panose="05000000000000000000" pitchFamily="2" charset="2"/>
              <a:buChar char="Ø"/>
            </a:pPr>
            <a:r>
              <a:rPr lang="tr-TR" dirty="0"/>
              <a:t>bu tasarımın hedef kitleye ulaşmasını sağlayacak marka iletişimi çalışmalarının planlanması ve uygulanması</a:t>
            </a:r>
          </a:p>
          <a:p>
            <a:pPr>
              <a:buFont typeface="Wingdings" panose="05000000000000000000" pitchFamily="2" charset="2"/>
              <a:buChar char="Ø"/>
            </a:pPr>
            <a:r>
              <a:rPr lang="tr-TR" dirty="0"/>
              <a:t>Marka değerinin artmasına yönelik çalışmalar yapılması</a:t>
            </a:r>
          </a:p>
        </p:txBody>
      </p:sp>
    </p:spTree>
    <p:extLst>
      <p:ext uri="{BB962C8B-B14F-4D97-AF65-F5344CB8AC3E}">
        <p14:creationId xmlns:p14="http://schemas.microsoft.com/office/powerpoint/2010/main" val="56860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BEA9BB-3EE7-4693-ADC7-945776AC025F}"/>
              </a:ext>
            </a:extLst>
          </p:cNvPr>
          <p:cNvSpPr>
            <a:spLocks noGrp="1"/>
          </p:cNvSpPr>
          <p:nvPr>
            <p:ph type="title"/>
          </p:nvPr>
        </p:nvSpPr>
        <p:spPr/>
        <p:txBody>
          <a:bodyPr/>
          <a:lstStyle/>
          <a:p>
            <a:r>
              <a:rPr lang="tr-TR" dirty="0"/>
              <a:t>Sosyal Medyanın Markalaşmaya Etkileri</a:t>
            </a:r>
          </a:p>
        </p:txBody>
      </p:sp>
      <p:sp>
        <p:nvSpPr>
          <p:cNvPr id="3" name="İçerik Yer Tutucusu 2">
            <a:extLst>
              <a:ext uri="{FF2B5EF4-FFF2-40B4-BE49-F238E27FC236}">
                <a16:creationId xmlns:a16="http://schemas.microsoft.com/office/drawing/2014/main" id="{9747A0A1-9C00-4BF7-9ABB-1D45F10EE3F7}"/>
              </a:ext>
            </a:extLst>
          </p:cNvPr>
          <p:cNvSpPr>
            <a:spLocks noGrp="1"/>
          </p:cNvSpPr>
          <p:nvPr>
            <p:ph idx="1"/>
          </p:nvPr>
        </p:nvSpPr>
        <p:spPr/>
        <p:txBody>
          <a:bodyPr/>
          <a:lstStyle/>
          <a:p>
            <a:pPr marL="0" indent="0">
              <a:buNone/>
            </a:pPr>
            <a:r>
              <a:rPr lang="tr-TR" dirty="0"/>
              <a:t>1. Pazarlamayı dönüşüme uğratabilir</a:t>
            </a:r>
          </a:p>
          <a:p>
            <a:pPr marL="0" indent="0">
              <a:buNone/>
            </a:pPr>
            <a:r>
              <a:rPr lang="tr-TR" dirty="0"/>
              <a:t>2. Mevcut perakende modellerini yok edebilir</a:t>
            </a:r>
          </a:p>
          <a:p>
            <a:pPr marL="0" indent="0">
              <a:buNone/>
            </a:pPr>
            <a:r>
              <a:rPr lang="tr-TR" dirty="0"/>
              <a:t>3. </a:t>
            </a:r>
            <a:r>
              <a:rPr lang="tr-TR" dirty="0" err="1"/>
              <a:t>Aracısızlaşmaya</a:t>
            </a:r>
            <a:r>
              <a:rPr lang="tr-TR" dirty="0"/>
              <a:t> yol açabilir</a:t>
            </a:r>
          </a:p>
          <a:p>
            <a:pPr marL="0" indent="0">
              <a:buNone/>
            </a:pPr>
            <a:r>
              <a:rPr lang="tr-TR" dirty="0"/>
              <a:t>4. Mevcut modelleri değiştirebilir</a:t>
            </a:r>
          </a:p>
          <a:p>
            <a:pPr marL="0" indent="0">
              <a:buNone/>
            </a:pPr>
            <a:r>
              <a:rPr lang="tr-TR" dirty="0"/>
              <a:t>5. Yeni modeller yaratabilir</a:t>
            </a:r>
          </a:p>
          <a:p>
            <a:pPr marL="0" indent="0">
              <a:buNone/>
            </a:pPr>
            <a:r>
              <a:rPr lang="tr-TR" dirty="0"/>
              <a:t>6. Karışıklığı artırabilir</a:t>
            </a:r>
          </a:p>
        </p:txBody>
      </p:sp>
    </p:spTree>
    <p:extLst>
      <p:ext uri="{BB962C8B-B14F-4D97-AF65-F5344CB8AC3E}">
        <p14:creationId xmlns:p14="http://schemas.microsoft.com/office/powerpoint/2010/main" val="310833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B4496-24D5-45CB-99D1-89D31BF1A472}"/>
              </a:ext>
            </a:extLst>
          </p:cNvPr>
          <p:cNvSpPr>
            <a:spLocks noGrp="1"/>
          </p:cNvSpPr>
          <p:nvPr>
            <p:ph type="title"/>
          </p:nvPr>
        </p:nvSpPr>
        <p:spPr/>
        <p:txBody>
          <a:bodyPr/>
          <a:lstStyle/>
          <a:p>
            <a:r>
              <a:rPr lang="tr-TR" dirty="0"/>
              <a:t>Çevrimiçi markalamanın olası bazı hedefleri</a:t>
            </a:r>
          </a:p>
        </p:txBody>
      </p:sp>
      <p:sp>
        <p:nvSpPr>
          <p:cNvPr id="3" name="İçerik Yer Tutucusu 2">
            <a:extLst>
              <a:ext uri="{FF2B5EF4-FFF2-40B4-BE49-F238E27FC236}">
                <a16:creationId xmlns:a16="http://schemas.microsoft.com/office/drawing/2014/main" id="{2207BD1F-BF25-43C4-9632-014580E7F9F4}"/>
              </a:ext>
            </a:extLst>
          </p:cNvPr>
          <p:cNvSpPr>
            <a:spLocks noGrp="1"/>
          </p:cNvSpPr>
          <p:nvPr>
            <p:ph idx="1"/>
          </p:nvPr>
        </p:nvSpPr>
        <p:spPr/>
        <p:txBody>
          <a:bodyPr>
            <a:normAutofit lnSpcReduction="10000"/>
          </a:bodyPr>
          <a:lstStyle/>
          <a:p>
            <a:r>
              <a:rPr lang="tr-TR" dirty="0"/>
              <a:t> çevrimiçi ve çevrimdışı hizmetlerin farkındalığını artırması,</a:t>
            </a:r>
          </a:p>
          <a:p>
            <a:r>
              <a:rPr lang="tr-TR" dirty="0"/>
              <a:t> yüksek seviyede kullanımı teşvik etmesi,</a:t>
            </a:r>
          </a:p>
          <a:p>
            <a:r>
              <a:rPr lang="tr-TR" dirty="0"/>
              <a:t> kullanıcı ve marka arasındaki iletişimin etkinliğini artırması,</a:t>
            </a:r>
          </a:p>
          <a:p>
            <a:r>
              <a:rPr lang="tr-TR" dirty="0"/>
              <a:t> web sitelerine daha sık ziyaretleri teşvik etmesi,</a:t>
            </a:r>
          </a:p>
          <a:p>
            <a:r>
              <a:rPr lang="tr-TR" dirty="0"/>
              <a:t> kullanıcıların çevrimiçi hizmetleri kullanmasını teşvik etmesi,</a:t>
            </a:r>
          </a:p>
          <a:p>
            <a:r>
              <a:rPr lang="tr-TR" dirty="0"/>
              <a:t> insanların markayı hatırlamasına sebep olması,</a:t>
            </a:r>
          </a:p>
          <a:p>
            <a:r>
              <a:rPr lang="tr-TR" dirty="0"/>
              <a:t>insanların markaya karşı olan tutumlarını değiştirmesi olarak sıralanabilir (Aydoğan ve Akyüz,</a:t>
            </a:r>
          </a:p>
          <a:p>
            <a:r>
              <a:rPr lang="tr-TR" dirty="0"/>
              <a:t>2010).</a:t>
            </a:r>
          </a:p>
        </p:txBody>
      </p:sp>
    </p:spTree>
    <p:extLst>
      <p:ext uri="{BB962C8B-B14F-4D97-AF65-F5344CB8AC3E}">
        <p14:creationId xmlns:p14="http://schemas.microsoft.com/office/powerpoint/2010/main" val="333260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00BB4C-BABC-4CC1-ACC8-D9A33F49BAC5}"/>
              </a:ext>
            </a:extLst>
          </p:cNvPr>
          <p:cNvSpPr>
            <a:spLocks noGrp="1"/>
          </p:cNvSpPr>
          <p:nvPr>
            <p:ph type="title"/>
          </p:nvPr>
        </p:nvSpPr>
        <p:spPr/>
        <p:txBody>
          <a:bodyPr/>
          <a:lstStyle/>
          <a:p>
            <a:r>
              <a:rPr lang="tr-TR" dirty="0"/>
              <a:t>Dijital vaatler</a:t>
            </a:r>
          </a:p>
        </p:txBody>
      </p:sp>
      <p:sp>
        <p:nvSpPr>
          <p:cNvPr id="3" name="İçerik Yer Tutucusu 2">
            <a:extLst>
              <a:ext uri="{FF2B5EF4-FFF2-40B4-BE49-F238E27FC236}">
                <a16:creationId xmlns:a16="http://schemas.microsoft.com/office/drawing/2014/main" id="{EE6FE63C-0F4F-4516-B4C1-C359C558477B}"/>
              </a:ext>
            </a:extLst>
          </p:cNvPr>
          <p:cNvSpPr>
            <a:spLocks noGrp="1"/>
          </p:cNvSpPr>
          <p:nvPr>
            <p:ph idx="1"/>
          </p:nvPr>
        </p:nvSpPr>
        <p:spPr/>
        <p:txBody>
          <a:bodyPr/>
          <a:lstStyle/>
          <a:p>
            <a:r>
              <a:rPr lang="tr-TR" dirty="0"/>
              <a:t>Pazarlamacıların temel amacı, hedef müşterilerine çekici gelecek ve tamamıyla farklı değer yaratacak bir vaat sunmak olmalıdır. Bu vaatlerden beş tanesi oldukça etkilidir.</a:t>
            </a:r>
          </a:p>
          <a:p>
            <a:r>
              <a:rPr lang="tr-TR" dirty="0"/>
              <a:t>Kolaylık (amazon)</a:t>
            </a:r>
          </a:p>
          <a:p>
            <a:r>
              <a:rPr lang="tr-TR" dirty="0"/>
              <a:t>Başarı/başarma (yatırım)</a:t>
            </a:r>
          </a:p>
          <a:p>
            <a:r>
              <a:rPr lang="tr-TR" dirty="0"/>
              <a:t>Eğlence ve macera </a:t>
            </a:r>
          </a:p>
          <a:p>
            <a:r>
              <a:rPr lang="tr-TR" dirty="0"/>
              <a:t>Kendini ifade edebilme ve tanınma vaadini</a:t>
            </a:r>
          </a:p>
          <a:p>
            <a:r>
              <a:rPr lang="tr-TR" dirty="0"/>
              <a:t>Aidiyet </a:t>
            </a:r>
          </a:p>
        </p:txBody>
      </p:sp>
    </p:spTree>
    <p:extLst>
      <p:ext uri="{BB962C8B-B14F-4D97-AF65-F5344CB8AC3E}">
        <p14:creationId xmlns:p14="http://schemas.microsoft.com/office/powerpoint/2010/main" val="209813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A2AB74-9485-4111-91AF-108BEF7ADCAD}"/>
              </a:ext>
            </a:extLst>
          </p:cNvPr>
          <p:cNvSpPr>
            <a:spLocks noGrp="1"/>
          </p:cNvSpPr>
          <p:nvPr>
            <p:ph type="title"/>
          </p:nvPr>
        </p:nvSpPr>
        <p:spPr/>
        <p:txBody>
          <a:bodyPr/>
          <a:lstStyle/>
          <a:p>
            <a:r>
              <a:rPr lang="tr-TR" dirty="0"/>
              <a:t>İnsanlar neden bir markayı sosyal medyada takip eder?</a:t>
            </a:r>
          </a:p>
        </p:txBody>
      </p:sp>
      <p:sp>
        <p:nvSpPr>
          <p:cNvPr id="3" name="İçerik Yer Tutucusu 2">
            <a:extLst>
              <a:ext uri="{FF2B5EF4-FFF2-40B4-BE49-F238E27FC236}">
                <a16:creationId xmlns:a16="http://schemas.microsoft.com/office/drawing/2014/main" id="{D8163D83-AD33-4E10-9116-259E17831EA7}"/>
              </a:ext>
            </a:extLst>
          </p:cNvPr>
          <p:cNvSpPr>
            <a:spLocks noGrp="1"/>
          </p:cNvSpPr>
          <p:nvPr>
            <p:ph idx="1"/>
          </p:nvPr>
        </p:nvSpPr>
        <p:spPr/>
        <p:txBody>
          <a:bodyPr>
            <a:normAutofit fontScale="92500"/>
          </a:bodyPr>
          <a:lstStyle/>
          <a:p>
            <a:r>
              <a:rPr lang="tr-TR" dirty="0"/>
              <a:t>Kişilerin yüzde 97′si sosyal medyanın bir marka ya da ürünü satın alma kararlarını etkilediğini söylüyor.</a:t>
            </a:r>
          </a:p>
          <a:p>
            <a:r>
              <a:rPr lang="tr-TR" dirty="0"/>
              <a:t> Facebook hayranlarının yüzde 96′sı markayı diğer kişilere tavsiye ediyor.</a:t>
            </a:r>
          </a:p>
          <a:p>
            <a:r>
              <a:rPr lang="tr-TR" dirty="0"/>
              <a:t>Facebook hayranlarının yüzde 70′i marka yarışmalarına katılmış.</a:t>
            </a:r>
          </a:p>
          <a:p>
            <a:r>
              <a:rPr lang="tr-TR" dirty="0"/>
              <a:t>Takipçilerin yüzde 23′ü mobil cihazlarına bir marka uygulaması indirmiş.</a:t>
            </a:r>
          </a:p>
          <a:p>
            <a:r>
              <a:rPr lang="tr-TR" dirty="0"/>
              <a:t>Facebook hayranlarının %36.9′u, </a:t>
            </a:r>
            <a:r>
              <a:rPr lang="tr-TR" dirty="0" err="1"/>
              <a:t>Twitter</a:t>
            </a:r>
            <a:r>
              <a:rPr lang="tr-TR" dirty="0"/>
              <a:t> kullanıcılarının ise %43.5′i “ markalardan gelen özel</a:t>
            </a:r>
          </a:p>
          <a:p>
            <a:r>
              <a:rPr lang="tr-TR" dirty="0"/>
              <a:t>teklifleri kaçırmamak” için markaları takip ediyor (</a:t>
            </a:r>
            <a:r>
              <a:rPr lang="tr-TR" dirty="0" err="1"/>
              <a:t>SocialStudies</a:t>
            </a:r>
            <a:r>
              <a:rPr lang="tr-TR" dirty="0"/>
              <a:t>, 2011).</a:t>
            </a:r>
          </a:p>
        </p:txBody>
      </p:sp>
    </p:spTree>
    <p:extLst>
      <p:ext uri="{BB962C8B-B14F-4D97-AF65-F5344CB8AC3E}">
        <p14:creationId xmlns:p14="http://schemas.microsoft.com/office/powerpoint/2010/main" val="219250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E4CC37-A552-4D15-93EF-8F77581B82D2}"/>
              </a:ext>
            </a:extLst>
          </p:cNvPr>
          <p:cNvSpPr>
            <a:spLocks noGrp="1"/>
          </p:cNvSpPr>
          <p:nvPr>
            <p:ph type="title"/>
          </p:nvPr>
        </p:nvSpPr>
        <p:spPr/>
        <p:txBody>
          <a:bodyPr/>
          <a:lstStyle/>
          <a:p>
            <a:r>
              <a:rPr lang="tr-TR" dirty="0"/>
              <a:t>Markaların sosyal medyada yer almak isteme nedenleri</a:t>
            </a:r>
          </a:p>
        </p:txBody>
      </p:sp>
      <p:sp>
        <p:nvSpPr>
          <p:cNvPr id="3" name="İçerik Yer Tutucusu 2">
            <a:extLst>
              <a:ext uri="{FF2B5EF4-FFF2-40B4-BE49-F238E27FC236}">
                <a16:creationId xmlns:a16="http://schemas.microsoft.com/office/drawing/2014/main" id="{C451D2B1-FE4B-4024-9CCF-5EFB7ED75CD0}"/>
              </a:ext>
            </a:extLst>
          </p:cNvPr>
          <p:cNvSpPr>
            <a:spLocks noGrp="1"/>
          </p:cNvSpPr>
          <p:nvPr>
            <p:ph idx="1"/>
          </p:nvPr>
        </p:nvSpPr>
        <p:spPr/>
        <p:txBody>
          <a:bodyPr/>
          <a:lstStyle/>
          <a:p>
            <a:r>
              <a:rPr lang="tr-TR" dirty="0"/>
              <a:t>İletişimi tek bir merkezde toplamak</a:t>
            </a:r>
          </a:p>
          <a:p>
            <a:r>
              <a:rPr lang="tr-TR" dirty="0"/>
              <a:t>Hayranlarıyla/takipçileriyle günlük iletişim kurarak onlara yakın olmak</a:t>
            </a:r>
          </a:p>
          <a:p>
            <a:r>
              <a:rPr lang="tr-TR" dirty="0" err="1"/>
              <a:t>İçgörü</a:t>
            </a:r>
            <a:r>
              <a:rPr lang="tr-TR" dirty="0"/>
              <a:t> (</a:t>
            </a:r>
            <a:r>
              <a:rPr lang="tr-TR" dirty="0" err="1"/>
              <a:t>insight</a:t>
            </a:r>
            <a:r>
              <a:rPr lang="tr-TR" dirty="0"/>
              <a:t>) yakalamak</a:t>
            </a:r>
          </a:p>
          <a:p>
            <a:r>
              <a:rPr lang="tr-TR" dirty="0"/>
              <a:t>Sürekli iletişim kurmak (sayfanızı beğenirse, takip ederse)</a:t>
            </a:r>
          </a:p>
          <a:p>
            <a:r>
              <a:rPr lang="tr-TR" dirty="0"/>
              <a:t>Yeniliklerden yararlanmak</a:t>
            </a:r>
          </a:p>
          <a:p>
            <a:r>
              <a:rPr lang="tr-TR" dirty="0"/>
              <a:t>Gelişmiş hedefleme yapmak (hedef kitle kategorisine göre içerik)</a:t>
            </a:r>
          </a:p>
        </p:txBody>
      </p:sp>
    </p:spTree>
    <p:extLst>
      <p:ext uri="{BB962C8B-B14F-4D97-AF65-F5344CB8AC3E}">
        <p14:creationId xmlns:p14="http://schemas.microsoft.com/office/powerpoint/2010/main" val="353701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B3227A-C557-4643-A42E-4F6BB6108789}"/>
              </a:ext>
            </a:extLst>
          </p:cNvPr>
          <p:cNvSpPr>
            <a:spLocks noGrp="1"/>
          </p:cNvSpPr>
          <p:nvPr>
            <p:ph type="title"/>
          </p:nvPr>
        </p:nvSpPr>
        <p:spPr/>
        <p:txBody>
          <a:bodyPr/>
          <a:lstStyle/>
          <a:p>
            <a:r>
              <a:rPr lang="tr-TR" dirty="0"/>
              <a:t>Hayran sayısını artırmaya çalışmak yerine, etkileşim yaratmak!</a:t>
            </a:r>
          </a:p>
        </p:txBody>
      </p:sp>
      <p:sp>
        <p:nvSpPr>
          <p:cNvPr id="3" name="İçerik Yer Tutucusu 2">
            <a:extLst>
              <a:ext uri="{FF2B5EF4-FFF2-40B4-BE49-F238E27FC236}">
                <a16:creationId xmlns:a16="http://schemas.microsoft.com/office/drawing/2014/main" id="{AB47065F-48F5-4F8F-BED0-0899A1A13820}"/>
              </a:ext>
            </a:extLst>
          </p:cNvPr>
          <p:cNvSpPr>
            <a:spLocks noGrp="1"/>
          </p:cNvSpPr>
          <p:nvPr>
            <p:ph idx="1"/>
          </p:nvPr>
        </p:nvSpPr>
        <p:spPr>
          <a:xfrm>
            <a:off x="566670" y="1825624"/>
            <a:ext cx="10787130" cy="4845631"/>
          </a:xfrm>
        </p:spPr>
        <p:txBody>
          <a:bodyPr>
            <a:normAutofit fontScale="92500"/>
          </a:bodyPr>
          <a:lstStyle/>
          <a:p>
            <a:r>
              <a:rPr lang="tr-TR" sz="2400" dirty="0"/>
              <a:t>Sayfa etkileşimini artırmaya yardımcı olacak bazı detaylar:</a:t>
            </a:r>
          </a:p>
          <a:p>
            <a:pPr marL="0" indent="0">
              <a:buNone/>
            </a:pPr>
            <a:r>
              <a:rPr lang="tr-TR" sz="2400" dirty="0"/>
              <a:t>• Görselle birlikte paylaşılan iletiler, ortalama iletilerden %39 daha fazla etkileşim yaratıyor.</a:t>
            </a:r>
          </a:p>
          <a:p>
            <a:pPr marL="0" indent="0">
              <a:buNone/>
            </a:pPr>
            <a:r>
              <a:rPr lang="tr-TR" sz="2400" dirty="0"/>
              <a:t>• 80 veya daha az karakterden oluşan kısa iletiler, etkileşimi %23 oranında artırıyor.</a:t>
            </a:r>
          </a:p>
          <a:p>
            <a:pPr marL="0" indent="0">
              <a:buNone/>
            </a:pPr>
            <a:r>
              <a:rPr lang="tr-TR" sz="2400" dirty="0"/>
              <a:t>• Duygulara hitap eden iletiler, %33 daha fazla paylaşım, yorum ve %57 daha fazla beğeni</a:t>
            </a:r>
          </a:p>
          <a:p>
            <a:pPr marL="0" indent="0">
              <a:buNone/>
            </a:pPr>
            <a:r>
              <a:rPr lang="tr-TR" sz="2400" dirty="0"/>
              <a:t>sağlıyor.</a:t>
            </a:r>
          </a:p>
          <a:p>
            <a:pPr marL="0" indent="0">
              <a:buNone/>
            </a:pPr>
            <a:r>
              <a:rPr lang="tr-TR" sz="2400" dirty="0"/>
              <a:t>• Marka şikâyetleri için Facebook veya </a:t>
            </a:r>
            <a:r>
              <a:rPr lang="tr-TR" sz="2400" dirty="0" err="1"/>
              <a:t>Twitter</a:t>
            </a:r>
            <a:r>
              <a:rPr lang="tr-TR" sz="2400" dirty="0"/>
              <a:t> gibi platformları kullananların %25’i bir saat</a:t>
            </a:r>
          </a:p>
          <a:p>
            <a:pPr marL="0" indent="0">
              <a:buNone/>
            </a:pPr>
            <a:r>
              <a:rPr lang="tr-TR" sz="2400" dirty="0"/>
              <a:t>içinde, %6’sı ise 10 dakika içinde geri dönüş bekliyor.</a:t>
            </a:r>
          </a:p>
          <a:p>
            <a:pPr marL="0" indent="0">
              <a:buNone/>
            </a:pPr>
            <a:r>
              <a:rPr lang="tr-TR" sz="2400" dirty="0"/>
              <a:t>• Bir hayranı sayfayla etkileşime geçirmek, onun 34 arkadaşına ulaşmak anlamına geliyor.</a:t>
            </a:r>
          </a:p>
          <a:p>
            <a:pPr marL="0" indent="0">
              <a:buNone/>
            </a:pPr>
            <a:r>
              <a:rPr lang="tr-TR" sz="2400" dirty="0"/>
              <a:t>• Kullanıcıların %41’i günde bir veya iki kez Facebook hesaplarına göz atarken, %27’si üç ila on kez, %8’i ise daha fazla sosyal ağı ziyaret ediyor</a:t>
            </a:r>
          </a:p>
        </p:txBody>
      </p:sp>
    </p:spTree>
    <p:extLst>
      <p:ext uri="{BB962C8B-B14F-4D97-AF65-F5344CB8AC3E}">
        <p14:creationId xmlns:p14="http://schemas.microsoft.com/office/powerpoint/2010/main" val="183942368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1014</Words>
  <Application>Microsoft Office PowerPoint</Application>
  <PresentationFormat>Geniş ekran</PresentationFormat>
  <Paragraphs>98</Paragraphs>
  <Slides>18</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Wingdings</vt:lpstr>
      <vt:lpstr>Office Teması</vt:lpstr>
      <vt:lpstr>YENİ MEDYA YENİ TEKNOLOJİLER  13 . Sosyal Medyada Marka Yönetimi</vt:lpstr>
      <vt:lpstr>Sosyal Medyada Marka Yönetimi</vt:lpstr>
      <vt:lpstr>Marka yönetimi neleri içerir?</vt:lpstr>
      <vt:lpstr>Sosyal Medyanın Markalaşmaya Etkileri</vt:lpstr>
      <vt:lpstr>Çevrimiçi markalamanın olası bazı hedefleri</vt:lpstr>
      <vt:lpstr>Dijital vaatler</vt:lpstr>
      <vt:lpstr>İnsanlar neden bir markayı sosyal medyada takip eder?</vt:lpstr>
      <vt:lpstr>Markaların sosyal medyada yer almak isteme nedenleri</vt:lpstr>
      <vt:lpstr>Hayran sayısını artırmaya çalışmak yerine, etkileşim yaratmak!</vt:lpstr>
      <vt:lpstr>Bir markayı sosyal medyada tanıtmak için kullanılan temel teknikler</vt:lpstr>
      <vt:lpstr>Sosyal Medya Marka Toplulukları </vt:lpstr>
      <vt:lpstr>Sosyal Medyada Ölçümleme</vt:lpstr>
      <vt:lpstr>  14 . Küreselleşme ve Sosyal Medya Uygulamaları</vt:lpstr>
      <vt:lpstr>Küreselleşme nedir?</vt:lpstr>
      <vt:lpstr>Küreselleşmenin Etki Alanları</vt:lpstr>
      <vt:lpstr>Küreselleşmenin Unsurları</vt:lpstr>
      <vt:lpstr>KÜRESELLEŞME SÜRECİNDE MEDYANIN ROLÜ</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MEDYA YENİ TEKNOLOJİLER  3. Hafta: İnternet</dc:title>
  <dc:creator>Yazar </dc:creator>
  <cp:lastModifiedBy>Yazar </cp:lastModifiedBy>
  <cp:revision>40</cp:revision>
  <dcterms:created xsi:type="dcterms:W3CDTF">2020-10-23T09:20:48Z</dcterms:created>
  <dcterms:modified xsi:type="dcterms:W3CDTF">2021-01-08T10:21:29Z</dcterms:modified>
</cp:coreProperties>
</file>