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KONUYA GİRİŞ</a:t>
            </a:r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3444542"/>
          </a:xfrm>
        </p:spPr>
        <p:txBody>
          <a:bodyPr>
            <a:normAutofit/>
          </a:bodyPr>
          <a:lstStyle/>
          <a:p>
            <a:r>
              <a:rPr lang="tr-TR" dirty="0" smtClean="0"/>
              <a:t>A. Yazılı Kaynaklar</a:t>
            </a:r>
          </a:p>
          <a:p>
            <a:pPr lvl="1"/>
            <a:r>
              <a:rPr lang="tr-TR" dirty="0" smtClean="0"/>
              <a:t>Türk Borçlar Kanunu</a:t>
            </a:r>
          </a:p>
          <a:p>
            <a:pPr lvl="2"/>
            <a:r>
              <a:rPr lang="tr-TR" dirty="0" smtClean="0"/>
              <a:t>Genel hükümler</a:t>
            </a:r>
          </a:p>
          <a:p>
            <a:pPr lvl="2"/>
            <a:r>
              <a:rPr lang="tr-TR" dirty="0" smtClean="0"/>
              <a:t>Özel hükümler</a:t>
            </a:r>
          </a:p>
          <a:p>
            <a:pPr lvl="1"/>
            <a:r>
              <a:rPr lang="tr-TR" dirty="0" smtClean="0"/>
              <a:t>Türk Medeni Kanunu</a:t>
            </a:r>
          </a:p>
          <a:p>
            <a:pPr lvl="1"/>
            <a:r>
              <a:rPr lang="tr-TR" dirty="0" smtClean="0"/>
              <a:t>Diğer kanunlar</a:t>
            </a:r>
          </a:p>
          <a:p>
            <a:pPr lvl="1"/>
            <a:r>
              <a:rPr lang="tr-TR" dirty="0" smtClean="0"/>
              <a:t>Milletlerarası antlaşma ve sözleşmeler</a:t>
            </a:r>
          </a:p>
          <a:p>
            <a:pPr lvl="1"/>
            <a:r>
              <a:rPr lang="tr-TR" dirty="0" smtClean="0"/>
              <a:t>Milletlerarası özel hukuka ilişkin kanunlar ihtilafı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A. Yazılı </a:t>
            </a:r>
            <a:r>
              <a:rPr lang="tr-TR" dirty="0" smtClean="0"/>
              <a:t>Kaynaklar (devam)</a:t>
            </a:r>
          </a:p>
          <a:p>
            <a:pPr lvl="1"/>
            <a:r>
              <a:rPr lang="tr-TR" dirty="0" smtClean="0"/>
              <a:t>Genel işlem şartları</a:t>
            </a:r>
          </a:p>
          <a:p>
            <a:pPr lvl="1"/>
            <a:r>
              <a:rPr lang="tr-TR" dirty="0" smtClean="0"/>
              <a:t>Bilimsel görüşler (doktrin) ve yargı kararları</a:t>
            </a:r>
          </a:p>
          <a:p>
            <a:r>
              <a:rPr lang="tr-TR" dirty="0" smtClean="0"/>
              <a:t>B. Yazılı Olmayan Kaynaklar</a:t>
            </a:r>
          </a:p>
          <a:p>
            <a:pPr lvl="1"/>
            <a:r>
              <a:rPr lang="tr-TR" dirty="0" smtClean="0"/>
              <a:t>Örf ve adet kuralları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TÜRK BORÇLAR KANUNUNUN ÖZEL HÜKÜMLERİ </a:t>
            </a:r>
            <a:r>
              <a:rPr lang="tr-TR" dirty="0" smtClean="0"/>
              <a:t>VE BUNLARIN UYGULANMASI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Hükümlerin Konusu</a:t>
            </a:r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Hükümlerin</a:t>
            </a:r>
            <a:r>
              <a:rPr lang="en-US" dirty="0" smtClean="0"/>
              <a:t> </a:t>
            </a:r>
            <a:r>
              <a:rPr lang="en-US" dirty="0" err="1" smtClean="0"/>
              <a:t>Çeşitleri</a:t>
            </a:r>
            <a:r>
              <a:rPr lang="en-US" dirty="0" smtClean="0"/>
              <a:t> </a:t>
            </a:r>
            <a:r>
              <a:rPr lang="tr-TR" dirty="0" err="1"/>
              <a:t>v</a:t>
            </a:r>
            <a:r>
              <a:rPr lang="en-US" dirty="0" smtClean="0"/>
              <a:t>e </a:t>
            </a:r>
            <a:r>
              <a:rPr lang="en-US" dirty="0" err="1" smtClean="0"/>
              <a:t>İşlevleri</a:t>
            </a:r>
            <a:endParaRPr lang="tr-TR" dirty="0" smtClean="0"/>
          </a:p>
          <a:p>
            <a:pPr lvl="1"/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/>
              <a:t>tanımlanmasına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 smtClean="0"/>
              <a:t>hükümle</a:t>
            </a:r>
            <a:r>
              <a:rPr lang="tr-TR" dirty="0" smtClean="0"/>
              <a:t>r</a:t>
            </a:r>
          </a:p>
          <a:p>
            <a:pPr lvl="1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kurulmasına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 smtClean="0"/>
              <a:t>hükümler</a:t>
            </a:r>
            <a:endParaRPr lang="tr-TR" dirty="0" smtClean="0"/>
          </a:p>
          <a:p>
            <a:pPr lvl="1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içeriğine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 smtClean="0"/>
              <a:t>hükümler</a:t>
            </a:r>
            <a:endParaRPr lang="tr-TR" dirty="0" smtClean="0"/>
          </a:p>
          <a:p>
            <a:pPr lvl="1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edilmemesine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 smtClean="0"/>
              <a:t>hükümler</a:t>
            </a:r>
            <a:endParaRPr lang="tr-TR" dirty="0" smtClean="0"/>
          </a:p>
          <a:p>
            <a:pPr lvl="1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 smtClean="0"/>
              <a:t>hükümler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TÜRK BORÇLAR KANUNUNUN ÖZEL HÜKÜMLERİ VE BUNLARIN UYGULANMASI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Hükümlerin</a:t>
            </a:r>
            <a:r>
              <a:rPr lang="en-US" dirty="0" smtClean="0"/>
              <a:t> </a:t>
            </a:r>
            <a:r>
              <a:rPr lang="en-US" dirty="0" err="1" smtClean="0"/>
              <a:t>Uygulanmas</a:t>
            </a:r>
            <a:r>
              <a:rPr lang="tr-TR" dirty="0" smtClean="0"/>
              <a:t>ı</a:t>
            </a:r>
          </a:p>
          <a:p>
            <a:r>
              <a:rPr lang="tr-TR" dirty="0" smtClean="0"/>
              <a:t>Türk Borçlar Kanununun Özel Hükümlerinin Nitelikleri</a:t>
            </a:r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Hükümlerle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Hükümler</a:t>
            </a:r>
            <a:r>
              <a:rPr lang="en-US" dirty="0" smtClean="0"/>
              <a:t> </a:t>
            </a:r>
            <a:r>
              <a:rPr lang="en-US" dirty="0" err="1" smtClean="0"/>
              <a:t>Arasindaki</a:t>
            </a:r>
            <a:r>
              <a:rPr lang="tr-TR" dirty="0" smtClean="0"/>
              <a:t> </a:t>
            </a:r>
            <a:r>
              <a:rPr lang="en-US" dirty="0" err="1" smtClean="0"/>
              <a:t>İlişki</a:t>
            </a:r>
            <a:endParaRPr lang="tr-TR" dirty="0" smtClean="0"/>
          </a:p>
          <a:p>
            <a:pPr lvl="1"/>
            <a:r>
              <a:rPr lang="en-US" dirty="0" err="1"/>
              <a:t>Yığılma</a:t>
            </a:r>
            <a:r>
              <a:rPr lang="en-US" dirty="0"/>
              <a:t> (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uygulanma</a:t>
            </a:r>
            <a:r>
              <a:rPr lang="en-US" dirty="0"/>
              <a:t>) </a:t>
            </a:r>
            <a:r>
              <a:rPr lang="en-US" dirty="0" err="1" smtClean="0"/>
              <a:t>ilkes</a:t>
            </a:r>
            <a:r>
              <a:rPr lang="tr-TR" dirty="0" smtClean="0"/>
              <a:t>i</a:t>
            </a:r>
          </a:p>
          <a:p>
            <a:pPr lvl="1"/>
            <a:r>
              <a:rPr lang="en-US" dirty="0" err="1"/>
              <a:t>Dışlama</a:t>
            </a:r>
            <a:r>
              <a:rPr lang="en-US" dirty="0"/>
              <a:t> (</a:t>
            </a:r>
            <a:r>
              <a:rPr lang="en-US" dirty="0" err="1"/>
              <a:t>münhasır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) </a:t>
            </a:r>
            <a:r>
              <a:rPr lang="en-US" dirty="0" err="1"/>
              <a:t>ilkesi</a:t>
            </a:r>
            <a:r>
              <a:rPr lang="en-US" dirty="0"/>
              <a:t> </a:t>
            </a:r>
            <a:endParaRPr lang="tr-TR" dirty="0" smtClean="0"/>
          </a:p>
          <a:p>
            <a:pPr lvl="1"/>
            <a:r>
              <a:rPr lang="en-US" dirty="0" err="1"/>
              <a:t>Yarışma</a:t>
            </a:r>
            <a:r>
              <a:rPr lang="en-US" dirty="0"/>
              <a:t> </a:t>
            </a:r>
            <a:r>
              <a:rPr lang="en-US" dirty="0" err="1" smtClean="0"/>
              <a:t>ilkesi</a:t>
            </a: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SÖZLEŞMELERİN GENEL TASNİFİ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Edimler</a:t>
            </a:r>
            <a:r>
              <a:rPr lang="en-US" dirty="0" smtClean="0"/>
              <a:t> Aras</a:t>
            </a:r>
            <a:r>
              <a:rPr lang="tr-TR" dirty="0" smtClean="0"/>
              <a:t>ı</a:t>
            </a:r>
            <a:r>
              <a:rPr lang="en-US" dirty="0" err="1" smtClean="0"/>
              <a:t>ndaki</a:t>
            </a:r>
            <a:r>
              <a:rPr lang="en-US" dirty="0" smtClean="0"/>
              <a:t> </a:t>
            </a:r>
            <a:r>
              <a:rPr lang="en-US" dirty="0" err="1" smtClean="0"/>
              <a:t>İlişkilere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err="1" smtClean="0"/>
              <a:t>Hukukî</a:t>
            </a:r>
            <a:r>
              <a:rPr lang="en-US" dirty="0" smtClean="0"/>
              <a:t> </a:t>
            </a:r>
            <a:r>
              <a:rPr lang="en-US" dirty="0" err="1" smtClean="0"/>
              <a:t>Sonuçlar</a:t>
            </a:r>
            <a:r>
              <a:rPr lang="tr-TR" dirty="0" smtClean="0"/>
              <a:t>ı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err="1" smtClean="0"/>
              <a:t>Sürelerine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/>
              <a:t>Ani </a:t>
            </a:r>
            <a:r>
              <a:rPr lang="en-US" dirty="0" err="1" smtClean="0"/>
              <a:t>sözleşmeler</a:t>
            </a:r>
            <a:endParaRPr lang="tr-TR" dirty="0" smtClean="0"/>
          </a:p>
          <a:p>
            <a:pPr lvl="1"/>
            <a:r>
              <a:rPr lang="en-US" dirty="0" err="1"/>
              <a:t>Dönemli</a:t>
            </a:r>
            <a:r>
              <a:rPr lang="en-US" dirty="0"/>
              <a:t> </a:t>
            </a:r>
            <a:r>
              <a:rPr lang="en-US" dirty="0" err="1" smtClean="0"/>
              <a:t>sözleşmeler</a:t>
            </a:r>
            <a:endParaRPr lang="tr-TR" dirty="0" smtClean="0"/>
          </a:p>
          <a:p>
            <a:pPr lvl="1"/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 smtClean="0"/>
              <a:t>sözleşmeler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SÖZLEŞMELERİN GENEL TASNİFİ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Karşılıklı (İvazlı) Olup Olmamalarına Göre</a:t>
            </a:r>
          </a:p>
          <a:p>
            <a:r>
              <a:rPr lang="en-US" dirty="0" err="1" smtClean="0"/>
              <a:t>Kanunda</a:t>
            </a:r>
            <a:r>
              <a:rPr lang="en-US" dirty="0" smtClean="0"/>
              <a:t> </a:t>
            </a:r>
            <a:r>
              <a:rPr lang="en-US" dirty="0" err="1" smtClean="0"/>
              <a:t>Düzenlenmiş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Olmamalar</a:t>
            </a:r>
            <a:r>
              <a:rPr lang="tr-TR" dirty="0" smtClean="0"/>
              <a:t>ı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endParaRPr lang="tr-TR" dirty="0" smtClean="0"/>
          </a:p>
          <a:p>
            <a:pPr lvl="1"/>
            <a:r>
              <a:rPr lang="en-US" dirty="0" err="1"/>
              <a:t>İsimli</a:t>
            </a:r>
            <a:r>
              <a:rPr lang="en-US" dirty="0"/>
              <a:t> </a:t>
            </a:r>
            <a:r>
              <a:rPr lang="en-US" dirty="0" err="1" smtClean="0"/>
              <a:t>sözleşmeler</a:t>
            </a:r>
            <a:endParaRPr lang="tr-TR" dirty="0" smtClean="0"/>
          </a:p>
          <a:p>
            <a:pPr lvl="1"/>
            <a:r>
              <a:rPr lang="en-US" dirty="0" err="1" smtClean="0"/>
              <a:t>İsim</a:t>
            </a:r>
            <a:r>
              <a:rPr lang="tr-TR" dirty="0" smtClean="0"/>
              <a:t>siz</a:t>
            </a:r>
            <a:r>
              <a:rPr lang="en-US" dirty="0" smtClean="0"/>
              <a:t> </a:t>
            </a:r>
            <a:r>
              <a:rPr lang="en-US" dirty="0" err="1" smtClean="0"/>
              <a:t>sözleşmeler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A0CB61-A5AF-4346-BC52-57262F7F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SÖZLEŞME ÖZGÜRLÜĞÜ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5768B7-1625-C24A-B53C-CB4B7085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2371"/>
          </a:xfrm>
        </p:spPr>
        <p:txBody>
          <a:bodyPr/>
          <a:lstStyle/>
          <a:p>
            <a:r>
              <a:rPr lang="tr-TR" dirty="0" smtClean="0"/>
              <a:t>İrade Özerkliği</a:t>
            </a:r>
          </a:p>
          <a:p>
            <a:r>
              <a:rPr lang="tr-TR" dirty="0" smtClean="0"/>
              <a:t>Sözleşme Özgürlüğü</a:t>
            </a:r>
          </a:p>
          <a:p>
            <a:pPr lvl="1"/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yapma</a:t>
            </a:r>
            <a:r>
              <a:rPr lang="en-US" dirty="0"/>
              <a:t> </a:t>
            </a:r>
            <a:r>
              <a:rPr lang="en-US" dirty="0" err="1" smtClean="0"/>
              <a:t>özgürlüğü</a:t>
            </a:r>
            <a:endParaRPr lang="tr-TR" dirty="0" smtClean="0"/>
          </a:p>
          <a:p>
            <a:pPr lvl="1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tarafını</a:t>
            </a:r>
            <a:r>
              <a:rPr lang="en-US" dirty="0"/>
              <a:t> </a:t>
            </a:r>
            <a:r>
              <a:rPr lang="en-US" dirty="0" err="1"/>
              <a:t>seçme</a:t>
            </a:r>
            <a:r>
              <a:rPr lang="en-US" dirty="0"/>
              <a:t> </a:t>
            </a:r>
            <a:r>
              <a:rPr lang="en-US" dirty="0" err="1" smtClean="0"/>
              <a:t>özgürlüğü</a:t>
            </a:r>
            <a:endParaRPr lang="tr-TR" dirty="0" smtClean="0"/>
          </a:p>
          <a:p>
            <a:pPr lvl="1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tipini</a:t>
            </a:r>
            <a:r>
              <a:rPr lang="en-US" dirty="0"/>
              <a:t>, </a:t>
            </a:r>
            <a:r>
              <a:rPr lang="en-US" dirty="0" err="1"/>
              <a:t>içeriğini</a:t>
            </a:r>
            <a:r>
              <a:rPr lang="en-US" dirty="0"/>
              <a:t> </a:t>
            </a:r>
            <a:r>
              <a:rPr lang="en-US" dirty="0" err="1"/>
              <a:t>düzenleme</a:t>
            </a:r>
            <a:r>
              <a:rPr lang="en-US" dirty="0"/>
              <a:t> </a:t>
            </a:r>
            <a:r>
              <a:rPr lang="en-US" dirty="0" err="1" smtClean="0"/>
              <a:t>özgürlüğü</a:t>
            </a:r>
            <a:endParaRPr lang="tr-TR" dirty="0" smtClean="0"/>
          </a:p>
          <a:p>
            <a:pPr lvl="1"/>
            <a:r>
              <a:rPr lang="en-US" dirty="0" err="1"/>
              <a:t>Sözleşmeyi</a:t>
            </a:r>
            <a:r>
              <a:rPr lang="en-US" dirty="0"/>
              <a:t> </a:t>
            </a:r>
            <a:r>
              <a:rPr lang="en-US" dirty="0" err="1"/>
              <a:t>değiştirme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ortadan</a:t>
            </a:r>
            <a:r>
              <a:rPr lang="en-US" dirty="0"/>
              <a:t> </a:t>
            </a:r>
            <a:r>
              <a:rPr lang="en-US" dirty="0" err="1"/>
              <a:t>kaldırma</a:t>
            </a:r>
            <a:r>
              <a:rPr lang="en-US" dirty="0"/>
              <a:t> </a:t>
            </a:r>
            <a:r>
              <a:rPr lang="en-US" dirty="0" err="1" smtClean="0"/>
              <a:t>özgürlüğü</a:t>
            </a:r>
            <a:endParaRPr lang="tr-TR" dirty="0" smtClean="0"/>
          </a:p>
          <a:p>
            <a:pPr lvl="1"/>
            <a:r>
              <a:rPr lang="en-US" dirty="0" err="1"/>
              <a:t>Şekil</a:t>
            </a:r>
            <a:r>
              <a:rPr lang="en-US" dirty="0"/>
              <a:t> </a:t>
            </a:r>
            <a:r>
              <a:rPr lang="en-US" dirty="0" err="1" smtClean="0"/>
              <a:t>özgürlüğü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BORÇLAR KANUNUNDA DÜZENLENMİŞ OLAN SÖZLEŞMELERİN </a:t>
            </a:r>
            <a:r>
              <a:rPr lang="en-US" dirty="0" smtClean="0"/>
              <a:t>TASNİF</a:t>
            </a:r>
            <a:r>
              <a:rPr lang="tr-TR" dirty="0" smtClean="0"/>
              <a:t>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754474"/>
            <a:ext cx="9603275" cy="4032371"/>
          </a:xfrm>
        </p:spPr>
        <p:txBody>
          <a:bodyPr/>
          <a:lstStyle/>
          <a:p>
            <a:r>
              <a:rPr lang="en-US" dirty="0" err="1"/>
              <a:t>Devir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r>
              <a:rPr lang="en-US" dirty="0" err="1"/>
              <a:t>doğuran</a:t>
            </a:r>
            <a:r>
              <a:rPr lang="en-US" dirty="0"/>
              <a:t> </a:t>
            </a:r>
            <a:r>
              <a:rPr lang="en-US" dirty="0" err="1" smtClean="0"/>
              <a:t>sözleşmele</a:t>
            </a:r>
            <a:r>
              <a:rPr lang="tr-TR" dirty="0" smtClean="0"/>
              <a:t>r</a:t>
            </a:r>
          </a:p>
          <a:p>
            <a:r>
              <a:rPr lang="en-US" dirty="0" err="1"/>
              <a:t>Kullandırma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r>
              <a:rPr lang="en-US" dirty="0" err="1"/>
              <a:t>doğuran</a:t>
            </a:r>
            <a:r>
              <a:rPr lang="en-US" dirty="0"/>
              <a:t> </a:t>
            </a:r>
            <a:r>
              <a:rPr lang="en-US" dirty="0" err="1" smtClean="0"/>
              <a:t>sözleşmeler</a:t>
            </a:r>
            <a:endParaRPr lang="tr-TR" dirty="0" smtClean="0"/>
          </a:p>
          <a:p>
            <a:r>
              <a:rPr lang="en-US" dirty="0" err="1"/>
              <a:t>İşgörme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r>
              <a:rPr lang="en-US" dirty="0" err="1"/>
              <a:t>doğuran</a:t>
            </a:r>
            <a:r>
              <a:rPr lang="en-US" dirty="0"/>
              <a:t> </a:t>
            </a:r>
            <a:r>
              <a:rPr lang="en-US" dirty="0" err="1"/>
              <a:t>sözleşmeler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err="1"/>
              <a:t>Saklama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r>
              <a:rPr lang="en-US" dirty="0" err="1"/>
              <a:t>doğuran</a:t>
            </a:r>
            <a:r>
              <a:rPr lang="en-US" dirty="0"/>
              <a:t> </a:t>
            </a:r>
            <a:r>
              <a:rPr lang="en-US" dirty="0" err="1"/>
              <a:t>sözleşmeler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err="1"/>
              <a:t>Teminat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r>
              <a:rPr lang="en-US" dirty="0" err="1"/>
              <a:t>doğuran</a:t>
            </a:r>
            <a:r>
              <a:rPr lang="en-US" dirty="0"/>
              <a:t> </a:t>
            </a:r>
            <a:r>
              <a:rPr lang="en-US" dirty="0" err="1"/>
              <a:t>sözleşmeler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err="1"/>
              <a:t>Talih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tesadüfe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sözleşmeler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err="1"/>
              <a:t>Ortaklık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r>
              <a:rPr lang="en-US" dirty="0" err="1"/>
              <a:t>doğuran</a:t>
            </a:r>
            <a:r>
              <a:rPr lang="en-US" dirty="0"/>
              <a:t> </a:t>
            </a:r>
            <a:r>
              <a:rPr lang="en-US" dirty="0" err="1" smtClean="0"/>
              <a:t>sözleşmeler</a:t>
            </a:r>
            <a:endParaRPr lang="tr-TR" dirty="0"/>
          </a:p>
          <a:p>
            <a:r>
              <a:rPr lang="tr-TR" dirty="0" smtClean="0"/>
              <a:t>Diğer sözleşmeler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9347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1371</TotalTime>
  <Words>251</Words>
  <Application>Microsoft Office PowerPoint</Application>
  <PresentationFormat>Geniş ekran</PresentationFormat>
  <Paragraphs>61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BORÇLAR HUKUKU ÖZEL HÜKÜMLER</vt:lpstr>
      <vt:lpstr>KAYNAKLAR</vt:lpstr>
      <vt:lpstr>KAYNAKLAR</vt:lpstr>
      <vt:lpstr>TÜRK BORÇLAR KANUNUNUN ÖZEL HÜKÜMLERİ VE BUNLARIN UYGULANMASI</vt:lpstr>
      <vt:lpstr>TÜRK BORÇLAR KANUNUNUN ÖZEL HÜKÜMLERİ VE BUNLARIN UYGULANMASI</vt:lpstr>
      <vt:lpstr>SÖZLEŞMELERİN GENEL TASNİFİ </vt:lpstr>
      <vt:lpstr>SÖZLEŞMELERİN GENEL TASNİFİ </vt:lpstr>
      <vt:lpstr>SÖZLEŞME ÖZGÜRLÜĞÜ</vt:lpstr>
      <vt:lpstr>BORÇLAR KANUNUNDA DÜZENLENMİŞ OLAN SÖZLEŞMELERİN TASNİFİ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24</cp:revision>
  <dcterms:created xsi:type="dcterms:W3CDTF">2020-07-01T13:53:34Z</dcterms:created>
  <dcterms:modified xsi:type="dcterms:W3CDTF">2021-03-19T16:20:37Z</dcterms:modified>
</cp:coreProperties>
</file>