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48"/>
  </p:notesMasterIdLst>
  <p:sldIdLst>
    <p:sldId id="315" r:id="rId2"/>
    <p:sldId id="316" r:id="rId3"/>
    <p:sldId id="257" r:id="rId4"/>
    <p:sldId id="258" r:id="rId5"/>
    <p:sldId id="292" r:id="rId6"/>
    <p:sldId id="310" r:id="rId7"/>
    <p:sldId id="269" r:id="rId8"/>
    <p:sldId id="284" r:id="rId9"/>
    <p:sldId id="285" r:id="rId10"/>
    <p:sldId id="293" r:id="rId11"/>
    <p:sldId id="268" r:id="rId12"/>
    <p:sldId id="290" r:id="rId13"/>
    <p:sldId id="291" r:id="rId14"/>
    <p:sldId id="283" r:id="rId15"/>
    <p:sldId id="287" r:id="rId16"/>
    <p:sldId id="286" r:id="rId17"/>
    <p:sldId id="288" r:id="rId18"/>
    <p:sldId id="289" r:id="rId19"/>
    <p:sldId id="309" r:id="rId20"/>
    <p:sldId id="311" r:id="rId21"/>
    <p:sldId id="294" r:id="rId22"/>
    <p:sldId id="278" r:id="rId23"/>
    <p:sldId id="279" r:id="rId24"/>
    <p:sldId id="261" r:id="rId25"/>
    <p:sldId id="262" r:id="rId26"/>
    <p:sldId id="260" r:id="rId27"/>
    <p:sldId id="263" r:id="rId28"/>
    <p:sldId id="270" r:id="rId29"/>
    <p:sldId id="264" r:id="rId30"/>
    <p:sldId id="267" r:id="rId31"/>
    <p:sldId id="266" r:id="rId32"/>
    <p:sldId id="265" r:id="rId33"/>
    <p:sldId id="295" r:id="rId34"/>
    <p:sldId id="302" r:id="rId35"/>
    <p:sldId id="296" r:id="rId36"/>
    <p:sldId id="297" r:id="rId37"/>
    <p:sldId id="298" r:id="rId38"/>
    <p:sldId id="299" r:id="rId39"/>
    <p:sldId id="300" r:id="rId40"/>
    <p:sldId id="301" r:id="rId41"/>
    <p:sldId id="303" r:id="rId42"/>
    <p:sldId id="304" r:id="rId43"/>
    <p:sldId id="305" r:id="rId44"/>
    <p:sldId id="306" r:id="rId45"/>
    <p:sldId id="307" r:id="rId46"/>
    <p:sldId id="314" r:id="rId47"/>
  </p:sldIdLst>
  <p:sldSz cx="12192000" cy="6858000"/>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658" y="53"/>
      </p:cViewPr>
      <p:guideLst>
        <p:guide orient="horz" pos="2160"/>
        <p:guide pos="3840"/>
      </p:guideLst>
    </p:cSldViewPr>
  </p:slideViewPr>
  <p:notesTextViewPr>
    <p:cViewPr>
      <p:scale>
        <a:sx n="100" d="100"/>
        <a:sy n="100" d="100"/>
      </p:scale>
      <p:origin x="0" y="0"/>
    </p:cViewPr>
  </p:notesTextViewPr>
  <p:notesViewPr>
    <p:cSldViewPr>
      <p:cViewPr varScale="1">
        <p:scale>
          <a:sx n="67" d="100"/>
          <a:sy n="67" d="100"/>
        </p:scale>
        <p:origin x="-3154"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E05890B3-B5C7-440C-B5DE-E5C29566050E}" type="datetimeFigureOut">
              <a:rPr lang="tr-TR"/>
              <a:pPr>
                <a:defRPr/>
              </a:pPr>
              <a:t>30.03.2021</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B8B9C68-88EA-49C4-9665-0DD3E7A4D1CB}"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494C88-84CE-43C1-9103-96CC6AC9D77C}" type="slidenum">
              <a:rPr lang="en-US" altLang="tr-TR">
                <a:latin typeface="Arial" panose="020B0604020202020204" pitchFamily="34" charset="0"/>
              </a:rPr>
              <a:pPr>
                <a:spcBef>
                  <a:spcPct val="0"/>
                </a:spcBef>
              </a:pPr>
              <a:t>1</a:t>
            </a:fld>
            <a:endParaRPr lang="en-US" altLang="tr-TR">
              <a:latin typeface="Arial" panose="020B0604020202020204" pitchFamily="34" charset="0"/>
            </a:endParaRPr>
          </a:p>
        </p:txBody>
      </p:sp>
      <p:sp>
        <p:nvSpPr>
          <p:cNvPr id="819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BB8B9C68-88EA-49C4-9665-0DD3E7A4D1CB}" type="slidenum">
              <a:rPr lang="tr-TR" altLang="tr-TR" smtClean="0"/>
              <a:pPr>
                <a:defRPr/>
              </a:pPr>
              <a:t>22</a:t>
            </a:fld>
            <a:endParaRPr lang="tr-TR" altLang="tr-TR"/>
          </a:p>
        </p:txBody>
      </p:sp>
    </p:spTree>
    <p:extLst>
      <p:ext uri="{BB962C8B-B14F-4D97-AF65-F5344CB8AC3E}">
        <p14:creationId xmlns:p14="http://schemas.microsoft.com/office/powerpoint/2010/main" val="3613772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3810000"/>
            <a:ext cx="10058400" cy="515112"/>
          </a:xfrm>
        </p:spPr>
        <p:txBody>
          <a:bodyPr anchor="b">
            <a:noAutofit/>
          </a:bodyPr>
          <a:lstStyle>
            <a:lvl1pPr algn="ctr">
              <a:lnSpc>
                <a:spcPct val="85000"/>
              </a:lnSpc>
              <a:defRPr sz="2800" b="0" spc="-28" baseline="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Subtitle 2"/>
          <p:cNvSpPr>
            <a:spLocks noGrp="1"/>
          </p:cNvSpPr>
          <p:nvPr>
            <p:ph type="subTitle" idx="1" hasCustomPrompt="1"/>
          </p:nvPr>
        </p:nvSpPr>
        <p:spPr>
          <a:xfrm>
            <a:off x="1100051" y="4455621"/>
            <a:ext cx="10058400" cy="1143000"/>
          </a:xfrm>
        </p:spPr>
        <p:txBody>
          <a:bodyPr lIns="91440" rIns="91440">
            <a:normAutofit/>
          </a:bodyPr>
          <a:lstStyle>
            <a:lvl1pPr marL="0" indent="0" algn="ctr">
              <a:buNone/>
              <a:defRPr sz="1013" cap="all" spc="113" baseline="0">
                <a:solidFill>
                  <a:schemeClr val="tx2"/>
                </a:solidFill>
                <a:latin typeface="Times New Roman" panose="02020603050405020304" pitchFamily="18" charset="0"/>
                <a:cs typeface="Times New Roman" panose="02020603050405020304" pitchFamily="18" charset="0"/>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tr-TR" dirty="0" smtClean="0"/>
              <a:t>DERS ADI</a:t>
            </a:r>
            <a:endParaRPr lang="en-US" dirty="0"/>
          </a:p>
        </p:txBody>
      </p:sp>
      <p:sp>
        <p:nvSpPr>
          <p:cNvPr id="4" name="Date Placeholder 3"/>
          <p:cNvSpPr>
            <a:spLocks noGrp="1"/>
          </p:cNvSpPr>
          <p:nvPr>
            <p:ph type="dt" sz="half" idx="10"/>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834A4DCC-3928-4CB5-A693-2893DC348701}" type="datetime1">
              <a:rPr lang="en-US" smtClean="0"/>
              <a:t>3/30/2021</a:t>
            </a:fld>
            <a:endParaRPr lang="en-US"/>
          </a:p>
        </p:txBody>
      </p:sp>
      <p:sp>
        <p:nvSpPr>
          <p:cNvPr id="5" name="Footer Placeholder 4"/>
          <p:cNvSpPr>
            <a:spLocks noGrp="1"/>
          </p:cNvSpPr>
          <p:nvPr>
            <p:ph type="ftr" sz="quarter" idx="11"/>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pPr>
              <a:defRPr/>
            </a:pPr>
            <a:endParaRPr lang="en-US" altLang="tr-TR"/>
          </a:p>
        </p:txBody>
      </p:sp>
      <p:sp>
        <p:nvSpPr>
          <p:cNvPr id="6" name="Slide Number Placeholder 5"/>
          <p:cNvSpPr>
            <a:spLocks noGrp="1"/>
          </p:cNvSpPr>
          <p:nvPr>
            <p:ph type="sldNum" sz="quarter" idx="12"/>
          </p:nvPr>
        </p:nvSpPr>
        <p:spPr/>
        <p:txBody>
          <a:bodyPr/>
          <a:lstStyle>
            <a:lvl1pPr algn="r">
              <a:defRPr>
                <a:solidFill>
                  <a:schemeClr val="bg1"/>
                </a:solidFill>
                <a:latin typeface="Times New Roman" panose="02020603050405020304" pitchFamily="18" charset="0"/>
                <a:cs typeface="Times New Roman" panose="02020603050405020304" pitchFamily="18" charset="0"/>
              </a:defRPr>
            </a:lvl1pPr>
          </a:lstStyle>
          <a:p>
            <a:pPr>
              <a:defRPr/>
            </a:pPr>
            <a:fld id="{3EB58753-4CFD-4F52-90C7-110120138425}" type="slidenum">
              <a:rPr lang="en-US" altLang="tr-TR" smtClean="0"/>
              <a:pPr>
                <a:defRPr/>
              </a:pPr>
              <a:t>‹#›</a:t>
            </a:fld>
            <a:endParaRPr lang="en-US" altLang="tr-T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393" y="826688"/>
            <a:ext cx="1527835" cy="1450184"/>
          </a:xfrm>
          <a:prstGeom prst="rect">
            <a:avLst/>
          </a:prstGeom>
        </p:spPr>
      </p:pic>
      <p:sp>
        <p:nvSpPr>
          <p:cNvPr id="12" name="Metin kutusu 11"/>
          <p:cNvSpPr txBox="1"/>
          <p:nvPr/>
        </p:nvSpPr>
        <p:spPr>
          <a:xfrm>
            <a:off x="3902279" y="1051999"/>
            <a:ext cx="5444921" cy="954107"/>
          </a:xfrm>
          <a:prstGeom prst="rect">
            <a:avLst/>
          </a:prstGeom>
          <a:noFill/>
        </p:spPr>
        <p:txBody>
          <a:bodyPr wrap="square" rtlCol="0">
            <a:spAutoFit/>
          </a:bodyPr>
          <a:lstStyle/>
          <a:p>
            <a:pPr algn="ctr"/>
            <a:r>
              <a:rPr lang="tr-TR" sz="2800" b="0" dirty="0" smtClean="0">
                <a:solidFill>
                  <a:srgbClr val="204788"/>
                </a:solidFill>
                <a:latin typeface="Times New Roman" panose="02020603050405020304" pitchFamily="18" charset="0"/>
                <a:cs typeface="Times New Roman" panose="02020603050405020304" pitchFamily="18" charset="0"/>
              </a:rPr>
              <a:t>ANKARA ÜNİVERSİTESİ</a:t>
            </a:r>
          </a:p>
          <a:p>
            <a:pPr algn="ctr"/>
            <a:r>
              <a:rPr lang="tr-TR" sz="2800" b="0" dirty="0" smtClean="0">
                <a:solidFill>
                  <a:srgbClr val="204788"/>
                </a:solidFill>
                <a:latin typeface="Times New Roman" panose="02020603050405020304" pitchFamily="18" charset="0"/>
                <a:cs typeface="Times New Roman" panose="02020603050405020304" pitchFamily="18" charset="0"/>
              </a:rPr>
              <a:t>Nallıhan</a:t>
            </a:r>
            <a:r>
              <a:rPr lang="tr-TR" sz="2800" b="0" baseline="0" dirty="0" smtClean="0">
                <a:solidFill>
                  <a:srgbClr val="204788"/>
                </a:solidFill>
                <a:latin typeface="Times New Roman" panose="02020603050405020304" pitchFamily="18" charset="0"/>
                <a:cs typeface="Times New Roman" panose="02020603050405020304" pitchFamily="18" charset="0"/>
              </a:rPr>
              <a:t> Meslek Yüksekokulu</a:t>
            </a:r>
            <a:endParaRPr lang="tr-TR" sz="2800" b="0" dirty="0">
              <a:solidFill>
                <a:srgbClr val="2047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995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96602187-D1B2-4486-95E7-5FF41D4F45D1}" type="datetime1">
              <a:rPr lang="en-US" smtClean="0"/>
              <a:t>3/30/2021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EB58753-4CFD-4F52-90C7-110120138425}" type="slidenum">
              <a:rPr lang="en-US" altLang="tr-TR" smtClean="0"/>
              <a:pPr>
                <a:defRPr/>
              </a:pPr>
              <a:t>‹#›</a:t>
            </a:fld>
            <a:endParaRPr lang="en-US" altLang="tr-TR"/>
          </a:p>
        </p:txBody>
      </p:sp>
    </p:spTree>
    <p:extLst>
      <p:ext uri="{BB962C8B-B14F-4D97-AF65-F5344CB8AC3E}">
        <p14:creationId xmlns:p14="http://schemas.microsoft.com/office/powerpoint/2010/main" val="11395641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2" y="412302"/>
            <a:ext cx="7734300" cy="5759898"/>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AC4C9824-6510-45A5-A07C-667F58B32D31}" type="datetime1">
              <a:rPr lang="en-US" smtClean="0"/>
              <a:t>3/30/2021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EB58753-4CFD-4F52-90C7-110120138425}" type="slidenum">
              <a:rPr lang="en-US" altLang="tr-TR" smtClean="0"/>
              <a:pPr>
                <a:defRPr/>
              </a:pPr>
              <a:t>‹#›</a:t>
            </a:fld>
            <a:endParaRPr lang="en-US" altLang="tr-TR"/>
          </a:p>
        </p:txBody>
      </p:sp>
    </p:spTree>
    <p:extLst>
      <p:ext uri="{BB962C8B-B14F-4D97-AF65-F5344CB8AC3E}">
        <p14:creationId xmlns:p14="http://schemas.microsoft.com/office/powerpoint/2010/main" val="390530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Boş">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1A1A6F"/>
                </a:solidFill>
                <a:latin typeface="Arial"/>
                <a:cs typeface="Arial"/>
              </a:defRPr>
            </a:lvl1pPr>
          </a:lstStyle>
          <a:p>
            <a:pPr>
              <a:defRPr/>
            </a:pPr>
            <a:endParaRPr lang="en-US" altLang="tr-TR"/>
          </a:p>
        </p:txBody>
      </p:sp>
      <p:sp>
        <p:nvSpPr>
          <p:cNvPr id="3" name="Holder 3"/>
          <p:cNvSpPr>
            <a:spLocks noGrp="1"/>
          </p:cNvSpPr>
          <p:nvPr>
            <p:ph type="dt" sz="half" idx="6"/>
          </p:nvPr>
        </p:nvSpPr>
        <p:spPr/>
        <p:txBody>
          <a:bodyPr lIns="0" tIns="0" rIns="0" bIns="0"/>
          <a:lstStyle>
            <a:lvl1pPr algn="l">
              <a:defRPr>
                <a:solidFill>
                  <a:srgbClr val="002060"/>
                </a:solidFill>
              </a:defRPr>
            </a:lvl1pPr>
          </a:lstStyle>
          <a:p>
            <a:fld id="{4BDFCDBB-ED5B-4015-B48A-EF55AB961D56}" type="datetime1">
              <a:rPr lang="en-US" smtClean="0"/>
              <a:t>3/30/2021</a:t>
            </a:fld>
            <a:endParaRPr lang="en-US"/>
          </a:p>
        </p:txBody>
      </p:sp>
      <p:sp>
        <p:nvSpPr>
          <p:cNvPr id="4" name="Holder 4"/>
          <p:cNvSpPr>
            <a:spLocks noGrp="1"/>
          </p:cNvSpPr>
          <p:nvPr>
            <p:ph type="sldNum" sz="quarter" idx="7"/>
          </p:nvPr>
        </p:nvSpPr>
        <p:spPr/>
        <p:txBody>
          <a:bodyPr lIns="0" tIns="0" rIns="0" bIns="0"/>
          <a:lstStyle>
            <a:lvl1pPr algn="r">
              <a:defRPr>
                <a:solidFill>
                  <a:srgbClr val="002060"/>
                </a:solidFill>
              </a:defRPr>
            </a:lvl1pPr>
          </a:lstStyle>
          <a:p>
            <a:pPr>
              <a:defRPr/>
            </a:pPr>
            <a:fld id="{3EB58753-4CFD-4F52-90C7-110120138425}" type="slidenum">
              <a:rPr lang="en-US" altLang="tr-TR" smtClean="0"/>
              <a:pPr>
                <a:defRPr/>
              </a:pPr>
              <a:t>‹#›</a:t>
            </a:fld>
            <a:endParaRPr lang="en-US" altLang="tr-TR"/>
          </a:p>
        </p:txBody>
      </p:sp>
    </p:spTree>
    <p:extLst>
      <p:ext uri="{BB962C8B-B14F-4D97-AF65-F5344CB8AC3E}">
        <p14:creationId xmlns:p14="http://schemas.microsoft.com/office/powerpoint/2010/main" val="3512779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Yalnızca Başlı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Arial"/>
                <a:cs typeface="Arial"/>
              </a:defRPr>
            </a:lvl1pPr>
          </a:lstStyle>
          <a:p>
            <a:r>
              <a:rPr lang="tr-TR" smtClean="0"/>
              <a:t>Asıl başlık stili için tıklatın</a:t>
            </a:r>
            <a:endParaRPr/>
          </a:p>
        </p:txBody>
      </p:sp>
      <p:sp>
        <p:nvSpPr>
          <p:cNvPr id="3" name="Holder 3"/>
          <p:cNvSpPr>
            <a:spLocks noGrp="1"/>
          </p:cNvSpPr>
          <p:nvPr>
            <p:ph type="ftr" sz="quarter" idx="5"/>
          </p:nvPr>
        </p:nvSpPr>
        <p:spPr/>
        <p:txBody>
          <a:bodyPr lIns="0" tIns="0" rIns="0" bIns="0"/>
          <a:lstStyle>
            <a:lvl1pPr>
              <a:defRPr sz="900" b="0" i="0">
                <a:solidFill>
                  <a:srgbClr val="1A1A6F"/>
                </a:solidFill>
                <a:latin typeface="Arial"/>
                <a:cs typeface="Arial"/>
              </a:defRPr>
            </a:lvl1pPr>
          </a:lstStyle>
          <a:p>
            <a:pPr>
              <a:defRPr/>
            </a:pPr>
            <a:endParaRPr lang="en-US" altLang="tr-T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A5492BD-29D3-46A5-AC2C-4BCF1E885ED8}" type="datetime1">
              <a:rPr lang="en-US" smtClean="0"/>
              <a:t>3/30/2021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a:defRPr/>
            </a:pPr>
            <a:fld id="{3EB58753-4CFD-4F52-90C7-110120138425}" type="slidenum">
              <a:rPr lang="en-US" altLang="tr-TR" smtClean="0"/>
              <a:pPr>
                <a:defRPr/>
              </a:pPr>
              <a:t>‹#›</a:t>
            </a:fld>
            <a:endParaRPr lang="en-US" altLang="tr-TR"/>
          </a:p>
        </p:txBody>
      </p:sp>
    </p:spTree>
    <p:extLst>
      <p:ext uri="{BB962C8B-B14F-4D97-AF65-F5344CB8AC3E}">
        <p14:creationId xmlns:p14="http://schemas.microsoft.com/office/powerpoint/2010/main" val="2143789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1785926"/>
            <a:ext cx="9956800" cy="4203712"/>
          </a:xfrm>
        </p:spPr>
        <p:txBody>
          <a:bodyPr/>
          <a:lstStyle>
            <a:lvl1pPr>
              <a:buFont typeface="Wingdings" pitchFamily="2" charset="2"/>
              <a:buChar char="§"/>
              <a:defRPr>
                <a:solidFill>
                  <a:srgbClr val="000066"/>
                </a:solidFill>
              </a:defRPr>
            </a:lvl1pPr>
            <a:lvl2pPr>
              <a:buFont typeface="Wingdings" pitchFamily="2" charset="2"/>
              <a:buChar char="§"/>
              <a:defRPr>
                <a:solidFill>
                  <a:srgbClr val="000066"/>
                </a:solidFill>
              </a:defRPr>
            </a:lvl2pPr>
            <a:lvl3pPr>
              <a:buFont typeface="Wingdings" pitchFamily="2" charset="2"/>
              <a:buChar char="§"/>
              <a:defRPr>
                <a:solidFill>
                  <a:srgbClr val="000066"/>
                </a:solidFill>
              </a:defRPr>
            </a:lvl3pPr>
            <a:lvl4pPr>
              <a:buFont typeface="Wingdings" pitchFamily="2" charset="2"/>
              <a:buChar char="§"/>
              <a:defRPr>
                <a:solidFill>
                  <a:srgbClr val="000066"/>
                </a:solidFill>
              </a:defRPr>
            </a:lvl4pPr>
            <a:lvl5pPr>
              <a:buFont typeface="Wingdings" pitchFamily="2" charset="2"/>
              <a:buChar char="§"/>
              <a:defRPr>
                <a:solidFill>
                  <a:srgbClr val="0000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153AA1B3-5121-482A-81A5-3FFE2F55BC06}" type="slidenum">
              <a:rPr lang="en-US" altLang="tr-TR"/>
              <a:pPr>
                <a:defRPr/>
              </a:pPr>
              <a:t>‹#›</a:t>
            </a:fld>
            <a:r>
              <a:rPr lang="tr-TR" altLang="tr-TR" dirty="0"/>
              <a:t>/ 47</a:t>
            </a:r>
            <a:endParaRPr lang="en-US" altLang="tr-TR" dirty="0"/>
          </a:p>
        </p:txBody>
      </p:sp>
      <p:sp>
        <p:nvSpPr>
          <p:cNvPr id="5" name="Footer Placeholder 4"/>
          <p:cNvSpPr>
            <a:spLocks noGrp="1"/>
          </p:cNvSpPr>
          <p:nvPr>
            <p:ph type="ftr" sz="quarter" idx="11"/>
          </p:nvPr>
        </p:nvSpPr>
        <p:spPr/>
        <p:txBody>
          <a:bodyPr/>
          <a:lstStyle>
            <a:lvl1pPr>
              <a:defRPr/>
            </a:lvl1pPr>
          </a:lstStyle>
          <a:p>
            <a:pPr>
              <a:defRPr/>
            </a:pPr>
            <a:endParaRPr lang="en-US" altLang="tr-TR"/>
          </a:p>
        </p:txBody>
      </p:sp>
    </p:spTree>
    <p:extLst>
      <p:ext uri="{BB962C8B-B14F-4D97-AF65-F5344CB8AC3E}">
        <p14:creationId xmlns:p14="http://schemas.microsoft.com/office/powerpoint/2010/main" val="416078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08000" y="286605"/>
            <a:ext cx="10647680" cy="627796"/>
          </a:xfrm>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normAutofit/>
          </a:bodyPr>
          <a:lstStyle>
            <a:lvl1pPr>
              <a:defRPr sz="2800">
                <a:solidFill>
                  <a:schemeClr val="bg2">
                    <a:lumMod val="25000"/>
                  </a:schemeClr>
                </a:solidFill>
                <a:latin typeface="Times New Roman" panose="02020603050405020304" pitchFamily="18" charset="0"/>
                <a:cs typeface="Times New Roman" panose="02020603050405020304" pitchFamily="18" charset="0"/>
              </a:defRPr>
            </a:lvl1pPr>
            <a:lvl2pPr>
              <a:defRPr sz="2800">
                <a:solidFill>
                  <a:schemeClr val="bg2">
                    <a:lumMod val="25000"/>
                  </a:schemeClr>
                </a:solidFill>
                <a:latin typeface="Times New Roman" panose="02020603050405020304" pitchFamily="18" charset="0"/>
                <a:cs typeface="Times New Roman" panose="02020603050405020304" pitchFamily="18" charset="0"/>
              </a:defRPr>
            </a:lvl2pPr>
            <a:lvl3pPr>
              <a:defRPr sz="2800">
                <a:solidFill>
                  <a:schemeClr val="bg2">
                    <a:lumMod val="25000"/>
                  </a:schemeClr>
                </a:solidFill>
                <a:latin typeface="Times New Roman" panose="02020603050405020304" pitchFamily="18" charset="0"/>
                <a:cs typeface="Times New Roman" panose="02020603050405020304" pitchFamily="18" charset="0"/>
              </a:defRPr>
            </a:lvl3pPr>
            <a:lvl4pPr>
              <a:defRPr sz="2800">
                <a:solidFill>
                  <a:schemeClr val="bg2">
                    <a:lumMod val="25000"/>
                  </a:schemeClr>
                </a:solidFill>
                <a:latin typeface="Times New Roman" panose="02020603050405020304" pitchFamily="18" charset="0"/>
                <a:cs typeface="Times New Roman" panose="02020603050405020304" pitchFamily="18" charset="0"/>
              </a:defRPr>
            </a:lvl4pPr>
            <a:lvl5pPr>
              <a:defRPr sz="2800">
                <a:solidFill>
                  <a:schemeClr val="bg2">
                    <a:lumMod val="25000"/>
                  </a:schemeClr>
                </a:solidFill>
                <a:latin typeface="Times New Roman" panose="02020603050405020304" pitchFamily="18" charset="0"/>
                <a:cs typeface="Times New Roman" panose="02020603050405020304" pitchFamily="18"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95CEE9D5-85C4-4AE9-9803-284716017CBD}" type="datetime1">
              <a:rPr lang="en-US" smtClean="0"/>
              <a:t>3/30/2021</a:t>
            </a:fld>
            <a:endParaRPr lang="en-US"/>
          </a:p>
        </p:txBody>
      </p:sp>
      <p:sp>
        <p:nvSpPr>
          <p:cNvPr id="5" name="Footer Placeholder 4"/>
          <p:cNvSpPr>
            <a:spLocks noGrp="1"/>
          </p:cNvSpPr>
          <p:nvPr>
            <p:ph type="ftr" sz="quarter" idx="11"/>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pPr>
              <a:defRPr/>
            </a:pPr>
            <a:endParaRPr lang="en-US" altLang="tr-TR"/>
          </a:p>
        </p:txBody>
      </p:sp>
      <p:sp>
        <p:nvSpPr>
          <p:cNvPr id="6" name="Slide Number Placeholder 5"/>
          <p:cNvSpPr>
            <a:spLocks noGrp="1"/>
          </p:cNvSpPr>
          <p:nvPr>
            <p:ph type="sldNum" sz="quarter" idx="12"/>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pPr>
              <a:defRPr/>
            </a:pPr>
            <a:fld id="{3EB58753-4CFD-4F52-90C7-110120138425}" type="slidenum">
              <a:rPr lang="en-US" altLang="tr-TR" smtClean="0"/>
              <a:pPr>
                <a:defRPr/>
              </a:pPr>
              <a:t>‹#›</a:t>
            </a:fld>
            <a:endParaRPr lang="en-US" altLang="tr-TR"/>
          </a:p>
        </p:txBody>
      </p:sp>
      <p:cxnSp>
        <p:nvCxnSpPr>
          <p:cNvPr id="7" name="Düz Bağlayıcı 6"/>
          <p:cNvCxnSpPr/>
          <p:nvPr/>
        </p:nvCxnSpPr>
        <p:spPr>
          <a:xfrm>
            <a:off x="508000" y="908720"/>
            <a:ext cx="10704485"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64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2025" b="0">
                <a:solidFill>
                  <a:srgbClr val="204788"/>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013" cap="all" spc="113" baseline="0">
                <a:solidFill>
                  <a:srgbClr val="204788"/>
                </a:solidFill>
                <a:latin typeface="Times New Roman" panose="02020603050405020304" pitchFamily="18" charset="0"/>
                <a:cs typeface="Times New Roman" panose="02020603050405020304" pitchFamily="18"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0B4F58C0-528C-4EA3-AA72-18CE1F3222EB}" type="datetime1">
              <a:rPr lang="en-US" smtClean="0"/>
              <a:t>3/30/2021</a:t>
            </a:fld>
            <a:endParaRPr lang="en-US"/>
          </a:p>
        </p:txBody>
      </p:sp>
      <p:sp>
        <p:nvSpPr>
          <p:cNvPr id="5" name="Footer Placeholder 4"/>
          <p:cNvSpPr>
            <a:spLocks noGrp="1"/>
          </p:cNvSpPr>
          <p:nvPr>
            <p:ph type="ftr" sz="quarter" idx="11"/>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pPr>
              <a:defRPr/>
            </a:pPr>
            <a:endParaRPr lang="en-US" altLang="tr-TR"/>
          </a:p>
        </p:txBody>
      </p:sp>
      <p:sp>
        <p:nvSpPr>
          <p:cNvPr id="6" name="Slide Number Placeholder 5"/>
          <p:cNvSpPr>
            <a:spLocks noGrp="1"/>
          </p:cNvSpPr>
          <p:nvPr>
            <p:ph type="sldNum" sz="quarter" idx="12"/>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pPr>
              <a:defRPr/>
            </a:pPr>
            <a:fld id="{3EB58753-4CFD-4F52-90C7-110120138425}" type="slidenum">
              <a:rPr lang="en-US" altLang="tr-TR" smtClean="0"/>
              <a:pPr>
                <a:defRPr/>
              </a:pPr>
              <a:t>‹#›</a:t>
            </a:fld>
            <a:endParaRPr lang="en-US" altLang="tr-T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657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80" y="1845738"/>
            <a:ext cx="4937760" cy="40233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0671956F-FD20-4832-85D1-9E5A683C2CA1}" type="datetime1">
              <a:rPr lang="en-US" smtClean="0"/>
              <a:t>3/30/2021</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3EB58753-4CFD-4F52-90C7-110120138425}" type="slidenum">
              <a:rPr lang="en-US" altLang="tr-TR" smtClean="0"/>
              <a:pPr>
                <a:defRPr/>
              </a:pPr>
              <a:t>‹#›</a:t>
            </a:fld>
            <a:endParaRPr lang="en-US" altLang="tr-TR"/>
          </a:p>
        </p:txBody>
      </p:sp>
    </p:spTree>
    <p:extLst>
      <p:ext uri="{BB962C8B-B14F-4D97-AF65-F5344CB8AC3E}">
        <p14:creationId xmlns:p14="http://schemas.microsoft.com/office/powerpoint/2010/main" val="273376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lvl1pPr>
              <a:defRPr>
                <a:solidFill>
                  <a:schemeClr val="bg1"/>
                </a:solidFill>
              </a:defRPr>
            </a:lvl1pPr>
          </a:lstStyle>
          <a:p>
            <a:fld id="{BAEB6494-8ACF-4E27-A3B8-821D699B2716}" type="datetime1">
              <a:rPr lang="en-US" smtClean="0"/>
              <a:t>3/30/2021</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9" name="Slide Number Placeholder 8"/>
          <p:cNvSpPr>
            <a:spLocks noGrp="1"/>
          </p:cNvSpPr>
          <p:nvPr>
            <p:ph type="sldNum" sz="quarter" idx="12"/>
          </p:nvPr>
        </p:nvSpPr>
        <p:spPr/>
        <p:txBody>
          <a:bodyPr/>
          <a:lstStyle>
            <a:lvl1pPr>
              <a:defRPr>
                <a:solidFill>
                  <a:schemeClr val="bg1"/>
                </a:solidFill>
              </a:defRPr>
            </a:lvl1pPr>
          </a:lstStyle>
          <a:p>
            <a:pPr>
              <a:defRPr/>
            </a:pPr>
            <a:fld id="{3EB58753-4CFD-4F52-90C7-110120138425}" type="slidenum">
              <a:rPr lang="en-US" altLang="tr-TR" smtClean="0"/>
              <a:pPr>
                <a:defRPr/>
              </a:pPr>
              <a:t>‹#›</a:t>
            </a:fld>
            <a:endParaRPr lang="en-US" altLang="tr-TR"/>
          </a:p>
        </p:txBody>
      </p:sp>
    </p:spTree>
    <p:extLst>
      <p:ext uri="{BB962C8B-B14F-4D97-AF65-F5344CB8AC3E}">
        <p14:creationId xmlns:p14="http://schemas.microsoft.com/office/powerpoint/2010/main" val="267038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204788"/>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F350F0-1F3B-49EA-8603-C0ADC1CC91B9}" type="datetime1">
              <a:rPr lang="en-US" smtClean="0"/>
              <a:t>3/30/2021</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a:defRPr/>
            </a:pPr>
            <a:fld id="{3EB58753-4CFD-4F52-90C7-110120138425}" type="slidenum">
              <a:rPr lang="en-US" altLang="tr-TR" smtClean="0"/>
              <a:pPr>
                <a:defRPr/>
              </a:pPr>
              <a:t>‹#›</a:t>
            </a:fld>
            <a:endParaRPr lang="en-US" altLang="tr-TR"/>
          </a:p>
        </p:txBody>
      </p:sp>
      <p:cxnSp>
        <p:nvCxnSpPr>
          <p:cNvPr id="6" name="Düz Bağlayıcı 5"/>
          <p:cNvCxnSpPr/>
          <p:nvPr/>
        </p:nvCxnSpPr>
        <p:spPr>
          <a:xfrm>
            <a:off x="508000" y="914401"/>
            <a:ext cx="11176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94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bg1"/>
                </a:solidFill>
              </a:defRPr>
            </a:lvl1pPr>
          </a:lstStyle>
          <a:p>
            <a:fld id="{D17B5530-9A05-46AC-8681-26C98CC21BB7}" type="datetime1">
              <a:rPr lang="en-US" smtClean="0"/>
              <a:t>3/30/2021</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9" name="Slide Number Placeholder 8"/>
          <p:cNvSpPr>
            <a:spLocks noGrp="1"/>
          </p:cNvSpPr>
          <p:nvPr>
            <p:ph type="sldNum" sz="quarter" idx="12"/>
          </p:nvPr>
        </p:nvSpPr>
        <p:spPr/>
        <p:txBody>
          <a:bodyPr/>
          <a:lstStyle>
            <a:lvl1pPr>
              <a:defRPr>
                <a:solidFill>
                  <a:schemeClr val="bg1"/>
                </a:solidFill>
              </a:defRPr>
            </a:lvl1pPr>
          </a:lstStyle>
          <a:p>
            <a:pPr>
              <a:defRPr/>
            </a:pPr>
            <a:fld id="{3EB58753-4CFD-4F52-90C7-110120138425}" type="slidenum">
              <a:rPr lang="en-US" altLang="tr-TR" smtClean="0"/>
              <a:pPr>
                <a:defRPr/>
              </a:pPr>
              <a:t>‹#›</a:t>
            </a:fld>
            <a:endParaRPr lang="en-US" altLang="tr-TR"/>
          </a:p>
        </p:txBody>
      </p:sp>
    </p:spTree>
    <p:extLst>
      <p:ext uri="{BB962C8B-B14F-4D97-AF65-F5344CB8AC3E}">
        <p14:creationId xmlns:p14="http://schemas.microsoft.com/office/powerpoint/2010/main" val="129877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025" b="0">
                <a:solidFill>
                  <a:srgbClr val="FFFFFF"/>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204788"/>
                </a:solidFill>
                <a:latin typeface="Times New Roman" panose="02020603050405020304" pitchFamily="18" charset="0"/>
                <a:cs typeface="Times New Roman" panose="02020603050405020304" pitchFamily="18" charset="0"/>
              </a:defRPr>
            </a:lvl1pPr>
            <a:lvl2pPr>
              <a:defRPr>
                <a:solidFill>
                  <a:srgbClr val="204788"/>
                </a:solidFill>
                <a:latin typeface="Times New Roman" panose="02020603050405020304" pitchFamily="18" charset="0"/>
                <a:cs typeface="Times New Roman" panose="02020603050405020304" pitchFamily="18" charset="0"/>
              </a:defRPr>
            </a:lvl2pPr>
            <a:lvl3pPr>
              <a:defRPr>
                <a:solidFill>
                  <a:srgbClr val="204788"/>
                </a:solidFill>
                <a:latin typeface="Times New Roman" panose="02020603050405020304" pitchFamily="18" charset="0"/>
                <a:cs typeface="Times New Roman" panose="02020603050405020304" pitchFamily="18" charset="0"/>
              </a:defRPr>
            </a:lvl3pPr>
            <a:lvl4pPr>
              <a:defRPr>
                <a:solidFill>
                  <a:srgbClr val="204788"/>
                </a:solidFill>
                <a:latin typeface="Times New Roman" panose="02020603050405020304" pitchFamily="18" charset="0"/>
                <a:cs typeface="Times New Roman" panose="02020603050405020304" pitchFamily="18" charset="0"/>
              </a:defRPr>
            </a:lvl4pPr>
            <a:lvl5pPr>
              <a:defRPr>
                <a:solidFill>
                  <a:srgbClr val="204788"/>
                </a:solidFill>
                <a:latin typeface="Times New Roman" panose="02020603050405020304" pitchFamily="18" charset="0"/>
                <a:cs typeface="Times New Roman" panose="02020603050405020304" pitchFamily="18"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844">
                <a:solidFill>
                  <a:srgbClr val="FFFFFF"/>
                </a:solidFill>
                <a:latin typeface="Times New Roman" panose="02020603050405020304" pitchFamily="18" charset="0"/>
                <a:cs typeface="Times New Roman" panose="02020603050405020304" pitchFamily="18" charset="0"/>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a:t>
            </a:r>
          </a:p>
        </p:txBody>
      </p:sp>
      <p:sp>
        <p:nvSpPr>
          <p:cNvPr id="5" name="Date Placeholder 4"/>
          <p:cNvSpPr>
            <a:spLocks noGrp="1"/>
          </p:cNvSpPr>
          <p:nvPr>
            <p:ph type="dt" sz="half" idx="10"/>
          </p:nvPr>
        </p:nvSpPr>
        <p:spPr>
          <a:xfrm>
            <a:off x="465514" y="6459789"/>
            <a:ext cx="2618511" cy="365125"/>
          </a:xfrm>
        </p:spPr>
        <p:txBody>
          <a:bodyPr/>
          <a:lstStyle>
            <a:lvl1pPr algn="l">
              <a:defRPr>
                <a:solidFill>
                  <a:schemeClr val="bg1"/>
                </a:solidFill>
                <a:latin typeface="Times New Roman" panose="02020603050405020304" pitchFamily="18" charset="0"/>
                <a:cs typeface="Times New Roman" panose="02020603050405020304" pitchFamily="18" charset="0"/>
              </a:defRPr>
            </a:lvl1pPr>
          </a:lstStyle>
          <a:p>
            <a:fld id="{F5473EDD-9328-4049-978F-AB4259DD8AF8}" type="datetime1">
              <a:rPr lang="en-US" smtClean="0"/>
              <a:t>3/30/2021</a:t>
            </a:fld>
            <a:endParaRPr lang="en-US"/>
          </a:p>
        </p:txBody>
      </p:sp>
      <p:sp>
        <p:nvSpPr>
          <p:cNvPr id="6" name="Footer Placeholder 5"/>
          <p:cNvSpPr>
            <a:spLocks noGrp="1"/>
          </p:cNvSpPr>
          <p:nvPr>
            <p:ph type="ftr" sz="quarter" idx="11"/>
          </p:nvPr>
        </p:nvSpPr>
        <p:spPr>
          <a:xfrm>
            <a:off x="4800600" y="6459789"/>
            <a:ext cx="4648200" cy="365125"/>
          </a:xfrm>
        </p:spPr>
        <p:txBody>
          <a:bodyPr/>
          <a:lstStyle>
            <a:lvl1pPr algn="l">
              <a:defRPr>
                <a:solidFill>
                  <a:srgbClr val="204788"/>
                </a:solidFill>
                <a:latin typeface="Times New Roman" panose="02020603050405020304" pitchFamily="18" charset="0"/>
                <a:cs typeface="Times New Roman" panose="02020603050405020304" pitchFamily="18" charset="0"/>
              </a:defRPr>
            </a:lvl1pPr>
          </a:lstStyle>
          <a:p>
            <a:pPr>
              <a:defRPr/>
            </a:pPr>
            <a:endParaRPr lang="en-US" altLang="tr-TR"/>
          </a:p>
        </p:txBody>
      </p:sp>
      <p:sp>
        <p:nvSpPr>
          <p:cNvPr id="7" name="Slide Number Placeholder 6"/>
          <p:cNvSpPr>
            <a:spLocks noGrp="1"/>
          </p:cNvSpPr>
          <p:nvPr>
            <p:ph type="sldNum" sz="quarter" idx="12"/>
          </p:nvPr>
        </p:nvSpPr>
        <p:spPr/>
        <p:txBody>
          <a:bodyPr/>
          <a:lstStyle>
            <a:lvl1pPr>
              <a:defRPr>
                <a:solidFill>
                  <a:srgbClr val="204788"/>
                </a:solidFill>
                <a:latin typeface="Times New Roman" panose="02020603050405020304" pitchFamily="18" charset="0"/>
                <a:cs typeface="Times New Roman" panose="02020603050405020304" pitchFamily="18" charset="0"/>
              </a:defRPr>
            </a:lvl1pPr>
          </a:lstStyle>
          <a:p>
            <a:pPr>
              <a:defRPr/>
            </a:pPr>
            <a:fld id="{3EB58753-4CFD-4F52-90C7-110120138425}" type="slidenum">
              <a:rPr lang="en-US" altLang="tr-TR" smtClean="0"/>
              <a:pPr>
                <a:defRPr/>
              </a:pPr>
              <a:t>‹#›</a:t>
            </a:fld>
            <a:endParaRPr lang="en-US" altLang="tr-TR"/>
          </a:p>
        </p:txBody>
      </p:sp>
    </p:spTree>
    <p:extLst>
      <p:ext uri="{BB962C8B-B14F-4D97-AF65-F5344CB8AC3E}">
        <p14:creationId xmlns:p14="http://schemas.microsoft.com/office/powerpoint/2010/main" val="26404104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2" y="4953000"/>
            <a:ext cx="12188825" cy="1905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491507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2025"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8" y="0"/>
            <a:ext cx="12191985" cy="4915076"/>
          </a:xfrm>
          <a:solidFill>
            <a:schemeClr val="bg2">
              <a:lumMod val="90000"/>
            </a:schemeClr>
          </a:solidFill>
        </p:spPr>
        <p:txBody>
          <a:bodyPr lIns="457200" tIns="457200"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bg1"/>
                </a:solidFill>
              </a:defRPr>
            </a:lvl1pPr>
          </a:lstStyle>
          <a:p>
            <a:fld id="{21DA3A6D-3AE4-4B64-A427-1AF328B918EB}" type="datetime1">
              <a:rPr lang="en-US" smtClean="0"/>
              <a:t>3/30/2021</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3EB58753-4CFD-4F52-90C7-110120138425}" type="slidenum">
              <a:rPr lang="en-US" altLang="tr-TR" smtClean="0"/>
              <a:pPr>
                <a:defRPr/>
              </a:pPr>
              <a:t>‹#›</a:t>
            </a:fld>
            <a:endParaRPr lang="en-US" altLang="tr-TR"/>
          </a:p>
        </p:txBody>
      </p:sp>
    </p:spTree>
    <p:extLst>
      <p:ext uri="{BB962C8B-B14F-4D97-AF65-F5344CB8AC3E}">
        <p14:creationId xmlns:p14="http://schemas.microsoft.com/office/powerpoint/2010/main" val="24421542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08000" y="286605"/>
            <a:ext cx="11176000" cy="627796"/>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508000" y="1066800"/>
            <a:ext cx="11176000" cy="4802294"/>
          </a:xfrm>
          <a:prstGeom prst="rect">
            <a:avLst/>
          </a:prstGeom>
        </p:spPr>
        <p:txBody>
          <a:bodyPr vert="horz" lIns="0" tIns="45720" rIns="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1097283" y="6459789"/>
            <a:ext cx="2472271" cy="365125"/>
          </a:xfrm>
          <a:prstGeom prst="rect">
            <a:avLst/>
          </a:prstGeom>
        </p:spPr>
        <p:txBody>
          <a:bodyPr vert="horz" lIns="91440" tIns="45720" rIns="91440" bIns="45720" rtlCol="0" anchor="ctr"/>
          <a:lstStyle>
            <a:lvl1pPr algn="l">
              <a:defRPr sz="506">
                <a:solidFill>
                  <a:schemeClr val="bg1"/>
                </a:solidFill>
                <a:latin typeface="Times New Roman" panose="02020603050405020304" pitchFamily="18" charset="0"/>
                <a:cs typeface="Times New Roman" panose="02020603050405020304" pitchFamily="18" charset="0"/>
              </a:defRPr>
            </a:lvl1pPr>
          </a:lstStyle>
          <a:p>
            <a:fld id="{DFAE4F62-6830-45A4-B6F9-36C88162316D}" type="datetime1">
              <a:rPr lang="en-US" smtClean="0"/>
              <a:t>3/30/2021</a:t>
            </a:fld>
            <a:endParaRPr lang="en-US"/>
          </a:p>
        </p:txBody>
      </p:sp>
      <p:sp>
        <p:nvSpPr>
          <p:cNvPr id="5" name="Footer Placeholder 4"/>
          <p:cNvSpPr>
            <a:spLocks noGrp="1"/>
          </p:cNvSpPr>
          <p:nvPr>
            <p:ph type="ftr" sz="quarter" idx="3"/>
          </p:nvPr>
        </p:nvSpPr>
        <p:spPr>
          <a:xfrm>
            <a:off x="3686187" y="6459789"/>
            <a:ext cx="4822804" cy="365125"/>
          </a:xfrm>
          <a:prstGeom prst="rect">
            <a:avLst/>
          </a:prstGeom>
        </p:spPr>
        <p:txBody>
          <a:bodyPr vert="horz" lIns="91440" tIns="45720" rIns="91440" bIns="45720" rtlCol="0" anchor="ctr"/>
          <a:lstStyle>
            <a:lvl1pPr algn="ctr">
              <a:defRPr sz="506" cap="all" baseline="0">
                <a:solidFill>
                  <a:schemeClr val="bg1"/>
                </a:solidFill>
                <a:latin typeface="Times New Roman" panose="02020603050405020304" pitchFamily="18" charset="0"/>
                <a:cs typeface="Times New Roman" panose="02020603050405020304" pitchFamily="18" charset="0"/>
              </a:defRPr>
            </a:lvl1pPr>
          </a:lstStyle>
          <a:p>
            <a:pPr>
              <a:defRPr/>
            </a:pPr>
            <a:endParaRPr lang="en-US" altLang="tr-TR"/>
          </a:p>
        </p:txBody>
      </p:sp>
      <p:sp>
        <p:nvSpPr>
          <p:cNvPr id="6" name="Slide Number Placeholder 5"/>
          <p:cNvSpPr>
            <a:spLocks noGrp="1"/>
          </p:cNvSpPr>
          <p:nvPr>
            <p:ph type="sldNum" sz="quarter" idx="4"/>
          </p:nvPr>
        </p:nvSpPr>
        <p:spPr>
          <a:xfrm>
            <a:off x="9900461" y="6459789"/>
            <a:ext cx="1312025" cy="365125"/>
          </a:xfrm>
          <a:prstGeom prst="rect">
            <a:avLst/>
          </a:prstGeom>
        </p:spPr>
        <p:txBody>
          <a:bodyPr vert="horz" lIns="91440" tIns="45720" rIns="91440" bIns="45720" rtlCol="0" anchor="ctr"/>
          <a:lstStyle>
            <a:lvl1pPr algn="r">
              <a:defRPr sz="825">
                <a:solidFill>
                  <a:schemeClr val="bg1"/>
                </a:solidFill>
                <a:latin typeface="Times New Roman" panose="02020603050405020304" pitchFamily="18" charset="0"/>
                <a:cs typeface="Times New Roman" panose="02020603050405020304" pitchFamily="18" charset="0"/>
              </a:defRPr>
            </a:lvl1pPr>
          </a:lstStyle>
          <a:p>
            <a:pPr>
              <a:defRPr/>
            </a:pPr>
            <a:fld id="{3EB58753-4CFD-4F52-90C7-110120138425}" type="slidenum">
              <a:rPr lang="en-US" altLang="tr-TR" smtClean="0"/>
              <a:pPr>
                <a:defRPr/>
              </a:pPr>
              <a:t>‹#›</a:t>
            </a:fld>
            <a:endParaRPr lang="en-US" altLang="tr-TR"/>
          </a:p>
        </p:txBody>
      </p:sp>
      <p:cxnSp>
        <p:nvCxnSpPr>
          <p:cNvPr id="10" name="Straight Connector 9"/>
          <p:cNvCxnSpPr/>
          <p:nvPr/>
        </p:nvCxnSpPr>
        <p:spPr>
          <a:xfrm flipV="1">
            <a:off x="508000" y="914400"/>
            <a:ext cx="10556240"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42262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514350" rtl="0" eaLnBrk="1" latinLnBrk="0" hangingPunct="1">
        <a:lnSpc>
          <a:spcPct val="85000"/>
        </a:lnSpc>
        <a:spcBef>
          <a:spcPct val="0"/>
        </a:spcBef>
        <a:buNone/>
        <a:defRPr sz="3000" kern="1200" spc="-28" baseline="0">
          <a:solidFill>
            <a:srgbClr val="204788"/>
          </a:solidFill>
          <a:latin typeface="Times New Roman" panose="02020603050405020304" pitchFamily="18" charset="0"/>
          <a:ea typeface="+mj-ea"/>
          <a:cs typeface="Times New Roman" panose="02020603050405020304" pitchFamily="18" charset="0"/>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2800" kern="1200">
          <a:solidFill>
            <a:srgbClr val="204788"/>
          </a:solidFill>
          <a:latin typeface="Times New Roman" panose="02020603050405020304" pitchFamily="18" charset="0"/>
          <a:ea typeface="+mn-ea"/>
          <a:cs typeface="Times New Roman" panose="02020603050405020304" pitchFamily="18" charset="0"/>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2100" kern="1200">
          <a:solidFill>
            <a:srgbClr val="204788"/>
          </a:solidFill>
          <a:latin typeface="Times New Roman" panose="02020603050405020304" pitchFamily="18" charset="0"/>
          <a:ea typeface="+mn-ea"/>
          <a:cs typeface="Times New Roman" panose="02020603050405020304" pitchFamily="18" charset="0"/>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2100" kern="1200">
          <a:solidFill>
            <a:srgbClr val="204788"/>
          </a:solidFill>
          <a:latin typeface="Times New Roman" panose="02020603050405020304" pitchFamily="18" charset="0"/>
          <a:ea typeface="+mn-ea"/>
          <a:cs typeface="Times New Roman" panose="02020603050405020304" pitchFamily="18" charset="0"/>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2100" kern="1200">
          <a:solidFill>
            <a:srgbClr val="204788"/>
          </a:solidFill>
          <a:latin typeface="Times New Roman" panose="02020603050405020304" pitchFamily="18" charset="0"/>
          <a:ea typeface="+mn-ea"/>
          <a:cs typeface="Times New Roman" panose="02020603050405020304" pitchFamily="18" charset="0"/>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2100" kern="1200">
          <a:solidFill>
            <a:srgbClr val="204788"/>
          </a:solidFill>
          <a:latin typeface="Times New Roman" panose="02020603050405020304" pitchFamily="18" charset="0"/>
          <a:ea typeface="+mn-ea"/>
          <a:cs typeface="Times New Roman" panose="02020603050405020304" pitchFamily="18" charset="0"/>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tr.wikipedia.org/wiki/Yunanca"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ctrTitle"/>
          </p:nvPr>
        </p:nvSpPr>
        <p:spPr>
          <a:prstGeom prst="rect">
            <a:avLst/>
          </a:prstGeom>
        </p:spPr>
        <p:txBody>
          <a:bodyPr>
            <a:normAutofit fontScale="90000"/>
          </a:bodyPr>
          <a:lstStyle/>
          <a:p>
            <a:pPr>
              <a:defRPr/>
            </a:pPr>
            <a:r>
              <a:rPr lang="tr-TR" dirty="0"/>
              <a:t/>
            </a:r>
            <a:br>
              <a:rPr lang="tr-TR" dirty="0"/>
            </a:br>
            <a:r>
              <a:rPr lang="tr-TR" dirty="0"/>
              <a:t>Şifreleme Bilimi ve Teknikleri</a:t>
            </a:r>
            <a:endParaRPr lang="en-US" dirty="0"/>
          </a:p>
        </p:txBody>
      </p:sp>
      <p:sp>
        <p:nvSpPr>
          <p:cNvPr id="2" name="Alt Başlık 1"/>
          <p:cNvSpPr>
            <a:spLocks noGrp="1"/>
          </p:cNvSpPr>
          <p:nvPr>
            <p:ph type="subTitle" idx="1"/>
          </p:nvPr>
        </p:nvSpPr>
        <p:spPr/>
        <p:txBody>
          <a:bodyPr/>
          <a:lstStyle/>
          <a:p>
            <a:r>
              <a:rPr lang="tr-TR" sz="1050" dirty="0">
                <a:solidFill>
                  <a:srgbClr val="0070C0"/>
                </a:solidFill>
              </a:rPr>
              <a:t>NBP240 Bilgi Sistemleri ve Güvenliği</a:t>
            </a:r>
            <a:r>
              <a:rPr lang="tr-TR" dirty="0">
                <a:solidFill>
                  <a:srgbClr val="C00000"/>
                </a:solidFill>
              </a:rPr>
              <a:t/>
            </a:r>
            <a:br>
              <a:rPr lang="tr-TR" dirty="0">
                <a:solidFill>
                  <a:srgbClr val="C00000"/>
                </a:solidFill>
              </a:rPr>
            </a:b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17410" name="1 İçerik Yer Tutucusu"/>
          <p:cNvSpPr>
            <a:spLocks noGrp="1"/>
          </p:cNvSpPr>
          <p:nvPr>
            <p:ph idx="4294967295"/>
          </p:nvPr>
        </p:nvSpPr>
        <p:spPr>
          <a:xfrm>
            <a:off x="585004" y="1282923"/>
            <a:ext cx="9956800" cy="4203700"/>
          </a:xfrm>
        </p:spPr>
        <p:txBody>
          <a:bodyPr>
            <a:normAutofit/>
          </a:bodyPr>
          <a:lstStyle/>
          <a:p>
            <a:pPr eaLnBrk="1" hangingPunct="1"/>
            <a:r>
              <a:rPr lang="tr-TR" altLang="tr-TR" b="1">
                <a:latin typeface="+mn-lt"/>
              </a:rPr>
              <a:t>Tarih düşürme sanatı </a:t>
            </a:r>
          </a:p>
          <a:p>
            <a:pPr eaLnBrk="1" hangingPunct="1"/>
            <a:r>
              <a:rPr lang="tr-TR" altLang="tr-TR">
                <a:latin typeface="+mn-lt"/>
              </a:rPr>
              <a:t>Ebced hesabının en fazla kullanıldığı yer hiç şüphesiz tarih düşürmedir.</a:t>
            </a:r>
          </a:p>
          <a:p>
            <a:pPr eaLnBrk="1" hangingPunct="1"/>
            <a:endParaRPr lang="tr-TR" altLang="tr-TR">
              <a:latin typeface="+mn-lt"/>
            </a:endParaRPr>
          </a:p>
          <a:p>
            <a:pPr eaLnBrk="1" hangingPunct="1"/>
            <a:r>
              <a:rPr lang="tr-TR" altLang="tr-TR">
                <a:latin typeface="+mn-lt"/>
              </a:rPr>
              <a:t>Bunun için o olayın tarihini verecek ustalıklı bir kelime veya mısra söylenir ki, hesaplandığında o olayın tarihi ortaya çıkar. </a:t>
            </a:r>
          </a:p>
          <a:p>
            <a:pPr eaLnBrk="1" hangingPunct="1"/>
            <a:endParaRPr lang="tr-TR" altLang="tr-TR">
              <a:latin typeface="+mn-lt"/>
            </a:endParaRPr>
          </a:p>
          <a:p>
            <a:pPr eaLnBrk="1" hangingPunct="1"/>
            <a:r>
              <a:rPr lang="tr-TR" altLang="tr-TR">
                <a:latin typeface="+mn-lt"/>
              </a:rPr>
              <a:t>“</a:t>
            </a:r>
            <a:r>
              <a:rPr lang="tr-TR" altLang="tr-TR" i="1">
                <a:latin typeface="+mn-lt"/>
              </a:rPr>
              <a:t>Tarih düşürme sanatı</a:t>
            </a:r>
            <a:r>
              <a:rPr lang="tr-TR" altLang="tr-TR">
                <a:latin typeface="+mn-lt"/>
              </a:rPr>
              <a:t>” adı verilen bu sanat divan edebiyatı boyunca kullanılmış ve kitabelerde yer almıştır.</a:t>
            </a:r>
          </a:p>
          <a:p>
            <a:pPr eaLnBrk="1" hangingPunct="1"/>
            <a:endParaRPr lang="tr-TR" altLang="tr-TR" smtClean="0">
              <a:latin typeface="+mn-lt"/>
            </a:endParaRPr>
          </a:p>
        </p:txBody>
      </p:sp>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endParaRPr lang="tr-TR"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18439" name="9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5000"/>
              <a:buFont typeface="Wingdings" panose="05000000000000000000" pitchFamily="2" charset="2"/>
              <a:buChar char="§"/>
              <a:defRPr sz="2400">
                <a:solidFill>
                  <a:srgbClr val="000066"/>
                </a:solidFill>
                <a:latin typeface="Cambria" panose="02040503050406030204" pitchFamily="18" charset="0"/>
              </a:defRPr>
            </a:lvl1pPr>
            <a:lvl2pPr marL="742950" indent="-285750">
              <a:spcBef>
                <a:spcPct val="20000"/>
              </a:spcBef>
              <a:buClr>
                <a:schemeClr val="accent1"/>
              </a:buClr>
              <a:buSzPct val="95000"/>
              <a:buFont typeface="Wingdings" panose="05000000000000000000" pitchFamily="2" charset="2"/>
              <a:buChar char="§"/>
              <a:defRPr sz="2200">
                <a:solidFill>
                  <a:srgbClr val="000066"/>
                </a:solidFill>
                <a:latin typeface="Cambria" panose="02040503050406030204" pitchFamily="18" charset="0"/>
              </a:defRPr>
            </a:lvl2pPr>
            <a:lvl3pPr marL="1143000" indent="-228600">
              <a:spcBef>
                <a:spcPct val="20000"/>
              </a:spcBef>
              <a:buClr>
                <a:schemeClr val="accent1"/>
              </a:buClr>
              <a:buSzPct val="95000"/>
              <a:buFont typeface="Wingdings" panose="05000000000000000000" pitchFamily="2" charset="2"/>
              <a:buChar char="§"/>
              <a:defRPr sz="2000">
                <a:solidFill>
                  <a:srgbClr val="000066"/>
                </a:solidFill>
                <a:latin typeface="Cambria" panose="02040503050406030204" pitchFamily="18" charset="0"/>
              </a:defRPr>
            </a:lvl3pPr>
            <a:lvl4pPr marL="1600200" indent="-228600">
              <a:spcBef>
                <a:spcPct val="20000"/>
              </a:spcBef>
              <a:buClr>
                <a:schemeClr val="accent1"/>
              </a:buClr>
              <a:buSzPct val="95000"/>
              <a:buFont typeface="Wingdings" panose="05000000000000000000" pitchFamily="2" charset="2"/>
              <a:buChar char="§"/>
              <a:defRPr sz="1600">
                <a:solidFill>
                  <a:srgbClr val="000066"/>
                </a:solidFill>
                <a:latin typeface="Cambria" panose="02040503050406030204" pitchFamily="18" charset="0"/>
              </a:defRPr>
            </a:lvl4pPr>
            <a:lvl5pPr marL="2057400" indent="-228600">
              <a:spcBef>
                <a:spcPct val="20000"/>
              </a:spcBef>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5pPr>
            <a:lvl6pPr marL="25146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6pPr>
            <a:lvl7pPr marL="29718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7pPr>
            <a:lvl8pPr marL="34290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8pPr>
            <a:lvl9pPr marL="38862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9pPr>
          </a:lstStyle>
          <a:p>
            <a:pPr>
              <a:spcBef>
                <a:spcPct val="0"/>
              </a:spcBef>
              <a:buClrTx/>
              <a:buSzTx/>
              <a:buFontTx/>
              <a:buNone/>
            </a:pPr>
            <a:fld id="{80719469-0D72-4370-8FBC-527EA428DC45}" type="slidenum">
              <a:rPr lang="en-US" altLang="tr-TR" sz="1800">
                <a:solidFill>
                  <a:srgbClr val="C00000"/>
                </a:solidFill>
                <a:latin typeface="Rage Italic" panose="03070502040507070304" pitchFamily="66" charset="0"/>
                <a:ea typeface="Rage Italic" panose="03070502040507070304" pitchFamily="66" charset="0"/>
              </a:rPr>
              <a:pPr>
                <a:spcBef>
                  <a:spcPct val="0"/>
                </a:spcBef>
                <a:buClrTx/>
                <a:buSzTx/>
                <a:buFontTx/>
                <a:buNone/>
              </a:pPr>
              <a:t>11</a:t>
            </a:fld>
            <a:r>
              <a:rPr lang="tr-TR" altLang="tr-TR" sz="1800">
                <a:solidFill>
                  <a:srgbClr val="C00000"/>
                </a:solidFill>
                <a:latin typeface="Rage Italic" panose="03070502040507070304" pitchFamily="66" charset="0"/>
                <a:ea typeface="Rage Italic" panose="03070502040507070304" pitchFamily="66" charset="0"/>
              </a:rPr>
              <a:t>/ 47</a:t>
            </a:r>
            <a:endParaRPr lang="en-US" altLang="tr-TR" sz="1800">
              <a:solidFill>
                <a:srgbClr val="C00000"/>
              </a:solidFill>
              <a:latin typeface="Rage Italic" panose="03070502040507070304" pitchFamily="66" charset="0"/>
              <a:ea typeface="Rage Italic" panose="03070502040507070304" pitchFamily="66" charset="0"/>
            </a:endParaRPr>
          </a:p>
        </p:txBody>
      </p:sp>
      <p:sp>
        <p:nvSpPr>
          <p:cNvPr id="18434" name="1 İçerik Yer Tutucusu"/>
          <p:cNvSpPr>
            <a:spLocks noGrp="1"/>
          </p:cNvSpPr>
          <p:nvPr>
            <p:ph idx="4294967295"/>
          </p:nvPr>
        </p:nvSpPr>
        <p:spPr>
          <a:xfrm>
            <a:off x="594418" y="1228602"/>
            <a:ext cx="9956800" cy="4203700"/>
          </a:xfrm>
        </p:spPr>
        <p:txBody>
          <a:bodyPr/>
          <a:lstStyle/>
          <a:p>
            <a:pPr eaLnBrk="1" hangingPunct="1"/>
            <a:r>
              <a:rPr lang="tr-TR" altLang="tr-TR" sz="2000" b="1" dirty="0" err="1"/>
              <a:t>Pigpen</a:t>
            </a:r>
            <a:r>
              <a:rPr lang="tr-TR" altLang="tr-TR" sz="2000" b="1" dirty="0"/>
              <a:t> (Mason) Şifrelemesi</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4" y="2781300"/>
            <a:ext cx="594677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4797426"/>
            <a:ext cx="57483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endParaRPr lang="tr-TR"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19458" name="1 İçerik Yer Tutucusu"/>
          <p:cNvSpPr>
            <a:spLocks noGrp="1"/>
          </p:cNvSpPr>
          <p:nvPr>
            <p:ph idx="4294967295"/>
          </p:nvPr>
        </p:nvSpPr>
        <p:spPr>
          <a:xfrm>
            <a:off x="579908" y="1257426"/>
            <a:ext cx="9956800" cy="4203700"/>
          </a:xfrm>
        </p:spPr>
        <p:txBody>
          <a:bodyPr>
            <a:normAutofit/>
          </a:bodyPr>
          <a:lstStyle/>
          <a:p>
            <a:pPr eaLnBrk="1" hangingPunct="1"/>
            <a:r>
              <a:rPr lang="tr-TR" altLang="tr-TR" b="1" dirty="0" err="1">
                <a:latin typeface="+mn-lt"/>
              </a:rPr>
              <a:t>Echelon</a:t>
            </a:r>
            <a:r>
              <a:rPr lang="tr-TR" altLang="tr-TR" b="1" dirty="0">
                <a:latin typeface="+mn-lt"/>
              </a:rPr>
              <a:t> Sistem</a:t>
            </a:r>
          </a:p>
          <a:p>
            <a:pPr eaLnBrk="1" hangingPunct="1"/>
            <a:endParaRPr lang="tr-TR" altLang="tr-TR" b="1" dirty="0">
              <a:latin typeface="+mn-lt"/>
            </a:endParaRPr>
          </a:p>
          <a:p>
            <a:pPr eaLnBrk="1" hangingPunct="1"/>
            <a:r>
              <a:rPr lang="tr-TR" altLang="tr-TR" dirty="0">
                <a:latin typeface="+mn-lt"/>
              </a:rPr>
              <a:t>Dünyanın en büyük casusluk ağı olarak bilinir.</a:t>
            </a:r>
          </a:p>
          <a:p>
            <a:pPr eaLnBrk="1" hangingPunct="1"/>
            <a:endParaRPr lang="tr-TR" altLang="tr-TR" dirty="0">
              <a:latin typeface="+mn-lt"/>
            </a:endParaRPr>
          </a:p>
          <a:p>
            <a:pPr eaLnBrk="1" hangingPunct="1"/>
            <a:r>
              <a:rPr lang="tr-TR" altLang="tr-TR" dirty="0">
                <a:latin typeface="+mn-lt"/>
              </a:rPr>
              <a:t>Dünyadaki sayısal trafiğin %90 bu sistem ile dinlendiği iddia edilmektedir.</a:t>
            </a:r>
          </a:p>
          <a:p>
            <a:pPr marL="742950" lvl="1" indent="-285750"/>
            <a:r>
              <a:rPr lang="tr-TR" altLang="tr-TR" sz="2800" dirty="0">
                <a:latin typeface="+mn-lt"/>
              </a:rPr>
              <a:t>Belirli kelimeler sisteme girilerek bu kelimelerin geçtiği konuşmalar incelenmektedir.</a:t>
            </a:r>
          </a:p>
          <a:p>
            <a:pPr eaLnBrk="1" hangingPunct="1"/>
            <a:endParaRPr lang="tr-TR" altLang="tr-TR" dirty="0">
              <a:latin typeface="+mn-lt"/>
            </a:endParaRPr>
          </a:p>
        </p:txBody>
      </p:sp>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endParaRPr lang="tr-TR"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20482" name="1 İçerik Yer Tutucusu"/>
          <p:cNvSpPr>
            <a:spLocks noGrp="1"/>
          </p:cNvSpPr>
          <p:nvPr>
            <p:ph idx="4294967295"/>
          </p:nvPr>
        </p:nvSpPr>
        <p:spPr>
          <a:xfrm>
            <a:off x="599673" y="1340768"/>
            <a:ext cx="9956800" cy="4203700"/>
          </a:xfrm>
        </p:spPr>
        <p:txBody>
          <a:bodyPr>
            <a:normAutofit/>
          </a:bodyPr>
          <a:lstStyle/>
          <a:p>
            <a:pPr eaLnBrk="1" hangingPunct="1"/>
            <a:r>
              <a:rPr lang="tr-TR" altLang="tr-TR" dirty="0"/>
              <a:t>Diğer bir sistem ise </a:t>
            </a:r>
            <a:r>
              <a:rPr lang="tr-TR" altLang="tr-TR" b="1" dirty="0"/>
              <a:t>PROMİS</a:t>
            </a:r>
            <a:r>
              <a:rPr lang="tr-TR" altLang="tr-TR" dirty="0"/>
              <a:t> (Dava Yönetim Sistemi)</a:t>
            </a:r>
          </a:p>
          <a:p>
            <a:pPr eaLnBrk="1" hangingPunct="1"/>
            <a:endParaRPr lang="tr-TR" altLang="tr-TR" dirty="0"/>
          </a:p>
          <a:p>
            <a:pPr eaLnBrk="1" hangingPunct="1"/>
            <a:r>
              <a:rPr lang="tr-TR" altLang="tr-TR" dirty="0"/>
              <a:t>Bu sistem ile;</a:t>
            </a:r>
          </a:p>
          <a:p>
            <a:pPr eaLnBrk="1" hangingPunct="1"/>
            <a:endParaRPr lang="tr-TR" altLang="tr-TR" dirty="0"/>
          </a:p>
          <a:p>
            <a:pPr lvl="1" eaLnBrk="1" hangingPunct="1"/>
            <a:r>
              <a:rPr lang="tr-TR" altLang="tr-TR" sz="2800" dirty="0"/>
              <a:t>Birçok ülkenin banka sisteminin kilitlenebileceği</a:t>
            </a:r>
          </a:p>
          <a:p>
            <a:pPr lvl="1" eaLnBrk="1" hangingPunct="1"/>
            <a:r>
              <a:rPr lang="tr-TR" altLang="tr-TR" sz="2800" dirty="0"/>
              <a:t>Kontrollü mali krizler çıkarılabileceği</a:t>
            </a:r>
          </a:p>
          <a:p>
            <a:pPr lvl="1" eaLnBrk="1" hangingPunct="1"/>
            <a:r>
              <a:rPr lang="tr-TR" altLang="tr-TR" sz="2800" dirty="0"/>
              <a:t>Uluslar arası ihalelere girecek şirketlerin dinlendiği</a:t>
            </a:r>
          </a:p>
          <a:p>
            <a:pPr lvl="1" eaLnBrk="1" hangingPunct="1"/>
            <a:endParaRPr lang="tr-TR" altLang="tr-TR" sz="2800" dirty="0"/>
          </a:p>
          <a:p>
            <a:pPr lvl="1" eaLnBrk="1" hangingPunct="1">
              <a:buFont typeface="Verdana" panose="020B0604030504040204" pitchFamily="34" charset="0"/>
              <a:buNone/>
            </a:pPr>
            <a:r>
              <a:rPr lang="tr-TR" altLang="tr-TR" sz="2800" dirty="0"/>
              <a:t>İddia edilmektedir.</a:t>
            </a:r>
          </a:p>
          <a:p>
            <a:pPr lvl="1" eaLnBrk="1" hangingPunct="1">
              <a:buFont typeface="Verdana" panose="020B0604030504040204" pitchFamily="34" charset="0"/>
              <a:buNone/>
            </a:pPr>
            <a:endParaRPr lang="tr-TR" altLang="tr-TR" sz="2800" dirty="0" smtClean="0"/>
          </a:p>
          <a:p>
            <a:pPr lvl="1" eaLnBrk="1" hangingPunct="1">
              <a:buFont typeface="Verdana" panose="020B0604030504040204" pitchFamily="34" charset="0"/>
              <a:buNone/>
            </a:pPr>
            <a:endParaRPr lang="tr-TR" altLang="tr-TR" sz="2800" dirty="0" smtClean="0"/>
          </a:p>
          <a:p>
            <a:pPr lvl="1" eaLnBrk="1" hangingPunct="1"/>
            <a:endParaRPr lang="tr-TR" altLang="tr-TR" sz="2800" dirty="0" smtClean="0"/>
          </a:p>
        </p:txBody>
      </p:sp>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endParaRPr lang="tr-TR"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21506" name="1 İçerik Yer Tutucusu"/>
          <p:cNvSpPr>
            <a:spLocks noGrp="1"/>
          </p:cNvSpPr>
          <p:nvPr>
            <p:ph idx="4294967295"/>
          </p:nvPr>
        </p:nvSpPr>
        <p:spPr>
          <a:xfrm>
            <a:off x="599672" y="1257426"/>
            <a:ext cx="10680903" cy="4203700"/>
          </a:xfrm>
        </p:spPr>
        <p:txBody>
          <a:bodyPr>
            <a:noAutofit/>
          </a:bodyPr>
          <a:lstStyle/>
          <a:p>
            <a:pPr eaLnBrk="1" hangingPunct="1"/>
            <a:r>
              <a:rPr lang="tr-TR" altLang="tr-TR" b="1" dirty="0"/>
              <a:t>ENİGMA</a:t>
            </a:r>
          </a:p>
          <a:p>
            <a:pPr lvl="1" eaLnBrk="1" hangingPunct="1"/>
            <a:r>
              <a:rPr lang="tr-TR" altLang="tr-TR" sz="2800" dirty="0"/>
              <a:t>Elektromekanik bir şifre çözme makinesidir.</a:t>
            </a:r>
          </a:p>
          <a:p>
            <a:pPr lvl="1" eaLnBrk="1" hangingPunct="1"/>
            <a:endParaRPr lang="tr-TR" altLang="tr-TR" sz="2800" dirty="0"/>
          </a:p>
          <a:p>
            <a:pPr lvl="1" eaLnBrk="1" hangingPunct="1"/>
            <a:r>
              <a:rPr lang="tr-TR" altLang="tr-TR" sz="2800" dirty="0"/>
              <a:t>1919 yılında geliştirilen makine Almanlar tarafından kullanılmıştır.</a:t>
            </a:r>
          </a:p>
          <a:p>
            <a:pPr lvl="1" eaLnBrk="1" hangingPunct="1"/>
            <a:endParaRPr lang="tr-TR" altLang="tr-TR" sz="2800" dirty="0"/>
          </a:p>
          <a:p>
            <a:pPr lvl="1" eaLnBrk="1" hangingPunct="1"/>
            <a:r>
              <a:rPr lang="tr-TR" altLang="tr-TR" sz="2800" dirty="0"/>
              <a:t>II. Dünya savaşında önemli bir rol oynamıştır.</a:t>
            </a:r>
          </a:p>
          <a:p>
            <a:pPr lvl="1" eaLnBrk="1" hangingPunct="1"/>
            <a:endParaRPr lang="tr-TR" altLang="tr-TR" sz="2800" dirty="0"/>
          </a:p>
          <a:p>
            <a:pPr lvl="1" eaLnBrk="1" hangingPunct="1"/>
            <a:r>
              <a:rPr lang="tr-TR" altLang="tr-TR" sz="2800" dirty="0"/>
              <a:t>İngilizler tarafından ele geçirilen bir gemide </a:t>
            </a:r>
            <a:r>
              <a:rPr lang="tr-TR" altLang="tr-TR" sz="2800" dirty="0" err="1"/>
              <a:t>enigmanın</a:t>
            </a:r>
            <a:r>
              <a:rPr lang="tr-TR" altLang="tr-TR" sz="2800" dirty="0"/>
              <a:t> kullanma kitabı ele geçirilmiştir.</a:t>
            </a:r>
          </a:p>
          <a:p>
            <a:pPr lvl="1" eaLnBrk="1" hangingPunct="1"/>
            <a:endParaRPr lang="tr-TR" altLang="tr-TR" sz="2800" dirty="0"/>
          </a:p>
          <a:p>
            <a:pPr lvl="1" eaLnBrk="1" hangingPunct="1"/>
            <a:r>
              <a:rPr lang="tr-TR" altLang="tr-TR" sz="2800" dirty="0"/>
              <a:t>II. Dünya savaşının bu sayede 1 yıl daha erken bittiği düşünülmektedir.</a:t>
            </a:r>
          </a:p>
        </p:txBody>
      </p:sp>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endParaRPr lang="tr-TR"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22530" name="1 İçerik Yer Tutucusu"/>
          <p:cNvSpPr>
            <a:spLocks noGrp="1"/>
          </p:cNvSpPr>
          <p:nvPr>
            <p:ph idx="4294967295"/>
          </p:nvPr>
        </p:nvSpPr>
        <p:spPr>
          <a:xfrm>
            <a:off x="603652" y="1268760"/>
            <a:ext cx="9956800" cy="4203700"/>
          </a:xfrm>
        </p:spPr>
        <p:txBody>
          <a:bodyPr>
            <a:noAutofit/>
          </a:bodyPr>
          <a:lstStyle/>
          <a:p>
            <a:pPr eaLnBrk="1" hangingPunct="1"/>
            <a:r>
              <a:rPr lang="tr-TR" altLang="tr-TR" b="1" dirty="0" err="1"/>
              <a:t>Steganografi</a:t>
            </a:r>
            <a:endParaRPr lang="tr-TR" altLang="tr-TR" b="1" dirty="0"/>
          </a:p>
          <a:p>
            <a:pPr lvl="1" eaLnBrk="1" hangingPunct="1"/>
            <a:endParaRPr lang="tr-TR" altLang="tr-TR" sz="2800" dirty="0"/>
          </a:p>
          <a:p>
            <a:pPr lvl="1" eaLnBrk="1" hangingPunct="1"/>
            <a:r>
              <a:rPr lang="tr-TR" altLang="tr-TR" sz="2800" dirty="0"/>
              <a:t>Eski </a:t>
            </a:r>
            <a:r>
              <a:rPr lang="tr-TR" altLang="tr-TR" sz="2800" dirty="0" err="1">
                <a:hlinkClick r:id="rId2" tooltip="Yunanca"/>
              </a:rPr>
              <a:t>Yunanca</a:t>
            </a:r>
            <a:r>
              <a:rPr lang="tr-TR" altLang="tr-TR" sz="2800" dirty="0" err="1"/>
              <a:t>'da</a:t>
            </a:r>
            <a:r>
              <a:rPr lang="tr-TR" altLang="tr-TR" sz="2800" dirty="0"/>
              <a:t> "gizlenmiş yazı" anlamına gelen bilgiyi gizleme bilimidir.</a:t>
            </a:r>
          </a:p>
          <a:p>
            <a:pPr lvl="1" eaLnBrk="1" hangingPunct="1"/>
            <a:endParaRPr lang="tr-TR" altLang="tr-TR" sz="2800" dirty="0"/>
          </a:p>
          <a:p>
            <a:pPr lvl="2" eaLnBrk="1" hangingPunct="1"/>
            <a:r>
              <a:rPr lang="tr-TR" altLang="tr-TR" sz="2800" dirty="0"/>
              <a:t>Resim</a:t>
            </a:r>
          </a:p>
          <a:p>
            <a:pPr lvl="2" eaLnBrk="1" hangingPunct="1"/>
            <a:r>
              <a:rPr lang="tr-TR" altLang="tr-TR" sz="2800" dirty="0"/>
              <a:t>Ses </a:t>
            </a:r>
          </a:p>
          <a:p>
            <a:pPr lvl="2" eaLnBrk="1" hangingPunct="1"/>
            <a:r>
              <a:rPr lang="tr-TR" altLang="tr-TR" sz="2800" dirty="0"/>
              <a:t>Video </a:t>
            </a:r>
          </a:p>
          <a:p>
            <a:pPr lvl="2" eaLnBrk="1" hangingPunct="1">
              <a:buFont typeface="Wingdings 2" panose="05020102010507070707" pitchFamily="18" charset="2"/>
              <a:buNone/>
            </a:pPr>
            <a:endParaRPr lang="tr-TR" altLang="tr-TR" sz="2800" dirty="0"/>
          </a:p>
          <a:p>
            <a:pPr lvl="2" eaLnBrk="1" hangingPunct="1">
              <a:buFont typeface="Wingdings 2" panose="05020102010507070707" pitchFamily="18" charset="2"/>
              <a:buNone/>
            </a:pPr>
            <a:r>
              <a:rPr lang="tr-TR" altLang="tr-TR" sz="2800" dirty="0"/>
              <a:t>ortamlarına bilgiler gizlenebilir.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23554" name="1 İçerik Yer Tutucusu"/>
          <p:cNvSpPr>
            <a:spLocks noGrp="1"/>
          </p:cNvSpPr>
          <p:nvPr>
            <p:ph idx="4294967295"/>
          </p:nvPr>
        </p:nvSpPr>
        <p:spPr>
          <a:xfrm>
            <a:off x="0" y="1785938"/>
            <a:ext cx="9956800" cy="4203700"/>
          </a:xfrm>
        </p:spPr>
        <p:txBody>
          <a:bodyPr/>
          <a:lstStyle/>
          <a:p>
            <a:pPr eaLnBrk="1" hangingPunct="1"/>
            <a:endParaRPr lang="tr-TR" altLang="tr-TR" dirty="0" smtClean="0"/>
          </a:p>
          <a:p>
            <a:pPr eaLnBrk="1" hangingPunct="1"/>
            <a:endParaRPr lang="tr-TR" altLang="tr-TR" dirty="0" smtClean="0"/>
          </a:p>
        </p:txBody>
      </p:sp>
      <p:pic>
        <p:nvPicPr>
          <p:cNvPr id="23555" name="Picture 2" descr="http://upload.wikimedia.org/wikipedia/commons/4/4e/StenographyOrigi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2420938"/>
            <a:ext cx="2913063"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http://upload.wikimedia.org/wikipedia/commons/1/1b/StenographyRecove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264" y="2492376"/>
            <a:ext cx="284162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5 Metin kutusu"/>
          <p:cNvSpPr txBox="1">
            <a:spLocks noChangeArrowheads="1"/>
          </p:cNvSpPr>
          <p:nvPr/>
        </p:nvSpPr>
        <p:spPr bwMode="auto">
          <a:xfrm>
            <a:off x="2424113" y="5661025"/>
            <a:ext cx="3514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95000"/>
              <a:buFont typeface="Wingdings" panose="05000000000000000000" pitchFamily="2" charset="2"/>
              <a:buChar char="§"/>
              <a:defRPr sz="2400">
                <a:solidFill>
                  <a:srgbClr val="000066"/>
                </a:solidFill>
                <a:latin typeface="Cambria" panose="02040503050406030204" pitchFamily="18" charset="0"/>
              </a:defRPr>
            </a:lvl1pPr>
            <a:lvl2pPr marL="742950" indent="-285750">
              <a:spcBef>
                <a:spcPct val="20000"/>
              </a:spcBef>
              <a:buClr>
                <a:schemeClr val="accent1"/>
              </a:buClr>
              <a:buSzPct val="95000"/>
              <a:buFont typeface="Wingdings" panose="05000000000000000000" pitchFamily="2" charset="2"/>
              <a:buChar char="§"/>
              <a:defRPr sz="2200">
                <a:solidFill>
                  <a:srgbClr val="000066"/>
                </a:solidFill>
                <a:latin typeface="Cambria" panose="02040503050406030204" pitchFamily="18" charset="0"/>
              </a:defRPr>
            </a:lvl2pPr>
            <a:lvl3pPr marL="1143000" indent="-228600">
              <a:spcBef>
                <a:spcPct val="20000"/>
              </a:spcBef>
              <a:buClr>
                <a:schemeClr val="accent1"/>
              </a:buClr>
              <a:buSzPct val="95000"/>
              <a:buFont typeface="Wingdings" panose="05000000000000000000" pitchFamily="2" charset="2"/>
              <a:buChar char="§"/>
              <a:defRPr sz="2000">
                <a:solidFill>
                  <a:srgbClr val="000066"/>
                </a:solidFill>
                <a:latin typeface="Cambria" panose="02040503050406030204" pitchFamily="18" charset="0"/>
              </a:defRPr>
            </a:lvl3pPr>
            <a:lvl4pPr marL="1600200" indent="-228600">
              <a:spcBef>
                <a:spcPct val="20000"/>
              </a:spcBef>
              <a:buClr>
                <a:schemeClr val="accent1"/>
              </a:buClr>
              <a:buSzPct val="95000"/>
              <a:buFont typeface="Wingdings" panose="05000000000000000000" pitchFamily="2" charset="2"/>
              <a:buChar char="§"/>
              <a:defRPr sz="1600">
                <a:solidFill>
                  <a:srgbClr val="000066"/>
                </a:solidFill>
                <a:latin typeface="Cambria" panose="02040503050406030204" pitchFamily="18" charset="0"/>
              </a:defRPr>
            </a:lvl4pPr>
            <a:lvl5pPr marL="2057400" indent="-228600">
              <a:spcBef>
                <a:spcPct val="20000"/>
              </a:spcBef>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5pPr>
            <a:lvl6pPr marL="25146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6pPr>
            <a:lvl7pPr marL="29718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7pPr>
            <a:lvl8pPr marL="34290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8pPr>
            <a:lvl9pPr marL="38862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9pPr>
          </a:lstStyle>
          <a:p>
            <a:pPr eaLnBrk="1" hangingPunct="1">
              <a:spcBef>
                <a:spcPct val="0"/>
              </a:spcBef>
              <a:buClrTx/>
              <a:buSzTx/>
              <a:buFontTx/>
              <a:buNone/>
            </a:pPr>
            <a:r>
              <a:rPr lang="tr-TR" altLang="tr-TR" dirty="0"/>
              <a:t>Bilginin Saklandığı Resim</a:t>
            </a:r>
          </a:p>
        </p:txBody>
      </p:sp>
      <p:sp>
        <p:nvSpPr>
          <p:cNvPr id="23558" name="6 Metin kutusu"/>
          <p:cNvSpPr txBox="1">
            <a:spLocks noChangeArrowheads="1"/>
          </p:cNvSpPr>
          <p:nvPr/>
        </p:nvSpPr>
        <p:spPr bwMode="auto">
          <a:xfrm>
            <a:off x="7248526" y="5661025"/>
            <a:ext cx="2254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95000"/>
              <a:buFont typeface="Wingdings" panose="05000000000000000000" pitchFamily="2" charset="2"/>
              <a:buChar char="§"/>
              <a:defRPr sz="2400">
                <a:solidFill>
                  <a:srgbClr val="000066"/>
                </a:solidFill>
                <a:latin typeface="Cambria" panose="02040503050406030204" pitchFamily="18" charset="0"/>
              </a:defRPr>
            </a:lvl1pPr>
            <a:lvl2pPr marL="742950" indent="-285750">
              <a:spcBef>
                <a:spcPct val="20000"/>
              </a:spcBef>
              <a:buClr>
                <a:schemeClr val="accent1"/>
              </a:buClr>
              <a:buSzPct val="95000"/>
              <a:buFont typeface="Wingdings" panose="05000000000000000000" pitchFamily="2" charset="2"/>
              <a:buChar char="§"/>
              <a:defRPr sz="2200">
                <a:solidFill>
                  <a:srgbClr val="000066"/>
                </a:solidFill>
                <a:latin typeface="Cambria" panose="02040503050406030204" pitchFamily="18" charset="0"/>
              </a:defRPr>
            </a:lvl2pPr>
            <a:lvl3pPr marL="1143000" indent="-228600">
              <a:spcBef>
                <a:spcPct val="20000"/>
              </a:spcBef>
              <a:buClr>
                <a:schemeClr val="accent1"/>
              </a:buClr>
              <a:buSzPct val="95000"/>
              <a:buFont typeface="Wingdings" panose="05000000000000000000" pitchFamily="2" charset="2"/>
              <a:buChar char="§"/>
              <a:defRPr sz="2000">
                <a:solidFill>
                  <a:srgbClr val="000066"/>
                </a:solidFill>
                <a:latin typeface="Cambria" panose="02040503050406030204" pitchFamily="18" charset="0"/>
              </a:defRPr>
            </a:lvl3pPr>
            <a:lvl4pPr marL="1600200" indent="-228600">
              <a:spcBef>
                <a:spcPct val="20000"/>
              </a:spcBef>
              <a:buClr>
                <a:schemeClr val="accent1"/>
              </a:buClr>
              <a:buSzPct val="95000"/>
              <a:buFont typeface="Wingdings" panose="05000000000000000000" pitchFamily="2" charset="2"/>
              <a:buChar char="§"/>
              <a:defRPr sz="1600">
                <a:solidFill>
                  <a:srgbClr val="000066"/>
                </a:solidFill>
                <a:latin typeface="Cambria" panose="02040503050406030204" pitchFamily="18" charset="0"/>
              </a:defRPr>
            </a:lvl4pPr>
            <a:lvl5pPr marL="2057400" indent="-228600">
              <a:spcBef>
                <a:spcPct val="20000"/>
              </a:spcBef>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5pPr>
            <a:lvl6pPr marL="25146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6pPr>
            <a:lvl7pPr marL="29718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7pPr>
            <a:lvl8pPr marL="34290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8pPr>
            <a:lvl9pPr marL="38862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9pPr>
          </a:lstStyle>
          <a:p>
            <a:pPr eaLnBrk="1" hangingPunct="1">
              <a:spcBef>
                <a:spcPct val="0"/>
              </a:spcBef>
              <a:buClrTx/>
              <a:buSzTx/>
              <a:buFontTx/>
              <a:buNone/>
            </a:pPr>
            <a:r>
              <a:rPr lang="tr-TR" altLang="tr-TR" dirty="0"/>
              <a:t>Saklanan Resim</a:t>
            </a:r>
          </a:p>
        </p:txBody>
      </p:sp>
      <p:sp>
        <p:nvSpPr>
          <p:cNvPr id="5"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endParaRPr lang="tr-TR"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24578" name="1 İçerik Yer Tutucusu"/>
          <p:cNvSpPr>
            <a:spLocks noGrp="1"/>
          </p:cNvSpPr>
          <p:nvPr>
            <p:ph idx="4294967295"/>
          </p:nvPr>
        </p:nvSpPr>
        <p:spPr>
          <a:xfrm>
            <a:off x="417992" y="1257426"/>
            <a:ext cx="11266007" cy="4203700"/>
          </a:xfrm>
        </p:spPr>
        <p:txBody>
          <a:bodyPr>
            <a:noAutofit/>
          </a:bodyPr>
          <a:lstStyle/>
          <a:p>
            <a:pPr marL="0" indent="0" eaLnBrk="1" hangingPunct="1">
              <a:buNone/>
            </a:pPr>
            <a:r>
              <a:rPr lang="tr-TR" altLang="tr-TR" sz="2400" b="1" dirty="0" err="1">
                <a:latin typeface="+mn-lt"/>
              </a:rPr>
              <a:t>Steganografi</a:t>
            </a:r>
            <a:endParaRPr lang="tr-TR" altLang="tr-TR" sz="2400" b="1" dirty="0">
              <a:latin typeface="+mn-lt"/>
            </a:endParaRPr>
          </a:p>
          <a:p>
            <a:pPr marL="0" indent="0" eaLnBrk="1" hangingPunct="1">
              <a:buNone/>
            </a:pPr>
            <a:endParaRPr lang="tr-TR" altLang="tr-TR" sz="2400" b="1" dirty="0">
              <a:latin typeface="+mn-lt"/>
            </a:endParaRPr>
          </a:p>
          <a:p>
            <a:pPr marL="113157" lvl="1" indent="0" eaLnBrk="1" hangingPunct="1">
              <a:buNone/>
            </a:pPr>
            <a:r>
              <a:rPr lang="tr-TR" altLang="tr-TR" sz="2400" dirty="0">
                <a:latin typeface="+mn-lt"/>
              </a:rPr>
              <a:t>Resim dosyalarının özellikleri</a:t>
            </a:r>
            <a:r>
              <a:rPr lang="tr-TR" altLang="tr-TR" sz="2400" dirty="0" smtClean="0">
                <a:latin typeface="+mn-lt"/>
              </a:rPr>
              <a:t>;</a:t>
            </a:r>
          </a:p>
          <a:p>
            <a:pPr marL="113157" lvl="1" indent="0" eaLnBrk="1" hangingPunct="1">
              <a:buNone/>
            </a:pPr>
            <a:endParaRPr lang="tr-TR" altLang="tr-TR" sz="2400" dirty="0">
              <a:latin typeface="+mn-lt"/>
            </a:endParaRPr>
          </a:p>
          <a:p>
            <a:pPr marL="570357" lvl="1" indent="-457200" eaLnBrk="1" hangingPunct="1">
              <a:buFont typeface="+mj-lt"/>
              <a:buAutoNum type="arabicPeriod"/>
            </a:pPr>
            <a:r>
              <a:rPr lang="tr-TR" altLang="tr-TR" sz="2400" dirty="0" smtClean="0">
                <a:latin typeface="+mn-lt"/>
              </a:rPr>
              <a:t>Bütün </a:t>
            </a:r>
            <a:r>
              <a:rPr lang="tr-TR" altLang="tr-TR" sz="2400" dirty="0">
                <a:latin typeface="+mn-lt"/>
              </a:rPr>
              <a:t>resimler dosya başlığı (</a:t>
            </a:r>
            <a:r>
              <a:rPr lang="tr-TR" altLang="tr-TR" sz="2400" dirty="0" err="1">
                <a:latin typeface="+mn-lt"/>
              </a:rPr>
              <a:t>header</a:t>
            </a:r>
            <a:r>
              <a:rPr lang="tr-TR" altLang="tr-TR" sz="2400" dirty="0">
                <a:latin typeface="+mn-lt"/>
              </a:rPr>
              <a:t>) ve piksellerden oluşur.</a:t>
            </a:r>
          </a:p>
          <a:p>
            <a:pPr marL="570357" lvl="1" indent="-457200" eaLnBrk="1" hangingPunct="1">
              <a:buFont typeface="+mj-lt"/>
              <a:buAutoNum type="arabicPeriod"/>
            </a:pPr>
            <a:r>
              <a:rPr lang="tr-TR" altLang="tr-TR" sz="2400" dirty="0" smtClean="0">
                <a:latin typeface="+mn-lt"/>
              </a:rPr>
              <a:t>Her </a:t>
            </a:r>
            <a:r>
              <a:rPr lang="tr-TR" altLang="tr-TR" sz="2400" dirty="0">
                <a:latin typeface="+mn-lt"/>
              </a:rPr>
              <a:t>piksel sadece bir renk içeren küçük bir bloktur.</a:t>
            </a:r>
          </a:p>
          <a:p>
            <a:pPr marL="570357" lvl="1" indent="-457200" eaLnBrk="1" hangingPunct="1">
              <a:buFont typeface="+mj-lt"/>
              <a:buAutoNum type="arabicPeriod"/>
            </a:pPr>
            <a:r>
              <a:rPr lang="tr-TR" altLang="tr-TR" sz="2400" dirty="0" smtClean="0">
                <a:latin typeface="+mn-lt"/>
              </a:rPr>
              <a:t>Her </a:t>
            </a:r>
            <a:r>
              <a:rPr lang="tr-TR" altLang="tr-TR" sz="2400" dirty="0">
                <a:latin typeface="+mn-lt"/>
              </a:rPr>
              <a:t>pikseldeki renk temel 3 rengin karışımından elde edilir. </a:t>
            </a:r>
          </a:p>
          <a:p>
            <a:pPr marL="570357" lvl="1" indent="-457200" eaLnBrk="1" hangingPunct="1">
              <a:buFont typeface="+mj-lt"/>
              <a:buAutoNum type="arabicPeriod"/>
            </a:pPr>
            <a:r>
              <a:rPr lang="tr-TR" altLang="tr-TR" sz="2400" dirty="0" smtClean="0">
                <a:latin typeface="+mn-lt"/>
              </a:rPr>
              <a:t>Her </a:t>
            </a:r>
            <a:r>
              <a:rPr lang="tr-TR" altLang="tr-TR" sz="2400" dirty="0">
                <a:latin typeface="+mn-lt"/>
              </a:rPr>
              <a:t>pikselde bu 3 rengin verileri tutulur. Her temel renk 1 </a:t>
            </a:r>
            <a:r>
              <a:rPr lang="tr-TR" altLang="tr-TR" sz="2400" dirty="0" smtClean="0">
                <a:latin typeface="+mn-lt"/>
              </a:rPr>
              <a:t>pikselde </a:t>
            </a:r>
            <a:r>
              <a:rPr lang="tr-TR" altLang="tr-TR" sz="2400" dirty="0">
                <a:latin typeface="+mn-lt"/>
              </a:rPr>
              <a:t>1 </a:t>
            </a:r>
            <a:r>
              <a:rPr lang="tr-TR" altLang="tr-TR" sz="2400" dirty="0" err="1" smtClean="0">
                <a:latin typeface="+mn-lt"/>
              </a:rPr>
              <a:t>byte</a:t>
            </a:r>
            <a:r>
              <a:rPr lang="tr-TR" altLang="tr-TR" sz="2400" dirty="0" smtClean="0">
                <a:latin typeface="+mn-lt"/>
              </a:rPr>
              <a:t>/8 bit </a:t>
            </a:r>
            <a:r>
              <a:rPr lang="tr-TR" altLang="tr-TR" sz="2400" dirty="0">
                <a:latin typeface="+mn-lt"/>
              </a:rPr>
              <a:t>(0..255) yer kaplar, yani 1 piksel 3 </a:t>
            </a:r>
            <a:r>
              <a:rPr lang="tr-TR" altLang="tr-TR" sz="2400" dirty="0" err="1" smtClean="0">
                <a:latin typeface="+mn-lt"/>
              </a:rPr>
              <a:t>byte</a:t>
            </a:r>
            <a:r>
              <a:rPr lang="tr-TR" altLang="tr-TR" sz="2400" dirty="0">
                <a:latin typeface="+mn-lt"/>
              </a:rPr>
              <a:t>/</a:t>
            </a:r>
            <a:r>
              <a:rPr lang="tr-TR" altLang="tr-TR" sz="2400" dirty="0" smtClean="0">
                <a:latin typeface="+mn-lt"/>
              </a:rPr>
              <a:t>24 bit veri taşır</a:t>
            </a:r>
            <a:r>
              <a:rPr lang="tr-TR" altLang="tr-TR" sz="2400" dirty="0">
                <a:latin typeface="+mn-lt"/>
              </a:rPr>
              <a:t>.</a:t>
            </a:r>
          </a:p>
        </p:txBody>
      </p:sp>
      <p:sp>
        <p:nvSpPr>
          <p:cNvPr id="5"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endParaRPr lang="tr-TR"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2" y="1340768"/>
            <a:ext cx="4364038"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endParaRPr lang="tr-TR"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25604" name="5 Dikdörtgen"/>
          <p:cNvSpPr>
            <a:spLocks noChangeArrowheads="1"/>
          </p:cNvSpPr>
          <p:nvPr/>
        </p:nvSpPr>
        <p:spPr bwMode="auto">
          <a:xfrm>
            <a:off x="5807968" y="2966154"/>
            <a:ext cx="56170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95000"/>
              <a:buFont typeface="Wingdings" panose="05000000000000000000" pitchFamily="2" charset="2"/>
              <a:buChar char="§"/>
              <a:defRPr sz="2400">
                <a:solidFill>
                  <a:srgbClr val="000066"/>
                </a:solidFill>
                <a:latin typeface="Cambria" panose="02040503050406030204" pitchFamily="18" charset="0"/>
              </a:defRPr>
            </a:lvl1pPr>
            <a:lvl2pPr marL="742950" indent="-285750">
              <a:spcBef>
                <a:spcPct val="20000"/>
              </a:spcBef>
              <a:buClr>
                <a:schemeClr val="accent1"/>
              </a:buClr>
              <a:buSzPct val="95000"/>
              <a:buFont typeface="Wingdings" panose="05000000000000000000" pitchFamily="2" charset="2"/>
              <a:buChar char="§"/>
              <a:defRPr sz="2200">
                <a:solidFill>
                  <a:srgbClr val="000066"/>
                </a:solidFill>
                <a:latin typeface="Cambria" panose="02040503050406030204" pitchFamily="18" charset="0"/>
              </a:defRPr>
            </a:lvl2pPr>
            <a:lvl3pPr marL="1143000" indent="-228600">
              <a:spcBef>
                <a:spcPct val="20000"/>
              </a:spcBef>
              <a:buClr>
                <a:schemeClr val="accent1"/>
              </a:buClr>
              <a:buSzPct val="95000"/>
              <a:buFont typeface="Wingdings" panose="05000000000000000000" pitchFamily="2" charset="2"/>
              <a:buChar char="§"/>
              <a:defRPr sz="2000">
                <a:solidFill>
                  <a:srgbClr val="000066"/>
                </a:solidFill>
                <a:latin typeface="Cambria" panose="02040503050406030204" pitchFamily="18" charset="0"/>
              </a:defRPr>
            </a:lvl3pPr>
            <a:lvl4pPr marL="1600200" indent="-228600">
              <a:spcBef>
                <a:spcPct val="20000"/>
              </a:spcBef>
              <a:buClr>
                <a:schemeClr val="accent1"/>
              </a:buClr>
              <a:buSzPct val="95000"/>
              <a:buFont typeface="Wingdings" panose="05000000000000000000" pitchFamily="2" charset="2"/>
              <a:buChar char="§"/>
              <a:defRPr sz="1600">
                <a:solidFill>
                  <a:srgbClr val="000066"/>
                </a:solidFill>
                <a:latin typeface="Cambria" panose="02040503050406030204" pitchFamily="18" charset="0"/>
              </a:defRPr>
            </a:lvl4pPr>
            <a:lvl5pPr marL="2057400" indent="-228600">
              <a:spcBef>
                <a:spcPct val="20000"/>
              </a:spcBef>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5pPr>
            <a:lvl6pPr marL="25146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6pPr>
            <a:lvl7pPr marL="29718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7pPr>
            <a:lvl8pPr marL="34290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8pPr>
            <a:lvl9pPr marL="38862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9pPr>
          </a:lstStyle>
          <a:p>
            <a:pPr eaLnBrk="1" hangingPunct="1">
              <a:spcBef>
                <a:spcPct val="0"/>
              </a:spcBef>
              <a:buClrTx/>
              <a:buSzTx/>
              <a:buFontTx/>
              <a:buNone/>
            </a:pPr>
            <a:r>
              <a:rPr lang="tr-TR" altLang="tr-TR" dirty="0"/>
              <a:t>800x600 </a:t>
            </a:r>
            <a:r>
              <a:rPr lang="tr-TR" altLang="tr-TR" dirty="0" smtClean="0"/>
              <a:t>ebadında </a:t>
            </a:r>
            <a:r>
              <a:rPr lang="tr-TR" altLang="tr-TR" dirty="0"/>
              <a:t>bir resimde 480.000 adet piksel bulunur.</a:t>
            </a:r>
            <a:br>
              <a:rPr lang="tr-TR" altLang="tr-TR" dirty="0"/>
            </a:br>
            <a:endParaRPr lang="tr-TR" altLang="tr-TR" dirty="0"/>
          </a:p>
          <a:p>
            <a:pPr eaLnBrk="1" hangingPunct="1">
              <a:spcBef>
                <a:spcPct val="0"/>
              </a:spcBef>
              <a:buClrTx/>
              <a:buSzTx/>
              <a:buFontTx/>
              <a:buNone/>
            </a:pPr>
            <a:r>
              <a:rPr lang="tr-TR" altLang="tr-TR" dirty="0"/>
              <a:t>480.000 x 3 </a:t>
            </a:r>
            <a:r>
              <a:rPr lang="tr-TR" altLang="tr-TR" dirty="0" err="1" smtClean="0"/>
              <a:t>byte</a:t>
            </a:r>
            <a:r>
              <a:rPr lang="tr-TR" altLang="tr-TR" dirty="0" smtClean="0"/>
              <a:t> </a:t>
            </a:r>
            <a:r>
              <a:rPr lang="tr-TR" altLang="tr-TR" dirty="0"/>
              <a:t>= 1.440.000 </a:t>
            </a:r>
            <a:r>
              <a:rPr lang="tr-TR" altLang="tr-TR" dirty="0" err="1" smtClean="0"/>
              <a:t>byte</a:t>
            </a:r>
            <a:endParaRPr lang="tr-TR" altLang="tr-TR" dirty="0"/>
          </a:p>
        </p:txBody>
      </p:sp>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2357438"/>
            <a:ext cx="8215312"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altLang="tr-TR" dirty="0" smtClean="0"/>
              <a:t>Konu Başlıkları</a:t>
            </a:r>
            <a:endParaRPr lang="tr-TR" dirty="0"/>
          </a:p>
        </p:txBody>
      </p:sp>
      <p:sp>
        <p:nvSpPr>
          <p:cNvPr id="9219" name="2 İçerik Yer Tutucusu"/>
          <p:cNvSpPr>
            <a:spLocks noGrp="1"/>
          </p:cNvSpPr>
          <p:nvPr>
            <p:ph idx="1"/>
          </p:nvPr>
        </p:nvSpPr>
        <p:spPr/>
        <p:txBody>
          <a:bodyPr>
            <a:normAutofit/>
          </a:bodyPr>
          <a:lstStyle/>
          <a:p>
            <a:pPr lvl="1" eaLnBrk="1" hangingPunct="1"/>
            <a:r>
              <a:rPr lang="tr-TR" altLang="tr-TR" dirty="0"/>
              <a:t>Kriptoloji</a:t>
            </a:r>
          </a:p>
          <a:p>
            <a:pPr lvl="1" eaLnBrk="1" hangingPunct="1"/>
            <a:r>
              <a:rPr lang="tr-TR" altLang="tr-TR" dirty="0"/>
              <a:t>Sezar</a:t>
            </a:r>
          </a:p>
          <a:p>
            <a:pPr lvl="1" eaLnBrk="1" hangingPunct="1"/>
            <a:r>
              <a:rPr lang="tr-TR" altLang="tr-TR" dirty="0" err="1"/>
              <a:t>Pigpen</a:t>
            </a:r>
            <a:endParaRPr lang="tr-TR" altLang="tr-TR" dirty="0"/>
          </a:p>
          <a:p>
            <a:pPr lvl="1" eaLnBrk="1" hangingPunct="1"/>
            <a:r>
              <a:rPr lang="tr-TR" altLang="tr-TR" dirty="0" err="1"/>
              <a:t>Ebced</a:t>
            </a:r>
            <a:endParaRPr lang="tr-TR" altLang="tr-TR" dirty="0"/>
          </a:p>
          <a:p>
            <a:pPr lvl="1" eaLnBrk="1" hangingPunct="1"/>
            <a:r>
              <a:rPr lang="tr-TR" altLang="tr-TR" dirty="0" err="1"/>
              <a:t>Enigma</a:t>
            </a:r>
            <a:endParaRPr lang="tr-TR" altLang="tr-TR" dirty="0"/>
          </a:p>
          <a:p>
            <a:pPr lvl="1" eaLnBrk="1" hangingPunct="1"/>
            <a:r>
              <a:rPr lang="tr-TR" altLang="tr-TR" dirty="0" err="1"/>
              <a:t>Echelon</a:t>
            </a:r>
            <a:endParaRPr lang="tr-TR" altLang="tr-TR" dirty="0"/>
          </a:p>
          <a:p>
            <a:pPr lvl="1" eaLnBrk="1" hangingPunct="1"/>
            <a:r>
              <a:rPr lang="tr-TR" altLang="tr-TR" dirty="0" err="1"/>
              <a:t>Steganografi</a:t>
            </a:r>
            <a:endParaRPr lang="tr-TR" altLang="tr-TR" dirty="0"/>
          </a:p>
          <a:p>
            <a:pPr lvl="1" eaLnBrk="1" hangingPunct="1"/>
            <a:r>
              <a:rPr lang="tr-TR" altLang="tr-TR" dirty="0"/>
              <a:t>MD5</a:t>
            </a:r>
          </a:p>
          <a:p>
            <a:pPr lvl="1" eaLnBrk="1" hangingPunct="1"/>
            <a:r>
              <a:rPr lang="tr-TR" altLang="tr-TR" dirty="0"/>
              <a:t>RSA</a:t>
            </a:r>
          </a:p>
          <a:p>
            <a:pPr lvl="1" eaLnBrk="1" hangingPunct="1"/>
            <a:r>
              <a:rPr lang="tr-TR" altLang="tr-TR" dirty="0"/>
              <a:t>SHA1</a:t>
            </a:r>
          </a:p>
          <a:p>
            <a:pPr lvl="1" eaLnBrk="1" hangingPunct="1"/>
            <a:r>
              <a:rPr lang="tr-TR" altLang="tr-TR" dirty="0"/>
              <a:t>SHA2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1556792"/>
            <a:ext cx="7358063"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28674" name="1 İçerik Yer Tutucusu"/>
          <p:cNvSpPr>
            <a:spLocks noGrp="1"/>
          </p:cNvSpPr>
          <p:nvPr>
            <p:ph idx="4294967295"/>
          </p:nvPr>
        </p:nvSpPr>
        <p:spPr>
          <a:xfrm>
            <a:off x="612344" y="1257426"/>
            <a:ext cx="9956800" cy="4203700"/>
          </a:xfrm>
        </p:spPr>
        <p:txBody>
          <a:bodyPr/>
          <a:lstStyle/>
          <a:p>
            <a:pPr eaLnBrk="1" hangingPunct="1"/>
            <a:r>
              <a:rPr lang="tr-TR" altLang="tr-TR" dirty="0"/>
              <a:t>HASH</a:t>
            </a:r>
          </a:p>
          <a:p>
            <a:pPr eaLnBrk="1" hangingPunct="1"/>
            <a:endParaRPr lang="tr-TR" altLang="tr-TR" dirty="0"/>
          </a:p>
          <a:p>
            <a:pPr eaLnBrk="1" hangingPunct="1"/>
            <a:r>
              <a:rPr lang="tr-TR" altLang="tr-TR" dirty="0"/>
              <a:t>Büyük tanım bölgelerini küçük değer bölgelerine dönüştürülür. </a:t>
            </a:r>
          </a:p>
          <a:p>
            <a:pPr eaLnBrk="1" hangingPunct="1"/>
            <a:endParaRPr lang="tr-TR" altLang="tr-TR" dirty="0"/>
          </a:p>
          <a:p>
            <a:pPr eaLnBrk="1" hangingPunct="1"/>
            <a:r>
              <a:rPr lang="tr-TR" altLang="tr-TR" dirty="0" err="1"/>
              <a:t>Hash</a:t>
            </a:r>
            <a:r>
              <a:rPr lang="tr-TR" altLang="tr-TR" dirty="0"/>
              <a:t> fonksiyonu girdi olarak bir mesajı alır ve </a:t>
            </a:r>
            <a:r>
              <a:rPr lang="tr-TR" altLang="tr-TR" dirty="0" err="1"/>
              <a:t>hash</a:t>
            </a:r>
            <a:r>
              <a:rPr lang="tr-TR" altLang="tr-TR" dirty="0"/>
              <a:t> kodu, </a:t>
            </a:r>
            <a:r>
              <a:rPr lang="tr-TR" altLang="tr-TR" dirty="0" err="1"/>
              <a:t>hash</a:t>
            </a:r>
            <a:r>
              <a:rPr lang="tr-TR" altLang="tr-TR" dirty="0"/>
              <a:t> sonucu, </a:t>
            </a:r>
            <a:r>
              <a:rPr lang="tr-TR" altLang="tr-TR" dirty="0" err="1"/>
              <a:t>hash</a:t>
            </a:r>
            <a:r>
              <a:rPr lang="tr-TR" altLang="tr-TR" dirty="0"/>
              <a:t> </a:t>
            </a:r>
            <a:r>
              <a:rPr lang="tr-TR" altLang="tr-TR" dirty="0" err="1"/>
              <a:t>degeri</a:t>
            </a:r>
            <a:r>
              <a:rPr lang="tr-TR" altLang="tr-TR" dirty="0"/>
              <a:t> veya kısaca </a:t>
            </a:r>
            <a:r>
              <a:rPr lang="tr-TR" altLang="tr-TR" dirty="0" err="1"/>
              <a:t>hash</a:t>
            </a:r>
            <a:r>
              <a:rPr lang="tr-TR" altLang="tr-TR" dirty="0"/>
              <a:t> ile belirtilen bir çıktı üretir.</a:t>
            </a:r>
          </a:p>
          <a:p>
            <a:pPr eaLnBrk="1" hangingPunct="1"/>
            <a:endParaRPr lang="tr-TR" altLang="tr-TR" dirty="0"/>
          </a:p>
          <a:p>
            <a:pPr eaLnBrk="1" hangingPunct="1"/>
            <a:r>
              <a:rPr lang="tr-TR" altLang="tr-TR" dirty="0"/>
              <a:t>Daha kesin bir ifadeyle bir </a:t>
            </a:r>
            <a:r>
              <a:rPr lang="tr-TR" altLang="tr-TR" dirty="0" err="1"/>
              <a:t>hash</a:t>
            </a:r>
            <a:r>
              <a:rPr lang="tr-TR" altLang="tr-TR" dirty="0"/>
              <a:t> fonksiyonu keyfi sonlu boyutlu bit şeritlerini n-bit diyebileceğimiz sabit uzunluklu şeritlere dönüştürür.</a:t>
            </a:r>
          </a:p>
        </p:txBody>
      </p:sp>
      <p:sp>
        <p:nvSpPr>
          <p:cNvPr id="5"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endParaRPr lang="tr-TR"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29698" name="1 İçerik Yer Tutucusu"/>
          <p:cNvSpPr>
            <a:spLocks noGrp="1"/>
          </p:cNvSpPr>
          <p:nvPr>
            <p:ph idx="4294967295"/>
          </p:nvPr>
        </p:nvSpPr>
        <p:spPr>
          <a:xfrm>
            <a:off x="508000" y="1052736"/>
            <a:ext cx="10704486" cy="5040560"/>
          </a:xfrm>
        </p:spPr>
        <p:txBody>
          <a:bodyPr>
            <a:noAutofit/>
          </a:bodyPr>
          <a:lstStyle/>
          <a:p>
            <a:pPr marL="0" indent="0" eaLnBrk="1" hangingPunct="1">
              <a:buNone/>
            </a:pPr>
            <a:r>
              <a:rPr lang="tr-TR" altLang="tr-TR" sz="2400" dirty="0"/>
              <a:t>HASH </a:t>
            </a:r>
          </a:p>
          <a:p>
            <a:pPr marL="0" indent="0" eaLnBrk="1" hangingPunct="1">
              <a:buNone/>
            </a:pPr>
            <a:r>
              <a:rPr lang="tr-TR" altLang="tr-TR" sz="2400" dirty="0"/>
              <a:t>Başka bir ifadeyle </a:t>
            </a:r>
            <a:r>
              <a:rPr lang="tr-TR" altLang="tr-TR" sz="2400" dirty="0" err="1"/>
              <a:t>hash</a:t>
            </a:r>
            <a:r>
              <a:rPr lang="tr-TR" altLang="tr-TR" sz="2400" dirty="0"/>
              <a:t> fonksiyonu gönderilecek mesajdan matematiksel yollarla sabit uzunlukta sayısal bilgi üretme işlemidir.</a:t>
            </a:r>
          </a:p>
          <a:p>
            <a:pPr marL="0" indent="0" eaLnBrk="1" hangingPunct="1">
              <a:buNone/>
            </a:pPr>
            <a:endParaRPr lang="tr-TR" altLang="tr-TR" sz="2400" dirty="0"/>
          </a:p>
          <a:p>
            <a:pPr marL="0" indent="0" eaLnBrk="1" hangingPunct="1">
              <a:buNone/>
            </a:pPr>
            <a:r>
              <a:rPr lang="tr-TR" altLang="tr-TR" sz="2400" dirty="0" smtClean="0"/>
              <a:t>Üretilen </a:t>
            </a:r>
            <a:r>
              <a:rPr lang="tr-TR" altLang="tr-TR" sz="2400" dirty="0"/>
              <a:t>sayısal bilgi ''mesaj özeti'' olarak bilinir. Mesaj özeti anlamsız bir bilgidir.</a:t>
            </a:r>
          </a:p>
          <a:p>
            <a:pPr marL="0" indent="0" eaLnBrk="1" hangingPunct="1">
              <a:buNone/>
            </a:pPr>
            <a:endParaRPr lang="tr-TR" altLang="tr-TR" sz="2400" dirty="0"/>
          </a:p>
          <a:p>
            <a:pPr marL="0" indent="0" eaLnBrk="1" hangingPunct="1">
              <a:buNone/>
            </a:pPr>
            <a:r>
              <a:rPr lang="tr-TR" altLang="tr-TR" sz="2400" dirty="0" err="1" smtClean="0"/>
              <a:t>Hash</a:t>
            </a:r>
            <a:r>
              <a:rPr lang="tr-TR" altLang="tr-TR" sz="2400" dirty="0" smtClean="0"/>
              <a:t> </a:t>
            </a:r>
            <a:r>
              <a:rPr lang="tr-TR" altLang="tr-TR" sz="2400" dirty="0"/>
              <a:t>fonksiyonu geri dönüşümü olmayan bir fonksiyondur. </a:t>
            </a:r>
          </a:p>
          <a:p>
            <a:pPr marL="0" indent="0" eaLnBrk="1" hangingPunct="1">
              <a:buNone/>
            </a:pPr>
            <a:endParaRPr lang="tr-TR" altLang="tr-TR" sz="2400" dirty="0"/>
          </a:p>
          <a:p>
            <a:pPr marL="0" indent="0" eaLnBrk="1" hangingPunct="1">
              <a:buNone/>
            </a:pPr>
            <a:r>
              <a:rPr lang="tr-TR" altLang="tr-TR" sz="2400" dirty="0"/>
              <a:t>Yani mesajın özetine bakarak mesajın kendisini elde etmek mümkün değildir. En iyi bilinen </a:t>
            </a:r>
            <a:r>
              <a:rPr lang="tr-TR" altLang="tr-TR" sz="2400" dirty="0" err="1"/>
              <a:t>hash</a:t>
            </a:r>
            <a:r>
              <a:rPr lang="tr-TR" altLang="tr-TR" sz="2400" dirty="0"/>
              <a:t> fonksiyonları MD-4, MD-5 ve </a:t>
            </a:r>
            <a:r>
              <a:rPr lang="tr-TR" altLang="tr-TR" sz="2400" dirty="0" smtClean="0"/>
              <a:t>SHA1'dır</a:t>
            </a:r>
            <a:r>
              <a:rPr lang="tr-TR" altLang="tr-TR" sz="2400" dirty="0"/>
              <a:t>.</a:t>
            </a:r>
          </a:p>
          <a:p>
            <a:pPr marL="0" indent="0" eaLnBrk="1" hangingPunct="1">
              <a:buNone/>
            </a:pPr>
            <a:endParaRPr lang="tr-TR" altLang="tr-TR" sz="2400" dirty="0"/>
          </a:p>
          <a:p>
            <a:pPr marL="0" indent="0" eaLnBrk="1" hangingPunct="1">
              <a:buNone/>
            </a:pPr>
            <a:r>
              <a:rPr lang="tr-TR" altLang="tr-TR" sz="2400" dirty="0"/>
              <a:t>Örneğin; Sayısal İmzalama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30722" name="1 İçerik Yer Tutucusu"/>
          <p:cNvSpPr>
            <a:spLocks noGrp="1"/>
          </p:cNvSpPr>
          <p:nvPr>
            <p:ph idx="4294967295"/>
          </p:nvPr>
        </p:nvSpPr>
        <p:spPr>
          <a:xfrm>
            <a:off x="509280" y="1340768"/>
            <a:ext cx="11131336" cy="4392488"/>
          </a:xfrm>
        </p:spPr>
        <p:txBody>
          <a:bodyPr>
            <a:normAutofit fontScale="92500" lnSpcReduction="20000"/>
          </a:bodyPr>
          <a:lstStyle/>
          <a:p>
            <a:pPr eaLnBrk="1" hangingPunct="1"/>
            <a:r>
              <a:rPr lang="tr-TR" altLang="tr-TR" dirty="0"/>
              <a:t>Bu süreci kimyasal bir reaksiyon gibi düşünebilirsiniz. </a:t>
            </a:r>
          </a:p>
          <a:p>
            <a:pPr eaLnBrk="1" hangingPunct="1"/>
            <a:endParaRPr lang="tr-TR" altLang="tr-TR" dirty="0"/>
          </a:p>
          <a:p>
            <a:pPr eaLnBrk="1" hangingPunct="1"/>
            <a:r>
              <a:rPr lang="tr-TR" altLang="tr-TR" dirty="0"/>
              <a:t>Yumurta pişirildikten sonra yumurtanın eski haline dönüştürülmesi imkansızdır. Bu durumda </a:t>
            </a:r>
            <a:r>
              <a:rPr lang="tr-TR" altLang="tr-TR" dirty="0" err="1"/>
              <a:t>hash</a:t>
            </a:r>
            <a:r>
              <a:rPr lang="tr-TR" altLang="tr-TR" dirty="0"/>
              <a:t> sonucu karşıdaki bilgisayara gönderildiği esnada, orijinal mesajın da </a:t>
            </a:r>
            <a:r>
              <a:rPr lang="tr-TR" altLang="tr-TR" dirty="0" err="1"/>
              <a:t>hash</a:t>
            </a:r>
            <a:r>
              <a:rPr lang="tr-TR" altLang="tr-TR" dirty="0"/>
              <a:t> sonucuyla birlikte gönderilmesi gerekiyor. </a:t>
            </a:r>
          </a:p>
          <a:p>
            <a:pPr eaLnBrk="1" hangingPunct="1"/>
            <a:endParaRPr lang="tr-TR" altLang="tr-TR" dirty="0"/>
          </a:p>
          <a:p>
            <a:pPr eaLnBrk="1" hangingPunct="1"/>
            <a:r>
              <a:rPr lang="tr-TR" altLang="tr-TR" dirty="0"/>
              <a:t>Alıcı bilgisayar, orijinal mesaja </a:t>
            </a:r>
            <a:r>
              <a:rPr lang="tr-TR" altLang="tr-TR" dirty="0" err="1"/>
              <a:t>hash</a:t>
            </a:r>
            <a:r>
              <a:rPr lang="tr-TR" altLang="tr-TR" dirty="0"/>
              <a:t> fonksiyonunu uygulayıp, çıkardığı sonucu kendisine orijinal mesajla gönderilen </a:t>
            </a:r>
            <a:r>
              <a:rPr lang="tr-TR" altLang="tr-TR" dirty="0" err="1"/>
              <a:t>hash</a:t>
            </a:r>
            <a:r>
              <a:rPr lang="tr-TR" altLang="tr-TR" dirty="0"/>
              <a:t> sonucuyla karşılaştırıyor.</a:t>
            </a:r>
          </a:p>
          <a:p>
            <a:pPr eaLnBrk="1" hangingPunct="1"/>
            <a:endParaRPr lang="tr-TR" altLang="tr-TR" dirty="0"/>
          </a:p>
          <a:p>
            <a:pPr eaLnBrk="1" hangingPunct="1"/>
            <a:r>
              <a:rPr lang="tr-TR" altLang="tr-TR" dirty="0"/>
              <a:t>Eğer alıcı bilgisayarın oluşturduğu </a:t>
            </a:r>
            <a:r>
              <a:rPr lang="tr-TR" altLang="tr-TR" dirty="0" err="1"/>
              <a:t>hash</a:t>
            </a:r>
            <a:r>
              <a:rPr lang="tr-TR" altLang="tr-TR" dirty="0"/>
              <a:t> sonucu, mesajla  birlikte</a:t>
            </a:r>
          </a:p>
          <a:p>
            <a:pPr eaLnBrk="1" hangingPunct="1"/>
            <a:r>
              <a:rPr lang="tr-TR" altLang="tr-TR" dirty="0"/>
              <a:t>gönderilen </a:t>
            </a:r>
            <a:r>
              <a:rPr lang="tr-TR" altLang="tr-TR" dirty="0" err="1"/>
              <a:t>hash</a:t>
            </a:r>
            <a:r>
              <a:rPr lang="tr-TR" altLang="tr-TR" dirty="0"/>
              <a:t> sonucuyla aynıysa, alıcı bilgisayar kendisine gelen orijinal mesajın üzerinde oynama yapılmadığından emin olmuş oluyor.</a:t>
            </a:r>
          </a:p>
          <a:p>
            <a:pPr eaLnBrk="1" hangingPunct="1"/>
            <a:endParaRPr lang="tr-TR" alt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31746" name="1 İçerik Yer Tutucusu"/>
          <p:cNvSpPr>
            <a:spLocks noGrp="1"/>
          </p:cNvSpPr>
          <p:nvPr>
            <p:ph idx="4294967295"/>
          </p:nvPr>
        </p:nvSpPr>
        <p:spPr>
          <a:xfrm>
            <a:off x="409657" y="1266915"/>
            <a:ext cx="9956800" cy="4203700"/>
          </a:xfrm>
        </p:spPr>
        <p:txBody>
          <a:bodyPr>
            <a:noAutofit/>
          </a:bodyPr>
          <a:lstStyle/>
          <a:p>
            <a:pPr marL="365125" lvl="1" indent="-255588">
              <a:spcBef>
                <a:spcPts val="400"/>
              </a:spcBef>
              <a:buSzPct val="68000"/>
              <a:buFont typeface="Wingdings 3" panose="05040102010807070707" pitchFamily="18" charset="2"/>
              <a:buChar char=""/>
            </a:pPr>
            <a:r>
              <a:rPr lang="tr-TR" altLang="tr-TR" sz="2800" b="1" dirty="0"/>
              <a:t>MD5(Message-Digest algorithm5)</a:t>
            </a:r>
          </a:p>
          <a:p>
            <a:pPr marL="365125" lvl="1" indent="-255588">
              <a:spcBef>
                <a:spcPts val="400"/>
              </a:spcBef>
              <a:buSzPct val="68000"/>
              <a:buFont typeface="Wingdings 3" panose="05040102010807070707" pitchFamily="18" charset="2"/>
              <a:buChar char=""/>
            </a:pPr>
            <a:endParaRPr lang="tr-TR" altLang="tr-TR" sz="2800" b="1" dirty="0"/>
          </a:p>
          <a:p>
            <a:pPr marL="365125" lvl="1" indent="-255588">
              <a:spcBef>
                <a:spcPts val="400"/>
              </a:spcBef>
              <a:buSzPct val="68000"/>
              <a:buFont typeface="Wingdings 3" panose="05040102010807070707" pitchFamily="18" charset="2"/>
              <a:buChar char=""/>
            </a:pPr>
            <a:r>
              <a:rPr lang="tr-TR" altLang="tr-TR" sz="2800" dirty="0"/>
              <a:t>Tek yönlü (açık anahtarlı) şifreleme tekniğidir. Bir yere gönderilecek veri 128 bitlik özetler hâlinde şifrelenir. </a:t>
            </a:r>
          </a:p>
          <a:p>
            <a:pPr eaLnBrk="1" hangingPunct="1"/>
            <a:endParaRPr lang="tr-TR" altLang="tr-TR" dirty="0"/>
          </a:p>
          <a:p>
            <a:pPr eaLnBrk="1" hangingPunct="1"/>
            <a:endParaRPr lang="tr-TR" altLang="tr-TR" dirty="0"/>
          </a:p>
          <a:p>
            <a:pPr eaLnBrk="1" hangingPunct="1"/>
            <a:r>
              <a:rPr lang="tr-TR" altLang="tr-TR" dirty="0"/>
              <a:t>“</a:t>
            </a:r>
            <a:r>
              <a:rPr lang="tr-TR" altLang="tr-TR" b="1" dirty="0" err="1"/>
              <a:t>oktay</a:t>
            </a:r>
            <a:r>
              <a:rPr lang="tr-TR" altLang="tr-TR" dirty="0"/>
              <a:t>” kelimesi için MD5 şifreleme: </a:t>
            </a:r>
          </a:p>
          <a:p>
            <a:pPr eaLnBrk="1" hangingPunct="1"/>
            <a:endParaRPr lang="tr-TR" altLang="tr-TR" dirty="0"/>
          </a:p>
          <a:p>
            <a:pPr eaLnBrk="1" hangingPunct="1"/>
            <a:r>
              <a:rPr lang="tr-TR" altLang="tr-TR" dirty="0"/>
              <a:t>f55694370a2e688a08edd2a3ee184e0d</a:t>
            </a:r>
          </a:p>
          <a:p>
            <a:pPr eaLnBrk="1" hangingPunct="1"/>
            <a:endParaRPr lang="tr-TR" altLang="tr-TR" dirty="0" smtClean="0"/>
          </a:p>
        </p:txBody>
      </p:sp>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endParaRPr lang="tr-TR"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32770" name="1 İçerik Yer Tutucusu"/>
          <p:cNvSpPr>
            <a:spLocks noGrp="1"/>
          </p:cNvSpPr>
          <p:nvPr>
            <p:ph idx="4294967295"/>
          </p:nvPr>
        </p:nvSpPr>
        <p:spPr>
          <a:xfrm>
            <a:off x="599673" y="1237656"/>
            <a:ext cx="9956800" cy="4203700"/>
          </a:xfrm>
        </p:spPr>
        <p:txBody>
          <a:bodyPr>
            <a:normAutofit/>
          </a:bodyPr>
          <a:lstStyle/>
          <a:p>
            <a:pPr eaLnBrk="1" hangingPunct="1"/>
            <a:r>
              <a:rPr lang="tr-TR" altLang="tr-TR" b="1" dirty="0"/>
              <a:t>SHA-1(</a:t>
            </a:r>
            <a:r>
              <a:rPr lang="tr-TR" altLang="tr-TR" b="1" dirty="0" err="1"/>
              <a:t>Secure</a:t>
            </a:r>
            <a:r>
              <a:rPr lang="tr-TR" altLang="tr-TR" b="1" dirty="0"/>
              <a:t> </a:t>
            </a:r>
            <a:r>
              <a:rPr lang="tr-TR" altLang="tr-TR" b="1" dirty="0" err="1"/>
              <a:t>Hash</a:t>
            </a:r>
            <a:r>
              <a:rPr lang="tr-TR" altLang="tr-TR" b="1" dirty="0"/>
              <a:t> </a:t>
            </a:r>
            <a:r>
              <a:rPr lang="tr-TR" altLang="tr-TR" b="1" dirty="0" err="1"/>
              <a:t>Algorithm</a:t>
            </a:r>
            <a:r>
              <a:rPr lang="tr-TR" altLang="tr-TR" b="1" dirty="0"/>
              <a:t>)</a:t>
            </a:r>
          </a:p>
          <a:p>
            <a:pPr eaLnBrk="1" hangingPunct="1"/>
            <a:endParaRPr lang="tr-TR" altLang="tr-TR" dirty="0"/>
          </a:p>
          <a:p>
            <a:pPr eaLnBrk="1" hangingPunct="1"/>
            <a:r>
              <a:rPr lang="tr-TR" altLang="tr-TR" dirty="0"/>
              <a:t>Tek yönlü (açık anahtarlı) şifreleme </a:t>
            </a:r>
            <a:r>
              <a:rPr lang="tr-TR" altLang="tr-TR" dirty="0" err="1"/>
              <a:t>tekniğidir.Verileri</a:t>
            </a:r>
            <a:r>
              <a:rPr lang="tr-TR" altLang="tr-TR" dirty="0"/>
              <a:t> 160 bit uzunluğunda özetler. </a:t>
            </a:r>
          </a:p>
          <a:p>
            <a:pPr eaLnBrk="1" hangingPunct="1"/>
            <a:endParaRPr lang="tr-TR" altLang="tr-TR" dirty="0"/>
          </a:p>
          <a:p>
            <a:pPr eaLnBrk="1" hangingPunct="1"/>
            <a:r>
              <a:rPr lang="tr-TR" altLang="tr-TR" dirty="0"/>
              <a:t>Web alanında geniş kullanımı vardır.</a:t>
            </a:r>
          </a:p>
          <a:p>
            <a:pPr eaLnBrk="1" hangingPunct="1"/>
            <a:endParaRPr lang="tr-TR" altLang="tr-TR" dirty="0"/>
          </a:p>
          <a:p>
            <a:pPr eaLnBrk="1" hangingPunct="1"/>
            <a:r>
              <a:rPr lang="tr-TR" altLang="tr-TR" dirty="0"/>
              <a:t>SHA-2 adı altında hazırlanmış 224, 256, 384, 512 bit uzunluğunda özetler üreten çeşitleri vardır. </a:t>
            </a:r>
          </a:p>
          <a:p>
            <a:pPr eaLnBrk="1" hangingPunct="1"/>
            <a:endParaRPr lang="tr-TR" altLang="tr-TR" dirty="0" smtClean="0"/>
          </a:p>
        </p:txBody>
      </p:sp>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r>
              <a:rPr lang="tr-TR" sz="4100" b="1" dirty="0">
                <a:solidFill>
                  <a:schemeClr val="tx2"/>
                </a:solidFill>
                <a:effectLst>
                  <a:outerShdw blurRad="31750" dist="25400" dir="5400000" algn="tl" rotWithShape="0">
                    <a:srgbClr val="000000">
                      <a:alpha val="25000"/>
                    </a:srgbClr>
                  </a:outerShdw>
                </a:effectLst>
                <a:latin typeface="+mj-lt"/>
                <a:ea typeface="+mj-ea"/>
                <a:cs typeface="+mj-cs"/>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graphicFrame>
        <p:nvGraphicFramePr>
          <p:cNvPr id="5" name="4 İçerik Yer Tutucusu"/>
          <p:cNvGraphicFramePr>
            <a:graphicFrameLocks noGrp="1"/>
          </p:cNvGraphicFramePr>
          <p:nvPr>
            <p:ph idx="4294967295"/>
            <p:extLst>
              <p:ext uri="{D42A27DB-BD31-4B8C-83A1-F6EECF244321}">
                <p14:modId xmlns:p14="http://schemas.microsoft.com/office/powerpoint/2010/main" val="3507326860"/>
              </p:ext>
            </p:extLst>
          </p:nvPr>
        </p:nvGraphicFramePr>
        <p:xfrm>
          <a:off x="1127448" y="1628800"/>
          <a:ext cx="7632700" cy="2994026"/>
        </p:xfrm>
        <a:graphic>
          <a:graphicData uri="http://schemas.openxmlformats.org/drawingml/2006/table">
            <a:tbl>
              <a:tblPr/>
              <a:tblGrid>
                <a:gridCol w="1373886">
                  <a:extLst>
                    <a:ext uri="{9D8B030D-6E8A-4147-A177-3AD203B41FA5}">
                      <a16:colId xmlns:a16="http://schemas.microsoft.com/office/drawing/2014/main" val="20000"/>
                    </a:ext>
                  </a:extLst>
                </a:gridCol>
                <a:gridCol w="1831848">
                  <a:extLst>
                    <a:ext uri="{9D8B030D-6E8A-4147-A177-3AD203B41FA5}">
                      <a16:colId xmlns:a16="http://schemas.microsoft.com/office/drawing/2014/main" val="20001"/>
                    </a:ext>
                  </a:extLst>
                </a:gridCol>
                <a:gridCol w="4426966">
                  <a:extLst>
                    <a:ext uri="{9D8B030D-6E8A-4147-A177-3AD203B41FA5}">
                      <a16:colId xmlns:a16="http://schemas.microsoft.com/office/drawing/2014/main" val="20002"/>
                    </a:ext>
                  </a:extLst>
                </a:gridCol>
              </a:tblGrid>
              <a:tr h="748508">
                <a:tc>
                  <a:txBody>
                    <a:bodyPr/>
                    <a:lstStyle/>
                    <a:p>
                      <a:pPr>
                        <a:lnSpc>
                          <a:spcPct val="115000"/>
                        </a:lnSpc>
                        <a:spcAft>
                          <a:spcPts val="0"/>
                        </a:spcAft>
                      </a:pPr>
                      <a:r>
                        <a:rPr lang="tr-TR" sz="1600" b="1" dirty="0">
                          <a:latin typeface="Times New Roman"/>
                          <a:ea typeface="Calibri"/>
                          <a:cs typeface="Times New Roman"/>
                        </a:rPr>
                        <a:t>Şifreleme </a:t>
                      </a:r>
                      <a:endParaRPr lang="tr-TR" sz="1600" dirty="0">
                        <a:latin typeface="Calibri"/>
                        <a:ea typeface="Calibri"/>
                        <a:cs typeface="Times New Roman"/>
                      </a:endParaRPr>
                    </a:p>
                    <a:p>
                      <a:pPr>
                        <a:lnSpc>
                          <a:spcPct val="115000"/>
                        </a:lnSpc>
                        <a:spcAft>
                          <a:spcPts val="0"/>
                        </a:spcAft>
                      </a:pPr>
                      <a:r>
                        <a:rPr lang="tr-TR" sz="1600" b="1" dirty="0">
                          <a:latin typeface="Times New Roman"/>
                          <a:ea typeface="Calibri"/>
                          <a:cs typeface="Times New Roman"/>
                        </a:rPr>
                        <a:t>Algoritması</a:t>
                      </a:r>
                      <a:endParaRPr lang="tr-TR" sz="1600" dirty="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latin typeface="Times New Roman"/>
                          <a:ea typeface="Calibri"/>
                          <a:cs typeface="Times New Roman"/>
                        </a:rPr>
                        <a:t>Şifrelenecek Veri</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latin typeface="Times New Roman"/>
                          <a:ea typeface="Calibri"/>
                          <a:cs typeface="Times New Roman"/>
                        </a:rPr>
                        <a:t>Şifrelenmiş Veri</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253">
                <a:tc>
                  <a:txBody>
                    <a:bodyPr/>
                    <a:lstStyle/>
                    <a:p>
                      <a:pPr algn="ctr">
                        <a:lnSpc>
                          <a:spcPct val="115000"/>
                        </a:lnSpc>
                        <a:spcAft>
                          <a:spcPts val="0"/>
                        </a:spcAft>
                      </a:pPr>
                      <a:r>
                        <a:rPr lang="tr-TR" sz="1600">
                          <a:latin typeface="Times New Roman"/>
                          <a:ea typeface="Calibri"/>
                          <a:cs typeface="Times New Roman"/>
                        </a:rPr>
                        <a:t>MD5</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latin typeface="Times New Roman"/>
                          <a:ea typeface="Calibri"/>
                          <a:cs typeface="Times New Roman"/>
                        </a:rPr>
                        <a:t>fatma</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latin typeface="Times New Roman"/>
                          <a:ea typeface="Calibri"/>
                          <a:cs typeface="Times New Roman"/>
                        </a:rPr>
                        <a:t>38ab93488e52710515c3095a83a92bcf</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253">
                <a:tc>
                  <a:txBody>
                    <a:bodyPr/>
                    <a:lstStyle/>
                    <a:p>
                      <a:pPr algn="ctr">
                        <a:lnSpc>
                          <a:spcPct val="115000"/>
                        </a:lnSpc>
                        <a:spcAft>
                          <a:spcPts val="0"/>
                        </a:spcAft>
                      </a:pPr>
                      <a:r>
                        <a:rPr lang="tr-TR" sz="1600">
                          <a:latin typeface="Times New Roman"/>
                          <a:ea typeface="Calibri"/>
                          <a:cs typeface="Times New Roman"/>
                        </a:rPr>
                        <a:t>MD5</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latin typeface="Times New Roman"/>
                          <a:ea typeface="Calibri"/>
                          <a:cs typeface="Times New Roman"/>
                        </a:rPr>
                        <a:t>burak</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latin typeface="Times New Roman"/>
                          <a:ea typeface="Calibri"/>
                          <a:cs typeface="Times New Roman"/>
                        </a:rPr>
                        <a:t>39109a5bb10ccb7aff1313d369804b74</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253">
                <a:tc>
                  <a:txBody>
                    <a:bodyPr/>
                    <a:lstStyle/>
                    <a:p>
                      <a:pPr algn="ctr">
                        <a:lnSpc>
                          <a:spcPct val="115000"/>
                        </a:lnSpc>
                        <a:spcAft>
                          <a:spcPts val="0"/>
                        </a:spcAft>
                      </a:pPr>
                      <a:r>
                        <a:rPr lang="tr-TR" sz="1600">
                          <a:latin typeface="Times New Roman"/>
                          <a:ea typeface="Calibri"/>
                          <a:cs typeface="Times New Roman"/>
                        </a:rPr>
                        <a:t>MD5</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latin typeface="Times New Roman"/>
                          <a:ea typeface="Calibri"/>
                          <a:cs typeface="Times New Roman"/>
                        </a:rPr>
                        <a:t>fırat</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latin typeface="Times New Roman"/>
                          <a:ea typeface="Calibri"/>
                          <a:cs typeface="Times New Roman"/>
                        </a:rPr>
                        <a:t>fbc06de89851f43007f2996a31e9f1b1</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253">
                <a:tc>
                  <a:txBody>
                    <a:bodyPr/>
                    <a:lstStyle/>
                    <a:p>
                      <a:pPr algn="ctr">
                        <a:lnSpc>
                          <a:spcPct val="115000"/>
                        </a:lnSpc>
                        <a:spcAft>
                          <a:spcPts val="0"/>
                        </a:spcAft>
                      </a:pPr>
                      <a:r>
                        <a:rPr lang="tr-TR" sz="1600">
                          <a:latin typeface="Times New Roman"/>
                          <a:ea typeface="Calibri"/>
                          <a:cs typeface="Times New Roman"/>
                        </a:rPr>
                        <a:t>MD5</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latin typeface="Times New Roman"/>
                          <a:ea typeface="Calibri"/>
                          <a:cs typeface="Times New Roman"/>
                        </a:rPr>
                        <a:t>firat</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latin typeface="Times New Roman"/>
                          <a:ea typeface="Calibri"/>
                          <a:cs typeface="Times New Roman"/>
                        </a:rPr>
                        <a:t>e652dc5596070e8dc3fedfb32be655a6</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253">
                <a:tc>
                  <a:txBody>
                    <a:bodyPr/>
                    <a:lstStyle/>
                    <a:p>
                      <a:pPr algn="ctr">
                        <a:lnSpc>
                          <a:spcPct val="115000"/>
                        </a:lnSpc>
                        <a:spcAft>
                          <a:spcPts val="0"/>
                        </a:spcAft>
                      </a:pPr>
                      <a:r>
                        <a:rPr lang="tr-TR" sz="1600">
                          <a:latin typeface="Times New Roman"/>
                          <a:ea typeface="Calibri"/>
                          <a:cs typeface="Times New Roman"/>
                        </a:rPr>
                        <a:t>SHA-1</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latin typeface="Times New Roman"/>
                          <a:ea typeface="Calibri"/>
                          <a:cs typeface="Times New Roman"/>
                        </a:rPr>
                        <a:t>fatma</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latin typeface="Times New Roman"/>
                          <a:ea typeface="Calibri"/>
                          <a:cs typeface="Times New Roman"/>
                        </a:rPr>
                        <a:t>5e927503d30f50bd44c9a31c6625984c442b78ae</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4253">
                <a:tc>
                  <a:txBody>
                    <a:bodyPr/>
                    <a:lstStyle/>
                    <a:p>
                      <a:pPr algn="ctr">
                        <a:lnSpc>
                          <a:spcPct val="115000"/>
                        </a:lnSpc>
                        <a:spcAft>
                          <a:spcPts val="0"/>
                        </a:spcAft>
                      </a:pPr>
                      <a:r>
                        <a:rPr lang="tr-TR" sz="1600">
                          <a:latin typeface="Times New Roman"/>
                          <a:ea typeface="Calibri"/>
                          <a:cs typeface="Times New Roman"/>
                        </a:rPr>
                        <a:t>SHA-1</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latin typeface="Times New Roman"/>
                          <a:ea typeface="Calibri"/>
                          <a:cs typeface="Times New Roman"/>
                        </a:rPr>
                        <a:t>burak</a:t>
                      </a:r>
                      <a:endParaRPr lang="tr-TR" sz="160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latin typeface="Times New Roman"/>
                          <a:ea typeface="Calibri"/>
                          <a:cs typeface="Times New Roman"/>
                        </a:rPr>
                        <a:t>da7169592c4847350b7262ccf9f7b41b72c9d0be</a:t>
                      </a:r>
                      <a:endParaRPr lang="tr-TR" sz="1600" dirty="0">
                        <a:latin typeface="Calibri"/>
                        <a:ea typeface="Calibri"/>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graphicFrame>
        <p:nvGraphicFramePr>
          <p:cNvPr id="4" name="3 İçerik Yer Tutucusu"/>
          <p:cNvGraphicFramePr>
            <a:graphicFrameLocks noGrp="1"/>
          </p:cNvGraphicFramePr>
          <p:nvPr>
            <p:ph idx="4294967295"/>
            <p:extLst>
              <p:ext uri="{D42A27DB-BD31-4B8C-83A1-F6EECF244321}">
                <p14:modId xmlns:p14="http://schemas.microsoft.com/office/powerpoint/2010/main" val="2635692935"/>
              </p:ext>
            </p:extLst>
          </p:nvPr>
        </p:nvGraphicFramePr>
        <p:xfrm>
          <a:off x="1199456" y="2894932"/>
          <a:ext cx="8208962" cy="2884488"/>
        </p:xfrm>
        <a:graphic>
          <a:graphicData uri="http://schemas.openxmlformats.org/drawingml/2006/table">
            <a:tbl>
              <a:tblPr/>
              <a:tblGrid>
                <a:gridCol w="1474934">
                  <a:extLst>
                    <a:ext uri="{9D8B030D-6E8A-4147-A177-3AD203B41FA5}">
                      <a16:colId xmlns:a16="http://schemas.microsoft.com/office/drawing/2014/main" val="20000"/>
                    </a:ext>
                  </a:extLst>
                </a:gridCol>
                <a:gridCol w="6734028">
                  <a:extLst>
                    <a:ext uri="{9D8B030D-6E8A-4147-A177-3AD203B41FA5}">
                      <a16:colId xmlns:a16="http://schemas.microsoft.com/office/drawing/2014/main" val="20001"/>
                    </a:ext>
                  </a:extLst>
                </a:gridCol>
              </a:tblGrid>
              <a:tr h="430915">
                <a:tc>
                  <a:txBody>
                    <a:bodyPr/>
                    <a:lstStyle/>
                    <a:p>
                      <a:pPr algn="ctr">
                        <a:spcAft>
                          <a:spcPts val="0"/>
                        </a:spcAft>
                      </a:pPr>
                      <a:r>
                        <a:rPr lang="tr-TR" sz="1600" dirty="0">
                          <a:latin typeface="Times New Roman"/>
                          <a:ea typeface="Times New Roman"/>
                        </a:rPr>
                        <a:t>SHA-1 (160bit)</a:t>
                      </a:r>
                      <a:endParaRPr lang="tr-TR" sz="1800" dirty="0">
                        <a:latin typeface="Times New Roman"/>
                        <a:ea typeface="Times New Roman"/>
                      </a:endParaRPr>
                    </a:p>
                  </a:txBody>
                  <a:tcPr marL="9525" marR="9525" marT="9526" marB="9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dirty="0">
                          <a:latin typeface="Times New Roman"/>
                          <a:ea typeface="Times New Roman"/>
                        </a:rPr>
                        <a:t>22771aca22f13b0e26b3011542bde186a5c47690</a:t>
                      </a:r>
                      <a:endParaRPr lang="tr-TR" sz="1800" dirty="0">
                        <a:latin typeface="Times New Roman"/>
                        <a:ea typeface="Times New Roman"/>
                      </a:endParaRPr>
                    </a:p>
                  </a:txBody>
                  <a:tcPr marL="9525" marR="9525" marT="9526" marB="9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0915">
                <a:tc>
                  <a:txBody>
                    <a:bodyPr/>
                    <a:lstStyle/>
                    <a:p>
                      <a:pPr algn="ctr">
                        <a:spcAft>
                          <a:spcPts val="0"/>
                        </a:spcAft>
                      </a:pPr>
                      <a:r>
                        <a:rPr lang="tr-TR" sz="1600">
                          <a:latin typeface="Times New Roman"/>
                          <a:ea typeface="Times New Roman"/>
                        </a:rPr>
                        <a:t>SHA-256</a:t>
                      </a:r>
                      <a:endParaRPr lang="tr-TR" sz="1800">
                        <a:latin typeface="Times New Roman"/>
                        <a:ea typeface="Times New Roman"/>
                      </a:endParaRPr>
                    </a:p>
                  </a:txBody>
                  <a:tcPr marL="9525" marR="9525" marT="9526" marB="9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latin typeface="Times New Roman"/>
                          <a:ea typeface="Times New Roman"/>
                        </a:rPr>
                        <a:t>f6ff3f7aa48c6357fb3f9d09f8fdde97060e3121afc0db0e35ec807c62922456</a:t>
                      </a:r>
                      <a:endParaRPr lang="tr-TR" sz="1800">
                        <a:latin typeface="Times New Roman"/>
                        <a:ea typeface="Times New Roman"/>
                      </a:endParaRPr>
                    </a:p>
                  </a:txBody>
                  <a:tcPr marL="9525" marR="9525" marT="9526" marB="9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17857">
                <a:tc>
                  <a:txBody>
                    <a:bodyPr/>
                    <a:lstStyle/>
                    <a:p>
                      <a:pPr algn="ctr">
                        <a:spcAft>
                          <a:spcPts val="0"/>
                        </a:spcAft>
                      </a:pPr>
                      <a:r>
                        <a:rPr lang="tr-TR" sz="1600">
                          <a:latin typeface="Times New Roman"/>
                          <a:ea typeface="Times New Roman"/>
                        </a:rPr>
                        <a:t>SHA-384</a:t>
                      </a:r>
                      <a:endParaRPr lang="tr-TR" sz="1800">
                        <a:latin typeface="Times New Roman"/>
                        <a:ea typeface="Times New Roman"/>
                      </a:endParaRPr>
                    </a:p>
                  </a:txBody>
                  <a:tcPr marL="9525" marR="9525" marT="9526" marB="9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latin typeface="Times New Roman"/>
                          <a:ea typeface="Times New Roman"/>
                        </a:rPr>
                        <a:t>d64f697923b1c8c425643c0f03f86c3c12b0af576521e41096cef9e95474661f947453a5ab2430928dfd02a381af93e2</a:t>
                      </a:r>
                      <a:endParaRPr lang="tr-TR" sz="1800">
                        <a:latin typeface="Times New Roman"/>
                        <a:ea typeface="Times New Roman"/>
                      </a:endParaRPr>
                    </a:p>
                  </a:txBody>
                  <a:tcPr marL="9525" marR="9525" marT="9526" marB="9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04801">
                <a:tc>
                  <a:txBody>
                    <a:bodyPr/>
                    <a:lstStyle/>
                    <a:p>
                      <a:pPr algn="ctr">
                        <a:spcAft>
                          <a:spcPts val="0"/>
                        </a:spcAft>
                      </a:pPr>
                      <a:r>
                        <a:rPr lang="tr-TR" sz="1600">
                          <a:latin typeface="Times New Roman"/>
                          <a:ea typeface="Times New Roman"/>
                        </a:rPr>
                        <a:t>SHA-512</a:t>
                      </a:r>
                      <a:endParaRPr lang="tr-TR" sz="1800">
                        <a:latin typeface="Times New Roman"/>
                        <a:ea typeface="Times New Roman"/>
                      </a:endParaRPr>
                    </a:p>
                  </a:txBody>
                  <a:tcPr marL="9525" marR="9525" marT="9526" marB="9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dirty="0" smtClean="0">
                          <a:latin typeface="Times New Roman"/>
                          <a:ea typeface="Times New Roman"/>
                        </a:rPr>
                        <a:t>278179b20946ee2cb093545ca8727f53607ba058acb2ed888aac8f32ecaf74d8572479ff6380fbf34be9c274080eeb1e7f055b32e3204ce2bda6afd1714ac75c</a:t>
                      </a:r>
                      <a:endParaRPr lang="tr-TR" sz="1800" dirty="0">
                        <a:latin typeface="Times New Roman"/>
                        <a:ea typeface="Times New Roman"/>
                      </a:endParaRPr>
                    </a:p>
                  </a:txBody>
                  <a:tcPr marL="9525" marR="9525" marT="9526" marB="9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4835" name="4 Dikdörtgen"/>
          <p:cNvSpPr>
            <a:spLocks noChangeArrowheads="1"/>
          </p:cNvSpPr>
          <p:nvPr/>
        </p:nvSpPr>
        <p:spPr bwMode="auto">
          <a:xfrm>
            <a:off x="983432" y="1677653"/>
            <a:ext cx="828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95000"/>
              <a:buFont typeface="Wingdings" panose="05000000000000000000" pitchFamily="2" charset="2"/>
              <a:buChar char="§"/>
              <a:defRPr sz="2400">
                <a:solidFill>
                  <a:srgbClr val="000066"/>
                </a:solidFill>
                <a:latin typeface="Cambria" panose="02040503050406030204" pitchFamily="18" charset="0"/>
              </a:defRPr>
            </a:lvl1pPr>
            <a:lvl2pPr marL="742950" indent="-285750">
              <a:spcBef>
                <a:spcPct val="20000"/>
              </a:spcBef>
              <a:buClr>
                <a:schemeClr val="accent1"/>
              </a:buClr>
              <a:buSzPct val="95000"/>
              <a:buFont typeface="Wingdings" panose="05000000000000000000" pitchFamily="2" charset="2"/>
              <a:buChar char="§"/>
              <a:defRPr sz="2200">
                <a:solidFill>
                  <a:srgbClr val="000066"/>
                </a:solidFill>
                <a:latin typeface="Cambria" panose="02040503050406030204" pitchFamily="18" charset="0"/>
              </a:defRPr>
            </a:lvl2pPr>
            <a:lvl3pPr marL="1143000" indent="-228600">
              <a:spcBef>
                <a:spcPct val="20000"/>
              </a:spcBef>
              <a:buClr>
                <a:schemeClr val="accent1"/>
              </a:buClr>
              <a:buSzPct val="95000"/>
              <a:buFont typeface="Wingdings" panose="05000000000000000000" pitchFamily="2" charset="2"/>
              <a:buChar char="§"/>
              <a:defRPr sz="2000">
                <a:solidFill>
                  <a:srgbClr val="000066"/>
                </a:solidFill>
                <a:latin typeface="Cambria" panose="02040503050406030204" pitchFamily="18" charset="0"/>
              </a:defRPr>
            </a:lvl3pPr>
            <a:lvl4pPr marL="1600200" indent="-228600">
              <a:spcBef>
                <a:spcPct val="20000"/>
              </a:spcBef>
              <a:buClr>
                <a:schemeClr val="accent1"/>
              </a:buClr>
              <a:buSzPct val="95000"/>
              <a:buFont typeface="Wingdings" panose="05000000000000000000" pitchFamily="2" charset="2"/>
              <a:buChar char="§"/>
              <a:defRPr sz="1600">
                <a:solidFill>
                  <a:srgbClr val="000066"/>
                </a:solidFill>
                <a:latin typeface="Cambria" panose="02040503050406030204" pitchFamily="18" charset="0"/>
              </a:defRPr>
            </a:lvl4pPr>
            <a:lvl5pPr marL="2057400" indent="-228600">
              <a:spcBef>
                <a:spcPct val="20000"/>
              </a:spcBef>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5pPr>
            <a:lvl6pPr marL="25146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6pPr>
            <a:lvl7pPr marL="29718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7pPr>
            <a:lvl8pPr marL="34290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8pPr>
            <a:lvl9pPr marL="38862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9pPr>
          </a:lstStyle>
          <a:p>
            <a:pPr eaLnBrk="1" hangingPunct="1">
              <a:spcBef>
                <a:spcPct val="0"/>
              </a:spcBef>
              <a:buClrTx/>
              <a:buSzTx/>
              <a:buFontTx/>
              <a:buNone/>
            </a:pPr>
            <a:r>
              <a:rPr lang="tr-TR" altLang="tr-TR" dirty="0">
                <a:latin typeface="+mn-lt"/>
              </a:rPr>
              <a:t>Örneğin “</a:t>
            </a:r>
            <a:r>
              <a:rPr lang="tr-TR" altLang="tr-TR" dirty="0" err="1">
                <a:latin typeface="+mn-lt"/>
              </a:rPr>
              <a:t>oktay</a:t>
            </a:r>
            <a:r>
              <a:rPr lang="tr-TR" altLang="tr-TR" dirty="0">
                <a:latin typeface="+mn-lt"/>
              </a:rPr>
              <a:t>” kelimesinin SHA-1 ve SHA-2 özetleri aşağıdaki gibidir.</a:t>
            </a:r>
          </a:p>
        </p:txBody>
      </p:sp>
      <p:sp>
        <p:nvSpPr>
          <p:cNvPr id="6"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r>
              <a:rPr lang="tr-TR" sz="4100" b="1" dirty="0">
                <a:solidFill>
                  <a:schemeClr val="tx2"/>
                </a:solidFill>
                <a:effectLst>
                  <a:outerShdw blurRad="31750" dist="25400" dir="5400000" algn="tl" rotWithShape="0">
                    <a:srgbClr val="000000">
                      <a:alpha val="25000"/>
                    </a:srgbClr>
                  </a:outerShdw>
                </a:effectLst>
                <a:latin typeface="+mj-lt"/>
                <a:ea typeface="+mj-ea"/>
                <a:cs typeface="+mj-cs"/>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35842" name="1 İçerik Yer Tutucusu"/>
          <p:cNvSpPr>
            <a:spLocks noGrp="1"/>
          </p:cNvSpPr>
          <p:nvPr>
            <p:ph idx="4294967295"/>
          </p:nvPr>
        </p:nvSpPr>
        <p:spPr>
          <a:xfrm>
            <a:off x="508000" y="1340768"/>
            <a:ext cx="9956800" cy="4203700"/>
          </a:xfrm>
        </p:spPr>
        <p:txBody>
          <a:bodyPr>
            <a:normAutofit/>
          </a:bodyPr>
          <a:lstStyle/>
          <a:p>
            <a:pPr eaLnBrk="1" hangingPunct="1"/>
            <a:r>
              <a:rPr lang="tr-TR" altLang="tr-TR" sz="2400" b="1" dirty="0"/>
              <a:t>DES (Veri Şifreleme Standardı, Data </a:t>
            </a:r>
            <a:r>
              <a:rPr lang="tr-TR" altLang="tr-TR" sz="2400" b="1" dirty="0" err="1"/>
              <a:t>Encryption</a:t>
            </a:r>
            <a:r>
              <a:rPr lang="tr-TR" altLang="tr-TR" sz="2400" b="1" dirty="0"/>
              <a:t> </a:t>
            </a:r>
            <a:r>
              <a:rPr lang="en-US" altLang="tr-TR" sz="2400" b="1" dirty="0" smtClean="0"/>
              <a:t>Standard</a:t>
            </a:r>
            <a:r>
              <a:rPr lang="tr-TR" altLang="tr-TR" sz="2400" b="1" dirty="0" smtClean="0"/>
              <a:t>)</a:t>
            </a:r>
            <a:endParaRPr lang="tr-TR" altLang="tr-TR" sz="2400" b="1" dirty="0"/>
          </a:p>
          <a:p>
            <a:pPr eaLnBrk="1" hangingPunct="1"/>
            <a:endParaRPr lang="tr-TR" altLang="tr-TR" sz="2400" dirty="0"/>
          </a:p>
          <a:p>
            <a:pPr eaLnBrk="1" hangingPunct="1"/>
            <a:r>
              <a:rPr lang="tr-TR" altLang="tr-TR" sz="2400" dirty="0"/>
              <a:t>DES, veri şifrelemek ve şifrelenmiş verileri açmak için geliştirilmiş bir standarttır. </a:t>
            </a:r>
          </a:p>
          <a:p>
            <a:pPr eaLnBrk="1" hangingPunct="1"/>
            <a:endParaRPr lang="tr-TR" altLang="tr-TR" sz="2400" dirty="0"/>
          </a:p>
          <a:p>
            <a:pPr eaLnBrk="1" hangingPunct="1"/>
            <a:r>
              <a:rPr lang="tr-TR" altLang="tr-TR" sz="2400" dirty="0"/>
              <a:t>Esas olarak kullanılan algoritmaya DEA yani Data </a:t>
            </a:r>
            <a:r>
              <a:rPr lang="tr-TR" altLang="tr-TR" sz="2400" dirty="0" err="1"/>
              <a:t>Encryption</a:t>
            </a:r>
            <a:r>
              <a:rPr lang="tr-TR" altLang="tr-TR" sz="2400" dirty="0"/>
              <a:t> </a:t>
            </a:r>
            <a:r>
              <a:rPr lang="tr-TR" altLang="tr-TR" sz="2400" dirty="0" err="1"/>
              <a:t>Algorithm</a:t>
            </a:r>
            <a:r>
              <a:rPr lang="tr-TR" altLang="tr-TR" sz="2400" dirty="0"/>
              <a:t> (Veri Şifreleme Algoritması) adı verilir. </a:t>
            </a:r>
          </a:p>
          <a:p>
            <a:pPr eaLnBrk="1" hangingPunct="1"/>
            <a:endParaRPr lang="tr-TR" altLang="tr-TR" sz="2400" dirty="0"/>
          </a:p>
          <a:p>
            <a:pPr eaLnBrk="1" hangingPunct="1"/>
            <a:r>
              <a:rPr lang="tr-TR" altLang="tr-TR" sz="2400" dirty="0"/>
              <a:t>Bu algoritmanın standartlaştırılmış haline DES denilmektedir.</a:t>
            </a:r>
          </a:p>
          <a:p>
            <a:pPr eaLnBrk="1" hangingPunct="1"/>
            <a:endParaRPr lang="tr-TR" altLang="tr-TR" sz="2400" dirty="0" smtClean="0"/>
          </a:p>
        </p:txBody>
      </p:sp>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r>
              <a:rPr lang="tr-TR" sz="4100" b="1" dirty="0">
                <a:solidFill>
                  <a:schemeClr val="tx2"/>
                </a:solidFill>
                <a:effectLst>
                  <a:outerShdw blurRad="31750" dist="25400" dir="5400000" algn="tl" rotWithShape="0">
                    <a:srgbClr val="000000">
                      <a:alpha val="25000"/>
                    </a:srgbClr>
                  </a:outerShdw>
                </a:effectLst>
                <a:latin typeface="+mj-lt"/>
                <a:ea typeface="+mj-ea"/>
                <a:cs typeface="+mj-cs"/>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36866" name="1 İçerik Yer Tutucusu"/>
          <p:cNvSpPr>
            <a:spLocks noGrp="1"/>
          </p:cNvSpPr>
          <p:nvPr>
            <p:ph idx="4294967295"/>
          </p:nvPr>
        </p:nvSpPr>
        <p:spPr>
          <a:xfrm>
            <a:off x="623392" y="1340768"/>
            <a:ext cx="10589094" cy="4149725"/>
          </a:xfrm>
        </p:spPr>
        <p:txBody>
          <a:bodyPr>
            <a:noAutofit/>
          </a:bodyPr>
          <a:lstStyle/>
          <a:p>
            <a:pPr eaLnBrk="1" hangingPunct="1"/>
            <a:r>
              <a:rPr lang="tr-TR" altLang="tr-TR" b="1" dirty="0"/>
              <a:t>RSA  Açık Anahtar Algoritması</a:t>
            </a:r>
          </a:p>
          <a:p>
            <a:pPr eaLnBrk="1" hangingPunct="1">
              <a:buFont typeface="Wingdings 3" panose="05040102010807070707" pitchFamily="18" charset="2"/>
              <a:buNone/>
            </a:pPr>
            <a:r>
              <a:rPr lang="tr-TR" altLang="tr-TR" dirty="0"/>
              <a:t>	RSA, güvenliği tam sayıları çarpanlarına </a:t>
            </a:r>
            <a:r>
              <a:rPr lang="tr-TR" altLang="tr-TR" dirty="0" err="1"/>
              <a:t>ayrımanın</a:t>
            </a:r>
            <a:r>
              <a:rPr lang="tr-TR" altLang="tr-TR" dirty="0"/>
              <a:t> </a:t>
            </a:r>
            <a:r>
              <a:rPr lang="tr-TR" altLang="tr-TR" dirty="0" err="1"/>
              <a:t>algoritmik</a:t>
            </a:r>
            <a:r>
              <a:rPr lang="tr-TR" altLang="tr-TR" dirty="0"/>
              <a:t> zorluğuna dayanan bir tür Açık anahtarlı şifreleme yöntemidir. 1978’de </a:t>
            </a:r>
            <a:r>
              <a:rPr lang="tr-TR" altLang="tr-TR" dirty="0" err="1"/>
              <a:t>Ron</a:t>
            </a:r>
            <a:r>
              <a:rPr lang="tr-TR" altLang="tr-TR" dirty="0"/>
              <a:t> </a:t>
            </a:r>
            <a:r>
              <a:rPr lang="tr-TR" altLang="tr-TR" dirty="0" err="1"/>
              <a:t>Rivest</a:t>
            </a:r>
            <a:r>
              <a:rPr lang="tr-TR" altLang="tr-TR" dirty="0"/>
              <a:t>, Adi </a:t>
            </a:r>
            <a:r>
              <a:rPr lang="tr-TR" altLang="tr-TR" dirty="0" err="1"/>
              <a:t>Shamir</a:t>
            </a:r>
            <a:r>
              <a:rPr lang="tr-TR" altLang="tr-TR" dirty="0"/>
              <a:t> ve </a:t>
            </a:r>
            <a:r>
              <a:rPr lang="tr-TR" altLang="tr-TR" dirty="0" err="1"/>
              <a:t>Leonard</a:t>
            </a:r>
            <a:r>
              <a:rPr lang="tr-TR" altLang="tr-TR" dirty="0"/>
              <a:t> </a:t>
            </a:r>
            <a:r>
              <a:rPr lang="tr-TR" altLang="tr-TR" dirty="0" err="1"/>
              <a:t>Adleman</a:t>
            </a:r>
            <a:r>
              <a:rPr lang="tr-TR" altLang="tr-TR" dirty="0"/>
              <a:t> tarafından bulunmuştur. </a:t>
            </a:r>
          </a:p>
          <a:p>
            <a:pPr eaLnBrk="1" hangingPunct="1">
              <a:buFont typeface="Wingdings 3" panose="05040102010807070707" pitchFamily="18" charset="2"/>
              <a:buNone/>
            </a:pPr>
            <a:endParaRPr lang="tr-TR" altLang="tr-TR" dirty="0"/>
          </a:p>
          <a:p>
            <a:pPr eaLnBrk="1" hangingPunct="1">
              <a:buFont typeface="Wingdings 3" panose="05040102010807070707" pitchFamily="18" charset="2"/>
              <a:buNone/>
            </a:pPr>
            <a:r>
              <a:rPr lang="tr-TR" altLang="tr-TR" dirty="0"/>
              <a:t>	Bir RSA kullanıcısı iki büyük asal sayının çarpımını üretir ve seçtiği diğer bir değerle birlikte ortak anahtar olarak ilan eder. Seçilen asal çarpanları ise saklar. Ortak anahtarı kullanan biri herhangi bir mesajı şifreleyebilir.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2 İçerik Yer Tutucusu"/>
          <p:cNvSpPr>
            <a:spLocks noGrp="1"/>
          </p:cNvSpPr>
          <p:nvPr>
            <p:ph idx="1"/>
          </p:nvPr>
        </p:nvSpPr>
        <p:spPr>
          <a:xfrm>
            <a:off x="839416" y="1268760"/>
            <a:ext cx="9956800" cy="4203712"/>
          </a:xfrm>
        </p:spPr>
        <p:txBody>
          <a:bodyPr>
            <a:normAutofit/>
          </a:bodyPr>
          <a:lstStyle/>
          <a:p>
            <a:pPr eaLnBrk="1" hangingPunct="1"/>
            <a:r>
              <a:rPr lang="tr-TR" altLang="tr-TR" b="1" dirty="0" smtClean="0"/>
              <a:t>Kriptoloji</a:t>
            </a:r>
          </a:p>
          <a:p>
            <a:pPr eaLnBrk="1" hangingPunct="1"/>
            <a:endParaRPr lang="tr-TR" altLang="tr-TR" b="1" dirty="0" smtClean="0"/>
          </a:p>
          <a:p>
            <a:pPr lvl="1" eaLnBrk="1" hangingPunct="1"/>
            <a:r>
              <a:rPr lang="tr-TR" altLang="tr-TR" sz="2800" b="1" dirty="0" err="1"/>
              <a:t>Kriptografi</a:t>
            </a:r>
            <a:r>
              <a:rPr lang="tr-TR" altLang="tr-TR" sz="2800" dirty="0"/>
              <a:t> 	:Bilgiyi şifreli hale dönüştürme işlemidir.</a:t>
            </a:r>
          </a:p>
          <a:p>
            <a:pPr lvl="1" eaLnBrk="1" hangingPunct="1"/>
            <a:endParaRPr lang="tr-TR" altLang="tr-TR" sz="2800" dirty="0"/>
          </a:p>
          <a:p>
            <a:pPr lvl="1" eaLnBrk="1" hangingPunct="1"/>
            <a:r>
              <a:rPr lang="tr-TR" altLang="tr-TR" sz="2800" b="1" dirty="0" err="1"/>
              <a:t>Kriptoanaliz</a:t>
            </a:r>
            <a:r>
              <a:rPr lang="tr-TR" altLang="tr-TR" sz="2800" dirty="0"/>
              <a:t>	:Bir şifreleme sistemini veya sadece şifreli </a:t>
            </a:r>
            <a:r>
              <a:rPr lang="tr-TR" altLang="tr-TR" sz="2800" dirty="0" smtClean="0"/>
              <a:t>mesajı </a:t>
            </a:r>
            <a:r>
              <a:rPr lang="tr-TR" altLang="tr-TR" sz="2800" dirty="0"/>
              <a:t>inceleyerek, şifreli mesajın </a:t>
            </a:r>
            <a:r>
              <a:rPr lang="tr-TR" altLang="tr-TR" sz="2800" dirty="0" smtClean="0"/>
              <a:t>açık halini </a:t>
            </a:r>
            <a:r>
              <a:rPr lang="tr-TR" altLang="tr-TR" sz="2800" dirty="0"/>
              <a:t>elde etmeye çalışan kriptoloji </a:t>
            </a:r>
            <a:r>
              <a:rPr lang="tr-TR" altLang="tr-TR" sz="2800" dirty="0" smtClean="0"/>
              <a:t>disiplinidir</a:t>
            </a:r>
            <a:r>
              <a:rPr lang="tr-TR" altLang="tr-TR" sz="2800" dirty="0"/>
              <a:t>.</a:t>
            </a:r>
          </a:p>
        </p:txBody>
      </p:sp>
      <p:sp>
        <p:nvSpPr>
          <p:cNvPr id="2" name="1 Başlık"/>
          <p:cNvSpPr>
            <a:spLocks noGrp="1"/>
          </p:cNvSpPr>
          <p:nvPr>
            <p:ph type="title" idx="4294967295"/>
          </p:nvPr>
        </p:nvSpPr>
        <p:spPr>
          <a:xfrm>
            <a:off x="479376" y="260648"/>
            <a:ext cx="8042275" cy="622398"/>
          </a:xfrm>
          <a:prstGeom prst="rect">
            <a:avLst/>
          </a:prstGeom>
        </p:spPr>
        <p:txBody>
          <a:bodyPr>
            <a:normAutofit/>
          </a:bodyPr>
          <a:lstStyle/>
          <a:p>
            <a:pPr>
              <a:defRPr/>
            </a:pPr>
            <a:r>
              <a:rPr lang="tr-TR" dirty="0" smtClean="0"/>
              <a:t>Şifreleme Bilimi ve Şifreleme Teknikleri</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r>
              <a:rPr lang="tr-TR" sz="4100" b="1" dirty="0">
                <a:solidFill>
                  <a:schemeClr val="tx2"/>
                </a:solidFill>
                <a:effectLst>
                  <a:outerShdw blurRad="31750" dist="25400" dir="5400000" algn="tl" rotWithShape="0">
                    <a:srgbClr val="000000">
                      <a:alpha val="25000"/>
                    </a:srgbClr>
                  </a:outerShdw>
                </a:effectLst>
                <a:latin typeface="+mj-lt"/>
                <a:ea typeface="+mj-ea"/>
                <a:cs typeface="+mj-cs"/>
              </a:rPr>
              <a:t> </a:t>
            </a:r>
          </a:p>
        </p:txBody>
      </p:sp>
      <p:pic>
        <p:nvPicPr>
          <p:cNvPr id="8" name="İçerik Yer Tutucusu 7"/>
          <p:cNvPicPr>
            <a:picLocks noGrp="1" noChangeAspect="1"/>
          </p:cNvPicPr>
          <p:nvPr>
            <p:ph idx="1"/>
          </p:nvPr>
        </p:nvPicPr>
        <p:blipFill>
          <a:blip r:embed="rId2"/>
          <a:stretch>
            <a:fillRect/>
          </a:stretch>
        </p:blipFill>
        <p:spPr>
          <a:xfrm>
            <a:off x="508000" y="1054834"/>
            <a:ext cx="10647680" cy="48944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pic>
        <p:nvPicPr>
          <p:cNvPr id="5" name="İçerik Yer Tutucusu 4"/>
          <p:cNvPicPr>
            <a:picLocks noGrp="1" noChangeAspect="1"/>
          </p:cNvPicPr>
          <p:nvPr>
            <p:ph idx="1"/>
          </p:nvPr>
        </p:nvPicPr>
        <p:blipFill>
          <a:blip r:embed="rId2"/>
          <a:stretch>
            <a:fillRect/>
          </a:stretch>
        </p:blipFill>
        <p:spPr>
          <a:xfrm>
            <a:off x="508000" y="1916832"/>
            <a:ext cx="10647680" cy="3240360"/>
          </a:xfrm>
          <a:prstGeom prst="rect">
            <a:avLst/>
          </a:prstGeom>
        </p:spPr>
      </p:pic>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r>
              <a:rPr lang="tr-TR" sz="4100" b="1" dirty="0">
                <a:solidFill>
                  <a:schemeClr val="tx2"/>
                </a:solidFill>
                <a:effectLst>
                  <a:outerShdw blurRad="31750" dist="25400" dir="5400000" algn="tl" rotWithShape="0">
                    <a:srgbClr val="000000">
                      <a:alpha val="25000"/>
                    </a:srgbClr>
                  </a:outerShdw>
                </a:effectLst>
                <a:latin typeface="+mj-lt"/>
                <a:ea typeface="+mj-ea"/>
                <a:cs typeface="+mj-cs"/>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pic>
        <p:nvPicPr>
          <p:cNvPr id="4" name="İçerik Yer Tutucusu 3"/>
          <p:cNvPicPr>
            <a:picLocks noGrp="1" noChangeAspect="1"/>
          </p:cNvPicPr>
          <p:nvPr>
            <p:ph idx="1"/>
          </p:nvPr>
        </p:nvPicPr>
        <p:blipFill>
          <a:blip r:embed="rId2"/>
          <a:stretch>
            <a:fillRect/>
          </a:stretch>
        </p:blipFill>
        <p:spPr>
          <a:xfrm>
            <a:off x="508000" y="1556792"/>
            <a:ext cx="10647679" cy="3600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40962" name="1 İçerik Yer Tutucusu"/>
          <p:cNvSpPr>
            <a:spLocks noGrp="1"/>
          </p:cNvSpPr>
          <p:nvPr>
            <p:ph idx="4294967295"/>
          </p:nvPr>
        </p:nvSpPr>
        <p:spPr>
          <a:xfrm>
            <a:off x="510720" y="1340768"/>
            <a:ext cx="11057888" cy="4203700"/>
          </a:xfrm>
        </p:spPr>
        <p:txBody>
          <a:bodyPr>
            <a:noAutofit/>
          </a:bodyPr>
          <a:lstStyle/>
          <a:p>
            <a:pPr eaLnBrk="1" hangingPunct="1"/>
            <a:r>
              <a:rPr lang="tr-TR" altLang="tr-TR" b="1" dirty="0" err="1"/>
              <a:t>BitLocker</a:t>
            </a:r>
            <a:r>
              <a:rPr lang="tr-TR" altLang="tr-TR" b="1" dirty="0"/>
              <a:t> Şifreleme</a:t>
            </a:r>
          </a:p>
          <a:p>
            <a:pPr eaLnBrk="1" hangingPunct="1"/>
            <a:endParaRPr lang="tr-TR" altLang="tr-TR" dirty="0"/>
          </a:p>
          <a:p>
            <a:pPr eaLnBrk="1" hangingPunct="1"/>
            <a:r>
              <a:rPr lang="tr-TR" altLang="tr-TR" dirty="0"/>
              <a:t>Windows 7 işletim sistemi ile gelen özelliklerden biri de </a:t>
            </a:r>
            <a:r>
              <a:rPr lang="tr-TR" altLang="tr-TR" dirty="0" err="1"/>
              <a:t>Bitlocker</a:t>
            </a:r>
            <a:r>
              <a:rPr lang="tr-TR" altLang="tr-TR" dirty="0"/>
              <a:t> sürücü şifreleme özelliğidir.</a:t>
            </a:r>
          </a:p>
          <a:p>
            <a:pPr eaLnBrk="1" hangingPunct="1"/>
            <a:endParaRPr lang="tr-TR" altLang="tr-TR" dirty="0"/>
          </a:p>
          <a:p>
            <a:pPr eaLnBrk="1" hangingPunct="1"/>
            <a:r>
              <a:rPr lang="tr-TR" altLang="tr-TR" dirty="0"/>
              <a:t>Windows’un eski versiyonlarında dosyalar ayrı ayrı şifrelenebiliyordu. Bu özellik sayesinde sürücünün kendisi şifrelenebilmektedir.</a:t>
            </a:r>
          </a:p>
          <a:p>
            <a:pPr eaLnBrk="1" hangingPunct="1"/>
            <a:endParaRPr lang="tr-TR" altLang="tr-TR" dirty="0" smtClean="0"/>
          </a:p>
          <a:p>
            <a:pPr eaLnBrk="1" hangingPunct="1"/>
            <a:r>
              <a:rPr lang="tr-TR" altLang="tr-TR" dirty="0" smtClean="0"/>
              <a:t> </a:t>
            </a:r>
            <a:r>
              <a:rPr lang="tr-TR" altLang="tr-TR" dirty="0"/>
              <a:t>Şifrelenmiş bir sürücüye yeni bir dosya attığımızda bu dosya </a:t>
            </a:r>
            <a:r>
              <a:rPr lang="tr-TR" altLang="tr-TR" dirty="0" err="1"/>
              <a:t>bitlocker</a:t>
            </a:r>
            <a:r>
              <a:rPr lang="tr-TR" altLang="tr-TR" dirty="0"/>
              <a:t> tarafından otomatik olarak şifrelenir.</a:t>
            </a:r>
          </a:p>
        </p:txBody>
      </p:sp>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r>
              <a:rPr lang="tr-TR" sz="4100" b="1" dirty="0">
                <a:solidFill>
                  <a:schemeClr val="tx2"/>
                </a:solidFill>
                <a:effectLst>
                  <a:outerShdw blurRad="31750" dist="25400" dir="5400000" algn="tl" rotWithShape="0">
                    <a:srgbClr val="000000">
                      <a:alpha val="25000"/>
                    </a:srgbClr>
                  </a:outerShdw>
                </a:effectLst>
                <a:latin typeface="+mj-lt"/>
                <a:ea typeface="+mj-ea"/>
                <a:cs typeface="+mj-cs"/>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41986" name="1 İçerik Yer Tutucusu"/>
          <p:cNvSpPr>
            <a:spLocks noGrp="1"/>
          </p:cNvSpPr>
          <p:nvPr>
            <p:ph idx="4294967295"/>
          </p:nvPr>
        </p:nvSpPr>
        <p:spPr>
          <a:xfrm>
            <a:off x="508000" y="1196752"/>
            <a:ext cx="10988600" cy="4203700"/>
          </a:xfrm>
        </p:spPr>
        <p:txBody>
          <a:bodyPr>
            <a:noAutofit/>
          </a:bodyPr>
          <a:lstStyle/>
          <a:p>
            <a:pPr eaLnBrk="1" hangingPunct="1"/>
            <a:r>
              <a:rPr lang="tr-TR" altLang="tr-TR" dirty="0" smtClean="0"/>
              <a:t>Ayrıca </a:t>
            </a:r>
            <a:r>
              <a:rPr lang="tr-TR" altLang="tr-TR" dirty="0" err="1"/>
              <a:t>bitlocker</a:t>
            </a:r>
            <a:r>
              <a:rPr lang="tr-TR" altLang="tr-TR" dirty="0"/>
              <a:t> ile yapılan şifreleme işlemlerinde şifreleme için gerekli dosyalarda sürücü </a:t>
            </a:r>
            <a:r>
              <a:rPr lang="tr-TR" altLang="tr-TR" dirty="0" err="1"/>
              <a:t>içersinde</a:t>
            </a:r>
            <a:r>
              <a:rPr lang="tr-TR" altLang="tr-TR" dirty="0"/>
              <a:t> depolanır.</a:t>
            </a:r>
          </a:p>
          <a:p>
            <a:pPr eaLnBrk="1" hangingPunct="1"/>
            <a:endParaRPr lang="tr-TR" altLang="tr-TR" dirty="0"/>
          </a:p>
          <a:p>
            <a:pPr eaLnBrk="1" hangingPunct="1"/>
            <a:r>
              <a:rPr lang="tr-TR" altLang="tr-TR" dirty="0"/>
              <a:t>Dolayısıyla şifrelerimizi ele geçirmek isteyenler için gerekli olan bilgiler de sürücü </a:t>
            </a:r>
            <a:r>
              <a:rPr lang="tr-TR" altLang="tr-TR" dirty="0" err="1"/>
              <a:t>içersinde</a:t>
            </a:r>
            <a:r>
              <a:rPr lang="tr-TR" altLang="tr-TR" dirty="0"/>
              <a:t> muhafaza edilerek güvenlik düzeyi artırılmış oluyor.</a:t>
            </a:r>
          </a:p>
          <a:p>
            <a:pPr eaLnBrk="1" hangingPunct="1"/>
            <a:endParaRPr lang="tr-TR" altLang="tr-TR" dirty="0"/>
          </a:p>
          <a:p>
            <a:pPr eaLnBrk="1" hangingPunct="1"/>
            <a:r>
              <a:rPr lang="tr-TR" altLang="tr-TR" dirty="0" err="1"/>
              <a:t>Bitlocker</a:t>
            </a:r>
            <a:r>
              <a:rPr lang="tr-TR" altLang="tr-TR" dirty="0"/>
              <a:t> ile şifrelenmiş bir sürücüye erişmek için parola koruması yada akıllı kartlarda kullanabiliyoruz.</a:t>
            </a:r>
          </a:p>
          <a:p>
            <a:pPr eaLnBrk="1" hangingPunct="1"/>
            <a:endParaRPr lang="tr-TR" altLang="tr-TR" dirty="0"/>
          </a:p>
          <a:p>
            <a:pPr eaLnBrk="1" hangingPunct="1"/>
            <a:r>
              <a:rPr lang="tr-TR" altLang="tr-TR" dirty="0"/>
              <a:t>Windows 7 </a:t>
            </a:r>
            <a:r>
              <a:rPr lang="tr-TR" altLang="tr-TR" dirty="0" err="1"/>
              <a:t>de,Vista’dan</a:t>
            </a:r>
            <a:r>
              <a:rPr lang="tr-TR" altLang="tr-TR" dirty="0"/>
              <a:t> farklı olarak harici depolama aygıtlarımızı da </a:t>
            </a:r>
            <a:r>
              <a:rPr lang="tr-TR" altLang="tr-TR" dirty="0" err="1"/>
              <a:t>şifreleyebiliyoruz.Yani</a:t>
            </a:r>
            <a:r>
              <a:rPr lang="tr-TR" altLang="tr-TR" dirty="0"/>
              <a:t> </a:t>
            </a:r>
            <a:r>
              <a:rPr lang="tr-TR" altLang="tr-TR" dirty="0" err="1"/>
              <a:t>flash</a:t>
            </a:r>
            <a:r>
              <a:rPr lang="tr-TR" altLang="tr-TR" dirty="0"/>
              <a:t> disklerimizi de şifreleyebiliyoruz.</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43010" name="1 İçerik Yer Tutucusu"/>
          <p:cNvSpPr>
            <a:spLocks noGrp="1"/>
          </p:cNvSpPr>
          <p:nvPr>
            <p:ph idx="4294967295"/>
          </p:nvPr>
        </p:nvSpPr>
        <p:spPr>
          <a:xfrm>
            <a:off x="610186" y="1246709"/>
            <a:ext cx="10742397" cy="4203700"/>
          </a:xfrm>
        </p:spPr>
        <p:txBody>
          <a:bodyPr>
            <a:noAutofit/>
          </a:bodyPr>
          <a:lstStyle/>
          <a:p>
            <a:pPr eaLnBrk="1" hangingPunct="1"/>
            <a:r>
              <a:rPr lang="tr-TR" altLang="tr-TR" sz="2400" b="1" dirty="0"/>
              <a:t>WEP Şifreleme</a:t>
            </a:r>
          </a:p>
          <a:p>
            <a:pPr eaLnBrk="1" hangingPunct="1"/>
            <a:r>
              <a:rPr lang="tr-TR" altLang="tr-TR" sz="2400" dirty="0"/>
              <a:t>WEP (</a:t>
            </a:r>
            <a:r>
              <a:rPr lang="tr-TR" altLang="tr-TR" sz="2400" dirty="0" err="1"/>
              <a:t>Wired</a:t>
            </a:r>
            <a:r>
              <a:rPr lang="tr-TR" altLang="tr-TR" sz="2400" dirty="0"/>
              <a:t> </a:t>
            </a:r>
            <a:r>
              <a:rPr lang="tr-TR" altLang="tr-TR" sz="2400" dirty="0" err="1"/>
              <a:t>Equivalent</a:t>
            </a:r>
            <a:r>
              <a:rPr lang="tr-TR" altLang="tr-TR" sz="2400" dirty="0"/>
              <a:t> </a:t>
            </a:r>
            <a:r>
              <a:rPr lang="tr-TR" altLang="tr-TR" sz="2400" dirty="0" err="1"/>
              <a:t>Privacy</a:t>
            </a:r>
            <a:r>
              <a:rPr lang="tr-TR" altLang="tr-TR" sz="2400" dirty="0"/>
              <a:t>), kablosuz ağ Veri bağ tabakasında çalışan şifreleme yöntemidir. </a:t>
            </a:r>
          </a:p>
          <a:p>
            <a:pPr eaLnBrk="1" hangingPunct="1"/>
            <a:endParaRPr lang="tr-TR" altLang="tr-TR" sz="2400" dirty="0"/>
          </a:p>
          <a:p>
            <a:pPr eaLnBrk="1" hangingPunct="1"/>
            <a:r>
              <a:rPr lang="tr-TR" altLang="tr-TR" sz="2400" dirty="0"/>
              <a:t>Standart olan WEP şifrelemesi WEP-64 olarak bilinir ve 40 bitlik anahtar kullanır. </a:t>
            </a:r>
          </a:p>
          <a:p>
            <a:pPr eaLnBrk="1" hangingPunct="1"/>
            <a:endParaRPr lang="tr-TR" altLang="tr-TR" sz="2400" dirty="0"/>
          </a:p>
          <a:p>
            <a:pPr eaLnBrk="1" hangingPunct="1"/>
            <a:r>
              <a:rPr lang="tr-TR" altLang="tr-TR" sz="2400" dirty="0"/>
              <a:t>Günümüzde WEP kullanan ağlarda daha çok 104 bitlik anahtar kullanan WEP-128'e rastlanır. Daha güvenli ağlar 232 bitlik anahtarı mümkün kılan WEP-256 kullanıyor olabilir.</a:t>
            </a:r>
          </a:p>
          <a:p>
            <a:pPr eaLnBrk="1" hangingPunct="1"/>
            <a:endParaRPr lang="tr-TR" altLang="tr-TR" sz="2400" dirty="0"/>
          </a:p>
          <a:p>
            <a:pPr eaLnBrk="1" hangingPunct="1"/>
            <a:r>
              <a:rPr lang="tr-TR" altLang="tr-TR" sz="2400" dirty="0"/>
              <a:t>Günümüzde bu şifreleme yetersiz kaldığından daha güvenli olan WPA şifreleme yöntemi yaratılmıştır</a:t>
            </a:r>
          </a:p>
          <a:p>
            <a:pPr lvl="1" eaLnBrk="1" hangingPunct="1"/>
            <a:endParaRPr lang="tr-TR" altLang="tr-TR" sz="2400" dirty="0" smtClean="0"/>
          </a:p>
        </p:txBody>
      </p:sp>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r>
              <a:rPr lang="tr-TR" sz="4100" b="1" dirty="0">
                <a:solidFill>
                  <a:schemeClr val="tx2"/>
                </a:solidFill>
                <a:effectLst>
                  <a:outerShdw blurRad="31750" dist="25400" dir="5400000" algn="tl" rotWithShape="0">
                    <a:srgbClr val="000000">
                      <a:alpha val="25000"/>
                    </a:srgbClr>
                  </a:outerShdw>
                </a:effectLst>
                <a:latin typeface="+mj-lt"/>
                <a:ea typeface="+mj-ea"/>
                <a:cs typeface="+mj-cs"/>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44034" name="1 İçerik Yer Tutucusu"/>
          <p:cNvSpPr>
            <a:spLocks noGrp="1"/>
          </p:cNvSpPr>
          <p:nvPr>
            <p:ph idx="4294967295"/>
          </p:nvPr>
        </p:nvSpPr>
        <p:spPr>
          <a:xfrm>
            <a:off x="496948" y="1124744"/>
            <a:ext cx="11198103" cy="4203700"/>
          </a:xfrm>
        </p:spPr>
        <p:txBody>
          <a:bodyPr>
            <a:noAutofit/>
          </a:bodyPr>
          <a:lstStyle/>
          <a:p>
            <a:pPr eaLnBrk="1" hangingPunct="1"/>
            <a:r>
              <a:rPr lang="tr-TR" altLang="tr-TR" sz="2400" b="1" dirty="0"/>
              <a:t>WPA Şifreleme</a:t>
            </a:r>
          </a:p>
          <a:p>
            <a:pPr lvl="1" eaLnBrk="1" hangingPunct="1"/>
            <a:r>
              <a:rPr lang="tr-TR" altLang="tr-TR" sz="2400" dirty="0"/>
              <a:t>WEP şifreleme sisteminden daha güvenli olduğu söylenen ve WEP şifrelemeden daha yeni bir teknolojidir. </a:t>
            </a:r>
          </a:p>
          <a:p>
            <a:pPr lvl="1" eaLnBrk="1" hangingPunct="1"/>
            <a:endParaRPr lang="tr-TR" altLang="tr-TR" sz="2400" dirty="0"/>
          </a:p>
          <a:p>
            <a:pPr lvl="1" eaLnBrk="1" hangingPunct="1"/>
            <a:r>
              <a:rPr lang="tr-TR" altLang="tr-TR" sz="2400" dirty="0"/>
              <a:t>WPA (</a:t>
            </a:r>
            <a:r>
              <a:rPr lang="tr-TR" altLang="tr-TR" sz="2400" dirty="0" err="1"/>
              <a:t>Wi</a:t>
            </a:r>
            <a:r>
              <a:rPr lang="tr-TR" altLang="tr-TR" sz="2400" dirty="0"/>
              <a:t>-Fi </a:t>
            </a:r>
            <a:r>
              <a:rPr lang="tr-TR" altLang="tr-TR" sz="2400" dirty="0" err="1"/>
              <a:t>Protected</a:t>
            </a:r>
            <a:r>
              <a:rPr lang="tr-TR" altLang="tr-TR" sz="2400" dirty="0"/>
              <a:t> Access)</a:t>
            </a:r>
            <a:r>
              <a:rPr lang="tr-TR" altLang="tr-TR" sz="2400" dirty="0" err="1"/>
              <a:t>Wi</a:t>
            </a:r>
            <a:r>
              <a:rPr lang="tr-TR" altLang="tr-TR" sz="2400" dirty="0"/>
              <a:t>-Fi korumalı Erişim olarak </a:t>
            </a:r>
            <a:r>
              <a:rPr lang="tr-TR" altLang="tr-TR" sz="2400" dirty="0" err="1"/>
              <a:t>adlandırılır.WPA</a:t>
            </a:r>
            <a:r>
              <a:rPr lang="tr-TR" altLang="tr-TR" sz="2400" dirty="0"/>
              <a:t> , </a:t>
            </a:r>
            <a:r>
              <a:rPr lang="tr-TR" altLang="tr-TR" sz="2400" dirty="0" err="1"/>
              <a:t>WEP'in</a:t>
            </a:r>
            <a:r>
              <a:rPr lang="tr-TR" altLang="tr-TR" sz="2400" dirty="0"/>
              <a:t> açıklarını geçici olarak da olsa kapatmaya yönelik bir standarttır. </a:t>
            </a:r>
          </a:p>
          <a:p>
            <a:pPr lvl="1" eaLnBrk="1" hangingPunct="1">
              <a:buFont typeface="Verdana" panose="020B0604030504040204" pitchFamily="34" charset="0"/>
              <a:buNone/>
            </a:pPr>
            <a:endParaRPr lang="tr-TR" altLang="tr-TR" sz="2400" dirty="0"/>
          </a:p>
          <a:p>
            <a:pPr lvl="1" eaLnBrk="1" hangingPunct="1"/>
            <a:r>
              <a:rPr lang="tr-TR" altLang="tr-TR" sz="2400" dirty="0"/>
              <a:t>İki </a:t>
            </a:r>
            <a:r>
              <a:rPr lang="tr-TR" altLang="tr-TR" sz="2400" dirty="0" err="1"/>
              <a:t>modda</a:t>
            </a:r>
            <a:r>
              <a:rPr lang="tr-TR" altLang="tr-TR" sz="2400" dirty="0"/>
              <a:t> çalışır. </a:t>
            </a:r>
          </a:p>
          <a:p>
            <a:pPr lvl="1" eaLnBrk="1" hangingPunct="1"/>
            <a:endParaRPr lang="tr-TR" altLang="tr-TR" sz="2400" dirty="0"/>
          </a:p>
          <a:p>
            <a:pPr lvl="1" eaLnBrk="1" hangingPunct="1"/>
            <a:r>
              <a:rPr lang="tr-TR" altLang="tr-TR" sz="2400" dirty="0"/>
              <a:t>Birincisi WPA-PSK denilen paylaşımlı anahtar koruması , </a:t>
            </a:r>
          </a:p>
          <a:p>
            <a:pPr lvl="1" eaLnBrk="1" hangingPunct="1"/>
            <a:endParaRPr lang="tr-TR" altLang="tr-TR" sz="2400" dirty="0"/>
          </a:p>
          <a:p>
            <a:pPr lvl="1" eaLnBrk="1" hangingPunct="1"/>
            <a:r>
              <a:rPr lang="tr-TR" altLang="tr-TR" sz="2400" dirty="0"/>
              <a:t>İkincisi ise yeni protokol olan TKIP(</a:t>
            </a:r>
            <a:r>
              <a:rPr lang="tr-TR" altLang="tr-TR" sz="2400" dirty="0" err="1"/>
              <a:t>Temporal</a:t>
            </a:r>
            <a:r>
              <a:rPr lang="tr-TR" altLang="tr-TR" sz="2400" dirty="0"/>
              <a:t> </a:t>
            </a:r>
            <a:r>
              <a:rPr lang="tr-TR" altLang="tr-TR" sz="2400" dirty="0" err="1"/>
              <a:t>Key</a:t>
            </a:r>
            <a:r>
              <a:rPr lang="tr-TR" altLang="tr-TR" sz="2400" dirty="0"/>
              <a:t> </a:t>
            </a:r>
            <a:r>
              <a:rPr lang="tr-TR" altLang="tr-TR" sz="2400" dirty="0" err="1"/>
              <a:t>Integrity</a:t>
            </a:r>
            <a:r>
              <a:rPr lang="tr-TR" altLang="tr-TR" sz="2400" dirty="0"/>
              <a:t> Protocol)'in şifrelemesi ve 802.1X </a:t>
            </a:r>
            <a:r>
              <a:rPr lang="tr-TR" altLang="tr-TR" sz="2400" dirty="0" err="1"/>
              <a:t>asıllama</a:t>
            </a:r>
            <a:r>
              <a:rPr lang="tr-TR" altLang="tr-TR" sz="2400" dirty="0"/>
              <a:t> ile güvenliktir.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45058" name="1 İçerik Yer Tutucusu"/>
          <p:cNvSpPr>
            <a:spLocks noGrp="1"/>
          </p:cNvSpPr>
          <p:nvPr>
            <p:ph idx="4294967295"/>
          </p:nvPr>
        </p:nvSpPr>
        <p:spPr>
          <a:xfrm>
            <a:off x="540638" y="1196752"/>
            <a:ext cx="11143362" cy="4203700"/>
          </a:xfrm>
        </p:spPr>
        <p:txBody>
          <a:bodyPr>
            <a:noAutofit/>
          </a:bodyPr>
          <a:lstStyle/>
          <a:p>
            <a:pPr eaLnBrk="1" hangingPunct="1"/>
            <a:r>
              <a:rPr lang="tr-TR" altLang="tr-TR" sz="2400" b="1" dirty="0"/>
              <a:t>WPA Şifrelemesi</a:t>
            </a:r>
          </a:p>
          <a:p>
            <a:pPr eaLnBrk="1" hangingPunct="1"/>
            <a:r>
              <a:rPr lang="tr-TR" altLang="tr-TR" sz="2400" dirty="0"/>
              <a:t>İstemci ile AP (Erişim Noktası) bağlantı kurmadan önce, aygıtların birbirini bulması gerekiyor.</a:t>
            </a:r>
          </a:p>
          <a:p>
            <a:pPr eaLnBrk="1" hangingPunct="1"/>
            <a:endParaRPr lang="tr-TR" altLang="tr-TR" sz="2400" dirty="0"/>
          </a:p>
          <a:p>
            <a:pPr eaLnBrk="1" hangingPunct="1"/>
            <a:r>
              <a:rPr lang="tr-TR" altLang="tr-TR" sz="2400" dirty="0"/>
              <a:t>Mevcut WLAN ağlarının bir listesini görüntülemek için, istemci “araştırma sorgusu”  gönderir.</a:t>
            </a:r>
          </a:p>
          <a:p>
            <a:pPr eaLnBrk="1" hangingPunct="1"/>
            <a:endParaRPr lang="tr-TR" altLang="tr-TR" sz="2400" dirty="0"/>
          </a:p>
          <a:p>
            <a:pPr eaLnBrk="1" hangingPunct="1"/>
            <a:r>
              <a:rPr lang="tr-TR" altLang="tr-TR" sz="2400" dirty="0"/>
              <a:t>Yani “</a:t>
            </a:r>
            <a:r>
              <a:rPr lang="tr-TR" altLang="tr-TR" sz="2400" i="1" dirty="0"/>
              <a:t>Merhaba, biri var mı</a:t>
            </a:r>
            <a:r>
              <a:rPr lang="tr-TR" altLang="tr-TR" sz="2400" dirty="0"/>
              <a:t>?” mesajıdır bu.</a:t>
            </a:r>
          </a:p>
          <a:p>
            <a:pPr eaLnBrk="1" hangingPunct="1"/>
            <a:endParaRPr lang="tr-TR" altLang="tr-TR" sz="2400" dirty="0"/>
          </a:p>
          <a:p>
            <a:pPr eaLnBrk="1" hangingPunct="1"/>
            <a:r>
              <a:rPr lang="tr-TR" altLang="tr-TR" sz="2400" dirty="0"/>
              <a:t>“</a:t>
            </a:r>
            <a:r>
              <a:rPr lang="tr-TR" altLang="tr-TR" sz="2400" i="1" dirty="0"/>
              <a:t>Evet, </a:t>
            </a:r>
            <a:r>
              <a:rPr lang="tr-TR" altLang="tr-TR" sz="2400" i="1" dirty="0" err="1"/>
              <a:t>burdayız</a:t>
            </a:r>
            <a:r>
              <a:rPr lang="tr-TR" altLang="tr-TR" sz="2400" dirty="0"/>
              <a:t>” diye karşılık gelince daha sonra  AP’ler SSID bilgisini (Hizmet Kümesi Tanımlayıcı) yani </a:t>
            </a:r>
            <a:r>
              <a:rPr lang="tr-TR" altLang="tr-TR" sz="2400" dirty="0" err="1" smtClean="0"/>
              <a:t>WLAN’ın</a:t>
            </a:r>
            <a:r>
              <a:rPr lang="tr-TR" altLang="tr-TR" sz="2400" dirty="0" smtClean="0"/>
              <a:t> ismini, zaman bilgisini ve </a:t>
            </a:r>
            <a:r>
              <a:rPr lang="tr-TR" altLang="tr-TR" sz="2400" dirty="0"/>
              <a:t>diğer bilgileri aktarır.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46082" name="1 İçerik Yer Tutucusu"/>
          <p:cNvSpPr>
            <a:spLocks noGrp="1"/>
          </p:cNvSpPr>
          <p:nvPr>
            <p:ph idx="4294967295"/>
          </p:nvPr>
        </p:nvSpPr>
        <p:spPr>
          <a:xfrm>
            <a:off x="502072" y="1033734"/>
            <a:ext cx="11492656" cy="5059561"/>
          </a:xfrm>
        </p:spPr>
        <p:txBody>
          <a:bodyPr>
            <a:noAutofit/>
          </a:bodyPr>
          <a:lstStyle/>
          <a:p>
            <a:pPr eaLnBrk="1" hangingPunct="1"/>
            <a:r>
              <a:rPr lang="tr-TR" altLang="tr-TR" sz="2400" dirty="0"/>
              <a:t>Daha sonra istemci “Açık Sistem İsteği” (Open </a:t>
            </a:r>
            <a:r>
              <a:rPr lang="tr-TR" altLang="tr-TR" sz="2400" dirty="0" err="1"/>
              <a:t>System</a:t>
            </a:r>
            <a:r>
              <a:rPr lang="tr-TR" altLang="tr-TR" sz="2400" dirty="0"/>
              <a:t> </a:t>
            </a:r>
            <a:r>
              <a:rPr lang="tr-TR" altLang="tr-TR" sz="2400" dirty="0" err="1"/>
              <a:t>Request</a:t>
            </a:r>
            <a:r>
              <a:rPr lang="tr-TR" altLang="tr-TR" sz="2400" dirty="0"/>
              <a:t>) göndererek ağlara şifreli olup olmadıklarını soruyor.</a:t>
            </a:r>
          </a:p>
          <a:p>
            <a:pPr eaLnBrk="1" hangingPunct="1"/>
            <a:endParaRPr lang="tr-TR" altLang="tr-TR" sz="1200" dirty="0"/>
          </a:p>
          <a:p>
            <a:pPr eaLnBrk="1" hangingPunct="1"/>
            <a:r>
              <a:rPr lang="tr-TR" altLang="tr-TR" sz="2400" dirty="0"/>
              <a:t>Yönlendirici de buna uygun yanıtı veriyor.</a:t>
            </a:r>
          </a:p>
          <a:p>
            <a:pPr eaLnBrk="1" hangingPunct="1"/>
            <a:endParaRPr lang="tr-TR" altLang="tr-TR" sz="1200" dirty="0"/>
          </a:p>
          <a:p>
            <a:pPr eaLnBrk="1" hangingPunct="1"/>
            <a:r>
              <a:rPr lang="tr-TR" altLang="tr-TR" sz="2400" dirty="0"/>
              <a:t>İstemcinin sıradaki adımı ise, yönlendiriciden kendisini ağa dahil etmesini istemek.</a:t>
            </a:r>
          </a:p>
          <a:p>
            <a:pPr eaLnBrk="1" hangingPunct="1"/>
            <a:endParaRPr lang="tr-TR" altLang="tr-TR" sz="1200" dirty="0"/>
          </a:p>
          <a:p>
            <a:pPr eaLnBrk="1" hangingPunct="1"/>
            <a:r>
              <a:rPr lang="tr-TR" altLang="tr-TR" sz="2400" dirty="0"/>
              <a:t>Bu “Bağlanma </a:t>
            </a:r>
            <a:r>
              <a:rPr lang="tr-TR" altLang="tr-TR" sz="2400" dirty="0" err="1"/>
              <a:t>İsteği”ne</a:t>
            </a:r>
            <a:r>
              <a:rPr lang="tr-TR" altLang="tr-TR" sz="2400" dirty="0"/>
              <a:t> AP’den bir “Bağlanma Yanıtı” geliyor.</a:t>
            </a:r>
          </a:p>
          <a:p>
            <a:pPr eaLnBrk="1" hangingPunct="1"/>
            <a:endParaRPr lang="tr-TR" altLang="tr-TR" sz="1200" dirty="0"/>
          </a:p>
          <a:p>
            <a:pPr eaLnBrk="1" hangingPunct="1"/>
            <a:r>
              <a:rPr lang="tr-TR" altLang="tr-TR" sz="2400" dirty="0"/>
              <a:t>Eğer sistem şifresiz ise, istemci “Açık Sistem Doğrulama” (OSA) ile kimliğini doğruluyor. </a:t>
            </a:r>
          </a:p>
          <a:p>
            <a:pPr eaLnBrk="1" hangingPunct="1"/>
            <a:endParaRPr lang="tr-TR" altLang="tr-TR" sz="1200" dirty="0"/>
          </a:p>
          <a:p>
            <a:pPr eaLnBrk="1" hangingPunct="1"/>
            <a:r>
              <a:rPr lang="tr-TR" altLang="tr-TR" sz="2400" dirty="0"/>
              <a:t>AP bunun üzerine kimlik saptamanın başarılı olduğunu belirten bir ileti yayınlayıp bağlantıyı kuruyor.</a:t>
            </a:r>
          </a:p>
        </p:txBody>
      </p:sp>
      <p:sp>
        <p:nvSpPr>
          <p:cNvPr id="4" name="1 Başlık"/>
          <p:cNvSpPr txBox="1">
            <a:spLocks/>
          </p:cNvSpPr>
          <p:nvPr/>
        </p:nvSpPr>
        <p:spPr>
          <a:xfrm>
            <a:off x="2133600" y="404664"/>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r>
              <a:rPr lang="tr-TR" sz="4100" b="1" dirty="0">
                <a:solidFill>
                  <a:schemeClr val="tx2"/>
                </a:solidFill>
                <a:effectLst>
                  <a:outerShdw blurRad="31750" dist="25400" dir="5400000" algn="tl" rotWithShape="0">
                    <a:srgbClr val="000000">
                      <a:alpha val="25000"/>
                    </a:srgbClr>
                  </a:outerShdw>
                </a:effectLst>
                <a:latin typeface="+mj-lt"/>
                <a:ea typeface="+mj-ea"/>
                <a:cs typeface="+mj-cs"/>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47106" name="1 İçerik Yer Tutucusu"/>
          <p:cNvSpPr>
            <a:spLocks noGrp="1"/>
          </p:cNvSpPr>
          <p:nvPr>
            <p:ph idx="4294967295"/>
          </p:nvPr>
        </p:nvSpPr>
        <p:spPr>
          <a:xfrm>
            <a:off x="407368" y="1124744"/>
            <a:ext cx="11161240" cy="4203700"/>
          </a:xfrm>
        </p:spPr>
        <p:txBody>
          <a:bodyPr>
            <a:noAutofit/>
          </a:bodyPr>
          <a:lstStyle/>
          <a:p>
            <a:pPr eaLnBrk="1" hangingPunct="1"/>
            <a:r>
              <a:rPr lang="tr-TR" altLang="tr-TR" b="1" dirty="0"/>
              <a:t>Şifreli bir bağlantı kurmak içinse;</a:t>
            </a:r>
          </a:p>
          <a:p>
            <a:pPr lvl="1" eaLnBrk="1" hangingPunct="1"/>
            <a:r>
              <a:rPr lang="tr-TR" altLang="tr-TR" sz="2800" dirty="0" err="1"/>
              <a:t>WPA’nın</a:t>
            </a:r>
            <a:r>
              <a:rPr lang="tr-TR" altLang="tr-TR" sz="2800" dirty="0"/>
              <a:t> da kendi içinde iki çeşidi var:</a:t>
            </a:r>
          </a:p>
          <a:p>
            <a:pPr lvl="1" eaLnBrk="1" hangingPunct="1"/>
            <a:r>
              <a:rPr lang="tr-TR" altLang="tr-TR" sz="2800" dirty="0"/>
              <a:t>Biri işyerlerine, diğeri ise küçük özel ağlara yöneliktir.</a:t>
            </a:r>
          </a:p>
          <a:p>
            <a:pPr lvl="1" eaLnBrk="1" hangingPunct="1"/>
            <a:endParaRPr lang="tr-TR" altLang="tr-TR" sz="2800" dirty="0"/>
          </a:p>
          <a:p>
            <a:pPr lvl="1" eaLnBrk="1" hangingPunct="1"/>
            <a:r>
              <a:rPr lang="tr-TR" altLang="tr-TR" sz="2800" dirty="0"/>
              <a:t>Aralarındaki fark;</a:t>
            </a:r>
          </a:p>
          <a:p>
            <a:pPr lvl="1" eaLnBrk="1" hangingPunct="1"/>
            <a:endParaRPr lang="tr-TR" altLang="tr-TR" sz="2800" dirty="0"/>
          </a:p>
          <a:p>
            <a:pPr lvl="1" eaLnBrk="1" hangingPunct="1"/>
            <a:r>
              <a:rPr lang="tr-TR" altLang="tr-TR" sz="2800" dirty="0"/>
              <a:t>Bağlantı kurma sırasında, istemcinin sizin belirlediğiniz bir parolayı, yani PSK (önceden paylaşılmış anahtar) kullanılıyor olması</a:t>
            </a:r>
          </a:p>
          <a:p>
            <a:pPr lvl="1" eaLnBrk="1" hangingPunct="1"/>
            <a:endParaRPr lang="tr-TR" altLang="tr-TR" sz="2800" dirty="0"/>
          </a:p>
          <a:p>
            <a:pPr lvl="1" eaLnBrk="1" hangingPunct="1"/>
            <a:r>
              <a:rPr lang="tr-TR" altLang="tr-TR" sz="2800" dirty="0"/>
              <a:t>Şirket </a:t>
            </a:r>
            <a:r>
              <a:rPr lang="tr-TR" altLang="tr-TR" sz="2800" dirty="0" err="1"/>
              <a:t>WLAN’larında</a:t>
            </a:r>
            <a:r>
              <a:rPr lang="tr-TR" altLang="tr-TR" sz="2800" dirty="0"/>
              <a:t> ise anahtar dağıtımından sorumlu “</a:t>
            </a:r>
            <a:r>
              <a:rPr lang="tr-TR" altLang="tr-TR" sz="2800" i="1" dirty="0"/>
              <a:t>Radius</a:t>
            </a:r>
            <a:r>
              <a:rPr lang="tr-TR" altLang="tr-TR" sz="2800" dirty="0"/>
              <a:t> </a:t>
            </a:r>
            <a:r>
              <a:rPr lang="tr-TR" altLang="tr-TR" sz="2800" i="1" dirty="0"/>
              <a:t>server</a:t>
            </a:r>
            <a:r>
              <a:rPr lang="tr-TR" altLang="tr-TR" sz="2800" dirty="0"/>
              <a:t>” adlı özel bir sunucunun </a:t>
            </a:r>
            <a:r>
              <a:rPr lang="tr-TR" altLang="tr-TR" sz="2800" dirty="0" err="1"/>
              <a:t>PSK’nın</a:t>
            </a:r>
            <a:r>
              <a:rPr lang="tr-TR" altLang="tr-TR" sz="2800" dirty="0"/>
              <a:t> yerine geçiyor olması</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8000" y="260648"/>
            <a:ext cx="10647680" cy="627796"/>
          </a:xfrm>
        </p:spPr>
        <p:txBody>
          <a:bodyPr>
            <a:normAutofit/>
          </a:bodyPr>
          <a:lstStyle/>
          <a:p>
            <a:r>
              <a:rPr lang="tr-TR" dirty="0"/>
              <a:t>Şifreleme Bilimi ve Şifreleme </a:t>
            </a:r>
            <a:r>
              <a:rPr lang="tr-TR" dirty="0" smtClean="0"/>
              <a:t>Teknikleri</a:t>
            </a:r>
            <a:endParaRPr lang="tr-TR" dirty="0"/>
          </a:p>
        </p:txBody>
      </p:sp>
      <p:sp>
        <p:nvSpPr>
          <p:cNvPr id="11266" name="1 İçerik Yer Tutucusu"/>
          <p:cNvSpPr>
            <a:spLocks noGrp="1"/>
          </p:cNvSpPr>
          <p:nvPr>
            <p:ph idx="1"/>
          </p:nvPr>
        </p:nvSpPr>
        <p:spPr/>
        <p:txBody>
          <a:bodyPr>
            <a:normAutofit/>
          </a:bodyPr>
          <a:lstStyle/>
          <a:p>
            <a:pPr eaLnBrk="1" hangingPunct="1"/>
            <a:endParaRPr lang="tr-TR" altLang="tr-TR" dirty="0"/>
          </a:p>
          <a:p>
            <a:pPr eaLnBrk="1" hangingPunct="1"/>
            <a:r>
              <a:rPr lang="tr-TR" altLang="tr-TR" b="1" dirty="0"/>
              <a:t>Şifreleme (</a:t>
            </a:r>
            <a:r>
              <a:rPr lang="tr-TR" altLang="tr-TR" b="1" dirty="0" err="1"/>
              <a:t>Encryption</a:t>
            </a:r>
            <a:r>
              <a:rPr lang="tr-TR" altLang="tr-TR" b="1" dirty="0"/>
              <a:t>): </a:t>
            </a:r>
            <a:r>
              <a:rPr lang="tr-TR" altLang="tr-TR" dirty="0"/>
              <a:t>Düz metni şifreli metne çevirme sürecidir.</a:t>
            </a:r>
          </a:p>
          <a:p>
            <a:pPr eaLnBrk="1" hangingPunct="1"/>
            <a:endParaRPr lang="tr-TR" altLang="tr-TR" dirty="0"/>
          </a:p>
          <a:p>
            <a:pPr eaLnBrk="1" hangingPunct="1"/>
            <a:r>
              <a:rPr lang="tr-TR" altLang="tr-TR" b="1" dirty="0"/>
              <a:t>Şifre Çözme(</a:t>
            </a:r>
            <a:r>
              <a:rPr lang="tr-TR" altLang="tr-TR" b="1" dirty="0" err="1"/>
              <a:t>Description</a:t>
            </a:r>
            <a:r>
              <a:rPr lang="tr-TR" altLang="tr-TR" b="1" dirty="0"/>
              <a:t>): </a:t>
            </a:r>
            <a:r>
              <a:rPr lang="tr-TR" altLang="tr-TR" dirty="0"/>
              <a:t>Şifrelenmiş metni düz metne çevirme işlemidir.</a:t>
            </a:r>
          </a:p>
          <a:p>
            <a:pPr eaLnBrk="1" hangingPunct="1"/>
            <a:endParaRPr lang="tr-TR" altLang="tr-TR" b="1" dirty="0"/>
          </a:p>
          <a:p>
            <a:pPr eaLnBrk="1" hangingPunct="1"/>
            <a:r>
              <a:rPr lang="tr-TR" altLang="tr-TR" b="1" dirty="0"/>
              <a:t>Anahtar(</a:t>
            </a:r>
            <a:r>
              <a:rPr lang="tr-TR" altLang="tr-TR" b="1" dirty="0" err="1"/>
              <a:t>Key</a:t>
            </a:r>
            <a:r>
              <a:rPr lang="tr-TR" altLang="tr-TR" b="1" dirty="0"/>
              <a:t>):</a:t>
            </a:r>
            <a:r>
              <a:rPr lang="tr-TR" altLang="tr-TR" dirty="0"/>
              <a:t>Şifreli metnin nasıl elde edildiğine dair kod parçasıdır.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48130" name="1 İçerik Yer Tutucusu"/>
          <p:cNvSpPr>
            <a:spLocks noGrp="1"/>
          </p:cNvSpPr>
          <p:nvPr>
            <p:ph idx="4294967295"/>
          </p:nvPr>
        </p:nvSpPr>
        <p:spPr>
          <a:xfrm>
            <a:off x="508000" y="1124744"/>
            <a:ext cx="9956800" cy="4203700"/>
          </a:xfrm>
        </p:spPr>
        <p:txBody>
          <a:bodyPr>
            <a:normAutofit/>
          </a:bodyPr>
          <a:lstStyle/>
          <a:p>
            <a:pPr eaLnBrk="1" hangingPunct="1"/>
            <a:endParaRPr lang="tr-TR" altLang="tr-TR" dirty="0"/>
          </a:p>
          <a:p>
            <a:pPr eaLnBrk="1" hangingPunct="1"/>
            <a:r>
              <a:rPr lang="tr-TR" altLang="tr-TR" dirty="0" err="1"/>
              <a:t>WPA’nın</a:t>
            </a:r>
            <a:r>
              <a:rPr lang="tr-TR" altLang="tr-TR" dirty="0"/>
              <a:t> ilk adımında; </a:t>
            </a:r>
          </a:p>
          <a:p>
            <a:pPr eaLnBrk="1" hangingPunct="1"/>
            <a:endParaRPr lang="tr-TR" altLang="tr-TR" dirty="0"/>
          </a:p>
          <a:p>
            <a:pPr eaLnBrk="1" hangingPunct="1"/>
            <a:r>
              <a:rPr lang="tr-TR" altLang="tr-TR" dirty="0"/>
              <a:t>İstemci ile erişim noktası, WLAN ağ adı </a:t>
            </a:r>
            <a:r>
              <a:rPr lang="tr-TR" altLang="tr-TR" dirty="0" err="1"/>
              <a:t>SSID’yi</a:t>
            </a:r>
            <a:r>
              <a:rPr lang="tr-TR" altLang="tr-TR" dirty="0"/>
              <a:t>, ana parola olarak kullanarak bir PMK (eşleştirme ana anahtarı) oluşturuyorlar.</a:t>
            </a:r>
          </a:p>
          <a:p>
            <a:pPr eaLnBrk="1" hangingPunct="1"/>
            <a:endParaRPr lang="tr-TR" altLang="tr-TR" dirty="0"/>
          </a:p>
          <a:p>
            <a:pPr eaLnBrk="1" hangingPunct="1"/>
            <a:r>
              <a:rPr lang="tr-TR" altLang="tr-TR" dirty="0"/>
              <a:t>Aygıtlar şu anda PMKSA (Eşleştirme Ana Anahtarı Güvenlik Bağlantısı) denilen bir konumda bulunuyor.</a:t>
            </a:r>
          </a:p>
          <a:p>
            <a:pPr eaLnBrk="1" hangingPunct="1"/>
            <a:endParaRPr lang="tr-TR" altLang="tr-TR" dirty="0" smtClean="0">
              <a:solidFill>
                <a:schemeClr val="hlink"/>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49154" name="1 İçerik Yer Tutucusu"/>
          <p:cNvSpPr>
            <a:spLocks noGrp="1"/>
          </p:cNvSpPr>
          <p:nvPr>
            <p:ph idx="4294967295"/>
          </p:nvPr>
        </p:nvSpPr>
        <p:spPr>
          <a:xfrm>
            <a:off x="518334" y="1196752"/>
            <a:ext cx="11338306" cy="4203700"/>
          </a:xfrm>
        </p:spPr>
        <p:txBody>
          <a:bodyPr>
            <a:noAutofit/>
          </a:bodyPr>
          <a:lstStyle/>
          <a:p>
            <a:pPr eaLnBrk="1" hangingPunct="1"/>
            <a:r>
              <a:rPr lang="tr-TR" altLang="tr-TR" dirty="0"/>
              <a:t>Daha sonra taraflar, adına PTK (Geçici Eşleştirme Anahtarı) denilen 512 bitlik bir anahtar daha oluşturuyorlar.</a:t>
            </a:r>
          </a:p>
          <a:p>
            <a:pPr eaLnBrk="1" hangingPunct="1"/>
            <a:r>
              <a:rPr lang="tr-TR" altLang="tr-TR" dirty="0" smtClean="0"/>
              <a:t>Bunun </a:t>
            </a:r>
            <a:r>
              <a:rPr lang="tr-TR" altLang="tr-TR" dirty="0"/>
              <a:t>için de aygıtlar 4 taraflı bir el sıkışma protokolü uyguluyor.</a:t>
            </a:r>
            <a:br>
              <a:rPr lang="tr-TR" altLang="tr-TR" dirty="0"/>
            </a:br>
            <a:endParaRPr lang="tr-TR" altLang="tr-TR" dirty="0" smtClean="0"/>
          </a:p>
          <a:p>
            <a:pPr eaLnBrk="1" hangingPunct="1"/>
            <a:r>
              <a:rPr lang="tr-TR" altLang="tr-TR" dirty="0" smtClean="0"/>
              <a:t>Yönlendirici</a:t>
            </a:r>
            <a:r>
              <a:rPr lang="tr-TR" altLang="tr-TR" dirty="0"/>
              <a:t>, öncelikle istemciye içinde rasgele rakam bulunan bir çerçeve yolluyor.</a:t>
            </a:r>
          </a:p>
          <a:p>
            <a:pPr eaLnBrk="1" hangingPunct="1"/>
            <a:endParaRPr lang="tr-TR" altLang="tr-TR" dirty="0"/>
          </a:p>
          <a:p>
            <a:pPr eaLnBrk="1" hangingPunct="1"/>
            <a:r>
              <a:rPr lang="tr-TR" altLang="tr-TR" dirty="0">
                <a:solidFill>
                  <a:schemeClr val="hlink"/>
                </a:solidFill>
              </a:rPr>
              <a:t>Bu ileti şifresiz </a:t>
            </a:r>
            <a:r>
              <a:rPr lang="tr-TR" altLang="tr-TR" dirty="0" smtClean="0">
                <a:solidFill>
                  <a:schemeClr val="hlink"/>
                </a:solidFill>
              </a:rPr>
              <a:t>olduğundan, kablosuz </a:t>
            </a:r>
            <a:r>
              <a:rPr lang="tr-TR" altLang="tr-TR" dirty="0">
                <a:solidFill>
                  <a:schemeClr val="hlink"/>
                </a:solidFill>
              </a:rPr>
              <a:t>ağ üzerinden salt metin olarak </a:t>
            </a:r>
            <a:r>
              <a:rPr lang="tr-TR" altLang="tr-TR" dirty="0" smtClean="0">
                <a:solidFill>
                  <a:schemeClr val="hlink"/>
                </a:solidFill>
              </a:rPr>
              <a:t>iletiliyor. Ancak bu, güvenliği </a:t>
            </a:r>
            <a:r>
              <a:rPr lang="tr-TR" altLang="tr-TR" dirty="0">
                <a:solidFill>
                  <a:schemeClr val="hlink"/>
                </a:solidFill>
              </a:rPr>
              <a:t>tehlikeye atmıyor çünkü en kötü durumda 4 taraflı el sıkışma başarısız oluyor ve yönlendirici bu işlemi yeni baştan başlatıyor.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50178" name="1 İçerik Yer Tutucusu"/>
          <p:cNvSpPr>
            <a:spLocks noGrp="1"/>
          </p:cNvSpPr>
          <p:nvPr>
            <p:ph idx="4294967295"/>
          </p:nvPr>
        </p:nvSpPr>
        <p:spPr>
          <a:xfrm>
            <a:off x="508000" y="1054834"/>
            <a:ext cx="9956800" cy="4203700"/>
          </a:xfrm>
        </p:spPr>
        <p:txBody>
          <a:bodyPr>
            <a:normAutofit/>
          </a:bodyPr>
          <a:lstStyle/>
          <a:p>
            <a:pPr eaLnBrk="1" hangingPunct="1"/>
            <a:r>
              <a:rPr lang="tr-TR" altLang="tr-TR" dirty="0"/>
              <a:t>İstemci ise aşağıdaki parametreleri kullanarak PTK (Geçici Eşleştirme Anahtarı)’</a:t>
            </a:r>
            <a:r>
              <a:rPr lang="tr-TR" altLang="tr-TR" dirty="0" err="1"/>
              <a:t>yi</a:t>
            </a:r>
            <a:r>
              <a:rPr lang="tr-TR" altLang="tr-TR" dirty="0"/>
              <a:t> oluşturuyor:</a:t>
            </a:r>
          </a:p>
          <a:p>
            <a:pPr eaLnBrk="1" hangingPunct="1"/>
            <a:endParaRPr lang="tr-TR" altLang="tr-TR" dirty="0"/>
          </a:p>
          <a:p>
            <a:pPr eaLnBrk="1" hangingPunct="1"/>
            <a:r>
              <a:rPr lang="tr-TR" altLang="tr-TR" dirty="0" err="1"/>
              <a:t>SNonce</a:t>
            </a:r>
            <a:r>
              <a:rPr lang="tr-TR" altLang="tr-TR" dirty="0"/>
              <a:t> (gelişigüzel bir sayı)</a:t>
            </a:r>
          </a:p>
          <a:p>
            <a:pPr eaLnBrk="1" hangingPunct="1"/>
            <a:r>
              <a:rPr lang="tr-TR" altLang="tr-TR" dirty="0" err="1"/>
              <a:t>ANonce</a:t>
            </a:r>
            <a:r>
              <a:rPr lang="tr-TR" altLang="tr-TR" dirty="0"/>
              <a:t> (AP için bir </a:t>
            </a:r>
            <a:r>
              <a:rPr lang="tr-TR" altLang="tr-TR" dirty="0" smtClean="0"/>
              <a:t>gelişigüzel </a:t>
            </a:r>
            <a:r>
              <a:rPr lang="tr-TR" altLang="tr-TR" dirty="0"/>
              <a:t>sayı)</a:t>
            </a:r>
          </a:p>
          <a:p>
            <a:pPr eaLnBrk="1" hangingPunct="1"/>
            <a:r>
              <a:rPr lang="tr-TR" altLang="tr-TR" dirty="0"/>
              <a:t>PMK (Eşleştirme Ana Anahtarı) ve aygıtların MAC adresleri.</a:t>
            </a:r>
          </a:p>
        </p:txBody>
      </p:sp>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r>
              <a:rPr lang="tr-TR" sz="4100" b="1" dirty="0">
                <a:solidFill>
                  <a:schemeClr val="tx2"/>
                </a:solidFill>
                <a:effectLst>
                  <a:outerShdw blurRad="31750" dist="25400" dir="5400000" algn="tl" rotWithShape="0">
                    <a:srgbClr val="000000">
                      <a:alpha val="25000"/>
                    </a:srgbClr>
                  </a:outerShdw>
                </a:effectLst>
                <a:latin typeface="+mj-lt"/>
                <a:ea typeface="+mj-ea"/>
                <a:cs typeface="+mj-cs"/>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51202" name="1 İçerik Yer Tutucusu"/>
          <p:cNvSpPr>
            <a:spLocks noGrp="1"/>
          </p:cNvSpPr>
          <p:nvPr>
            <p:ph idx="4294967295"/>
          </p:nvPr>
        </p:nvSpPr>
        <p:spPr>
          <a:xfrm>
            <a:off x="508000" y="1124744"/>
            <a:ext cx="9956800" cy="4203700"/>
          </a:xfrm>
        </p:spPr>
        <p:txBody>
          <a:bodyPr>
            <a:normAutofit/>
          </a:bodyPr>
          <a:lstStyle/>
          <a:p>
            <a:pPr eaLnBrk="1" hangingPunct="1"/>
            <a:r>
              <a:rPr lang="tr-TR" altLang="tr-TR" sz="2400" dirty="0"/>
              <a:t>PTK (Geçici Eşleştirme Anahtarı)’dan yönlendirici ve istemci tarafından dört geçici anahtar daha elde ediliyor:</a:t>
            </a:r>
          </a:p>
          <a:p>
            <a:pPr eaLnBrk="1" hangingPunct="1"/>
            <a:endParaRPr lang="tr-TR" altLang="tr-TR" sz="2400" dirty="0"/>
          </a:p>
          <a:p>
            <a:pPr eaLnBrk="1" hangingPunct="1"/>
            <a:r>
              <a:rPr lang="tr-TR" altLang="tr-TR" sz="2400" dirty="0"/>
              <a:t>EAPOL anahtarı-şifreleme anahtarı</a:t>
            </a:r>
          </a:p>
          <a:p>
            <a:pPr eaLnBrk="1" hangingPunct="1"/>
            <a:r>
              <a:rPr lang="tr-TR" altLang="tr-TR" sz="2400" dirty="0"/>
              <a:t>EAPOL anahtarı-doğrulama anahtarı (bu sayede aygıtlar daha sonra 	asıl veri anahtarının aktarımını şifreleyebiliyor),</a:t>
            </a:r>
          </a:p>
          <a:p>
            <a:pPr eaLnBrk="1" hangingPunct="1"/>
            <a:r>
              <a:rPr lang="tr-TR" altLang="tr-TR" sz="2400" dirty="0"/>
              <a:t>veri şifreleme anahtarı </a:t>
            </a:r>
          </a:p>
          <a:p>
            <a:pPr eaLnBrk="1" hangingPunct="1"/>
            <a:r>
              <a:rPr lang="tr-TR" altLang="tr-TR" sz="2400" dirty="0"/>
              <a:t>ve veri doğrulama anahtarı.</a:t>
            </a:r>
          </a:p>
          <a:p>
            <a:pPr eaLnBrk="1" hangingPunct="1"/>
            <a:endParaRPr lang="tr-TR" altLang="tr-TR" sz="2400" dirty="0"/>
          </a:p>
          <a:p>
            <a:pPr eaLnBrk="1" hangingPunct="1"/>
            <a:r>
              <a:rPr lang="tr-TR" altLang="tr-TR" sz="2400" dirty="0"/>
              <a:t>Bunların hepsi de 128 bit uzunluğundadır.</a:t>
            </a:r>
          </a:p>
        </p:txBody>
      </p:sp>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r>
              <a:rPr lang="tr-TR" sz="4100" b="1" dirty="0">
                <a:solidFill>
                  <a:schemeClr val="tx2"/>
                </a:solidFill>
                <a:effectLst>
                  <a:outerShdw blurRad="31750" dist="25400" dir="5400000" algn="tl" rotWithShape="0">
                    <a:srgbClr val="000000">
                      <a:alpha val="25000"/>
                    </a:srgbClr>
                  </a:outerShdw>
                </a:effectLst>
                <a:latin typeface="+mj-lt"/>
                <a:ea typeface="+mj-ea"/>
                <a:cs typeface="+mj-cs"/>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52226" name="1 İçerik Yer Tutucusu"/>
          <p:cNvSpPr>
            <a:spLocks noGrp="1"/>
          </p:cNvSpPr>
          <p:nvPr>
            <p:ph idx="4294967295"/>
          </p:nvPr>
        </p:nvSpPr>
        <p:spPr>
          <a:xfrm>
            <a:off x="508000" y="1255763"/>
            <a:ext cx="9956800" cy="4203700"/>
          </a:xfrm>
        </p:spPr>
        <p:txBody>
          <a:bodyPr>
            <a:noAutofit/>
          </a:bodyPr>
          <a:lstStyle/>
          <a:p>
            <a:pPr eaLnBrk="1" hangingPunct="1"/>
            <a:r>
              <a:rPr lang="tr-TR" altLang="tr-TR" sz="2400" dirty="0"/>
              <a:t>Sıradaki ileti, istemciden yönlendiriciye gidiyor ve </a:t>
            </a:r>
            <a:r>
              <a:rPr lang="tr-TR" altLang="tr-TR" sz="2400" dirty="0" err="1"/>
              <a:t>SNonce</a:t>
            </a:r>
            <a:r>
              <a:rPr lang="tr-TR" altLang="tr-TR" sz="2400" dirty="0"/>
              <a:t>(gelişigüzel bir sayı)’ı içeriyor. Böylece yönlendirici aynı </a:t>
            </a:r>
            <a:r>
              <a:rPr lang="tr-TR" altLang="tr-TR" sz="2400" dirty="0" err="1"/>
              <a:t>PTK’yi</a:t>
            </a:r>
            <a:r>
              <a:rPr lang="tr-TR" altLang="tr-TR" sz="2400" dirty="0"/>
              <a:t> hesaplayabiliyor. </a:t>
            </a:r>
          </a:p>
          <a:p>
            <a:pPr eaLnBrk="1" hangingPunct="1"/>
            <a:endParaRPr lang="tr-TR" altLang="tr-TR" sz="2400" dirty="0"/>
          </a:p>
          <a:p>
            <a:pPr eaLnBrk="1" hangingPunct="1"/>
            <a:r>
              <a:rPr lang="tr-TR" altLang="tr-TR" sz="2400" dirty="0"/>
              <a:t>Bağlantı henüz şifrelenmemiş olsa da, değişiklikleri saptayan MIC algoritması (Mesaj Doğruluk Denetimi) üzerine kuruludur.</a:t>
            </a:r>
          </a:p>
          <a:p>
            <a:pPr eaLnBrk="1" hangingPunct="1"/>
            <a:endParaRPr lang="tr-TR" altLang="tr-TR" sz="2400" dirty="0"/>
          </a:p>
          <a:p>
            <a:pPr eaLnBrk="1" hangingPunct="1"/>
            <a:r>
              <a:rPr lang="tr-TR" altLang="tr-TR" sz="2400" dirty="0">
                <a:solidFill>
                  <a:schemeClr val="hlink"/>
                </a:solidFill>
              </a:rPr>
              <a:t>Gönderici, veri paketlerini seri olarak numaralıyor. Seri numarası da mesaja ekleniyor.</a:t>
            </a:r>
          </a:p>
          <a:p>
            <a:pPr eaLnBrk="1" hangingPunct="1"/>
            <a:r>
              <a:rPr lang="tr-TR" altLang="tr-TR" sz="2400" dirty="0">
                <a:solidFill>
                  <a:schemeClr val="hlink"/>
                </a:solidFill>
              </a:rPr>
              <a:t/>
            </a:r>
            <a:br>
              <a:rPr lang="tr-TR" altLang="tr-TR" sz="2400" dirty="0">
                <a:solidFill>
                  <a:schemeClr val="hlink"/>
                </a:solidFill>
              </a:rPr>
            </a:br>
            <a:r>
              <a:rPr lang="tr-TR" altLang="tr-TR" sz="2400" dirty="0"/>
              <a:t>Alıcı, seri numarası verilen paketleri kontrol ediyor ve paketler eşleşmezse, alıcı bu paketleri çöpe atıyor. Bu da çoğu korsan saldırısını daha en baştan eliyor.</a:t>
            </a:r>
          </a:p>
        </p:txBody>
      </p:sp>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r>
              <a:rPr lang="tr-TR" sz="4100" b="1" dirty="0">
                <a:solidFill>
                  <a:schemeClr val="tx2"/>
                </a:solidFill>
                <a:effectLst>
                  <a:outerShdw blurRad="31750" dist="25400" dir="5400000" algn="tl" rotWithShape="0">
                    <a:srgbClr val="000000">
                      <a:alpha val="25000"/>
                    </a:srgbClr>
                  </a:outerShdw>
                </a:effectLst>
                <a:latin typeface="+mj-lt"/>
                <a:ea typeface="+mj-ea"/>
                <a:cs typeface="+mj-cs"/>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53250" name="1 İçerik Yer Tutucusu"/>
          <p:cNvSpPr>
            <a:spLocks noGrp="1"/>
          </p:cNvSpPr>
          <p:nvPr>
            <p:ph idx="4294967295"/>
          </p:nvPr>
        </p:nvSpPr>
        <p:spPr>
          <a:xfrm>
            <a:off x="533502" y="1255763"/>
            <a:ext cx="9956800" cy="4203700"/>
          </a:xfrm>
        </p:spPr>
        <p:txBody>
          <a:bodyPr>
            <a:normAutofit/>
          </a:bodyPr>
          <a:lstStyle/>
          <a:p>
            <a:pPr eaLnBrk="1" hangingPunct="1"/>
            <a:r>
              <a:rPr lang="tr-TR" altLang="tr-TR" sz="2400" dirty="0"/>
              <a:t>4 taraflı el sıkışmanın üçüncü aşamasında yönlendirici istemciye bir “başarılı” paketi göndererek iki aygıtın da aynı geçici anahtara sahip olduğunu doğruluyor. </a:t>
            </a:r>
          </a:p>
          <a:p>
            <a:pPr eaLnBrk="1" hangingPunct="1"/>
            <a:endParaRPr lang="tr-TR" altLang="tr-TR" sz="2400" dirty="0"/>
          </a:p>
          <a:p>
            <a:pPr eaLnBrk="1" hangingPunct="1"/>
            <a:r>
              <a:rPr lang="tr-TR" altLang="tr-TR" sz="2400" dirty="0"/>
              <a:t>El sıkışmasını sona erdirmek için, istemci, yönlendiriciye anahtar oluşturmanın sonlandığını belirten bir MIC mesajı gönderiyor. </a:t>
            </a:r>
          </a:p>
          <a:p>
            <a:pPr eaLnBrk="1" hangingPunct="1"/>
            <a:endParaRPr lang="tr-TR" altLang="tr-TR" sz="2400" dirty="0"/>
          </a:p>
          <a:p>
            <a:pPr eaLnBrk="1" hangingPunct="1"/>
            <a:r>
              <a:rPr lang="tr-TR" altLang="tr-TR" sz="2400" dirty="0"/>
              <a:t>Bunun üzerine, yönlendirici, </a:t>
            </a:r>
            <a:r>
              <a:rPr lang="tr-TR" altLang="tr-TR" sz="2400" dirty="0" err="1"/>
              <a:t>MIC’i</a:t>
            </a:r>
            <a:r>
              <a:rPr lang="tr-TR" altLang="tr-TR" sz="2400" dirty="0"/>
              <a:t> kullanarak mesajı kontrol ediyor ve üzerindeki anahtarları etkinleştiriyor</a:t>
            </a:r>
            <a:r>
              <a:rPr lang="tr-TR" altLang="tr-TR" sz="2400" b="1" dirty="0" smtClean="0"/>
              <a:t>.</a:t>
            </a:r>
          </a:p>
          <a:p>
            <a:pPr eaLnBrk="1" hangingPunct="1"/>
            <a:endParaRPr lang="tr-TR" altLang="tr-TR" sz="2400" dirty="0" smtClean="0"/>
          </a:p>
        </p:txBody>
      </p:sp>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r>
              <a:rPr lang="tr-TR" sz="4100" b="1" dirty="0">
                <a:solidFill>
                  <a:schemeClr val="tx2"/>
                </a:solidFill>
                <a:effectLst>
                  <a:outerShdw blurRad="31750" dist="25400" dir="5400000" algn="tl" rotWithShape="0">
                    <a:srgbClr val="000000">
                      <a:alpha val="25000"/>
                    </a:srgbClr>
                  </a:outerShdw>
                </a:effectLst>
                <a:latin typeface="+mj-lt"/>
                <a:ea typeface="+mj-ea"/>
                <a:cs typeface="+mj-cs"/>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Kaynaklar</a:t>
            </a:r>
            <a:endParaRPr lang="tr-TR" dirty="0"/>
          </a:p>
        </p:txBody>
      </p:sp>
      <p:sp>
        <p:nvSpPr>
          <p:cNvPr id="54275" name="2 İçerik Yer Tutucusu"/>
          <p:cNvSpPr>
            <a:spLocks noGrp="1"/>
          </p:cNvSpPr>
          <p:nvPr>
            <p:ph idx="1"/>
          </p:nvPr>
        </p:nvSpPr>
        <p:spPr/>
        <p:txBody>
          <a:bodyPr/>
          <a:lstStyle/>
          <a:p>
            <a:pPr>
              <a:lnSpc>
                <a:spcPct val="80000"/>
              </a:lnSpc>
            </a:pPr>
            <a:r>
              <a:rPr lang="tr-TR" altLang="tr-TR" sz="1600" dirty="0"/>
              <a:t>[1] IEEE </a:t>
            </a:r>
            <a:r>
              <a:rPr lang="tr-TR" altLang="tr-TR" sz="1600" dirty="0" err="1"/>
              <a:t>Std</a:t>
            </a:r>
            <a:r>
              <a:rPr lang="tr-TR" altLang="tr-TR" sz="1600" dirty="0"/>
              <a:t> 802.16-2004--IEEE </a:t>
            </a:r>
            <a:r>
              <a:rPr lang="tr-TR" altLang="tr-TR" sz="1600" dirty="0" err="1"/>
              <a:t>standard</a:t>
            </a:r>
            <a:r>
              <a:rPr lang="tr-TR" altLang="tr-TR" sz="1600" dirty="0"/>
              <a:t> </a:t>
            </a:r>
            <a:r>
              <a:rPr lang="tr-TR" altLang="tr-TR" sz="1600" dirty="0" err="1"/>
              <a:t>for</a:t>
            </a:r>
            <a:r>
              <a:rPr lang="tr-TR" altLang="tr-TR" sz="1600" dirty="0"/>
              <a:t> </a:t>
            </a:r>
            <a:r>
              <a:rPr lang="tr-TR" altLang="tr-TR" sz="1600" dirty="0" err="1"/>
              <a:t>local</a:t>
            </a:r>
            <a:r>
              <a:rPr lang="tr-TR" altLang="tr-TR" sz="1600" dirty="0"/>
              <a:t> </a:t>
            </a:r>
            <a:r>
              <a:rPr lang="tr-TR" altLang="tr-TR" sz="1600" dirty="0" err="1"/>
              <a:t>and</a:t>
            </a:r>
            <a:r>
              <a:rPr lang="tr-TR" altLang="tr-TR" sz="1600" dirty="0"/>
              <a:t> </a:t>
            </a:r>
            <a:r>
              <a:rPr lang="tr-TR" altLang="tr-TR" sz="1600" dirty="0" err="1"/>
              <a:t>metropolitan</a:t>
            </a:r>
            <a:r>
              <a:rPr lang="tr-TR" altLang="tr-TR" sz="1600" dirty="0"/>
              <a:t> </a:t>
            </a:r>
            <a:r>
              <a:rPr lang="tr-TR" altLang="tr-TR" sz="1600" dirty="0" err="1"/>
              <a:t>areanetworks</a:t>
            </a:r>
            <a:r>
              <a:rPr lang="tr-TR" altLang="tr-TR" sz="1600" dirty="0"/>
              <a:t>, </a:t>
            </a:r>
            <a:r>
              <a:rPr lang="tr-TR" altLang="tr-TR" sz="1600" dirty="0" err="1"/>
              <a:t>part</a:t>
            </a:r>
            <a:r>
              <a:rPr lang="tr-TR" altLang="tr-TR" sz="1600" dirty="0"/>
              <a:t> 16: “</a:t>
            </a:r>
            <a:r>
              <a:rPr lang="tr-TR" altLang="tr-TR" sz="1600" b="1" i="1" dirty="0" err="1"/>
              <a:t>Air</a:t>
            </a:r>
            <a:r>
              <a:rPr lang="tr-TR" altLang="tr-TR" sz="1600" b="1" i="1" dirty="0"/>
              <a:t> </a:t>
            </a:r>
            <a:r>
              <a:rPr lang="tr-TR" altLang="tr-TR" sz="1600" b="1" i="1" dirty="0" err="1"/>
              <a:t>Interface</a:t>
            </a:r>
            <a:r>
              <a:rPr lang="tr-TR" altLang="tr-TR" sz="1600" b="1" i="1" dirty="0"/>
              <a:t> </a:t>
            </a:r>
            <a:r>
              <a:rPr lang="tr-TR" altLang="tr-TR" sz="1600" b="1" i="1" dirty="0" err="1"/>
              <a:t>for</a:t>
            </a:r>
            <a:r>
              <a:rPr lang="tr-TR" altLang="tr-TR" sz="1600" b="1" i="1" dirty="0"/>
              <a:t> </a:t>
            </a:r>
            <a:r>
              <a:rPr lang="tr-TR" altLang="tr-TR" sz="1600" b="1" i="1" dirty="0" err="1"/>
              <a:t>Fixed</a:t>
            </a:r>
            <a:r>
              <a:rPr lang="tr-TR" altLang="tr-TR" sz="1600" b="1" i="1" dirty="0"/>
              <a:t> Broadband Wireless Access </a:t>
            </a:r>
            <a:r>
              <a:rPr lang="tr-TR" altLang="tr-TR" sz="1600" b="1" i="1" dirty="0" err="1"/>
              <a:t>Systems</a:t>
            </a:r>
            <a:r>
              <a:rPr lang="tr-TR" altLang="tr-TR" sz="1600" dirty="0"/>
              <a:t>”.</a:t>
            </a:r>
          </a:p>
          <a:p>
            <a:pPr>
              <a:lnSpc>
                <a:spcPct val="80000"/>
              </a:lnSpc>
              <a:buFont typeface="Wingdings" pitchFamily="2" charset="2"/>
              <a:buNone/>
            </a:pPr>
            <a:endParaRPr lang="tr-TR" altLang="tr-TR" sz="1600" dirty="0"/>
          </a:p>
          <a:p>
            <a:pPr>
              <a:lnSpc>
                <a:spcPct val="80000"/>
              </a:lnSpc>
            </a:pPr>
            <a:r>
              <a:rPr lang="tr-TR" altLang="tr-TR" sz="1600" dirty="0"/>
              <a:t>[2] David </a:t>
            </a:r>
            <a:r>
              <a:rPr lang="tr-TR" altLang="tr-TR" sz="1600" dirty="0" err="1"/>
              <a:t>Johnston</a:t>
            </a:r>
            <a:r>
              <a:rPr lang="tr-TR" altLang="tr-TR" sz="1600" dirty="0"/>
              <a:t> ve </a:t>
            </a:r>
            <a:r>
              <a:rPr lang="tr-TR" altLang="tr-TR" sz="1600" dirty="0" err="1"/>
              <a:t>Jesse</a:t>
            </a:r>
            <a:r>
              <a:rPr lang="tr-TR" altLang="tr-TR" sz="1600" dirty="0"/>
              <a:t> </a:t>
            </a:r>
            <a:r>
              <a:rPr lang="tr-TR" altLang="tr-TR" sz="1600" dirty="0" err="1"/>
              <a:t>Walker</a:t>
            </a:r>
            <a:r>
              <a:rPr lang="tr-TR" altLang="tr-TR" sz="1600" dirty="0"/>
              <a:t>--INTEL: “</a:t>
            </a:r>
            <a:r>
              <a:rPr lang="tr-TR" altLang="tr-TR" sz="1600" b="1" i="1" dirty="0" err="1"/>
              <a:t>Overview</a:t>
            </a:r>
            <a:r>
              <a:rPr lang="tr-TR" altLang="tr-TR" sz="1600" b="1" i="1" dirty="0"/>
              <a:t> of IEEE 802.16 Security</a:t>
            </a:r>
            <a:r>
              <a:rPr lang="tr-TR" altLang="tr-TR" sz="1600" dirty="0"/>
              <a:t>”</a:t>
            </a:r>
          </a:p>
          <a:p>
            <a:pPr>
              <a:lnSpc>
                <a:spcPct val="80000"/>
              </a:lnSpc>
              <a:buFont typeface="Wingdings" pitchFamily="2" charset="2"/>
              <a:buNone/>
            </a:pPr>
            <a:endParaRPr lang="tr-TR" altLang="tr-TR" sz="1600" dirty="0"/>
          </a:p>
          <a:p>
            <a:pPr>
              <a:lnSpc>
                <a:spcPct val="80000"/>
              </a:lnSpc>
            </a:pPr>
            <a:r>
              <a:rPr lang="tr-TR" altLang="tr-TR" sz="1600" dirty="0"/>
              <a:t>[3] Kitti </a:t>
            </a:r>
            <a:r>
              <a:rPr lang="tr-TR" altLang="tr-TR" sz="1600" dirty="0" err="1"/>
              <a:t>Wongthavarawat</a:t>
            </a:r>
            <a:r>
              <a:rPr lang="tr-TR" altLang="tr-TR" sz="1600" dirty="0"/>
              <a:t>--</a:t>
            </a:r>
            <a:r>
              <a:rPr lang="tr-TR" altLang="tr-TR" sz="1600" dirty="0" err="1"/>
              <a:t>Thai</a:t>
            </a:r>
            <a:r>
              <a:rPr lang="tr-TR" altLang="tr-TR" sz="1600" dirty="0"/>
              <a:t> </a:t>
            </a:r>
            <a:r>
              <a:rPr lang="tr-TR" altLang="tr-TR" sz="1600" dirty="0" err="1"/>
              <a:t>Computer</a:t>
            </a:r>
            <a:r>
              <a:rPr lang="tr-TR" altLang="tr-TR" sz="1600" dirty="0"/>
              <a:t> </a:t>
            </a:r>
            <a:r>
              <a:rPr lang="tr-TR" altLang="tr-TR" sz="1600" dirty="0" err="1"/>
              <a:t>Emergency</a:t>
            </a:r>
            <a:r>
              <a:rPr lang="tr-TR" altLang="tr-TR" sz="1600" dirty="0"/>
              <a:t> </a:t>
            </a:r>
            <a:r>
              <a:rPr lang="tr-TR" altLang="tr-TR" sz="1600" dirty="0" err="1"/>
              <a:t>Response</a:t>
            </a:r>
            <a:r>
              <a:rPr lang="tr-TR" altLang="tr-TR" sz="1600" dirty="0"/>
              <a:t> Team (</a:t>
            </a:r>
            <a:r>
              <a:rPr lang="tr-TR" altLang="tr-TR" sz="1600" dirty="0" err="1"/>
              <a:t>ThaiCERT</a:t>
            </a:r>
            <a:r>
              <a:rPr lang="tr-TR" altLang="tr-TR" sz="1600" dirty="0"/>
              <a:t>) </a:t>
            </a:r>
            <a:r>
              <a:rPr lang="tr-TR" altLang="tr-TR" sz="1600" dirty="0" err="1"/>
              <a:t>National</a:t>
            </a:r>
            <a:r>
              <a:rPr lang="tr-TR" altLang="tr-TR" sz="1600" dirty="0"/>
              <a:t> </a:t>
            </a:r>
            <a:r>
              <a:rPr lang="tr-TR" altLang="tr-TR" sz="1600" dirty="0" err="1"/>
              <a:t>Electronics</a:t>
            </a:r>
            <a:r>
              <a:rPr lang="tr-TR" altLang="tr-TR" sz="1600" dirty="0"/>
              <a:t> </a:t>
            </a:r>
            <a:r>
              <a:rPr lang="tr-TR" altLang="tr-TR" sz="1600" dirty="0" err="1"/>
              <a:t>and</a:t>
            </a:r>
            <a:r>
              <a:rPr lang="tr-TR" altLang="tr-TR" sz="1600" dirty="0"/>
              <a:t> </a:t>
            </a:r>
            <a:r>
              <a:rPr lang="tr-TR" altLang="tr-TR" sz="1600" dirty="0" err="1"/>
              <a:t>Computer</a:t>
            </a:r>
            <a:r>
              <a:rPr lang="tr-TR" altLang="tr-TR" sz="1600" dirty="0"/>
              <a:t> </a:t>
            </a:r>
            <a:r>
              <a:rPr lang="tr-TR" altLang="tr-TR" sz="1600" dirty="0" err="1"/>
              <a:t>Technology</a:t>
            </a:r>
            <a:r>
              <a:rPr lang="tr-TR" altLang="tr-TR" sz="1600" dirty="0"/>
              <a:t> </a:t>
            </a:r>
            <a:r>
              <a:rPr lang="tr-TR" altLang="tr-TR" sz="1600" dirty="0" err="1"/>
              <a:t>Center,Thailand</a:t>
            </a:r>
            <a:r>
              <a:rPr lang="tr-TR" altLang="tr-TR" sz="1600" dirty="0"/>
              <a:t>: “</a:t>
            </a:r>
            <a:r>
              <a:rPr lang="tr-TR" altLang="tr-TR" sz="1600" b="1" i="1" dirty="0"/>
              <a:t>IEEE 802.16 </a:t>
            </a:r>
            <a:r>
              <a:rPr lang="tr-TR" altLang="tr-TR" sz="1600" b="1" i="1" dirty="0" err="1"/>
              <a:t>WiMax</a:t>
            </a:r>
            <a:r>
              <a:rPr lang="tr-TR" altLang="tr-TR" sz="1600" b="1" i="1" dirty="0"/>
              <a:t> Security</a:t>
            </a:r>
            <a:r>
              <a:rPr lang="tr-TR" altLang="tr-TR" sz="1600" dirty="0"/>
              <a:t>”</a:t>
            </a:r>
          </a:p>
          <a:p>
            <a:pPr>
              <a:lnSpc>
                <a:spcPct val="80000"/>
              </a:lnSpc>
              <a:buFont typeface="Wingdings" pitchFamily="2" charset="2"/>
              <a:buNone/>
            </a:pPr>
            <a:endParaRPr lang="tr-TR" altLang="tr-TR" sz="1600" dirty="0"/>
          </a:p>
          <a:p>
            <a:pPr>
              <a:lnSpc>
                <a:spcPct val="80000"/>
              </a:lnSpc>
            </a:pPr>
            <a:r>
              <a:rPr lang="tr-TR" altLang="tr-TR" sz="1600" dirty="0"/>
              <a:t>[4] </a:t>
            </a:r>
            <a:r>
              <a:rPr lang="tr-TR" altLang="tr-TR" sz="1600" dirty="0" err="1"/>
              <a:t>Loutfi</a:t>
            </a:r>
            <a:r>
              <a:rPr lang="tr-TR" altLang="tr-TR" sz="1600" dirty="0"/>
              <a:t> </a:t>
            </a:r>
            <a:r>
              <a:rPr lang="tr-TR" altLang="tr-TR" sz="1600" dirty="0" err="1"/>
              <a:t>Nuaymi</a:t>
            </a:r>
            <a:r>
              <a:rPr lang="tr-TR" altLang="tr-TR" sz="1600" dirty="0"/>
              <a:t>, </a:t>
            </a:r>
            <a:r>
              <a:rPr lang="tr-TR" altLang="tr-TR" sz="1600" dirty="0" err="1"/>
              <a:t>Patrick</a:t>
            </a:r>
            <a:r>
              <a:rPr lang="tr-TR" altLang="tr-TR" sz="1600" dirty="0"/>
              <a:t> </a:t>
            </a:r>
            <a:r>
              <a:rPr lang="tr-TR" altLang="tr-TR" sz="1600" dirty="0" err="1"/>
              <a:t>Maillé</a:t>
            </a:r>
            <a:r>
              <a:rPr lang="tr-TR" altLang="tr-TR" sz="1600" dirty="0"/>
              <a:t>, Francis </a:t>
            </a:r>
            <a:r>
              <a:rPr lang="tr-TR" altLang="tr-TR" sz="1600" dirty="0" err="1"/>
              <a:t>Dupont</a:t>
            </a:r>
            <a:r>
              <a:rPr lang="tr-TR" altLang="tr-TR" sz="1600" dirty="0"/>
              <a:t>, </a:t>
            </a:r>
            <a:r>
              <a:rPr lang="tr-TR" altLang="tr-TR" sz="1600" dirty="0" err="1"/>
              <a:t>Raphaël</a:t>
            </a:r>
            <a:r>
              <a:rPr lang="tr-TR" altLang="tr-TR" sz="1600" dirty="0"/>
              <a:t> </a:t>
            </a:r>
            <a:r>
              <a:rPr lang="tr-TR" altLang="tr-TR" sz="1600" dirty="0" err="1"/>
              <a:t>Didier</a:t>
            </a:r>
            <a:r>
              <a:rPr lang="tr-TR" altLang="tr-TR" sz="1600" dirty="0"/>
              <a:t>--</a:t>
            </a:r>
            <a:r>
              <a:rPr lang="tr-TR" altLang="tr-TR" sz="1600" dirty="0" err="1"/>
              <a:t>École</a:t>
            </a:r>
            <a:r>
              <a:rPr lang="tr-TR" altLang="tr-TR" sz="1600" dirty="0"/>
              <a:t> </a:t>
            </a:r>
            <a:r>
              <a:rPr lang="tr-TR" altLang="tr-TR" sz="1600" dirty="0" err="1"/>
              <a:t>Nationale</a:t>
            </a:r>
            <a:r>
              <a:rPr lang="tr-TR" altLang="tr-TR" sz="1600" dirty="0"/>
              <a:t> </a:t>
            </a:r>
            <a:r>
              <a:rPr lang="tr-TR" altLang="tr-TR" sz="1600" dirty="0" err="1"/>
              <a:t>Supérieure</a:t>
            </a:r>
            <a:r>
              <a:rPr lang="tr-TR" altLang="tr-TR" sz="1600" dirty="0"/>
              <a:t> </a:t>
            </a:r>
            <a:r>
              <a:rPr lang="tr-TR" altLang="tr-TR" sz="1600" dirty="0" err="1"/>
              <a:t>des</a:t>
            </a:r>
            <a:r>
              <a:rPr lang="tr-TR" altLang="tr-TR" sz="1600" dirty="0"/>
              <a:t> </a:t>
            </a:r>
            <a:r>
              <a:rPr lang="tr-TR" altLang="tr-TR" sz="1600" dirty="0" err="1"/>
              <a:t>Télécommunications</a:t>
            </a:r>
            <a:r>
              <a:rPr lang="tr-TR" altLang="tr-TR" sz="1600" dirty="0"/>
              <a:t> de </a:t>
            </a:r>
            <a:r>
              <a:rPr lang="tr-TR" altLang="tr-TR" sz="1600" dirty="0" err="1"/>
              <a:t>Bretagne</a:t>
            </a:r>
            <a:r>
              <a:rPr lang="tr-TR" altLang="tr-TR" sz="1600" dirty="0"/>
              <a:t>:”</a:t>
            </a:r>
            <a:r>
              <a:rPr lang="tr-TR" altLang="tr-TR" sz="1600" b="1" i="1" dirty="0"/>
              <a:t>Security </a:t>
            </a:r>
            <a:r>
              <a:rPr lang="tr-TR" altLang="tr-TR" sz="1600" b="1" i="1" dirty="0" err="1"/>
              <a:t>issues</a:t>
            </a:r>
            <a:r>
              <a:rPr lang="tr-TR" altLang="tr-TR" sz="1600" b="1" i="1" dirty="0"/>
              <a:t> in </a:t>
            </a:r>
            <a:r>
              <a:rPr lang="tr-TR" altLang="tr-TR" sz="1600" b="1" i="1" dirty="0" err="1"/>
              <a:t>WiMAX</a:t>
            </a:r>
            <a:r>
              <a:rPr lang="tr-TR" altLang="tr-TR" sz="1600" b="1" i="1" dirty="0"/>
              <a:t>/IEEE 802.16 BWA </a:t>
            </a:r>
            <a:r>
              <a:rPr lang="tr-TR" altLang="tr-TR" sz="1600" b="1" i="1" dirty="0" err="1"/>
              <a:t>System</a:t>
            </a:r>
            <a:r>
              <a:rPr lang="tr-TR" altLang="tr-TR" sz="1600" dirty="0"/>
              <a:t>”</a:t>
            </a:r>
          </a:p>
          <a:p>
            <a:pPr>
              <a:lnSpc>
                <a:spcPct val="80000"/>
              </a:lnSpc>
              <a:buFont typeface="Wingdings" pitchFamily="2" charset="2"/>
              <a:buNone/>
            </a:pPr>
            <a:endParaRPr lang="tr-TR" altLang="tr-TR" sz="1600" dirty="0"/>
          </a:p>
          <a:p>
            <a:pPr>
              <a:lnSpc>
                <a:spcPct val="80000"/>
              </a:lnSpc>
            </a:pPr>
            <a:r>
              <a:rPr lang="tr-TR" altLang="tr-TR" sz="1600" dirty="0"/>
              <a:t>[5] Yun </a:t>
            </a:r>
            <a:r>
              <a:rPr lang="tr-TR" altLang="tr-TR" sz="1600" dirty="0" err="1"/>
              <a:t>Zhou</a:t>
            </a:r>
            <a:r>
              <a:rPr lang="tr-TR" altLang="tr-TR" sz="1600" dirty="0"/>
              <a:t> ve </a:t>
            </a:r>
            <a:r>
              <a:rPr lang="tr-TR" altLang="tr-TR" sz="1600" dirty="0" err="1"/>
              <a:t>Yuguang</a:t>
            </a:r>
            <a:r>
              <a:rPr lang="tr-TR" altLang="tr-TR" sz="1600" dirty="0"/>
              <a:t> </a:t>
            </a:r>
            <a:r>
              <a:rPr lang="tr-TR" altLang="tr-TR" sz="1600" dirty="0" err="1"/>
              <a:t>Fang</a:t>
            </a:r>
            <a:r>
              <a:rPr lang="tr-TR" altLang="tr-TR" sz="1600" dirty="0"/>
              <a:t>--</a:t>
            </a:r>
            <a:r>
              <a:rPr lang="tr-TR" altLang="tr-TR" sz="1600" dirty="0" err="1"/>
              <a:t>Department</a:t>
            </a:r>
            <a:r>
              <a:rPr lang="tr-TR" altLang="tr-TR" sz="1600" dirty="0"/>
              <a:t> of </a:t>
            </a:r>
            <a:r>
              <a:rPr lang="tr-TR" altLang="tr-TR" sz="1600" dirty="0" err="1"/>
              <a:t>Electrical</a:t>
            </a:r>
            <a:r>
              <a:rPr lang="tr-TR" altLang="tr-TR" sz="1600" dirty="0"/>
              <a:t> </a:t>
            </a:r>
            <a:r>
              <a:rPr lang="tr-TR" altLang="tr-TR" sz="1600" dirty="0" err="1"/>
              <a:t>and</a:t>
            </a:r>
            <a:r>
              <a:rPr lang="tr-TR" altLang="tr-TR" sz="1600" dirty="0"/>
              <a:t> </a:t>
            </a:r>
            <a:r>
              <a:rPr lang="tr-TR" altLang="tr-TR" sz="1600" dirty="0" err="1"/>
              <a:t>Computer</a:t>
            </a:r>
            <a:r>
              <a:rPr lang="tr-TR" altLang="tr-TR" sz="1600" dirty="0"/>
              <a:t> </a:t>
            </a:r>
            <a:r>
              <a:rPr lang="tr-TR" altLang="tr-TR" sz="1600" dirty="0" err="1"/>
              <a:t>Engineering,University</a:t>
            </a:r>
            <a:r>
              <a:rPr lang="tr-TR" altLang="tr-TR" sz="1600" dirty="0"/>
              <a:t> of Florida, </a:t>
            </a:r>
            <a:r>
              <a:rPr lang="tr-TR" altLang="tr-TR" sz="1600" dirty="0" err="1"/>
              <a:t>Gainesville</a:t>
            </a:r>
            <a:r>
              <a:rPr lang="tr-TR" altLang="tr-TR" sz="1600" dirty="0"/>
              <a:t>:”</a:t>
            </a:r>
            <a:r>
              <a:rPr lang="tr-TR" altLang="tr-TR" sz="1600" b="1" i="1" dirty="0"/>
              <a:t>Security of 802.16 in Mesh </a:t>
            </a:r>
            <a:r>
              <a:rPr lang="tr-TR" altLang="tr-TR" sz="1600" b="1" i="1" dirty="0" err="1"/>
              <a:t>Mode</a:t>
            </a:r>
            <a:r>
              <a:rPr lang="tr-TR" altLang="tr-TR" sz="1600" dirty="0" smtClean="0"/>
              <a:t>”</a:t>
            </a:r>
          </a:p>
          <a:p>
            <a:pPr>
              <a:lnSpc>
                <a:spcPct val="80000"/>
              </a:lnSpc>
            </a:pPr>
            <a:endParaRPr lang="tr-TR" altLang="tr-TR" sz="1600" dirty="0"/>
          </a:p>
          <a:p>
            <a:pPr>
              <a:lnSpc>
                <a:spcPct val="80000"/>
              </a:lnSpc>
            </a:pPr>
            <a:r>
              <a:rPr lang="tr-TR" altLang="tr-TR" sz="1600" dirty="0"/>
              <a:t>[6] </a:t>
            </a:r>
            <a:r>
              <a:rPr lang="tr-TR" altLang="tr-TR" sz="1600" dirty="0" err="1"/>
              <a:t>Daş</a:t>
            </a:r>
            <a:r>
              <a:rPr lang="tr-TR" altLang="tr-TR" sz="1600" dirty="0"/>
              <a:t> R. Bilgi Sistemleri ve Güvenliği ders notları </a:t>
            </a:r>
          </a:p>
          <a:p>
            <a:pPr>
              <a:lnSpc>
                <a:spcPct val="80000"/>
              </a:lnSpc>
            </a:pPr>
            <a:endParaRPr lang="tr-TR" altLang="tr-TR" sz="1600" dirty="0"/>
          </a:p>
        </p:txBody>
      </p:sp>
      <p:sp>
        <p:nvSpPr>
          <p:cNvPr id="54276"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5000"/>
              <a:buFont typeface="Wingdings" panose="05000000000000000000" pitchFamily="2" charset="2"/>
              <a:buChar char="§"/>
              <a:defRPr sz="2400">
                <a:solidFill>
                  <a:srgbClr val="000066"/>
                </a:solidFill>
                <a:latin typeface="Cambria" panose="02040503050406030204" pitchFamily="18" charset="0"/>
              </a:defRPr>
            </a:lvl1pPr>
            <a:lvl2pPr marL="742950" indent="-285750">
              <a:spcBef>
                <a:spcPct val="20000"/>
              </a:spcBef>
              <a:buClr>
                <a:schemeClr val="accent1"/>
              </a:buClr>
              <a:buSzPct val="95000"/>
              <a:buFont typeface="Wingdings" panose="05000000000000000000" pitchFamily="2" charset="2"/>
              <a:buChar char="§"/>
              <a:defRPr sz="2200">
                <a:solidFill>
                  <a:srgbClr val="000066"/>
                </a:solidFill>
                <a:latin typeface="Cambria" panose="02040503050406030204" pitchFamily="18" charset="0"/>
              </a:defRPr>
            </a:lvl2pPr>
            <a:lvl3pPr marL="1143000" indent="-228600">
              <a:spcBef>
                <a:spcPct val="20000"/>
              </a:spcBef>
              <a:buClr>
                <a:schemeClr val="accent1"/>
              </a:buClr>
              <a:buSzPct val="95000"/>
              <a:buFont typeface="Wingdings" panose="05000000000000000000" pitchFamily="2" charset="2"/>
              <a:buChar char="§"/>
              <a:defRPr sz="2000">
                <a:solidFill>
                  <a:srgbClr val="000066"/>
                </a:solidFill>
                <a:latin typeface="Cambria" panose="02040503050406030204" pitchFamily="18" charset="0"/>
              </a:defRPr>
            </a:lvl3pPr>
            <a:lvl4pPr marL="1600200" indent="-228600">
              <a:spcBef>
                <a:spcPct val="20000"/>
              </a:spcBef>
              <a:buClr>
                <a:schemeClr val="accent1"/>
              </a:buClr>
              <a:buSzPct val="95000"/>
              <a:buFont typeface="Wingdings" panose="05000000000000000000" pitchFamily="2" charset="2"/>
              <a:buChar char="§"/>
              <a:defRPr sz="1600">
                <a:solidFill>
                  <a:srgbClr val="000066"/>
                </a:solidFill>
                <a:latin typeface="Cambria" panose="02040503050406030204" pitchFamily="18" charset="0"/>
              </a:defRPr>
            </a:lvl4pPr>
            <a:lvl5pPr marL="2057400" indent="-228600">
              <a:spcBef>
                <a:spcPct val="20000"/>
              </a:spcBef>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5pPr>
            <a:lvl6pPr marL="25146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6pPr>
            <a:lvl7pPr marL="29718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7pPr>
            <a:lvl8pPr marL="34290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8pPr>
            <a:lvl9pPr marL="38862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9pPr>
          </a:lstStyle>
          <a:p>
            <a:pPr>
              <a:spcBef>
                <a:spcPct val="0"/>
              </a:spcBef>
              <a:buClrTx/>
              <a:buSzTx/>
              <a:buFontTx/>
              <a:buNone/>
            </a:pPr>
            <a:fld id="{F87335A7-6020-4C03-B98F-B095AB510C8F}" type="slidenum">
              <a:rPr lang="en-US" altLang="tr-TR" sz="1800">
                <a:solidFill>
                  <a:srgbClr val="C00000"/>
                </a:solidFill>
                <a:latin typeface="Rage Italic" panose="03070502040507070304" pitchFamily="66" charset="0"/>
                <a:ea typeface="Rage Italic" panose="03070502040507070304" pitchFamily="66" charset="0"/>
              </a:rPr>
              <a:pPr>
                <a:spcBef>
                  <a:spcPct val="0"/>
                </a:spcBef>
                <a:buClrTx/>
                <a:buSzTx/>
                <a:buFontTx/>
                <a:buNone/>
              </a:pPr>
              <a:t>46</a:t>
            </a:fld>
            <a:r>
              <a:rPr lang="tr-TR" altLang="tr-TR" sz="1800">
                <a:solidFill>
                  <a:srgbClr val="C00000"/>
                </a:solidFill>
                <a:latin typeface="Rage Italic" panose="03070502040507070304" pitchFamily="66" charset="0"/>
                <a:ea typeface="Rage Italic" panose="03070502040507070304" pitchFamily="66" charset="0"/>
              </a:rPr>
              <a:t>/ 47</a:t>
            </a:r>
            <a:endParaRPr lang="en-US" altLang="tr-TR" sz="1800">
              <a:solidFill>
                <a:srgbClr val="C00000"/>
              </a:solidFill>
              <a:latin typeface="Rage Italic" panose="03070502040507070304" pitchFamily="66" charset="0"/>
              <a:ea typeface="Rage Italic" panose="03070502040507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Şifreleme Bilimi ve Şifreleme </a:t>
            </a:r>
            <a:r>
              <a:rPr lang="tr-TR" dirty="0" smtClean="0"/>
              <a:t>Teknikleri</a:t>
            </a:r>
            <a:endParaRPr lang="tr-TR" dirty="0"/>
          </a:p>
        </p:txBody>
      </p:sp>
      <p:sp>
        <p:nvSpPr>
          <p:cNvPr id="12290" name="1 İçerik Yer Tutucusu"/>
          <p:cNvSpPr>
            <a:spLocks noGrp="1"/>
          </p:cNvSpPr>
          <p:nvPr>
            <p:ph idx="4294967295"/>
          </p:nvPr>
        </p:nvSpPr>
        <p:spPr>
          <a:xfrm>
            <a:off x="508000" y="1054834"/>
            <a:ext cx="9956800" cy="4203700"/>
          </a:xfrm>
        </p:spPr>
        <p:txBody>
          <a:bodyPr>
            <a:normAutofit/>
          </a:bodyPr>
          <a:lstStyle/>
          <a:p>
            <a:pPr eaLnBrk="1" hangingPunct="1"/>
            <a:r>
              <a:rPr lang="tr-TR" altLang="tr-TR" b="1" dirty="0"/>
              <a:t>Sezar Şifreleme</a:t>
            </a:r>
          </a:p>
          <a:p>
            <a:pPr eaLnBrk="1" hangingPunct="1"/>
            <a:endParaRPr lang="tr-TR" altLang="tr-TR" b="1" dirty="0"/>
          </a:p>
          <a:p>
            <a:pPr eaLnBrk="1" hangingPunct="1"/>
            <a:r>
              <a:rPr lang="tr-TR" altLang="tr-TR" dirty="0"/>
              <a:t>Şifrelenecek metin alfabede kendinden sonra gelecek 3. harfle yer değiştirerek oluşturulmaktadır.</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3068638"/>
            <a:ext cx="47625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endParaRPr lang="tr-TR"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solidFill>
                  <a:srgbClr val="000066"/>
                </a:solidFill>
                <a:effectLst>
                  <a:outerShdw blurRad="38100" dist="38100" dir="2700000" algn="tl">
                    <a:srgbClr val="000000">
                      <a:alpha val="43137"/>
                    </a:srgbClr>
                  </a:outerShdw>
                </a:effectLst>
              </a:rPr>
              <a:t>Şifreleme Bilimi ve Şifreleme </a:t>
            </a:r>
            <a:r>
              <a:rPr lang="tr-TR" dirty="0" smtClean="0">
                <a:solidFill>
                  <a:srgbClr val="000066"/>
                </a:solidFill>
                <a:effectLst>
                  <a:outerShdw blurRad="38100" dist="38100" dir="2700000" algn="tl">
                    <a:srgbClr val="000000">
                      <a:alpha val="43137"/>
                    </a:srgbClr>
                  </a:outerShdw>
                </a:effectLst>
              </a:rPr>
              <a:t>Teknikleri</a:t>
            </a:r>
            <a:endParaRPr lang="tr-TR" dirty="0"/>
          </a:p>
        </p:txBody>
      </p:sp>
      <p:sp>
        <p:nvSpPr>
          <p:cNvPr id="13314" name="Text Box 4"/>
          <p:cNvSpPr>
            <a:spLocks noGrp="1" noChangeArrowheads="1"/>
          </p:cNvSpPr>
          <p:nvPr>
            <p:ph idx="4294967295"/>
          </p:nvPr>
        </p:nvSpPr>
        <p:spPr>
          <a:xfrm>
            <a:off x="584945" y="1054834"/>
            <a:ext cx="9956800" cy="3088541"/>
          </a:xfrm>
        </p:spPr>
        <p:txBody>
          <a:bodyPr>
            <a:normAutofit lnSpcReduction="10000"/>
          </a:bodyPr>
          <a:lstStyle/>
          <a:p>
            <a:pPr eaLnBrk="1" hangingPunct="1">
              <a:spcBef>
                <a:spcPct val="0"/>
              </a:spcBef>
              <a:buClrTx/>
              <a:buSzTx/>
              <a:buFontTx/>
              <a:buNone/>
            </a:pPr>
            <a:r>
              <a:rPr lang="tr-TR" altLang="tr-TR" sz="2400" dirty="0"/>
              <a:t>C≡P+3(Mod29)</a:t>
            </a:r>
          </a:p>
          <a:p>
            <a:pPr eaLnBrk="1" hangingPunct="1">
              <a:spcBef>
                <a:spcPct val="0"/>
              </a:spcBef>
              <a:buClrTx/>
              <a:buSzTx/>
              <a:buFontTx/>
              <a:buNone/>
            </a:pPr>
            <a:endParaRPr lang="tr-TR" altLang="tr-TR" sz="2400" dirty="0"/>
          </a:p>
          <a:p>
            <a:pPr eaLnBrk="1" hangingPunct="1">
              <a:spcBef>
                <a:spcPct val="0"/>
              </a:spcBef>
              <a:spcAft>
                <a:spcPts val="0"/>
              </a:spcAft>
              <a:buClrTx/>
              <a:buSzTx/>
              <a:buFontTx/>
              <a:buNone/>
            </a:pPr>
            <a:r>
              <a:rPr lang="tr-TR" altLang="tr-TR" sz="2400" dirty="0"/>
              <a:t>Şifrelemek istediğimiz metnimiz “BU MESAJ ÇOK ÖNEMLİDİR” olsun.</a:t>
            </a:r>
          </a:p>
          <a:p>
            <a:pPr eaLnBrk="1" hangingPunct="1">
              <a:spcBef>
                <a:spcPct val="0"/>
              </a:spcBef>
              <a:buClrTx/>
              <a:buSzTx/>
              <a:buFontTx/>
              <a:buNone/>
            </a:pPr>
            <a:endParaRPr lang="tr-TR" altLang="tr-TR" sz="2400" dirty="0"/>
          </a:p>
          <a:p>
            <a:pPr eaLnBrk="1" hangingPunct="1">
              <a:spcBef>
                <a:spcPct val="0"/>
              </a:spcBef>
              <a:spcAft>
                <a:spcPts val="0"/>
              </a:spcAft>
              <a:buClrTx/>
              <a:buSzTx/>
              <a:buFontTx/>
              <a:buNone/>
            </a:pPr>
            <a:r>
              <a:rPr lang="tr-TR" altLang="tr-TR" sz="2400" dirty="0"/>
              <a:t>Mesaja karşılık gelen sayısal denklileri yazmadan önce belli </a:t>
            </a:r>
            <a:r>
              <a:rPr lang="tr-TR" altLang="tr-TR" sz="2400" dirty="0" smtClean="0"/>
              <a:t>kelimelerin </a:t>
            </a:r>
            <a:r>
              <a:rPr lang="tr-TR" altLang="tr-TR" sz="2400" dirty="0"/>
              <a:t>tanınmasına</a:t>
            </a:r>
            <a:r>
              <a:rPr lang="tr-TR" altLang="tr-TR" sz="2400" dirty="0" smtClean="0"/>
              <a:t> </a:t>
            </a:r>
            <a:r>
              <a:rPr lang="tr-TR" altLang="tr-TR" sz="2400" dirty="0"/>
              <a:t>dayana başarılı şifre çözme tekniklerini engellemek için mesajı beşli bloklara böleriz</a:t>
            </a:r>
            <a:r>
              <a:rPr lang="tr-TR" altLang="tr-TR" sz="2400" dirty="0" smtClean="0"/>
              <a:t>.</a:t>
            </a:r>
            <a:endParaRPr lang="tr-TR" altLang="tr-TR" sz="2400" dirty="0"/>
          </a:p>
          <a:p>
            <a:pPr eaLnBrk="1" hangingPunct="1">
              <a:spcBef>
                <a:spcPct val="0"/>
              </a:spcBef>
              <a:buClrTx/>
              <a:buSzTx/>
              <a:buFontTx/>
              <a:buNone/>
            </a:pPr>
            <a:r>
              <a:rPr lang="tr-TR" altLang="tr-TR" sz="2400" dirty="0"/>
              <a:t>	</a:t>
            </a:r>
            <a:endParaRPr lang="tr-TR" altLang="tr-TR" sz="2400" dirty="0" smtClean="0"/>
          </a:p>
          <a:p>
            <a:pPr eaLnBrk="1" hangingPunct="1">
              <a:spcBef>
                <a:spcPct val="0"/>
              </a:spcBef>
              <a:buClrTx/>
              <a:buSzTx/>
              <a:buFontTx/>
              <a:buNone/>
            </a:pPr>
            <a:r>
              <a:rPr lang="tr-TR" altLang="tr-TR" sz="2400" dirty="0" smtClean="0"/>
              <a:t>BUMES </a:t>
            </a:r>
            <a:r>
              <a:rPr lang="tr-TR" altLang="tr-TR" sz="2400" dirty="0"/>
              <a:t>AJÇOK ÖNEML İDİR.</a:t>
            </a:r>
          </a:p>
          <a:p>
            <a:pPr eaLnBrk="1" hangingPunct="1">
              <a:spcBef>
                <a:spcPct val="0"/>
              </a:spcBef>
              <a:buClrTx/>
              <a:buSzTx/>
              <a:buFontTx/>
              <a:buNone/>
            </a:pPr>
            <a:endParaRPr lang="tr-TR" altLang="tr-TR" sz="2400" dirty="0" smtClean="0"/>
          </a:p>
        </p:txBody>
      </p:sp>
      <p:pic>
        <p:nvPicPr>
          <p:cNvPr id="133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1" y="4143375"/>
            <a:ext cx="704532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endParaRPr lang="tr-TR"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3" name="Slayt Numarası Yer Tutucusu 2"/>
          <p:cNvSpPr>
            <a:spLocks noGrp="1"/>
          </p:cNvSpPr>
          <p:nvPr>
            <p:ph type="sldNum" sz="quarter" idx="12"/>
          </p:nvPr>
        </p:nvSpPr>
        <p:spPr/>
        <p:txBody>
          <a:bodyPr/>
          <a:lstStyle/>
          <a:p>
            <a:pPr>
              <a:defRPr/>
            </a:pPr>
            <a:fld id="{3EB58753-4CFD-4F52-90C7-110120138425}" type="slidenum">
              <a:rPr lang="en-US" altLang="tr-TR" smtClean="0"/>
              <a:pPr>
                <a:defRPr/>
              </a:pPr>
              <a:t>6</a:t>
            </a:fld>
            <a:endParaRPr lang="en-US" alt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1192003"/>
            <a:ext cx="48069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6"/>
          <p:cNvSpPr txBox="1">
            <a:spLocks noChangeArrowheads="1"/>
          </p:cNvSpPr>
          <p:nvPr/>
        </p:nvSpPr>
        <p:spPr bwMode="auto">
          <a:xfrm>
            <a:off x="3840428" y="5478253"/>
            <a:ext cx="32694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95000"/>
              <a:buFont typeface="Wingdings" panose="05000000000000000000" pitchFamily="2" charset="2"/>
              <a:buChar char="§"/>
              <a:defRPr sz="2400">
                <a:solidFill>
                  <a:srgbClr val="000066"/>
                </a:solidFill>
                <a:latin typeface="Cambria" panose="02040503050406030204" pitchFamily="18" charset="0"/>
              </a:defRPr>
            </a:lvl1pPr>
            <a:lvl2pPr marL="742950" indent="-285750">
              <a:spcBef>
                <a:spcPct val="20000"/>
              </a:spcBef>
              <a:buClr>
                <a:schemeClr val="accent1"/>
              </a:buClr>
              <a:buSzPct val="95000"/>
              <a:buFont typeface="Wingdings" panose="05000000000000000000" pitchFamily="2" charset="2"/>
              <a:buChar char="§"/>
              <a:defRPr sz="2200">
                <a:solidFill>
                  <a:srgbClr val="000066"/>
                </a:solidFill>
                <a:latin typeface="Cambria" panose="02040503050406030204" pitchFamily="18" charset="0"/>
              </a:defRPr>
            </a:lvl2pPr>
            <a:lvl3pPr marL="1143000" indent="-228600">
              <a:spcBef>
                <a:spcPct val="20000"/>
              </a:spcBef>
              <a:buClr>
                <a:schemeClr val="accent1"/>
              </a:buClr>
              <a:buSzPct val="95000"/>
              <a:buFont typeface="Wingdings" panose="05000000000000000000" pitchFamily="2" charset="2"/>
              <a:buChar char="§"/>
              <a:defRPr sz="2000">
                <a:solidFill>
                  <a:srgbClr val="000066"/>
                </a:solidFill>
                <a:latin typeface="Cambria" panose="02040503050406030204" pitchFamily="18" charset="0"/>
              </a:defRPr>
            </a:lvl3pPr>
            <a:lvl4pPr marL="1600200" indent="-228600">
              <a:spcBef>
                <a:spcPct val="20000"/>
              </a:spcBef>
              <a:buClr>
                <a:schemeClr val="accent1"/>
              </a:buClr>
              <a:buSzPct val="95000"/>
              <a:buFont typeface="Wingdings" panose="05000000000000000000" pitchFamily="2" charset="2"/>
              <a:buChar char="§"/>
              <a:defRPr sz="1600">
                <a:solidFill>
                  <a:srgbClr val="000066"/>
                </a:solidFill>
                <a:latin typeface="Cambria" panose="02040503050406030204" pitchFamily="18" charset="0"/>
              </a:defRPr>
            </a:lvl4pPr>
            <a:lvl5pPr marL="2057400" indent="-228600">
              <a:spcBef>
                <a:spcPct val="20000"/>
              </a:spcBef>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5pPr>
            <a:lvl6pPr marL="25146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6pPr>
            <a:lvl7pPr marL="29718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7pPr>
            <a:lvl8pPr marL="34290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8pPr>
            <a:lvl9pPr marL="3886200" indent="-228600" eaLnBrk="0" fontAlgn="base" hangingPunct="0">
              <a:spcBef>
                <a:spcPct val="20000"/>
              </a:spcBef>
              <a:spcAft>
                <a:spcPct val="0"/>
              </a:spcAft>
              <a:buClr>
                <a:schemeClr val="accent1"/>
              </a:buClr>
              <a:buSzPct val="95000"/>
              <a:buFont typeface="Wingdings" panose="05000000000000000000" pitchFamily="2" charset="2"/>
              <a:buChar char="§"/>
              <a:defRPr sz="1400">
                <a:solidFill>
                  <a:srgbClr val="000066"/>
                </a:solidFill>
                <a:latin typeface="Cambria" panose="02040503050406030204" pitchFamily="18" charset="0"/>
              </a:defRPr>
            </a:lvl9pPr>
          </a:lstStyle>
          <a:p>
            <a:pPr eaLnBrk="1" hangingPunct="1">
              <a:spcBef>
                <a:spcPct val="0"/>
              </a:spcBef>
              <a:buClrTx/>
              <a:buSzTx/>
              <a:buFontTx/>
              <a:buNone/>
            </a:pPr>
            <a:r>
              <a:rPr lang="tr-TR" altLang="tr-TR" dirty="0"/>
              <a:t>Kaydırma nasıl yapılır ?</a:t>
            </a:r>
          </a:p>
        </p:txBody>
      </p:sp>
      <p:sp>
        <p:nvSpPr>
          <p:cNvPr id="5"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endParaRPr lang="tr-TR"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2" name="Unvan 1"/>
          <p:cNvSpPr>
            <a:spLocks noGrp="1"/>
          </p:cNvSpPr>
          <p:nvPr>
            <p:ph type="title"/>
          </p:nvPr>
        </p:nvSpPr>
        <p:spPr/>
        <p:txBody>
          <a:bodyPr>
            <a:normAutofit/>
          </a:bodyPr>
          <a:lstStyle/>
          <a:p>
            <a:r>
              <a:rPr lang="tr-TR" dirty="0">
                <a:solidFill>
                  <a:srgbClr val="000066"/>
                </a:solidFill>
                <a:effectLst>
                  <a:outerShdw blurRad="38100" dist="38100" dir="2700000" algn="tl">
                    <a:srgbClr val="000000">
                      <a:alpha val="43137"/>
                    </a:srgbClr>
                  </a:outerShdw>
                </a:effectLst>
              </a:rPr>
              <a:t>Şifreleme Bilimi ve Şifreleme </a:t>
            </a:r>
            <a:r>
              <a:rPr lang="tr-TR" dirty="0" smtClean="0">
                <a:solidFill>
                  <a:srgbClr val="000066"/>
                </a:solidFill>
                <a:effectLst>
                  <a:outerShdw blurRad="38100" dist="38100" dir="2700000" algn="tl">
                    <a:srgbClr val="000000">
                      <a:alpha val="43137"/>
                    </a:srgbClr>
                  </a:outerShdw>
                </a:effectLst>
              </a:rPr>
              <a:t>Teknikleri</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solidFill>
                  <a:srgbClr val="000066"/>
                </a:solidFill>
                <a:effectLst>
                  <a:outerShdw blurRad="38100" dist="38100" dir="2700000" algn="tl">
                    <a:srgbClr val="000000">
                      <a:alpha val="43137"/>
                    </a:srgbClr>
                  </a:outerShdw>
                </a:effectLst>
              </a:rPr>
              <a:t>Şifreleme Bilimi ve Şifreleme </a:t>
            </a:r>
            <a:r>
              <a:rPr lang="tr-TR" dirty="0" smtClean="0">
                <a:solidFill>
                  <a:srgbClr val="000066"/>
                </a:solidFill>
                <a:effectLst>
                  <a:outerShdw blurRad="38100" dist="38100" dir="2700000" algn="tl">
                    <a:srgbClr val="000000">
                      <a:alpha val="43137"/>
                    </a:srgbClr>
                  </a:outerShdw>
                </a:effectLst>
              </a:rPr>
              <a:t>Teknikleri</a:t>
            </a:r>
            <a:endParaRPr lang="tr-TR" dirty="0"/>
          </a:p>
        </p:txBody>
      </p:sp>
      <p:sp>
        <p:nvSpPr>
          <p:cNvPr id="15362" name="1 İçerik Yer Tutucusu"/>
          <p:cNvSpPr>
            <a:spLocks noGrp="1"/>
          </p:cNvSpPr>
          <p:nvPr>
            <p:ph idx="4294967295"/>
          </p:nvPr>
        </p:nvSpPr>
        <p:spPr>
          <a:xfrm>
            <a:off x="418832" y="1196752"/>
            <a:ext cx="11149776" cy="4203700"/>
          </a:xfrm>
        </p:spPr>
        <p:txBody>
          <a:bodyPr>
            <a:normAutofit/>
          </a:bodyPr>
          <a:lstStyle/>
          <a:p>
            <a:pPr eaLnBrk="1" hangingPunct="1"/>
            <a:r>
              <a:rPr lang="tr-TR" altLang="tr-TR" b="1" dirty="0"/>
              <a:t>EBCED HESABI</a:t>
            </a:r>
          </a:p>
          <a:p>
            <a:pPr eaLnBrk="1" hangingPunct="1"/>
            <a:r>
              <a:rPr lang="tr-TR" altLang="tr-TR" dirty="0" err="1"/>
              <a:t>Ebced</a:t>
            </a:r>
            <a:r>
              <a:rPr lang="tr-TR" altLang="tr-TR" dirty="0"/>
              <a:t> hesabı, </a:t>
            </a:r>
            <a:r>
              <a:rPr lang="tr-TR" altLang="tr-TR" dirty="0" err="1"/>
              <a:t>Ebced</a:t>
            </a:r>
            <a:r>
              <a:rPr lang="tr-TR" altLang="tr-TR" dirty="0"/>
              <a:t> rakamlarını yani alfabetik bir sayı sistemini kullanarak, kelimelerin sayısal değerini hesaplamaktır. Arap alfabesinin eski sıralanışından (elif, </a:t>
            </a:r>
            <a:r>
              <a:rPr lang="tr-TR" altLang="tr-TR" dirty="0" err="1"/>
              <a:t>ba</a:t>
            </a:r>
            <a:r>
              <a:rPr lang="tr-TR" altLang="tr-TR" dirty="0"/>
              <a:t>, cim, dal) ilk dört harfinin okunuşlarıyla (E-B-Ce-D) türetilmiş bir sözcüktür.</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808" y="3068960"/>
            <a:ext cx="50815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endParaRPr lang="tr-TR"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66"/>
                </a:solidFill>
                <a:effectLst>
                  <a:outerShdw blurRad="38100" dist="38100" dir="2700000" algn="tl">
                    <a:srgbClr val="000000">
                      <a:alpha val="43137"/>
                    </a:srgbClr>
                  </a:outerShdw>
                </a:effectLst>
              </a:rPr>
              <a:t>Şifreleme Bilimi ve Şifreleme Teknikleri</a:t>
            </a:r>
            <a:endParaRPr lang="tr-TR" dirty="0"/>
          </a:p>
        </p:txBody>
      </p:sp>
      <p:sp>
        <p:nvSpPr>
          <p:cNvPr id="16386" name="1 İçerik Yer Tutucusu"/>
          <p:cNvSpPr>
            <a:spLocks noGrp="1"/>
          </p:cNvSpPr>
          <p:nvPr>
            <p:ph idx="4294967295"/>
          </p:nvPr>
        </p:nvSpPr>
        <p:spPr>
          <a:xfrm>
            <a:off x="508000" y="1054834"/>
            <a:ext cx="10484544" cy="4966454"/>
          </a:xfrm>
        </p:spPr>
        <p:txBody>
          <a:bodyPr>
            <a:noAutofit/>
          </a:bodyPr>
          <a:lstStyle/>
          <a:p>
            <a:pPr eaLnBrk="1" hangingPunct="1"/>
            <a:r>
              <a:rPr lang="tr-TR" altLang="tr-TR" sz="2400" dirty="0"/>
              <a:t>Özellikle Mimar Sinan’ın eserlerinde, boyutların modüler düzeninde çok sık kullanılmıştır. </a:t>
            </a:r>
          </a:p>
          <a:p>
            <a:pPr eaLnBrk="1" hangingPunct="1"/>
            <a:r>
              <a:rPr lang="tr-TR" altLang="tr-TR" sz="2400" dirty="0" smtClean="0"/>
              <a:t>Süleymaniye’de </a:t>
            </a:r>
            <a:r>
              <a:rPr lang="tr-TR" altLang="tr-TR" sz="2400" dirty="0"/>
              <a:t>zeminden kubbe üzengi seviyesi 45</a:t>
            </a:r>
          </a:p>
          <a:p>
            <a:pPr eaLnBrk="1" hangingPunct="1"/>
            <a:r>
              <a:rPr lang="tr-TR" altLang="tr-TR" sz="2400" dirty="0"/>
              <a:t> kubbe alemi 66 arşın yüksekliktedir .</a:t>
            </a:r>
          </a:p>
          <a:p>
            <a:pPr eaLnBrk="1" hangingPunct="1"/>
            <a:r>
              <a:rPr lang="tr-TR" altLang="tr-TR" sz="2400" dirty="0" err="1" smtClean="0"/>
              <a:t>Ebced’e</a:t>
            </a:r>
            <a:r>
              <a:rPr lang="tr-TR" altLang="tr-TR" sz="2400" dirty="0" smtClean="0"/>
              <a:t> </a:t>
            </a:r>
            <a:r>
              <a:rPr lang="tr-TR" altLang="tr-TR" sz="2400" dirty="0"/>
              <a:t>göre “Âdem’ 45, “ALLAH” lafzı da 66 etmektedir. </a:t>
            </a:r>
          </a:p>
          <a:p>
            <a:pPr eaLnBrk="1" hangingPunct="1"/>
            <a:r>
              <a:rPr lang="tr-TR" altLang="tr-TR" sz="2400" dirty="0"/>
              <a:t>Yine Selimiye’de de kubbeyi taşıyan 8 ayağın merkezlerinden geçen dairenin çapı 45 arşındır. </a:t>
            </a:r>
          </a:p>
          <a:p>
            <a:pPr eaLnBrk="1" hangingPunct="1"/>
            <a:r>
              <a:rPr lang="tr-TR" altLang="tr-TR" sz="2400" dirty="0" smtClean="0"/>
              <a:t>Kubbe </a:t>
            </a:r>
            <a:r>
              <a:rPr lang="tr-TR" altLang="tr-TR" sz="2400" dirty="0"/>
              <a:t>kenarı zeminden 45, </a:t>
            </a:r>
          </a:p>
          <a:p>
            <a:pPr eaLnBrk="1" hangingPunct="1"/>
            <a:r>
              <a:rPr lang="tr-TR" altLang="tr-TR" sz="2400" dirty="0"/>
              <a:t>minare alemi buradan itibaren 66 arşındır. </a:t>
            </a:r>
          </a:p>
          <a:p>
            <a:pPr eaLnBrk="1" hangingPunct="1"/>
            <a:r>
              <a:rPr lang="tr-TR" altLang="tr-TR" sz="2400" dirty="0"/>
              <a:t>Süleymaniye ve Selimiye’nin görünen </a:t>
            </a:r>
            <a:r>
              <a:rPr lang="tr-TR" altLang="tr-TR" sz="2400" dirty="0" err="1"/>
              <a:t>silüetleri</a:t>
            </a:r>
            <a:r>
              <a:rPr lang="tr-TR" altLang="tr-TR" sz="2400" dirty="0"/>
              <a:t> 92 arşındır </a:t>
            </a:r>
          </a:p>
          <a:p>
            <a:pPr eaLnBrk="1" hangingPunct="1"/>
            <a:r>
              <a:rPr lang="tr-TR" altLang="tr-TR" sz="2400" dirty="0"/>
              <a:t>bu da “Muhammed” kelimesinin </a:t>
            </a:r>
            <a:r>
              <a:rPr lang="tr-TR" altLang="tr-TR" sz="2400" dirty="0" err="1"/>
              <a:t>ebced</a:t>
            </a:r>
            <a:r>
              <a:rPr lang="tr-TR" altLang="tr-TR" sz="2400" dirty="0"/>
              <a:t> karşılığıdır.</a:t>
            </a:r>
          </a:p>
        </p:txBody>
      </p:sp>
      <p:sp>
        <p:nvSpPr>
          <p:cNvPr id="4" name="1 Başlık"/>
          <p:cNvSpPr txBox="1">
            <a:spLocks/>
          </p:cNvSpPr>
          <p:nvPr/>
        </p:nvSpPr>
        <p:spPr>
          <a:xfrm>
            <a:off x="2133600" y="427038"/>
            <a:ext cx="8229600" cy="1143000"/>
          </a:xfrm>
          <a:prstGeom prst="rect">
            <a:avLst/>
          </a:prstGeom>
        </p:spPr>
        <p:txBody>
          <a:bodyPr anchor="ctr">
            <a:normAutofit fontScale="97500"/>
            <a:scene3d>
              <a:camera prst="orthographicFront"/>
              <a:lightRig rig="soft" dir="t"/>
            </a:scene3d>
            <a:sp3d prstMaterial="softEdge">
              <a:bevelT w="25400" h="25400"/>
            </a:sp3d>
          </a:bodyPr>
          <a:lstStyle/>
          <a:p>
            <a:pPr eaLnBrk="1" fontAlgn="auto" hangingPunct="1">
              <a:spcAft>
                <a:spcPts val="0"/>
              </a:spcAft>
              <a:defRPr/>
            </a:pPr>
            <a:endParaRPr lang="tr-TR"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MYO">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NMYO">
      <a:majorFont>
        <a:latin typeface="Times New Roman"/>
        <a:ea typeface=""/>
        <a:cs typeface=""/>
      </a:majorFont>
      <a:minorFont>
        <a:latin typeface="Times New Roman"/>
        <a:ea typeface=""/>
        <a:cs typeface=""/>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NMYO" id="{A62DA16B-5B78-4520-91B1-A01A8C52B1B4}" vid="{595F7DE9-C966-4C40-B197-7CFE51FE3C4F}"/>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5255</TotalTime>
  <Words>2222</Words>
  <Application>Microsoft Office PowerPoint</Application>
  <PresentationFormat>Geniş ekran</PresentationFormat>
  <Paragraphs>350</Paragraphs>
  <Slides>46</Slides>
  <Notes>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46</vt:i4>
      </vt:variant>
    </vt:vector>
  </HeadingPairs>
  <TitlesOfParts>
    <vt:vector size="56" baseType="lpstr">
      <vt:lpstr>Arial</vt:lpstr>
      <vt:lpstr>Calibri</vt:lpstr>
      <vt:lpstr>Cambria</vt:lpstr>
      <vt:lpstr>Rage Italic</vt:lpstr>
      <vt:lpstr>Times New Roman</vt:lpstr>
      <vt:lpstr>Verdana</vt:lpstr>
      <vt:lpstr>Wingdings</vt:lpstr>
      <vt:lpstr>Wingdings 2</vt:lpstr>
      <vt:lpstr>Wingdings 3</vt:lpstr>
      <vt:lpstr>NMYO</vt:lpstr>
      <vt:lpstr> Şifreleme Bilimi ve Teknikleri</vt:lpstr>
      <vt:lpstr>Konu Başlıkları</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Şifreleme Bilimi ve Şifreleme Teknikleri</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Şifreleme Bilimi ve Teknikleri</dc:title>
  <dc:creator/>
  <cp:lastModifiedBy>UT</cp:lastModifiedBy>
  <cp:revision>113</cp:revision>
  <dcterms:created xsi:type="dcterms:W3CDTF">2012-11-05T11:20:28Z</dcterms:created>
  <dcterms:modified xsi:type="dcterms:W3CDTF">2021-03-30T10:23:24Z</dcterms:modified>
</cp:coreProperties>
</file>