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350" r:id="rId2"/>
    <p:sldId id="352" r:id="rId3"/>
    <p:sldId id="353" r:id="rId4"/>
    <p:sldId id="354" r:id="rId5"/>
    <p:sldId id="355" r:id="rId6"/>
    <p:sldId id="356" r:id="rId7"/>
    <p:sldId id="357" r:id="rId8"/>
    <p:sldId id="358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70" r:id="rId18"/>
    <p:sldId id="369" r:id="rId19"/>
    <p:sldId id="371" r:id="rId20"/>
    <p:sldId id="372" r:id="rId21"/>
    <p:sldId id="373" r:id="rId22"/>
    <p:sldId id="374" r:id="rId23"/>
    <p:sldId id="375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384" r:id="rId33"/>
    <p:sldId id="386" r:id="rId34"/>
    <p:sldId id="387" r:id="rId35"/>
    <p:sldId id="388" r:id="rId36"/>
    <p:sldId id="391" r:id="rId37"/>
    <p:sldId id="392" r:id="rId38"/>
    <p:sldId id="389" r:id="rId39"/>
    <p:sldId id="390" r:id="rId40"/>
    <p:sldId id="393" r:id="rId41"/>
    <p:sldId id="394" r:id="rId42"/>
    <p:sldId id="395" r:id="rId43"/>
    <p:sldId id="396" r:id="rId44"/>
    <p:sldId id="397" r:id="rId45"/>
    <p:sldId id="398" r:id="rId46"/>
    <p:sldId id="399" r:id="rId47"/>
    <p:sldId id="400" r:id="rId48"/>
    <p:sldId id="401" r:id="rId49"/>
    <p:sldId id="402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79"/>
  </p:normalViewPr>
  <p:slideViewPr>
    <p:cSldViewPr>
      <p:cViewPr varScale="1">
        <p:scale>
          <a:sx n="104" d="100"/>
          <a:sy n="104" d="100"/>
        </p:scale>
        <p:origin x="188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F11B74-D53E-4AE3-8C75-66287FAAB0A6}" type="doc">
      <dgm:prSet loTypeId="urn:microsoft.com/office/officeart/2005/8/layout/vList2" loCatId="list" qsTypeId="urn:microsoft.com/office/officeart/2005/8/quickstyle/simple2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AD002A77-336C-48C3-B2D8-A8DA40729C51}">
      <dgm:prSet/>
      <dgm:spPr/>
      <dgm:t>
        <a:bodyPr/>
        <a:lstStyle/>
        <a:p>
          <a:r>
            <a:rPr lang="tr-TR"/>
            <a:t>A cap and mask should be donned immediately prior to entering the operating theater. </a:t>
          </a:r>
          <a:endParaRPr lang="en-US"/>
        </a:p>
      </dgm:t>
    </dgm:pt>
    <dgm:pt modelId="{97701D25-0C25-496F-9E6A-4417227D8165}" type="parTrans" cxnId="{520E25F0-7412-4A7A-BF54-16B02C2AF55C}">
      <dgm:prSet/>
      <dgm:spPr/>
      <dgm:t>
        <a:bodyPr/>
        <a:lstStyle/>
        <a:p>
          <a:endParaRPr lang="en-US"/>
        </a:p>
      </dgm:t>
    </dgm:pt>
    <dgm:pt modelId="{48D40807-6821-459A-BE90-526D097B8487}" type="sibTrans" cxnId="{520E25F0-7412-4A7A-BF54-16B02C2AF55C}">
      <dgm:prSet/>
      <dgm:spPr/>
      <dgm:t>
        <a:bodyPr/>
        <a:lstStyle/>
        <a:p>
          <a:endParaRPr lang="en-US"/>
        </a:p>
      </dgm:t>
    </dgm:pt>
    <dgm:pt modelId="{A0ABF077-D801-4C5C-8CA2-98023E822A8B}">
      <dgm:prSet/>
      <dgm:spPr/>
      <dgm:t>
        <a:bodyPr/>
        <a:lstStyle/>
        <a:p>
          <a:r>
            <a:rPr lang="tr-TR"/>
            <a:t>The cap is put on first. </a:t>
          </a:r>
          <a:endParaRPr lang="en-US"/>
        </a:p>
      </dgm:t>
    </dgm:pt>
    <dgm:pt modelId="{8A59B6D0-AE4B-4164-A64B-82EA25E2EE02}" type="parTrans" cxnId="{D0F24079-88C6-4C06-A3F4-88243134C55C}">
      <dgm:prSet/>
      <dgm:spPr/>
      <dgm:t>
        <a:bodyPr/>
        <a:lstStyle/>
        <a:p>
          <a:endParaRPr lang="en-US"/>
        </a:p>
      </dgm:t>
    </dgm:pt>
    <dgm:pt modelId="{4DAA9C3B-96BD-4100-82A8-BF7F4840727F}" type="sibTrans" cxnId="{D0F24079-88C6-4C06-A3F4-88243134C55C}">
      <dgm:prSet/>
      <dgm:spPr/>
      <dgm:t>
        <a:bodyPr/>
        <a:lstStyle/>
        <a:p>
          <a:endParaRPr lang="en-US"/>
        </a:p>
      </dgm:t>
    </dgm:pt>
    <dgm:pt modelId="{22126005-95DE-4B14-9EE6-3CB84A08F5BD}">
      <dgm:prSet/>
      <dgm:spPr/>
      <dgm:t>
        <a:bodyPr/>
        <a:lstStyle/>
        <a:p>
          <a:r>
            <a:rPr lang="tr-TR"/>
            <a:t>Once the cap is in place, there should be no hair showing. </a:t>
          </a:r>
          <a:endParaRPr lang="en-US"/>
        </a:p>
      </dgm:t>
    </dgm:pt>
    <dgm:pt modelId="{28826C0C-8949-41A9-90A8-735E6AB4E539}" type="parTrans" cxnId="{B6397FD7-EF96-4FB6-A92E-A59DA5F768CC}">
      <dgm:prSet/>
      <dgm:spPr/>
      <dgm:t>
        <a:bodyPr/>
        <a:lstStyle/>
        <a:p>
          <a:endParaRPr lang="en-US"/>
        </a:p>
      </dgm:t>
    </dgm:pt>
    <dgm:pt modelId="{96C90AC1-EAB0-40AE-9000-F1B6F937D6DF}" type="sibTrans" cxnId="{B6397FD7-EF96-4FB6-A92E-A59DA5F768CC}">
      <dgm:prSet/>
      <dgm:spPr/>
      <dgm:t>
        <a:bodyPr/>
        <a:lstStyle/>
        <a:p>
          <a:endParaRPr lang="en-US"/>
        </a:p>
      </dgm:t>
    </dgm:pt>
    <dgm:pt modelId="{2439E344-FE76-4F0F-BFFF-C176EC24A27D}">
      <dgm:prSet/>
      <dgm:spPr/>
      <dgm:t>
        <a:bodyPr/>
        <a:lstStyle/>
        <a:p>
          <a:r>
            <a:rPr lang="tr-TR" dirty="0" err="1"/>
            <a:t>That</a:t>
          </a:r>
          <a:r>
            <a:rPr lang="tr-TR" dirty="0"/>
            <a:t> is, </a:t>
          </a:r>
          <a:r>
            <a:rPr lang="tr-TR" dirty="0" err="1"/>
            <a:t>no</a:t>
          </a:r>
          <a:r>
            <a:rPr lang="tr-TR" dirty="0"/>
            <a:t> </a:t>
          </a:r>
          <a:r>
            <a:rPr lang="tr-TR" dirty="0" err="1"/>
            <a:t>hair</a:t>
          </a:r>
          <a:r>
            <a:rPr lang="tr-TR" dirty="0"/>
            <a:t> </a:t>
          </a:r>
          <a:r>
            <a:rPr lang="tr-TR" dirty="0" err="1"/>
            <a:t>should</a:t>
          </a:r>
          <a:r>
            <a:rPr lang="tr-TR" dirty="0"/>
            <a:t> be </a:t>
          </a:r>
          <a:r>
            <a:rPr lang="tr-TR" dirty="0" err="1"/>
            <a:t>extending</a:t>
          </a:r>
          <a:r>
            <a:rPr lang="tr-TR" dirty="0"/>
            <a:t> </a:t>
          </a:r>
          <a:r>
            <a:rPr lang="tr-TR" dirty="0" err="1"/>
            <a:t>from</a:t>
          </a:r>
          <a:r>
            <a:rPr lang="tr-TR" dirty="0"/>
            <a:t> </a:t>
          </a:r>
          <a:r>
            <a:rPr lang="tr-TR" dirty="0" err="1"/>
            <a:t>the</a:t>
          </a:r>
          <a:r>
            <a:rPr lang="tr-TR" dirty="0"/>
            <a:t> </a:t>
          </a:r>
          <a:r>
            <a:rPr lang="tr-TR" dirty="0" err="1"/>
            <a:t>borders</a:t>
          </a:r>
          <a:r>
            <a:rPr lang="tr-TR" dirty="0"/>
            <a:t> of </a:t>
          </a:r>
          <a:r>
            <a:rPr lang="tr-TR" dirty="0" err="1"/>
            <a:t>the</a:t>
          </a:r>
          <a:r>
            <a:rPr lang="tr-TR" dirty="0"/>
            <a:t> </a:t>
          </a:r>
          <a:r>
            <a:rPr lang="tr-TR" dirty="0" err="1"/>
            <a:t>cap</a:t>
          </a:r>
          <a:r>
            <a:rPr lang="tr-TR" dirty="0"/>
            <a:t>. </a:t>
          </a:r>
          <a:endParaRPr lang="en-US" dirty="0"/>
        </a:p>
      </dgm:t>
    </dgm:pt>
    <dgm:pt modelId="{0282DE1F-B972-401B-8703-58B1CF43248F}" type="parTrans" cxnId="{AC31C51A-CC0A-48F1-8B5E-D7973F8B5781}">
      <dgm:prSet/>
      <dgm:spPr/>
      <dgm:t>
        <a:bodyPr/>
        <a:lstStyle/>
        <a:p>
          <a:endParaRPr lang="en-US"/>
        </a:p>
      </dgm:t>
    </dgm:pt>
    <dgm:pt modelId="{133188A7-5C4E-48B1-AA92-181AEF23F860}" type="sibTrans" cxnId="{AC31C51A-CC0A-48F1-8B5E-D7973F8B5781}">
      <dgm:prSet/>
      <dgm:spPr/>
      <dgm:t>
        <a:bodyPr/>
        <a:lstStyle/>
        <a:p>
          <a:endParaRPr lang="en-US"/>
        </a:p>
      </dgm:t>
    </dgm:pt>
    <dgm:pt modelId="{06EB2F61-C0D6-4993-A22F-6E88993B4D99}">
      <dgm:prSet/>
      <dgm:spPr/>
      <dgm:t>
        <a:bodyPr/>
        <a:lstStyle/>
        <a:p>
          <a:r>
            <a:rPr lang="tr-TR"/>
            <a:t>After the cap is in place, the mask is positioned such that the bottom tie is tied behind the neck and the top tie is tied behind the head. </a:t>
          </a:r>
          <a:endParaRPr lang="en-US"/>
        </a:p>
      </dgm:t>
    </dgm:pt>
    <dgm:pt modelId="{D9761589-A91B-4998-AA4D-15CBF90601F4}" type="parTrans" cxnId="{B4033B6D-72AB-4C0E-9292-687D23CD26B0}">
      <dgm:prSet/>
      <dgm:spPr/>
      <dgm:t>
        <a:bodyPr/>
        <a:lstStyle/>
        <a:p>
          <a:endParaRPr lang="en-US"/>
        </a:p>
      </dgm:t>
    </dgm:pt>
    <dgm:pt modelId="{2EB69F8A-8F7B-4727-9E6D-2A8A14E403C5}" type="sibTrans" cxnId="{B4033B6D-72AB-4C0E-9292-687D23CD26B0}">
      <dgm:prSet/>
      <dgm:spPr/>
      <dgm:t>
        <a:bodyPr/>
        <a:lstStyle/>
        <a:p>
          <a:endParaRPr lang="en-US"/>
        </a:p>
      </dgm:t>
    </dgm:pt>
    <dgm:pt modelId="{372F9DD0-8E1F-E845-BBA9-DEA8DB78E796}" type="pres">
      <dgm:prSet presAssocID="{7FF11B74-D53E-4AE3-8C75-66287FAAB0A6}" presName="linear" presStyleCnt="0">
        <dgm:presLayoutVars>
          <dgm:animLvl val="lvl"/>
          <dgm:resizeHandles val="exact"/>
        </dgm:presLayoutVars>
      </dgm:prSet>
      <dgm:spPr/>
    </dgm:pt>
    <dgm:pt modelId="{950268B1-5569-FF4D-9B83-BBDAADF5DB11}" type="pres">
      <dgm:prSet presAssocID="{AD002A77-336C-48C3-B2D8-A8DA40729C5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66C804F-76A2-7E4A-BFD2-8C48F1077A0F}" type="pres">
      <dgm:prSet presAssocID="{48D40807-6821-459A-BE90-526D097B8487}" presName="spacer" presStyleCnt="0"/>
      <dgm:spPr/>
    </dgm:pt>
    <dgm:pt modelId="{C9F96DE4-E8AA-BF4F-8025-B2DF98036B0E}" type="pres">
      <dgm:prSet presAssocID="{A0ABF077-D801-4C5C-8CA2-98023E822A8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1F374E8-9264-864B-9A79-82ED79C169DD}" type="pres">
      <dgm:prSet presAssocID="{4DAA9C3B-96BD-4100-82A8-BF7F4840727F}" presName="spacer" presStyleCnt="0"/>
      <dgm:spPr/>
    </dgm:pt>
    <dgm:pt modelId="{07130CA4-0051-134A-BDDD-3BC39A759449}" type="pres">
      <dgm:prSet presAssocID="{22126005-95DE-4B14-9EE6-3CB84A08F5B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2533F3C-21C2-A24F-B124-E5DB8151949F}" type="pres">
      <dgm:prSet presAssocID="{96C90AC1-EAB0-40AE-9000-F1B6F937D6DF}" presName="spacer" presStyleCnt="0"/>
      <dgm:spPr/>
    </dgm:pt>
    <dgm:pt modelId="{D93105B8-93CA-FA45-8920-9373ABA93F9C}" type="pres">
      <dgm:prSet presAssocID="{2439E344-FE76-4F0F-BFFF-C176EC24A27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7E8C663-3495-F04D-B04F-79034ABC6E6C}" type="pres">
      <dgm:prSet presAssocID="{133188A7-5C4E-48B1-AA92-181AEF23F860}" presName="spacer" presStyleCnt="0"/>
      <dgm:spPr/>
    </dgm:pt>
    <dgm:pt modelId="{C9ACE936-7BD3-AA4D-AD90-5EE1050B5AEE}" type="pres">
      <dgm:prSet presAssocID="{06EB2F61-C0D6-4993-A22F-6E88993B4D9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FA57614-C4C5-FB4E-9DAF-F7380E95E759}" type="presOf" srcId="{7FF11B74-D53E-4AE3-8C75-66287FAAB0A6}" destId="{372F9DD0-8E1F-E845-BBA9-DEA8DB78E796}" srcOrd="0" destOrd="0" presId="urn:microsoft.com/office/officeart/2005/8/layout/vList2"/>
    <dgm:cxn modelId="{AC31C51A-CC0A-48F1-8B5E-D7973F8B5781}" srcId="{7FF11B74-D53E-4AE3-8C75-66287FAAB0A6}" destId="{2439E344-FE76-4F0F-BFFF-C176EC24A27D}" srcOrd="3" destOrd="0" parTransId="{0282DE1F-B972-401B-8703-58B1CF43248F}" sibTransId="{133188A7-5C4E-48B1-AA92-181AEF23F860}"/>
    <dgm:cxn modelId="{46232323-3F69-2248-A27B-BE5B3ADB1A42}" type="presOf" srcId="{A0ABF077-D801-4C5C-8CA2-98023E822A8B}" destId="{C9F96DE4-E8AA-BF4F-8025-B2DF98036B0E}" srcOrd="0" destOrd="0" presId="urn:microsoft.com/office/officeart/2005/8/layout/vList2"/>
    <dgm:cxn modelId="{F2F6E839-2ED0-FE40-801D-AFFF47C84AED}" type="presOf" srcId="{22126005-95DE-4B14-9EE6-3CB84A08F5BD}" destId="{07130CA4-0051-134A-BDDD-3BC39A759449}" srcOrd="0" destOrd="0" presId="urn:microsoft.com/office/officeart/2005/8/layout/vList2"/>
    <dgm:cxn modelId="{384FA964-C59D-6C4B-966C-EDFA634C8203}" type="presOf" srcId="{AD002A77-336C-48C3-B2D8-A8DA40729C51}" destId="{950268B1-5569-FF4D-9B83-BBDAADF5DB11}" srcOrd="0" destOrd="0" presId="urn:microsoft.com/office/officeart/2005/8/layout/vList2"/>
    <dgm:cxn modelId="{B4033B6D-72AB-4C0E-9292-687D23CD26B0}" srcId="{7FF11B74-D53E-4AE3-8C75-66287FAAB0A6}" destId="{06EB2F61-C0D6-4993-A22F-6E88993B4D99}" srcOrd="4" destOrd="0" parTransId="{D9761589-A91B-4998-AA4D-15CBF90601F4}" sibTransId="{2EB69F8A-8F7B-4727-9E6D-2A8A14E403C5}"/>
    <dgm:cxn modelId="{D0F24079-88C6-4C06-A3F4-88243134C55C}" srcId="{7FF11B74-D53E-4AE3-8C75-66287FAAB0A6}" destId="{A0ABF077-D801-4C5C-8CA2-98023E822A8B}" srcOrd="1" destOrd="0" parTransId="{8A59B6D0-AE4B-4164-A64B-82EA25E2EE02}" sibTransId="{4DAA9C3B-96BD-4100-82A8-BF7F4840727F}"/>
    <dgm:cxn modelId="{0447328F-FE86-CC46-AB0C-3E3049E6624C}" type="presOf" srcId="{06EB2F61-C0D6-4993-A22F-6E88993B4D99}" destId="{C9ACE936-7BD3-AA4D-AD90-5EE1050B5AEE}" srcOrd="0" destOrd="0" presId="urn:microsoft.com/office/officeart/2005/8/layout/vList2"/>
    <dgm:cxn modelId="{A9639AAB-2D8F-BD40-A745-5EA450287D58}" type="presOf" srcId="{2439E344-FE76-4F0F-BFFF-C176EC24A27D}" destId="{D93105B8-93CA-FA45-8920-9373ABA93F9C}" srcOrd="0" destOrd="0" presId="urn:microsoft.com/office/officeart/2005/8/layout/vList2"/>
    <dgm:cxn modelId="{B6397FD7-EF96-4FB6-A92E-A59DA5F768CC}" srcId="{7FF11B74-D53E-4AE3-8C75-66287FAAB0A6}" destId="{22126005-95DE-4B14-9EE6-3CB84A08F5BD}" srcOrd="2" destOrd="0" parTransId="{28826C0C-8949-41A9-90A8-735E6AB4E539}" sibTransId="{96C90AC1-EAB0-40AE-9000-F1B6F937D6DF}"/>
    <dgm:cxn modelId="{520E25F0-7412-4A7A-BF54-16B02C2AF55C}" srcId="{7FF11B74-D53E-4AE3-8C75-66287FAAB0A6}" destId="{AD002A77-336C-48C3-B2D8-A8DA40729C51}" srcOrd="0" destOrd="0" parTransId="{97701D25-0C25-496F-9E6A-4417227D8165}" sibTransId="{48D40807-6821-459A-BE90-526D097B8487}"/>
    <dgm:cxn modelId="{AECFE6D6-FCB4-B84B-8319-FE1E7863F181}" type="presParOf" srcId="{372F9DD0-8E1F-E845-BBA9-DEA8DB78E796}" destId="{950268B1-5569-FF4D-9B83-BBDAADF5DB11}" srcOrd="0" destOrd="0" presId="urn:microsoft.com/office/officeart/2005/8/layout/vList2"/>
    <dgm:cxn modelId="{5DCFE434-EF1A-7146-98DC-5EDBC34A9BE8}" type="presParOf" srcId="{372F9DD0-8E1F-E845-BBA9-DEA8DB78E796}" destId="{566C804F-76A2-7E4A-BFD2-8C48F1077A0F}" srcOrd="1" destOrd="0" presId="urn:microsoft.com/office/officeart/2005/8/layout/vList2"/>
    <dgm:cxn modelId="{7B78168F-B1EA-1E43-80C1-B2A157E1C225}" type="presParOf" srcId="{372F9DD0-8E1F-E845-BBA9-DEA8DB78E796}" destId="{C9F96DE4-E8AA-BF4F-8025-B2DF98036B0E}" srcOrd="2" destOrd="0" presId="urn:microsoft.com/office/officeart/2005/8/layout/vList2"/>
    <dgm:cxn modelId="{1714E880-1300-6748-ABE0-972D403D85F1}" type="presParOf" srcId="{372F9DD0-8E1F-E845-BBA9-DEA8DB78E796}" destId="{81F374E8-9264-864B-9A79-82ED79C169DD}" srcOrd="3" destOrd="0" presId="urn:microsoft.com/office/officeart/2005/8/layout/vList2"/>
    <dgm:cxn modelId="{F1690FAB-1E51-6F41-B849-88FFEC34E9FA}" type="presParOf" srcId="{372F9DD0-8E1F-E845-BBA9-DEA8DB78E796}" destId="{07130CA4-0051-134A-BDDD-3BC39A759449}" srcOrd="4" destOrd="0" presId="urn:microsoft.com/office/officeart/2005/8/layout/vList2"/>
    <dgm:cxn modelId="{96D720CC-DDC5-D44F-87DC-CBAC1AD264DF}" type="presParOf" srcId="{372F9DD0-8E1F-E845-BBA9-DEA8DB78E796}" destId="{F2533F3C-21C2-A24F-B124-E5DB8151949F}" srcOrd="5" destOrd="0" presId="urn:microsoft.com/office/officeart/2005/8/layout/vList2"/>
    <dgm:cxn modelId="{E8768CF8-65A0-5A49-9D7E-751DD840FDA9}" type="presParOf" srcId="{372F9DD0-8E1F-E845-BBA9-DEA8DB78E796}" destId="{D93105B8-93CA-FA45-8920-9373ABA93F9C}" srcOrd="6" destOrd="0" presId="urn:microsoft.com/office/officeart/2005/8/layout/vList2"/>
    <dgm:cxn modelId="{DE159F26-B603-DC47-84DD-FADBB737978B}" type="presParOf" srcId="{372F9DD0-8E1F-E845-BBA9-DEA8DB78E796}" destId="{D7E8C663-3495-F04D-B04F-79034ABC6E6C}" srcOrd="7" destOrd="0" presId="urn:microsoft.com/office/officeart/2005/8/layout/vList2"/>
    <dgm:cxn modelId="{F28F6824-15A3-7740-98B7-8AD93291C76E}" type="presParOf" srcId="{372F9DD0-8E1F-E845-BBA9-DEA8DB78E796}" destId="{C9ACE936-7BD3-AA4D-AD90-5EE1050B5AE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96D7D7-35F5-49F0-A262-B850E92F0C46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33C32792-8172-49DA-A82A-B84BF8286D43}">
      <dgm:prSet/>
      <dgm:spPr/>
      <dgm:t>
        <a:bodyPr/>
        <a:lstStyle/>
        <a:p>
          <a:r>
            <a:rPr lang="tr-TR" dirty="0" err="1"/>
            <a:t>Coughing</a:t>
          </a:r>
          <a:r>
            <a:rPr lang="tr-TR" dirty="0"/>
            <a:t> can </a:t>
          </a:r>
          <a:r>
            <a:rPr lang="tr-TR" dirty="0" err="1"/>
            <a:t>force</a:t>
          </a:r>
          <a:r>
            <a:rPr lang="tr-TR" dirty="0"/>
            <a:t> </a:t>
          </a:r>
          <a:r>
            <a:rPr lang="tr-TR" dirty="0" err="1"/>
            <a:t>air</a:t>
          </a:r>
          <a:r>
            <a:rPr lang="tr-TR" dirty="0"/>
            <a:t> </a:t>
          </a:r>
          <a:r>
            <a:rPr lang="tr-TR" dirty="0" err="1"/>
            <a:t>out</a:t>
          </a:r>
          <a:r>
            <a:rPr lang="tr-TR" dirty="0"/>
            <a:t> </a:t>
          </a:r>
          <a:r>
            <a:rPr lang="tr-TR" dirty="0" err="1"/>
            <a:t>the</a:t>
          </a:r>
          <a:r>
            <a:rPr lang="tr-TR" dirty="0"/>
            <a:t> </a:t>
          </a:r>
          <a:r>
            <a:rPr lang="tr-TR" dirty="0" err="1"/>
            <a:t>sides</a:t>
          </a:r>
          <a:r>
            <a:rPr lang="tr-TR" dirty="0"/>
            <a:t> of a </a:t>
          </a:r>
          <a:r>
            <a:rPr lang="tr-TR" dirty="0" err="1"/>
            <a:t>properly</a:t>
          </a:r>
          <a:r>
            <a:rPr lang="tr-TR" dirty="0"/>
            <a:t> </a:t>
          </a:r>
          <a:r>
            <a:rPr lang="tr-TR" dirty="0" err="1"/>
            <a:t>donned</a:t>
          </a:r>
          <a:r>
            <a:rPr lang="tr-TR" dirty="0"/>
            <a:t> mask ! </a:t>
          </a:r>
          <a:endParaRPr lang="en-US" dirty="0"/>
        </a:p>
      </dgm:t>
    </dgm:pt>
    <dgm:pt modelId="{0DC03FB9-D24F-45A6-954D-C3A00755488C}" type="parTrans" cxnId="{7A8A244B-5932-4150-9AE3-1DEBCC940A66}">
      <dgm:prSet/>
      <dgm:spPr/>
      <dgm:t>
        <a:bodyPr/>
        <a:lstStyle/>
        <a:p>
          <a:endParaRPr lang="en-US"/>
        </a:p>
      </dgm:t>
    </dgm:pt>
    <dgm:pt modelId="{1CD25688-FA66-43EF-A598-666EC570A2F9}" type="sibTrans" cxnId="{7A8A244B-5932-4150-9AE3-1DEBCC940A66}">
      <dgm:prSet/>
      <dgm:spPr/>
      <dgm:t>
        <a:bodyPr/>
        <a:lstStyle/>
        <a:p>
          <a:endParaRPr lang="en-US"/>
        </a:p>
      </dgm:t>
    </dgm:pt>
    <dgm:pt modelId="{4AF4281C-516F-41DF-94D5-19170E53EEB6}">
      <dgm:prSet/>
      <dgm:spPr/>
      <dgm:t>
        <a:bodyPr/>
        <a:lstStyle/>
        <a:p>
          <a:r>
            <a:rPr lang="tr-TR"/>
            <a:t>As such, a person scrubbed for surgery should not turn his/her head to cough or else droplets could be directed toward the sterile field. </a:t>
          </a:r>
          <a:endParaRPr lang="en-US"/>
        </a:p>
      </dgm:t>
    </dgm:pt>
    <dgm:pt modelId="{1229441E-FB20-4A5E-BA25-14F624B82E08}" type="parTrans" cxnId="{94C4651D-ED76-4628-8987-305936AEC655}">
      <dgm:prSet/>
      <dgm:spPr/>
      <dgm:t>
        <a:bodyPr/>
        <a:lstStyle/>
        <a:p>
          <a:endParaRPr lang="en-US"/>
        </a:p>
      </dgm:t>
    </dgm:pt>
    <dgm:pt modelId="{315025A8-1E48-4734-92CF-089BC63133BD}" type="sibTrans" cxnId="{94C4651D-ED76-4628-8987-305936AEC655}">
      <dgm:prSet/>
      <dgm:spPr/>
      <dgm:t>
        <a:bodyPr/>
        <a:lstStyle/>
        <a:p>
          <a:endParaRPr lang="en-US"/>
        </a:p>
      </dgm:t>
    </dgm:pt>
    <dgm:pt modelId="{D9C018AB-1AB5-414D-84FF-43D8DA7CFED0}" type="pres">
      <dgm:prSet presAssocID="{2396D7D7-35F5-49F0-A262-B850E92F0C46}" presName="linear" presStyleCnt="0">
        <dgm:presLayoutVars>
          <dgm:animLvl val="lvl"/>
          <dgm:resizeHandles val="exact"/>
        </dgm:presLayoutVars>
      </dgm:prSet>
      <dgm:spPr/>
    </dgm:pt>
    <dgm:pt modelId="{445FD652-CF47-7E49-8FB9-34DCF5998ACD}" type="pres">
      <dgm:prSet presAssocID="{33C32792-8172-49DA-A82A-B84BF8286D4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46A3C0E-14EE-2B4A-892D-C2DF999958F8}" type="pres">
      <dgm:prSet presAssocID="{1CD25688-FA66-43EF-A598-666EC570A2F9}" presName="spacer" presStyleCnt="0"/>
      <dgm:spPr/>
    </dgm:pt>
    <dgm:pt modelId="{35D9B091-902A-AD41-8C71-16DC499DB1D3}" type="pres">
      <dgm:prSet presAssocID="{4AF4281C-516F-41DF-94D5-19170E53EEB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4C4651D-ED76-4628-8987-305936AEC655}" srcId="{2396D7D7-35F5-49F0-A262-B850E92F0C46}" destId="{4AF4281C-516F-41DF-94D5-19170E53EEB6}" srcOrd="1" destOrd="0" parTransId="{1229441E-FB20-4A5E-BA25-14F624B82E08}" sibTransId="{315025A8-1E48-4734-92CF-089BC63133BD}"/>
    <dgm:cxn modelId="{7A8A244B-5932-4150-9AE3-1DEBCC940A66}" srcId="{2396D7D7-35F5-49F0-A262-B850E92F0C46}" destId="{33C32792-8172-49DA-A82A-B84BF8286D43}" srcOrd="0" destOrd="0" parTransId="{0DC03FB9-D24F-45A6-954D-C3A00755488C}" sibTransId="{1CD25688-FA66-43EF-A598-666EC570A2F9}"/>
    <dgm:cxn modelId="{49DB5699-A14A-8946-98DD-C2943268244D}" type="presOf" srcId="{2396D7D7-35F5-49F0-A262-B850E92F0C46}" destId="{D9C018AB-1AB5-414D-84FF-43D8DA7CFED0}" srcOrd="0" destOrd="0" presId="urn:microsoft.com/office/officeart/2005/8/layout/vList2"/>
    <dgm:cxn modelId="{408BF0CC-0F41-494D-83D3-0B72089F2D93}" type="presOf" srcId="{4AF4281C-516F-41DF-94D5-19170E53EEB6}" destId="{35D9B091-902A-AD41-8C71-16DC499DB1D3}" srcOrd="0" destOrd="0" presId="urn:microsoft.com/office/officeart/2005/8/layout/vList2"/>
    <dgm:cxn modelId="{EAB6F7EE-14DE-D647-B93D-E30C23E5B30E}" type="presOf" srcId="{33C32792-8172-49DA-A82A-B84BF8286D43}" destId="{445FD652-CF47-7E49-8FB9-34DCF5998ACD}" srcOrd="0" destOrd="0" presId="urn:microsoft.com/office/officeart/2005/8/layout/vList2"/>
    <dgm:cxn modelId="{CC1CAEC0-18F6-3A45-9EDC-37BB16D3DA8F}" type="presParOf" srcId="{D9C018AB-1AB5-414D-84FF-43D8DA7CFED0}" destId="{445FD652-CF47-7E49-8FB9-34DCF5998ACD}" srcOrd="0" destOrd="0" presId="urn:microsoft.com/office/officeart/2005/8/layout/vList2"/>
    <dgm:cxn modelId="{8C62D775-B27F-3240-B8AD-45552FAA92D5}" type="presParOf" srcId="{D9C018AB-1AB5-414D-84FF-43D8DA7CFED0}" destId="{846A3C0E-14EE-2B4A-892D-C2DF999958F8}" srcOrd="1" destOrd="0" presId="urn:microsoft.com/office/officeart/2005/8/layout/vList2"/>
    <dgm:cxn modelId="{5BDC5569-7994-1C4E-BA88-24F25C20D0A0}" type="presParOf" srcId="{D9C018AB-1AB5-414D-84FF-43D8DA7CFED0}" destId="{35D9B091-902A-AD41-8C71-16DC499DB1D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18EBD8-2348-46DA-BCF5-A845405F27F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974A631-96A0-4A10-AF47-C26A8DA43149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Surgical preparation is subdivided into initial preparation (nonsterile) and final preparation (sterile). </a:t>
          </a:r>
          <a:endParaRPr lang="en-US"/>
        </a:p>
      </dgm:t>
    </dgm:pt>
    <dgm:pt modelId="{5958A899-28BF-490B-AA9A-EE5A7D8D6A69}" type="parTrans" cxnId="{579D04E3-13BF-4700-B34B-202CDF7C08FC}">
      <dgm:prSet/>
      <dgm:spPr/>
      <dgm:t>
        <a:bodyPr/>
        <a:lstStyle/>
        <a:p>
          <a:endParaRPr lang="en-US"/>
        </a:p>
      </dgm:t>
    </dgm:pt>
    <dgm:pt modelId="{9978DB6B-2DA2-40E4-BC95-610B84448BFE}" type="sibTrans" cxnId="{579D04E3-13BF-4700-B34B-202CDF7C08FC}">
      <dgm:prSet/>
      <dgm:spPr/>
      <dgm:t>
        <a:bodyPr/>
        <a:lstStyle/>
        <a:p>
          <a:endParaRPr lang="en-US"/>
        </a:p>
      </dgm:t>
    </dgm:pt>
    <dgm:pt modelId="{DDD8D3F3-38FF-46C8-8830-310FB38F7A2E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Initial preparation includes hair clipping, urinary bladder expression, prepuce flushing, limb gloving and taping (for limb procedures), and rough scrubbing. </a:t>
          </a:r>
          <a:endParaRPr lang="en-US"/>
        </a:p>
      </dgm:t>
    </dgm:pt>
    <dgm:pt modelId="{0DD80E37-EDAB-4052-9268-EFE798D190E2}" type="parTrans" cxnId="{40CDE785-E40F-4154-AD77-B6B8D8ABD075}">
      <dgm:prSet/>
      <dgm:spPr/>
      <dgm:t>
        <a:bodyPr/>
        <a:lstStyle/>
        <a:p>
          <a:endParaRPr lang="en-US"/>
        </a:p>
      </dgm:t>
    </dgm:pt>
    <dgm:pt modelId="{6419110C-0DF4-474B-A517-0C0B7041F628}" type="sibTrans" cxnId="{40CDE785-E40F-4154-AD77-B6B8D8ABD075}">
      <dgm:prSet/>
      <dgm:spPr/>
      <dgm:t>
        <a:bodyPr/>
        <a:lstStyle/>
        <a:p>
          <a:endParaRPr lang="en-US"/>
        </a:p>
      </dgm:t>
    </dgm:pt>
    <dgm:pt modelId="{5A550FB0-0DAC-417C-869E-3E6B12AE18F2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Before initial preparation, ophthalmic antibiotic ointments or lubricants are placed on the cornea and con- junctiva. </a:t>
          </a:r>
          <a:endParaRPr lang="en-US"/>
        </a:p>
      </dgm:t>
    </dgm:pt>
    <dgm:pt modelId="{62A0B0E6-0974-4D99-8675-004E550F4272}" type="parTrans" cxnId="{FDED65EB-D08C-4572-9DA5-E4169EAD139E}">
      <dgm:prSet/>
      <dgm:spPr/>
      <dgm:t>
        <a:bodyPr/>
        <a:lstStyle/>
        <a:p>
          <a:endParaRPr lang="en-US"/>
        </a:p>
      </dgm:t>
    </dgm:pt>
    <dgm:pt modelId="{0957505E-EDDB-4D08-AB86-89872D247609}" type="sibTrans" cxnId="{FDED65EB-D08C-4572-9DA5-E4169EAD139E}">
      <dgm:prSet/>
      <dgm:spPr/>
      <dgm:t>
        <a:bodyPr/>
        <a:lstStyle/>
        <a:p>
          <a:endParaRPr lang="en-US"/>
        </a:p>
      </dgm:t>
    </dgm:pt>
    <dgm:pt modelId="{452D64DF-70B2-46EB-8904-B98B73C6BAFF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Once an animal has been stabilized under anesthesia, clipping begins. </a:t>
          </a:r>
          <a:endParaRPr lang="en-US"/>
        </a:p>
      </dgm:t>
    </dgm:pt>
    <dgm:pt modelId="{F3740C80-BAF7-47E8-88D9-E3DE1FA0C6E5}" type="parTrans" cxnId="{EF19BDBB-54A6-4294-A6A4-8FEB09AD3120}">
      <dgm:prSet/>
      <dgm:spPr/>
      <dgm:t>
        <a:bodyPr/>
        <a:lstStyle/>
        <a:p>
          <a:endParaRPr lang="en-US"/>
        </a:p>
      </dgm:t>
    </dgm:pt>
    <dgm:pt modelId="{B12D7C46-E899-4A18-868D-7F688024F693}" type="sibTrans" cxnId="{EF19BDBB-54A6-4294-A6A4-8FEB09AD3120}">
      <dgm:prSet/>
      <dgm:spPr/>
      <dgm:t>
        <a:bodyPr/>
        <a:lstStyle/>
        <a:p>
          <a:endParaRPr lang="en-US"/>
        </a:p>
      </dgm:t>
    </dgm:pt>
    <dgm:pt modelId="{F4E050E8-3C99-4760-98E1-4EC1DD96BDE8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The clipper should be held using a standard “pencil grip” and initial clipping may be done along the hair growth pattern </a:t>
          </a:r>
          <a:endParaRPr lang="en-US"/>
        </a:p>
      </dgm:t>
    </dgm:pt>
    <dgm:pt modelId="{BC2524B5-6623-4616-B4A0-95AC31AD93F5}" type="parTrans" cxnId="{49FAFAF3-792F-40A4-B003-70F4D1DDCB91}">
      <dgm:prSet/>
      <dgm:spPr/>
      <dgm:t>
        <a:bodyPr/>
        <a:lstStyle/>
        <a:p>
          <a:endParaRPr lang="en-US"/>
        </a:p>
      </dgm:t>
    </dgm:pt>
    <dgm:pt modelId="{1B146843-63D1-4AC4-A552-36A5D79CF894}" type="sibTrans" cxnId="{49FAFAF3-792F-40A4-B003-70F4D1DDCB91}">
      <dgm:prSet/>
      <dgm:spPr/>
      <dgm:t>
        <a:bodyPr/>
        <a:lstStyle/>
        <a:p>
          <a:endParaRPr lang="en-US"/>
        </a:p>
      </dgm:t>
    </dgm:pt>
    <dgm:pt modelId="{8AA64169-0FB7-40A1-B7E3-F9619291FB36}" type="pres">
      <dgm:prSet presAssocID="{5D18EBD8-2348-46DA-BCF5-A845405F27F6}" presName="root" presStyleCnt="0">
        <dgm:presLayoutVars>
          <dgm:dir/>
          <dgm:resizeHandles val="exact"/>
        </dgm:presLayoutVars>
      </dgm:prSet>
      <dgm:spPr/>
    </dgm:pt>
    <dgm:pt modelId="{D9083DF0-A66B-45BA-9EC4-AD66140A0223}" type="pres">
      <dgm:prSet presAssocID="{A974A631-96A0-4A10-AF47-C26A8DA43149}" presName="compNode" presStyleCnt="0"/>
      <dgm:spPr/>
    </dgm:pt>
    <dgm:pt modelId="{981F84F0-DD72-4A4B-84A9-3D8924766D42}" type="pres">
      <dgm:prSet presAssocID="{A974A631-96A0-4A10-AF47-C26A8DA43149}" presName="bgRect" presStyleLbl="bgShp" presStyleIdx="0" presStyleCnt="5"/>
      <dgm:spPr/>
    </dgm:pt>
    <dgm:pt modelId="{B5084C10-45C4-4BEE-99E8-843058D0E97E}" type="pres">
      <dgm:prSet presAssocID="{A974A631-96A0-4A10-AF47-C26A8DA4314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256C8497-8707-4732-92E7-EF0CD6A09AC5}" type="pres">
      <dgm:prSet presAssocID="{A974A631-96A0-4A10-AF47-C26A8DA43149}" presName="spaceRect" presStyleCnt="0"/>
      <dgm:spPr/>
    </dgm:pt>
    <dgm:pt modelId="{4909A6CE-5AAD-4FCD-AA38-2B0FB3C25E88}" type="pres">
      <dgm:prSet presAssocID="{A974A631-96A0-4A10-AF47-C26A8DA43149}" presName="parTx" presStyleLbl="revTx" presStyleIdx="0" presStyleCnt="5">
        <dgm:presLayoutVars>
          <dgm:chMax val="0"/>
          <dgm:chPref val="0"/>
        </dgm:presLayoutVars>
      </dgm:prSet>
      <dgm:spPr/>
    </dgm:pt>
    <dgm:pt modelId="{ADC573F4-2C0E-466E-BCAB-164FDE3D3A91}" type="pres">
      <dgm:prSet presAssocID="{9978DB6B-2DA2-40E4-BC95-610B84448BFE}" presName="sibTrans" presStyleCnt="0"/>
      <dgm:spPr/>
    </dgm:pt>
    <dgm:pt modelId="{39EB332B-60CA-4E29-A2A0-519943E879AE}" type="pres">
      <dgm:prSet presAssocID="{DDD8D3F3-38FF-46C8-8830-310FB38F7A2E}" presName="compNode" presStyleCnt="0"/>
      <dgm:spPr/>
    </dgm:pt>
    <dgm:pt modelId="{9725608E-5E1F-4B1A-BE58-BF1F45C1AC6C}" type="pres">
      <dgm:prSet presAssocID="{DDD8D3F3-38FF-46C8-8830-310FB38F7A2E}" presName="bgRect" presStyleLbl="bgShp" presStyleIdx="1" presStyleCnt="5"/>
      <dgm:spPr/>
    </dgm:pt>
    <dgm:pt modelId="{7F4225C5-C0AB-4388-A466-E07A7AC51C93}" type="pres">
      <dgm:prSet presAssocID="{DDD8D3F3-38FF-46C8-8830-310FB38F7A2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b"/>
        </a:ext>
      </dgm:extLst>
    </dgm:pt>
    <dgm:pt modelId="{1B5B994B-074F-4885-B0DC-A3F8DEC5CD42}" type="pres">
      <dgm:prSet presAssocID="{DDD8D3F3-38FF-46C8-8830-310FB38F7A2E}" presName="spaceRect" presStyleCnt="0"/>
      <dgm:spPr/>
    </dgm:pt>
    <dgm:pt modelId="{88C4FD37-F413-4A75-A0E1-12E4874AEDCD}" type="pres">
      <dgm:prSet presAssocID="{DDD8D3F3-38FF-46C8-8830-310FB38F7A2E}" presName="parTx" presStyleLbl="revTx" presStyleIdx="1" presStyleCnt="5">
        <dgm:presLayoutVars>
          <dgm:chMax val="0"/>
          <dgm:chPref val="0"/>
        </dgm:presLayoutVars>
      </dgm:prSet>
      <dgm:spPr/>
    </dgm:pt>
    <dgm:pt modelId="{02482A1A-BEAB-4024-9ADC-70084C0883BF}" type="pres">
      <dgm:prSet presAssocID="{6419110C-0DF4-474B-A517-0C0B7041F628}" presName="sibTrans" presStyleCnt="0"/>
      <dgm:spPr/>
    </dgm:pt>
    <dgm:pt modelId="{C5C9F878-9CA1-4A3E-812F-2FCB4BC32B97}" type="pres">
      <dgm:prSet presAssocID="{5A550FB0-0DAC-417C-869E-3E6B12AE18F2}" presName="compNode" presStyleCnt="0"/>
      <dgm:spPr/>
    </dgm:pt>
    <dgm:pt modelId="{D6725E1B-A4C3-46D0-8F96-3F50088F9D3B}" type="pres">
      <dgm:prSet presAssocID="{5A550FB0-0DAC-417C-869E-3E6B12AE18F2}" presName="bgRect" presStyleLbl="bgShp" presStyleIdx="2" presStyleCnt="5"/>
      <dgm:spPr/>
    </dgm:pt>
    <dgm:pt modelId="{02D25298-D62A-4DAF-ADD8-3973BDB3CCE7}" type="pres">
      <dgm:prSet presAssocID="{5A550FB0-0DAC-417C-869E-3E6B12AE18F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 dropper"/>
        </a:ext>
      </dgm:extLst>
    </dgm:pt>
    <dgm:pt modelId="{A735EEBD-728D-40B2-8DE7-88581F39E4A5}" type="pres">
      <dgm:prSet presAssocID="{5A550FB0-0DAC-417C-869E-3E6B12AE18F2}" presName="spaceRect" presStyleCnt="0"/>
      <dgm:spPr/>
    </dgm:pt>
    <dgm:pt modelId="{F01A87E5-7EDA-4A69-8790-1341BC2A2249}" type="pres">
      <dgm:prSet presAssocID="{5A550FB0-0DAC-417C-869E-3E6B12AE18F2}" presName="parTx" presStyleLbl="revTx" presStyleIdx="2" presStyleCnt="5">
        <dgm:presLayoutVars>
          <dgm:chMax val="0"/>
          <dgm:chPref val="0"/>
        </dgm:presLayoutVars>
      </dgm:prSet>
      <dgm:spPr/>
    </dgm:pt>
    <dgm:pt modelId="{3AFE2AD0-572E-4FA7-B3E0-5EB34C47E1F1}" type="pres">
      <dgm:prSet presAssocID="{0957505E-EDDB-4D08-AB86-89872D247609}" presName="sibTrans" presStyleCnt="0"/>
      <dgm:spPr/>
    </dgm:pt>
    <dgm:pt modelId="{A64E0010-84A8-41E6-B9D8-FEF623B425B5}" type="pres">
      <dgm:prSet presAssocID="{452D64DF-70B2-46EB-8904-B98B73C6BAFF}" presName="compNode" presStyleCnt="0"/>
      <dgm:spPr/>
    </dgm:pt>
    <dgm:pt modelId="{05F0001B-6271-4E7F-8AFC-E94B4C405C04}" type="pres">
      <dgm:prSet presAssocID="{452D64DF-70B2-46EB-8904-B98B73C6BAFF}" presName="bgRect" presStyleLbl="bgShp" presStyleIdx="3" presStyleCnt="5"/>
      <dgm:spPr/>
    </dgm:pt>
    <dgm:pt modelId="{F404A1C0-5B69-4EB2-BEDE-10868C002FC3}" type="pres">
      <dgm:prSet presAssocID="{452D64DF-70B2-46EB-8904-B98B73C6BAF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rse"/>
        </a:ext>
      </dgm:extLst>
    </dgm:pt>
    <dgm:pt modelId="{0AF85FA3-7243-4C9E-8597-1BEB8BB4B4F0}" type="pres">
      <dgm:prSet presAssocID="{452D64DF-70B2-46EB-8904-B98B73C6BAFF}" presName="spaceRect" presStyleCnt="0"/>
      <dgm:spPr/>
    </dgm:pt>
    <dgm:pt modelId="{AA11E2D7-A528-4C54-9444-D54161942E41}" type="pres">
      <dgm:prSet presAssocID="{452D64DF-70B2-46EB-8904-B98B73C6BAFF}" presName="parTx" presStyleLbl="revTx" presStyleIdx="3" presStyleCnt="5">
        <dgm:presLayoutVars>
          <dgm:chMax val="0"/>
          <dgm:chPref val="0"/>
        </dgm:presLayoutVars>
      </dgm:prSet>
      <dgm:spPr/>
    </dgm:pt>
    <dgm:pt modelId="{5AF30914-C33D-4D8E-B013-9417F56A1629}" type="pres">
      <dgm:prSet presAssocID="{B12D7C46-E899-4A18-868D-7F688024F693}" presName="sibTrans" presStyleCnt="0"/>
      <dgm:spPr/>
    </dgm:pt>
    <dgm:pt modelId="{903EB00A-4D82-4D55-A5CE-32AEAC6A3AC3}" type="pres">
      <dgm:prSet presAssocID="{F4E050E8-3C99-4760-98E1-4EC1DD96BDE8}" presName="compNode" presStyleCnt="0"/>
      <dgm:spPr/>
    </dgm:pt>
    <dgm:pt modelId="{D10F8136-31A1-4EFD-A383-D516A3718F59}" type="pres">
      <dgm:prSet presAssocID="{F4E050E8-3C99-4760-98E1-4EC1DD96BDE8}" presName="bgRect" presStyleLbl="bgShp" presStyleIdx="4" presStyleCnt="5"/>
      <dgm:spPr/>
    </dgm:pt>
    <dgm:pt modelId="{F032FDD4-7F15-46E1-9F4E-9A3696257A85}" type="pres">
      <dgm:prSet presAssocID="{F4E050E8-3C99-4760-98E1-4EC1DD96BDE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terpillar"/>
        </a:ext>
      </dgm:extLst>
    </dgm:pt>
    <dgm:pt modelId="{456D5EA0-E518-4D4E-8AD0-1E286C805730}" type="pres">
      <dgm:prSet presAssocID="{F4E050E8-3C99-4760-98E1-4EC1DD96BDE8}" presName="spaceRect" presStyleCnt="0"/>
      <dgm:spPr/>
    </dgm:pt>
    <dgm:pt modelId="{F48CBBB7-3D7F-4736-971B-6930AFCDE959}" type="pres">
      <dgm:prSet presAssocID="{F4E050E8-3C99-4760-98E1-4EC1DD96BDE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3240C04-A289-9A4B-941D-8B1306A99E82}" type="presOf" srcId="{5D18EBD8-2348-46DA-BCF5-A845405F27F6}" destId="{8AA64169-0FB7-40A1-B7E3-F9619291FB36}" srcOrd="0" destOrd="0" presId="urn:microsoft.com/office/officeart/2018/2/layout/IconVerticalSolidList"/>
    <dgm:cxn modelId="{70568F34-F0B4-494B-81CF-67EC8B40FAE2}" type="presOf" srcId="{452D64DF-70B2-46EB-8904-B98B73C6BAFF}" destId="{AA11E2D7-A528-4C54-9444-D54161942E41}" srcOrd="0" destOrd="0" presId="urn:microsoft.com/office/officeart/2018/2/layout/IconVerticalSolidList"/>
    <dgm:cxn modelId="{39D5AC77-5CFB-B644-ADAE-E9EFA429CB40}" type="presOf" srcId="{A974A631-96A0-4A10-AF47-C26A8DA43149}" destId="{4909A6CE-5AAD-4FCD-AA38-2B0FB3C25E88}" srcOrd="0" destOrd="0" presId="urn:microsoft.com/office/officeart/2018/2/layout/IconVerticalSolidList"/>
    <dgm:cxn modelId="{40CDE785-E40F-4154-AD77-B6B8D8ABD075}" srcId="{5D18EBD8-2348-46DA-BCF5-A845405F27F6}" destId="{DDD8D3F3-38FF-46C8-8830-310FB38F7A2E}" srcOrd="1" destOrd="0" parTransId="{0DD80E37-EDAB-4052-9268-EFE798D190E2}" sibTransId="{6419110C-0DF4-474B-A517-0C0B7041F628}"/>
    <dgm:cxn modelId="{C377BB87-E34D-7640-999C-9B8009B9F562}" type="presOf" srcId="{DDD8D3F3-38FF-46C8-8830-310FB38F7A2E}" destId="{88C4FD37-F413-4A75-A0E1-12E4874AEDCD}" srcOrd="0" destOrd="0" presId="urn:microsoft.com/office/officeart/2018/2/layout/IconVerticalSolidList"/>
    <dgm:cxn modelId="{EF19BDBB-54A6-4294-A6A4-8FEB09AD3120}" srcId="{5D18EBD8-2348-46DA-BCF5-A845405F27F6}" destId="{452D64DF-70B2-46EB-8904-B98B73C6BAFF}" srcOrd="3" destOrd="0" parTransId="{F3740C80-BAF7-47E8-88D9-E3DE1FA0C6E5}" sibTransId="{B12D7C46-E899-4A18-868D-7F688024F693}"/>
    <dgm:cxn modelId="{9F0813C0-3AAC-104E-99CA-E09A14FE3EA3}" type="presOf" srcId="{F4E050E8-3C99-4760-98E1-4EC1DD96BDE8}" destId="{F48CBBB7-3D7F-4736-971B-6930AFCDE959}" srcOrd="0" destOrd="0" presId="urn:microsoft.com/office/officeart/2018/2/layout/IconVerticalSolidList"/>
    <dgm:cxn modelId="{DE636CD5-2290-4946-8D84-AA793C63521F}" type="presOf" srcId="{5A550FB0-0DAC-417C-869E-3E6B12AE18F2}" destId="{F01A87E5-7EDA-4A69-8790-1341BC2A2249}" srcOrd="0" destOrd="0" presId="urn:microsoft.com/office/officeart/2018/2/layout/IconVerticalSolidList"/>
    <dgm:cxn modelId="{579D04E3-13BF-4700-B34B-202CDF7C08FC}" srcId="{5D18EBD8-2348-46DA-BCF5-A845405F27F6}" destId="{A974A631-96A0-4A10-AF47-C26A8DA43149}" srcOrd="0" destOrd="0" parTransId="{5958A899-28BF-490B-AA9A-EE5A7D8D6A69}" sibTransId="{9978DB6B-2DA2-40E4-BC95-610B84448BFE}"/>
    <dgm:cxn modelId="{FDED65EB-D08C-4572-9DA5-E4169EAD139E}" srcId="{5D18EBD8-2348-46DA-BCF5-A845405F27F6}" destId="{5A550FB0-0DAC-417C-869E-3E6B12AE18F2}" srcOrd="2" destOrd="0" parTransId="{62A0B0E6-0974-4D99-8675-004E550F4272}" sibTransId="{0957505E-EDDB-4D08-AB86-89872D247609}"/>
    <dgm:cxn modelId="{49FAFAF3-792F-40A4-B003-70F4D1DDCB91}" srcId="{5D18EBD8-2348-46DA-BCF5-A845405F27F6}" destId="{F4E050E8-3C99-4760-98E1-4EC1DD96BDE8}" srcOrd="4" destOrd="0" parTransId="{BC2524B5-6623-4616-B4A0-95AC31AD93F5}" sibTransId="{1B146843-63D1-4AC4-A552-36A5D79CF894}"/>
    <dgm:cxn modelId="{FCE0263F-CD19-634E-A821-7A4916211D35}" type="presParOf" srcId="{8AA64169-0FB7-40A1-B7E3-F9619291FB36}" destId="{D9083DF0-A66B-45BA-9EC4-AD66140A0223}" srcOrd="0" destOrd="0" presId="urn:microsoft.com/office/officeart/2018/2/layout/IconVerticalSolidList"/>
    <dgm:cxn modelId="{35821B07-78E5-5647-A471-31C3ED797233}" type="presParOf" srcId="{D9083DF0-A66B-45BA-9EC4-AD66140A0223}" destId="{981F84F0-DD72-4A4B-84A9-3D8924766D42}" srcOrd="0" destOrd="0" presId="urn:microsoft.com/office/officeart/2018/2/layout/IconVerticalSolidList"/>
    <dgm:cxn modelId="{1ACE5355-3E7D-7247-9C73-295BCD034B6A}" type="presParOf" srcId="{D9083DF0-A66B-45BA-9EC4-AD66140A0223}" destId="{B5084C10-45C4-4BEE-99E8-843058D0E97E}" srcOrd="1" destOrd="0" presId="urn:microsoft.com/office/officeart/2018/2/layout/IconVerticalSolidList"/>
    <dgm:cxn modelId="{1D8014E0-4335-C445-8A0E-6144DC378A96}" type="presParOf" srcId="{D9083DF0-A66B-45BA-9EC4-AD66140A0223}" destId="{256C8497-8707-4732-92E7-EF0CD6A09AC5}" srcOrd="2" destOrd="0" presId="urn:microsoft.com/office/officeart/2018/2/layout/IconVerticalSolidList"/>
    <dgm:cxn modelId="{4E80B3AA-6444-644A-BC6B-3FC99A0D0AD1}" type="presParOf" srcId="{D9083DF0-A66B-45BA-9EC4-AD66140A0223}" destId="{4909A6CE-5AAD-4FCD-AA38-2B0FB3C25E88}" srcOrd="3" destOrd="0" presId="urn:microsoft.com/office/officeart/2018/2/layout/IconVerticalSolidList"/>
    <dgm:cxn modelId="{79CD62A8-7CAD-E440-BA9D-3A68B49EEF5C}" type="presParOf" srcId="{8AA64169-0FB7-40A1-B7E3-F9619291FB36}" destId="{ADC573F4-2C0E-466E-BCAB-164FDE3D3A91}" srcOrd="1" destOrd="0" presId="urn:microsoft.com/office/officeart/2018/2/layout/IconVerticalSolidList"/>
    <dgm:cxn modelId="{3058F010-2CA3-6241-9E82-6D0D23735A1C}" type="presParOf" srcId="{8AA64169-0FB7-40A1-B7E3-F9619291FB36}" destId="{39EB332B-60CA-4E29-A2A0-519943E879AE}" srcOrd="2" destOrd="0" presId="urn:microsoft.com/office/officeart/2018/2/layout/IconVerticalSolidList"/>
    <dgm:cxn modelId="{F9629471-6E43-2149-9049-3CA26AC40526}" type="presParOf" srcId="{39EB332B-60CA-4E29-A2A0-519943E879AE}" destId="{9725608E-5E1F-4B1A-BE58-BF1F45C1AC6C}" srcOrd="0" destOrd="0" presId="urn:microsoft.com/office/officeart/2018/2/layout/IconVerticalSolidList"/>
    <dgm:cxn modelId="{3572CCF3-1341-AB4A-AFB8-4FFCE90CD80D}" type="presParOf" srcId="{39EB332B-60CA-4E29-A2A0-519943E879AE}" destId="{7F4225C5-C0AB-4388-A466-E07A7AC51C93}" srcOrd="1" destOrd="0" presId="urn:microsoft.com/office/officeart/2018/2/layout/IconVerticalSolidList"/>
    <dgm:cxn modelId="{2817DBB6-341B-F449-B121-9B9F9D948D70}" type="presParOf" srcId="{39EB332B-60CA-4E29-A2A0-519943E879AE}" destId="{1B5B994B-074F-4885-B0DC-A3F8DEC5CD42}" srcOrd="2" destOrd="0" presId="urn:microsoft.com/office/officeart/2018/2/layout/IconVerticalSolidList"/>
    <dgm:cxn modelId="{D9FDD5F7-C892-A940-B89B-349B26AA5A7D}" type="presParOf" srcId="{39EB332B-60CA-4E29-A2A0-519943E879AE}" destId="{88C4FD37-F413-4A75-A0E1-12E4874AEDCD}" srcOrd="3" destOrd="0" presId="urn:microsoft.com/office/officeart/2018/2/layout/IconVerticalSolidList"/>
    <dgm:cxn modelId="{95A6598D-FC32-A446-A5F6-EE6CE13E8440}" type="presParOf" srcId="{8AA64169-0FB7-40A1-B7E3-F9619291FB36}" destId="{02482A1A-BEAB-4024-9ADC-70084C0883BF}" srcOrd="3" destOrd="0" presId="urn:microsoft.com/office/officeart/2018/2/layout/IconVerticalSolidList"/>
    <dgm:cxn modelId="{FEB17D00-BFE1-F742-BB35-069CC61D46BE}" type="presParOf" srcId="{8AA64169-0FB7-40A1-B7E3-F9619291FB36}" destId="{C5C9F878-9CA1-4A3E-812F-2FCB4BC32B97}" srcOrd="4" destOrd="0" presId="urn:microsoft.com/office/officeart/2018/2/layout/IconVerticalSolidList"/>
    <dgm:cxn modelId="{29C60A5D-25B4-AA45-9BE5-811EE1FFB4E1}" type="presParOf" srcId="{C5C9F878-9CA1-4A3E-812F-2FCB4BC32B97}" destId="{D6725E1B-A4C3-46D0-8F96-3F50088F9D3B}" srcOrd="0" destOrd="0" presId="urn:microsoft.com/office/officeart/2018/2/layout/IconVerticalSolidList"/>
    <dgm:cxn modelId="{8414BA02-472C-8B41-935C-3EEE3489BC14}" type="presParOf" srcId="{C5C9F878-9CA1-4A3E-812F-2FCB4BC32B97}" destId="{02D25298-D62A-4DAF-ADD8-3973BDB3CCE7}" srcOrd="1" destOrd="0" presId="urn:microsoft.com/office/officeart/2018/2/layout/IconVerticalSolidList"/>
    <dgm:cxn modelId="{BFAECF5E-818C-4D4F-B2DB-B4E484937D89}" type="presParOf" srcId="{C5C9F878-9CA1-4A3E-812F-2FCB4BC32B97}" destId="{A735EEBD-728D-40B2-8DE7-88581F39E4A5}" srcOrd="2" destOrd="0" presId="urn:microsoft.com/office/officeart/2018/2/layout/IconVerticalSolidList"/>
    <dgm:cxn modelId="{7FFAFA19-5DA2-A143-B8C6-ADE3EF1CA3EE}" type="presParOf" srcId="{C5C9F878-9CA1-4A3E-812F-2FCB4BC32B97}" destId="{F01A87E5-7EDA-4A69-8790-1341BC2A2249}" srcOrd="3" destOrd="0" presId="urn:microsoft.com/office/officeart/2018/2/layout/IconVerticalSolidList"/>
    <dgm:cxn modelId="{FEE65A32-36C8-FB44-BA0B-307BC98F1FF9}" type="presParOf" srcId="{8AA64169-0FB7-40A1-B7E3-F9619291FB36}" destId="{3AFE2AD0-572E-4FA7-B3E0-5EB34C47E1F1}" srcOrd="5" destOrd="0" presId="urn:microsoft.com/office/officeart/2018/2/layout/IconVerticalSolidList"/>
    <dgm:cxn modelId="{E3FC23FD-E44A-2A48-B6F3-016523FD92A0}" type="presParOf" srcId="{8AA64169-0FB7-40A1-B7E3-F9619291FB36}" destId="{A64E0010-84A8-41E6-B9D8-FEF623B425B5}" srcOrd="6" destOrd="0" presId="urn:microsoft.com/office/officeart/2018/2/layout/IconVerticalSolidList"/>
    <dgm:cxn modelId="{29458C5D-83B6-1E46-90C2-C5A89C1B0989}" type="presParOf" srcId="{A64E0010-84A8-41E6-B9D8-FEF623B425B5}" destId="{05F0001B-6271-4E7F-8AFC-E94B4C405C04}" srcOrd="0" destOrd="0" presId="urn:microsoft.com/office/officeart/2018/2/layout/IconVerticalSolidList"/>
    <dgm:cxn modelId="{51BD8FF1-7529-7E40-BEFF-02B34ADFBF93}" type="presParOf" srcId="{A64E0010-84A8-41E6-B9D8-FEF623B425B5}" destId="{F404A1C0-5B69-4EB2-BEDE-10868C002FC3}" srcOrd="1" destOrd="0" presId="urn:microsoft.com/office/officeart/2018/2/layout/IconVerticalSolidList"/>
    <dgm:cxn modelId="{9E672E7C-C198-DE44-81C2-1A99F9C3B330}" type="presParOf" srcId="{A64E0010-84A8-41E6-B9D8-FEF623B425B5}" destId="{0AF85FA3-7243-4C9E-8597-1BEB8BB4B4F0}" srcOrd="2" destOrd="0" presId="urn:microsoft.com/office/officeart/2018/2/layout/IconVerticalSolidList"/>
    <dgm:cxn modelId="{05D54CC3-72AF-D246-A2DE-3AC1DAB64320}" type="presParOf" srcId="{A64E0010-84A8-41E6-B9D8-FEF623B425B5}" destId="{AA11E2D7-A528-4C54-9444-D54161942E41}" srcOrd="3" destOrd="0" presId="urn:microsoft.com/office/officeart/2018/2/layout/IconVerticalSolidList"/>
    <dgm:cxn modelId="{A9DC50B5-4519-6342-859F-A6B930C372BC}" type="presParOf" srcId="{8AA64169-0FB7-40A1-B7E3-F9619291FB36}" destId="{5AF30914-C33D-4D8E-B013-9417F56A1629}" srcOrd="7" destOrd="0" presId="urn:microsoft.com/office/officeart/2018/2/layout/IconVerticalSolidList"/>
    <dgm:cxn modelId="{C0FF3B4B-C0AB-C340-BC10-56A008C633D4}" type="presParOf" srcId="{8AA64169-0FB7-40A1-B7E3-F9619291FB36}" destId="{903EB00A-4D82-4D55-A5CE-32AEAC6A3AC3}" srcOrd="8" destOrd="0" presId="urn:microsoft.com/office/officeart/2018/2/layout/IconVerticalSolidList"/>
    <dgm:cxn modelId="{AB42F7DD-1742-104B-B454-0CF30BCCCDDB}" type="presParOf" srcId="{903EB00A-4D82-4D55-A5CE-32AEAC6A3AC3}" destId="{D10F8136-31A1-4EFD-A383-D516A3718F59}" srcOrd="0" destOrd="0" presId="urn:microsoft.com/office/officeart/2018/2/layout/IconVerticalSolidList"/>
    <dgm:cxn modelId="{0DE5C2DD-9EC5-9E47-B4F6-E5EAAEE89D98}" type="presParOf" srcId="{903EB00A-4D82-4D55-A5CE-32AEAC6A3AC3}" destId="{F032FDD4-7F15-46E1-9F4E-9A3696257A85}" srcOrd="1" destOrd="0" presId="urn:microsoft.com/office/officeart/2018/2/layout/IconVerticalSolidList"/>
    <dgm:cxn modelId="{C931E065-2F9A-7444-89DD-3C89611D2E7D}" type="presParOf" srcId="{903EB00A-4D82-4D55-A5CE-32AEAC6A3AC3}" destId="{456D5EA0-E518-4D4E-8AD0-1E286C805730}" srcOrd="2" destOrd="0" presId="urn:microsoft.com/office/officeart/2018/2/layout/IconVerticalSolidList"/>
    <dgm:cxn modelId="{42114F8A-A69A-F54E-944D-EA2DC17AE732}" type="presParOf" srcId="{903EB00A-4D82-4D55-A5CE-32AEAC6A3AC3}" destId="{F48CBBB7-3D7F-4736-971B-6930AFCDE95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09A3A6-57B5-44EB-9F37-EACCC6977F19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14E5468-C604-4032-B8CC-B7BC162BCD28}">
      <dgm:prSet/>
      <dgm:spPr/>
      <dgm:t>
        <a:bodyPr/>
        <a:lstStyle/>
        <a:p>
          <a:r>
            <a:rPr lang="tr-TR"/>
            <a:t>The animal’s urinary bladder should be expressed to avoid inadvertent cystotomy when entering the abdominal cavity and to avoid urine soiling from urination during any surgical procedure. </a:t>
          </a:r>
          <a:endParaRPr lang="en-US"/>
        </a:p>
      </dgm:t>
    </dgm:pt>
    <dgm:pt modelId="{E0F1251F-9F15-46F9-A878-22BC5AA99607}" type="parTrans" cxnId="{B2F873D7-95C8-40A0-BF4D-FBD148D185F0}">
      <dgm:prSet/>
      <dgm:spPr/>
      <dgm:t>
        <a:bodyPr/>
        <a:lstStyle/>
        <a:p>
          <a:endParaRPr lang="en-US"/>
        </a:p>
      </dgm:t>
    </dgm:pt>
    <dgm:pt modelId="{E31B7988-4E9A-426E-9C1F-EC54609A10E5}" type="sibTrans" cxnId="{B2F873D7-95C8-40A0-BF4D-FBD148D185F0}">
      <dgm:prSet/>
      <dgm:spPr/>
      <dgm:t>
        <a:bodyPr/>
        <a:lstStyle/>
        <a:p>
          <a:endParaRPr lang="en-US"/>
        </a:p>
      </dgm:t>
    </dgm:pt>
    <dgm:pt modelId="{5881AF7A-8B03-432F-8419-60FEC8663973}">
      <dgm:prSet/>
      <dgm:spPr/>
      <dgm:t>
        <a:bodyPr/>
        <a:lstStyle/>
        <a:p>
          <a:r>
            <a:rPr lang="tr-TR"/>
            <a:t>Expression of the urinary bladder may be contraindicated, or care should be taken to express the urinary bladder, if the abdomen has been traumatized. </a:t>
          </a:r>
          <a:endParaRPr lang="en-US"/>
        </a:p>
      </dgm:t>
    </dgm:pt>
    <dgm:pt modelId="{38992009-D473-454F-B9D4-2B4009BE4D30}" type="parTrans" cxnId="{A5E93278-DA06-4014-9C48-0696CCF35A6D}">
      <dgm:prSet/>
      <dgm:spPr/>
      <dgm:t>
        <a:bodyPr/>
        <a:lstStyle/>
        <a:p>
          <a:endParaRPr lang="en-US"/>
        </a:p>
      </dgm:t>
    </dgm:pt>
    <dgm:pt modelId="{804FB64F-869C-429C-B9EE-C3CB040243BB}" type="sibTrans" cxnId="{A5E93278-DA06-4014-9C48-0696CCF35A6D}">
      <dgm:prSet/>
      <dgm:spPr/>
      <dgm:t>
        <a:bodyPr/>
        <a:lstStyle/>
        <a:p>
          <a:endParaRPr lang="en-US"/>
        </a:p>
      </dgm:t>
    </dgm:pt>
    <dgm:pt modelId="{8F549267-85C5-DD46-BD6A-2E5DB12B44C0}" type="pres">
      <dgm:prSet presAssocID="{8509A3A6-57B5-44EB-9F37-EACCC6977F19}" presName="linear" presStyleCnt="0">
        <dgm:presLayoutVars>
          <dgm:animLvl val="lvl"/>
          <dgm:resizeHandles val="exact"/>
        </dgm:presLayoutVars>
      </dgm:prSet>
      <dgm:spPr/>
    </dgm:pt>
    <dgm:pt modelId="{51A57156-829F-C34F-A800-D53313728105}" type="pres">
      <dgm:prSet presAssocID="{D14E5468-C604-4032-B8CC-B7BC162BCD2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840B84C-A5B6-0143-8865-0C9730D4D73C}" type="pres">
      <dgm:prSet presAssocID="{E31B7988-4E9A-426E-9C1F-EC54609A10E5}" presName="spacer" presStyleCnt="0"/>
      <dgm:spPr/>
    </dgm:pt>
    <dgm:pt modelId="{F12272F1-87DB-FC4A-99A2-87019E031A12}" type="pres">
      <dgm:prSet presAssocID="{5881AF7A-8B03-432F-8419-60FEC866397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E19541C-5106-5742-9276-1DFB2B2517A9}" type="presOf" srcId="{5881AF7A-8B03-432F-8419-60FEC8663973}" destId="{F12272F1-87DB-FC4A-99A2-87019E031A12}" srcOrd="0" destOrd="0" presId="urn:microsoft.com/office/officeart/2005/8/layout/vList2"/>
    <dgm:cxn modelId="{A5E93278-DA06-4014-9C48-0696CCF35A6D}" srcId="{8509A3A6-57B5-44EB-9F37-EACCC6977F19}" destId="{5881AF7A-8B03-432F-8419-60FEC8663973}" srcOrd="1" destOrd="0" parTransId="{38992009-D473-454F-B9D4-2B4009BE4D30}" sibTransId="{804FB64F-869C-429C-B9EE-C3CB040243BB}"/>
    <dgm:cxn modelId="{21A1FE90-C27F-E84E-8DF0-1D59EEECEC3D}" type="presOf" srcId="{8509A3A6-57B5-44EB-9F37-EACCC6977F19}" destId="{8F549267-85C5-DD46-BD6A-2E5DB12B44C0}" srcOrd="0" destOrd="0" presId="urn:microsoft.com/office/officeart/2005/8/layout/vList2"/>
    <dgm:cxn modelId="{B2F873D7-95C8-40A0-BF4D-FBD148D185F0}" srcId="{8509A3A6-57B5-44EB-9F37-EACCC6977F19}" destId="{D14E5468-C604-4032-B8CC-B7BC162BCD28}" srcOrd="0" destOrd="0" parTransId="{E0F1251F-9F15-46F9-A878-22BC5AA99607}" sibTransId="{E31B7988-4E9A-426E-9C1F-EC54609A10E5}"/>
    <dgm:cxn modelId="{109D67F0-FD03-1A40-9F58-781266D326BA}" type="presOf" srcId="{D14E5468-C604-4032-B8CC-B7BC162BCD28}" destId="{51A57156-829F-C34F-A800-D53313728105}" srcOrd="0" destOrd="0" presId="urn:microsoft.com/office/officeart/2005/8/layout/vList2"/>
    <dgm:cxn modelId="{E39C13BE-28ED-8745-9E31-00061A82A4FF}" type="presParOf" srcId="{8F549267-85C5-DD46-BD6A-2E5DB12B44C0}" destId="{51A57156-829F-C34F-A800-D53313728105}" srcOrd="0" destOrd="0" presId="urn:microsoft.com/office/officeart/2005/8/layout/vList2"/>
    <dgm:cxn modelId="{098E95E5-3ABE-0D49-BE02-4C1CB01FFE62}" type="presParOf" srcId="{8F549267-85C5-DD46-BD6A-2E5DB12B44C0}" destId="{2840B84C-A5B6-0143-8865-0C9730D4D73C}" srcOrd="1" destOrd="0" presId="urn:microsoft.com/office/officeart/2005/8/layout/vList2"/>
    <dgm:cxn modelId="{2B22DEF3-D844-5841-8F97-3D9160AEC126}" type="presParOf" srcId="{8F549267-85C5-DD46-BD6A-2E5DB12B44C0}" destId="{F12272F1-87DB-FC4A-99A2-87019E031A1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268B1-5569-FF4D-9B83-BBDAADF5DB11}">
      <dsp:nvSpPr>
        <dsp:cNvPr id="0" name=""/>
        <dsp:cNvSpPr/>
      </dsp:nvSpPr>
      <dsp:spPr>
        <a:xfrm>
          <a:off x="0" y="18799"/>
          <a:ext cx="8115299" cy="6762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A cap and mask should be donned immediately prior to entering the operating theater. </a:t>
          </a:r>
          <a:endParaRPr lang="en-US" sz="1700" kern="1200"/>
        </a:p>
      </dsp:txBody>
      <dsp:txXfrm>
        <a:off x="33012" y="51811"/>
        <a:ext cx="8049275" cy="610236"/>
      </dsp:txXfrm>
    </dsp:sp>
    <dsp:sp modelId="{C9F96DE4-E8AA-BF4F-8025-B2DF98036B0E}">
      <dsp:nvSpPr>
        <dsp:cNvPr id="0" name=""/>
        <dsp:cNvSpPr/>
      </dsp:nvSpPr>
      <dsp:spPr>
        <a:xfrm>
          <a:off x="0" y="744019"/>
          <a:ext cx="8115299" cy="6762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The cap is put on first. </a:t>
          </a:r>
          <a:endParaRPr lang="en-US" sz="1700" kern="1200"/>
        </a:p>
      </dsp:txBody>
      <dsp:txXfrm>
        <a:off x="33012" y="777031"/>
        <a:ext cx="8049275" cy="610236"/>
      </dsp:txXfrm>
    </dsp:sp>
    <dsp:sp modelId="{07130CA4-0051-134A-BDDD-3BC39A759449}">
      <dsp:nvSpPr>
        <dsp:cNvPr id="0" name=""/>
        <dsp:cNvSpPr/>
      </dsp:nvSpPr>
      <dsp:spPr>
        <a:xfrm>
          <a:off x="0" y="1469239"/>
          <a:ext cx="8115299" cy="6762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Once the cap is in place, there should be no hair showing. </a:t>
          </a:r>
          <a:endParaRPr lang="en-US" sz="1700" kern="1200"/>
        </a:p>
      </dsp:txBody>
      <dsp:txXfrm>
        <a:off x="33012" y="1502251"/>
        <a:ext cx="8049275" cy="610236"/>
      </dsp:txXfrm>
    </dsp:sp>
    <dsp:sp modelId="{D93105B8-93CA-FA45-8920-9373ABA93F9C}">
      <dsp:nvSpPr>
        <dsp:cNvPr id="0" name=""/>
        <dsp:cNvSpPr/>
      </dsp:nvSpPr>
      <dsp:spPr>
        <a:xfrm>
          <a:off x="0" y="2194459"/>
          <a:ext cx="8115299" cy="6762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 err="1"/>
            <a:t>That</a:t>
          </a:r>
          <a:r>
            <a:rPr lang="tr-TR" sz="1700" kern="1200" dirty="0"/>
            <a:t> is, </a:t>
          </a:r>
          <a:r>
            <a:rPr lang="tr-TR" sz="1700" kern="1200" dirty="0" err="1"/>
            <a:t>no</a:t>
          </a:r>
          <a:r>
            <a:rPr lang="tr-TR" sz="1700" kern="1200" dirty="0"/>
            <a:t> </a:t>
          </a:r>
          <a:r>
            <a:rPr lang="tr-TR" sz="1700" kern="1200" dirty="0" err="1"/>
            <a:t>hair</a:t>
          </a:r>
          <a:r>
            <a:rPr lang="tr-TR" sz="1700" kern="1200" dirty="0"/>
            <a:t> </a:t>
          </a:r>
          <a:r>
            <a:rPr lang="tr-TR" sz="1700" kern="1200" dirty="0" err="1"/>
            <a:t>should</a:t>
          </a:r>
          <a:r>
            <a:rPr lang="tr-TR" sz="1700" kern="1200" dirty="0"/>
            <a:t> be </a:t>
          </a:r>
          <a:r>
            <a:rPr lang="tr-TR" sz="1700" kern="1200" dirty="0" err="1"/>
            <a:t>extending</a:t>
          </a:r>
          <a:r>
            <a:rPr lang="tr-TR" sz="1700" kern="1200" dirty="0"/>
            <a:t> </a:t>
          </a:r>
          <a:r>
            <a:rPr lang="tr-TR" sz="1700" kern="1200" dirty="0" err="1"/>
            <a:t>from</a:t>
          </a:r>
          <a:r>
            <a:rPr lang="tr-TR" sz="1700" kern="1200" dirty="0"/>
            <a:t> </a:t>
          </a:r>
          <a:r>
            <a:rPr lang="tr-TR" sz="1700" kern="1200" dirty="0" err="1"/>
            <a:t>the</a:t>
          </a:r>
          <a:r>
            <a:rPr lang="tr-TR" sz="1700" kern="1200" dirty="0"/>
            <a:t> </a:t>
          </a:r>
          <a:r>
            <a:rPr lang="tr-TR" sz="1700" kern="1200" dirty="0" err="1"/>
            <a:t>borders</a:t>
          </a:r>
          <a:r>
            <a:rPr lang="tr-TR" sz="1700" kern="1200" dirty="0"/>
            <a:t> of </a:t>
          </a:r>
          <a:r>
            <a:rPr lang="tr-TR" sz="1700" kern="1200" dirty="0" err="1"/>
            <a:t>the</a:t>
          </a:r>
          <a:r>
            <a:rPr lang="tr-TR" sz="1700" kern="1200" dirty="0"/>
            <a:t> </a:t>
          </a:r>
          <a:r>
            <a:rPr lang="tr-TR" sz="1700" kern="1200" dirty="0" err="1"/>
            <a:t>cap</a:t>
          </a:r>
          <a:r>
            <a:rPr lang="tr-TR" sz="1700" kern="1200" dirty="0"/>
            <a:t>. </a:t>
          </a:r>
          <a:endParaRPr lang="en-US" sz="1700" kern="1200" dirty="0"/>
        </a:p>
      </dsp:txBody>
      <dsp:txXfrm>
        <a:off x="33012" y="2227471"/>
        <a:ext cx="8049275" cy="610236"/>
      </dsp:txXfrm>
    </dsp:sp>
    <dsp:sp modelId="{C9ACE936-7BD3-AA4D-AD90-5EE1050B5AEE}">
      <dsp:nvSpPr>
        <dsp:cNvPr id="0" name=""/>
        <dsp:cNvSpPr/>
      </dsp:nvSpPr>
      <dsp:spPr>
        <a:xfrm>
          <a:off x="0" y="2919679"/>
          <a:ext cx="8115299" cy="6762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After the cap is in place, the mask is positioned such that the bottom tie is tied behind the neck and the top tie is tied behind the head. </a:t>
          </a:r>
          <a:endParaRPr lang="en-US" sz="1700" kern="1200"/>
        </a:p>
      </dsp:txBody>
      <dsp:txXfrm>
        <a:off x="33012" y="2952691"/>
        <a:ext cx="8049275" cy="6102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5FD652-CF47-7E49-8FB9-34DCF5998ACD}">
      <dsp:nvSpPr>
        <dsp:cNvPr id="0" name=""/>
        <dsp:cNvSpPr/>
      </dsp:nvSpPr>
      <dsp:spPr>
        <a:xfrm>
          <a:off x="0" y="258092"/>
          <a:ext cx="8115299" cy="15103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 dirty="0" err="1"/>
            <a:t>Coughing</a:t>
          </a:r>
          <a:r>
            <a:rPr lang="tr-TR" sz="2700" kern="1200" dirty="0"/>
            <a:t> can </a:t>
          </a:r>
          <a:r>
            <a:rPr lang="tr-TR" sz="2700" kern="1200" dirty="0" err="1"/>
            <a:t>force</a:t>
          </a:r>
          <a:r>
            <a:rPr lang="tr-TR" sz="2700" kern="1200" dirty="0"/>
            <a:t> </a:t>
          </a:r>
          <a:r>
            <a:rPr lang="tr-TR" sz="2700" kern="1200" dirty="0" err="1"/>
            <a:t>air</a:t>
          </a:r>
          <a:r>
            <a:rPr lang="tr-TR" sz="2700" kern="1200" dirty="0"/>
            <a:t> </a:t>
          </a:r>
          <a:r>
            <a:rPr lang="tr-TR" sz="2700" kern="1200" dirty="0" err="1"/>
            <a:t>out</a:t>
          </a:r>
          <a:r>
            <a:rPr lang="tr-TR" sz="2700" kern="1200" dirty="0"/>
            <a:t> </a:t>
          </a:r>
          <a:r>
            <a:rPr lang="tr-TR" sz="2700" kern="1200" dirty="0" err="1"/>
            <a:t>the</a:t>
          </a:r>
          <a:r>
            <a:rPr lang="tr-TR" sz="2700" kern="1200" dirty="0"/>
            <a:t> </a:t>
          </a:r>
          <a:r>
            <a:rPr lang="tr-TR" sz="2700" kern="1200" dirty="0" err="1"/>
            <a:t>sides</a:t>
          </a:r>
          <a:r>
            <a:rPr lang="tr-TR" sz="2700" kern="1200" dirty="0"/>
            <a:t> of a </a:t>
          </a:r>
          <a:r>
            <a:rPr lang="tr-TR" sz="2700" kern="1200" dirty="0" err="1"/>
            <a:t>properly</a:t>
          </a:r>
          <a:r>
            <a:rPr lang="tr-TR" sz="2700" kern="1200" dirty="0"/>
            <a:t> </a:t>
          </a:r>
          <a:r>
            <a:rPr lang="tr-TR" sz="2700" kern="1200" dirty="0" err="1"/>
            <a:t>donned</a:t>
          </a:r>
          <a:r>
            <a:rPr lang="tr-TR" sz="2700" kern="1200" dirty="0"/>
            <a:t> mask ! </a:t>
          </a:r>
          <a:endParaRPr lang="en-US" sz="2700" kern="1200" dirty="0"/>
        </a:p>
      </dsp:txBody>
      <dsp:txXfrm>
        <a:off x="73731" y="331823"/>
        <a:ext cx="7967837" cy="1362934"/>
      </dsp:txXfrm>
    </dsp:sp>
    <dsp:sp modelId="{35D9B091-902A-AD41-8C71-16DC499DB1D3}">
      <dsp:nvSpPr>
        <dsp:cNvPr id="0" name=""/>
        <dsp:cNvSpPr/>
      </dsp:nvSpPr>
      <dsp:spPr>
        <a:xfrm>
          <a:off x="0" y="1846249"/>
          <a:ext cx="8115299" cy="15103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/>
            <a:t>As such, a person scrubbed for surgery should not turn his/her head to cough or else droplets could be directed toward the sterile field. </a:t>
          </a:r>
          <a:endParaRPr lang="en-US" sz="2700" kern="1200"/>
        </a:p>
      </dsp:txBody>
      <dsp:txXfrm>
        <a:off x="73731" y="1919980"/>
        <a:ext cx="7967837" cy="13629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F84F0-DD72-4A4B-84A9-3D8924766D42}">
      <dsp:nvSpPr>
        <dsp:cNvPr id="0" name=""/>
        <dsp:cNvSpPr/>
      </dsp:nvSpPr>
      <dsp:spPr>
        <a:xfrm>
          <a:off x="0" y="3725"/>
          <a:ext cx="8718782" cy="7935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084C10-45C4-4BEE-99E8-843058D0E97E}">
      <dsp:nvSpPr>
        <dsp:cNvPr id="0" name=""/>
        <dsp:cNvSpPr/>
      </dsp:nvSpPr>
      <dsp:spPr>
        <a:xfrm>
          <a:off x="240046" y="182272"/>
          <a:ext cx="436449" cy="4364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09A6CE-5AAD-4FCD-AA38-2B0FB3C25E88}">
      <dsp:nvSpPr>
        <dsp:cNvPr id="0" name=""/>
        <dsp:cNvSpPr/>
      </dsp:nvSpPr>
      <dsp:spPr>
        <a:xfrm>
          <a:off x="916542" y="3725"/>
          <a:ext cx="7802239" cy="793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3" tIns="83983" rIns="83983" bIns="8398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Surgical preparation is subdivided into initial preparation (nonsterile) and final preparation (sterile). </a:t>
          </a:r>
          <a:endParaRPr lang="en-US" sz="1600" kern="1200"/>
        </a:p>
      </dsp:txBody>
      <dsp:txXfrm>
        <a:off x="916542" y="3725"/>
        <a:ext cx="7802239" cy="793543"/>
      </dsp:txXfrm>
    </dsp:sp>
    <dsp:sp modelId="{9725608E-5E1F-4B1A-BE58-BF1F45C1AC6C}">
      <dsp:nvSpPr>
        <dsp:cNvPr id="0" name=""/>
        <dsp:cNvSpPr/>
      </dsp:nvSpPr>
      <dsp:spPr>
        <a:xfrm>
          <a:off x="0" y="995655"/>
          <a:ext cx="8718782" cy="7935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4225C5-C0AB-4388-A466-E07A7AC51C93}">
      <dsp:nvSpPr>
        <dsp:cNvPr id="0" name=""/>
        <dsp:cNvSpPr/>
      </dsp:nvSpPr>
      <dsp:spPr>
        <a:xfrm>
          <a:off x="240046" y="1174202"/>
          <a:ext cx="436449" cy="4364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C4FD37-F413-4A75-A0E1-12E4874AEDCD}">
      <dsp:nvSpPr>
        <dsp:cNvPr id="0" name=""/>
        <dsp:cNvSpPr/>
      </dsp:nvSpPr>
      <dsp:spPr>
        <a:xfrm>
          <a:off x="916542" y="995655"/>
          <a:ext cx="7802239" cy="793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3" tIns="83983" rIns="83983" bIns="8398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Initial preparation includes hair clipping, urinary bladder expression, prepuce flushing, limb gloving and taping (for limb procedures), and rough scrubbing. </a:t>
          </a:r>
          <a:endParaRPr lang="en-US" sz="1600" kern="1200"/>
        </a:p>
      </dsp:txBody>
      <dsp:txXfrm>
        <a:off x="916542" y="995655"/>
        <a:ext cx="7802239" cy="793543"/>
      </dsp:txXfrm>
    </dsp:sp>
    <dsp:sp modelId="{D6725E1B-A4C3-46D0-8F96-3F50088F9D3B}">
      <dsp:nvSpPr>
        <dsp:cNvPr id="0" name=""/>
        <dsp:cNvSpPr/>
      </dsp:nvSpPr>
      <dsp:spPr>
        <a:xfrm>
          <a:off x="0" y="1987584"/>
          <a:ext cx="8718782" cy="7935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D25298-D62A-4DAF-ADD8-3973BDB3CCE7}">
      <dsp:nvSpPr>
        <dsp:cNvPr id="0" name=""/>
        <dsp:cNvSpPr/>
      </dsp:nvSpPr>
      <dsp:spPr>
        <a:xfrm>
          <a:off x="240046" y="2166131"/>
          <a:ext cx="436449" cy="4364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A87E5-7EDA-4A69-8790-1341BC2A2249}">
      <dsp:nvSpPr>
        <dsp:cNvPr id="0" name=""/>
        <dsp:cNvSpPr/>
      </dsp:nvSpPr>
      <dsp:spPr>
        <a:xfrm>
          <a:off x="916542" y="1987584"/>
          <a:ext cx="7802239" cy="793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3" tIns="83983" rIns="83983" bIns="8398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Before initial preparation, ophthalmic antibiotic ointments or lubricants are placed on the cornea and con- junctiva. </a:t>
          </a:r>
          <a:endParaRPr lang="en-US" sz="1600" kern="1200"/>
        </a:p>
      </dsp:txBody>
      <dsp:txXfrm>
        <a:off x="916542" y="1987584"/>
        <a:ext cx="7802239" cy="793543"/>
      </dsp:txXfrm>
    </dsp:sp>
    <dsp:sp modelId="{05F0001B-6271-4E7F-8AFC-E94B4C405C04}">
      <dsp:nvSpPr>
        <dsp:cNvPr id="0" name=""/>
        <dsp:cNvSpPr/>
      </dsp:nvSpPr>
      <dsp:spPr>
        <a:xfrm>
          <a:off x="0" y="2979514"/>
          <a:ext cx="8718782" cy="7935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4A1C0-5B69-4EB2-BEDE-10868C002FC3}">
      <dsp:nvSpPr>
        <dsp:cNvPr id="0" name=""/>
        <dsp:cNvSpPr/>
      </dsp:nvSpPr>
      <dsp:spPr>
        <a:xfrm>
          <a:off x="240046" y="3158061"/>
          <a:ext cx="436449" cy="4364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11E2D7-A528-4C54-9444-D54161942E41}">
      <dsp:nvSpPr>
        <dsp:cNvPr id="0" name=""/>
        <dsp:cNvSpPr/>
      </dsp:nvSpPr>
      <dsp:spPr>
        <a:xfrm>
          <a:off x="916542" y="2979514"/>
          <a:ext cx="7802239" cy="793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3" tIns="83983" rIns="83983" bIns="8398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Once an animal has been stabilized under anesthesia, clipping begins. </a:t>
          </a:r>
          <a:endParaRPr lang="en-US" sz="1600" kern="1200"/>
        </a:p>
      </dsp:txBody>
      <dsp:txXfrm>
        <a:off x="916542" y="2979514"/>
        <a:ext cx="7802239" cy="793543"/>
      </dsp:txXfrm>
    </dsp:sp>
    <dsp:sp modelId="{D10F8136-31A1-4EFD-A383-D516A3718F59}">
      <dsp:nvSpPr>
        <dsp:cNvPr id="0" name=""/>
        <dsp:cNvSpPr/>
      </dsp:nvSpPr>
      <dsp:spPr>
        <a:xfrm>
          <a:off x="0" y="3971443"/>
          <a:ext cx="8718782" cy="79354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32FDD4-7F15-46E1-9F4E-9A3696257A85}">
      <dsp:nvSpPr>
        <dsp:cNvPr id="0" name=""/>
        <dsp:cNvSpPr/>
      </dsp:nvSpPr>
      <dsp:spPr>
        <a:xfrm>
          <a:off x="240046" y="4149991"/>
          <a:ext cx="436449" cy="4364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8CBBB7-3D7F-4736-971B-6930AFCDE959}">
      <dsp:nvSpPr>
        <dsp:cNvPr id="0" name=""/>
        <dsp:cNvSpPr/>
      </dsp:nvSpPr>
      <dsp:spPr>
        <a:xfrm>
          <a:off x="916542" y="3971443"/>
          <a:ext cx="7802239" cy="793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3" tIns="83983" rIns="83983" bIns="8398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600" kern="1200"/>
            <a:t>The clipper should be held using a standard “pencil grip” and initial clipping may be done along the hair growth pattern </a:t>
          </a:r>
          <a:endParaRPr lang="en-US" sz="1600" kern="1200"/>
        </a:p>
      </dsp:txBody>
      <dsp:txXfrm>
        <a:off x="916542" y="3971443"/>
        <a:ext cx="7802239" cy="7935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57156-829F-C34F-A800-D53313728105}">
      <dsp:nvSpPr>
        <dsp:cNvPr id="0" name=""/>
        <dsp:cNvSpPr/>
      </dsp:nvSpPr>
      <dsp:spPr>
        <a:xfrm>
          <a:off x="0" y="59928"/>
          <a:ext cx="8115299" cy="1712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The animal’s urinary bladder should be expressed to avoid inadvertent cystotomy when entering the abdominal cavity and to avoid urine soiling from urination during any surgical procedure. </a:t>
          </a:r>
          <a:endParaRPr lang="en-US" sz="2400" kern="1200"/>
        </a:p>
      </dsp:txBody>
      <dsp:txXfrm>
        <a:off x="83616" y="143544"/>
        <a:ext cx="7948067" cy="1545648"/>
      </dsp:txXfrm>
    </dsp:sp>
    <dsp:sp modelId="{F12272F1-87DB-FC4A-99A2-87019E031A12}">
      <dsp:nvSpPr>
        <dsp:cNvPr id="0" name=""/>
        <dsp:cNvSpPr/>
      </dsp:nvSpPr>
      <dsp:spPr>
        <a:xfrm>
          <a:off x="0" y="1841929"/>
          <a:ext cx="8115299" cy="1712880"/>
        </a:xfrm>
        <a:prstGeom prst="roundRect">
          <a:avLst/>
        </a:prstGeom>
        <a:solidFill>
          <a:schemeClr val="accent5">
            <a:hueOff val="20154258"/>
            <a:satOff val="-9417"/>
            <a:lumOff val="-10587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Expression of the urinary bladder may be contraindicated, or care should be taken to express the urinary bladder, if the abdomen has been traumatized. </a:t>
          </a:r>
          <a:endParaRPr lang="en-US" sz="2400" kern="1200"/>
        </a:p>
      </dsp:txBody>
      <dsp:txXfrm>
        <a:off x="83616" y="1925545"/>
        <a:ext cx="7948067" cy="1545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F6381-859E-7D43-8D6B-2E0E6E7829AD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A58BE-900E-A84D-AAF7-1D001C6C82E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020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7590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3811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8696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4300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9966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7364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8083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093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206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0017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249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14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6365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3834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200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3341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443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9F75050-0E15-4C5B-92B0-66D068882F1F}" type="datetimeFigureOut">
              <a:rPr lang="tr-TR" smtClean="0"/>
              <a:t>25.03.2021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1243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7986E7-0E3C-4F64-886E-935DDCB83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29777" y="1420238"/>
            <a:ext cx="3311840" cy="4751961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903D17F-F79E-40E5-9563-A1CFFCC06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A5D5775-627F-4588-82B3-905EDF231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D7F2A20-5DE4-4BC0-91EA-5FFE33A4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D536BA0-56C7-429C-B41E-B5724F0CD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F15726F-71BE-4007-B9B6-0A1AA0D52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C65A1740-253E-D147-9CCB-E03DA3029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158" y="685799"/>
            <a:ext cx="6315658" cy="2971801"/>
          </a:xfrm>
        </p:spPr>
        <p:txBody>
          <a:bodyPr>
            <a:normAutofit/>
          </a:bodyPr>
          <a:lstStyle/>
          <a:p>
            <a:r>
              <a:rPr lang="tr-TR" b="1" dirty="0"/>
              <a:t>SURGICAL ATTIRE </a:t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3778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ADF2543-1B6F-4FBC-A7AF-53A0430E0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0A6E81-6B71-43DF-877B-E964A9A4C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E35C3AD-357F-4004-A3F3-2D4EAF34A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37B6032-0A70-4F26-A9A3-B4D60DF11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E192CE3-3DD1-448F-93BE-42983DA0D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6D3DA09-5C72-4562-BEDE-1937DF87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6ACA7CA-2A20-49D7-9053-E076463D7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FC05F99-6036-6942-AE73-ADF1AC83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159" y="2068511"/>
            <a:ext cx="6400800" cy="3615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1900">
                <a:solidFill>
                  <a:schemeClr val="tx1"/>
                </a:solidFill>
              </a:rPr>
              <a:t>Surgical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scrubbing</a:t>
            </a:r>
            <a:r>
              <a:rPr lang="tr-TR" sz="1900" dirty="0">
                <a:solidFill>
                  <a:schemeClr val="tx1"/>
                </a:solidFill>
              </a:rPr>
              <a:t> is </a:t>
            </a:r>
            <a:r>
              <a:rPr lang="tr-TR" sz="1900">
                <a:solidFill>
                  <a:schemeClr val="tx1"/>
                </a:solidFill>
              </a:rPr>
              <a:t>performed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to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remove</a:t>
            </a:r>
            <a:r>
              <a:rPr lang="tr-TR" sz="1900" dirty="0">
                <a:solidFill>
                  <a:schemeClr val="tx1"/>
                </a:solidFill>
              </a:rPr>
              <a:t> as </a:t>
            </a:r>
            <a:r>
              <a:rPr lang="tr-TR" sz="1900">
                <a:solidFill>
                  <a:schemeClr val="tx1"/>
                </a:solidFill>
              </a:rPr>
              <a:t>many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microorganisms</a:t>
            </a:r>
            <a:r>
              <a:rPr lang="tr-TR" sz="1900" dirty="0">
                <a:solidFill>
                  <a:schemeClr val="tx1"/>
                </a:solidFill>
              </a:rPr>
              <a:t> as </a:t>
            </a:r>
            <a:r>
              <a:rPr lang="tr-TR" sz="1900">
                <a:solidFill>
                  <a:schemeClr val="tx1"/>
                </a:solidFill>
              </a:rPr>
              <a:t>possible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from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finger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nails</a:t>
            </a:r>
            <a:r>
              <a:rPr lang="tr-TR" sz="1900" dirty="0">
                <a:solidFill>
                  <a:schemeClr val="tx1"/>
                </a:solidFill>
              </a:rPr>
              <a:t>, </a:t>
            </a:r>
            <a:r>
              <a:rPr lang="tr-TR" sz="1900">
                <a:solidFill>
                  <a:schemeClr val="tx1"/>
                </a:solidFill>
              </a:rPr>
              <a:t>hands</a:t>
            </a:r>
            <a:r>
              <a:rPr lang="tr-TR" sz="1900" dirty="0">
                <a:solidFill>
                  <a:schemeClr val="tx1"/>
                </a:solidFill>
              </a:rPr>
              <a:t>, </a:t>
            </a:r>
            <a:r>
              <a:rPr lang="tr-TR" sz="1900">
                <a:solidFill>
                  <a:schemeClr val="tx1"/>
                </a:solidFill>
              </a:rPr>
              <a:t>and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forearms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by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mechanical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washing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and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chemical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antisepsis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before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participating</a:t>
            </a:r>
            <a:r>
              <a:rPr lang="tr-TR" sz="1900" dirty="0">
                <a:solidFill>
                  <a:schemeClr val="tx1"/>
                </a:solidFill>
              </a:rPr>
              <a:t> in a </a:t>
            </a:r>
            <a:r>
              <a:rPr lang="tr-TR" sz="1900">
                <a:solidFill>
                  <a:schemeClr val="tx1"/>
                </a:solidFill>
              </a:rPr>
              <a:t>surgical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procedure</a:t>
            </a:r>
            <a:r>
              <a:rPr lang="tr-TR" sz="19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Commonly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available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scrub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antiseptics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include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chlorhexidine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glu</a:t>
            </a:r>
            <a:r>
              <a:rPr lang="tr-TR" sz="1900" dirty="0">
                <a:solidFill>
                  <a:schemeClr val="tx1"/>
                </a:solidFill>
              </a:rPr>
              <a:t>- </a:t>
            </a:r>
            <a:r>
              <a:rPr lang="tr-TR" sz="1900">
                <a:solidFill>
                  <a:schemeClr val="tx1"/>
                </a:solidFill>
              </a:rPr>
              <a:t>conate</a:t>
            </a:r>
            <a:r>
              <a:rPr lang="tr-TR" sz="1900" dirty="0">
                <a:solidFill>
                  <a:schemeClr val="tx1"/>
                </a:solidFill>
              </a:rPr>
              <a:t>, </a:t>
            </a:r>
            <a:r>
              <a:rPr lang="tr-TR" sz="1900">
                <a:solidFill>
                  <a:schemeClr val="tx1"/>
                </a:solidFill>
              </a:rPr>
              <a:t>chlorhexidine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diacetate</a:t>
            </a:r>
            <a:r>
              <a:rPr lang="tr-TR" sz="1900" dirty="0">
                <a:solidFill>
                  <a:schemeClr val="tx1"/>
                </a:solidFill>
              </a:rPr>
              <a:t>, </a:t>
            </a:r>
            <a:r>
              <a:rPr lang="tr-TR" sz="1900">
                <a:solidFill>
                  <a:schemeClr val="tx1"/>
                </a:solidFill>
              </a:rPr>
              <a:t>iodophors</a:t>
            </a:r>
            <a:r>
              <a:rPr lang="tr-TR" sz="1900" dirty="0">
                <a:solidFill>
                  <a:schemeClr val="tx1"/>
                </a:solidFill>
              </a:rPr>
              <a:t>, </a:t>
            </a:r>
            <a:r>
              <a:rPr lang="tr-TR" sz="1900">
                <a:solidFill>
                  <a:schemeClr val="tx1"/>
                </a:solidFill>
              </a:rPr>
              <a:t>triclosan</a:t>
            </a:r>
            <a:r>
              <a:rPr lang="tr-TR" sz="1900" dirty="0">
                <a:solidFill>
                  <a:schemeClr val="tx1"/>
                </a:solidFill>
              </a:rPr>
              <a:t>, </a:t>
            </a:r>
            <a:r>
              <a:rPr lang="tr-TR" sz="1900">
                <a:solidFill>
                  <a:schemeClr val="tx1"/>
                </a:solidFill>
              </a:rPr>
              <a:t>and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chloroxylenol</a:t>
            </a:r>
            <a:r>
              <a:rPr lang="tr-TR" sz="1900"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tr-TR" sz="1900">
                <a:solidFill>
                  <a:schemeClr val="tx1"/>
                </a:solidFill>
              </a:rPr>
              <a:t>Scrubbing</a:t>
            </a:r>
            <a:r>
              <a:rPr lang="tr-TR" sz="1900" dirty="0">
                <a:solidFill>
                  <a:schemeClr val="tx1"/>
                </a:solidFill>
              </a:rPr>
              <a:t> is </a:t>
            </a:r>
            <a:r>
              <a:rPr lang="tr-TR" sz="1900">
                <a:solidFill>
                  <a:schemeClr val="tx1"/>
                </a:solidFill>
              </a:rPr>
              <a:t>typically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performed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for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 b="1">
                <a:solidFill>
                  <a:schemeClr val="tx1"/>
                </a:solidFill>
              </a:rPr>
              <a:t>five</a:t>
            </a:r>
            <a:r>
              <a:rPr lang="tr-TR" sz="1900" b="1" dirty="0">
                <a:solidFill>
                  <a:schemeClr val="tx1"/>
                </a:solidFill>
              </a:rPr>
              <a:t> </a:t>
            </a:r>
            <a:r>
              <a:rPr lang="tr-TR" sz="1900" b="1">
                <a:solidFill>
                  <a:schemeClr val="tx1"/>
                </a:solidFill>
              </a:rPr>
              <a:t>minutes</a:t>
            </a:r>
            <a:r>
              <a:rPr lang="tr-TR" sz="1900" b="1"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tr-TR" sz="1900">
                <a:solidFill>
                  <a:schemeClr val="tx1"/>
                </a:solidFill>
              </a:rPr>
              <a:t>Scrub</a:t>
            </a:r>
            <a:r>
              <a:rPr lang="tr-TR" sz="1900" dirty="0">
                <a:solidFill>
                  <a:schemeClr val="tx1"/>
                </a:solidFill>
              </a:rPr>
              <a:t> time is </a:t>
            </a:r>
            <a:r>
              <a:rPr lang="tr-TR" sz="1900">
                <a:solidFill>
                  <a:schemeClr val="tx1"/>
                </a:solidFill>
              </a:rPr>
              <a:t>shorter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for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brushless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rubs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compared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with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traditional</a:t>
            </a:r>
            <a:r>
              <a:rPr lang="tr-TR" sz="1900" dirty="0">
                <a:solidFill>
                  <a:schemeClr val="tx1"/>
                </a:solidFill>
              </a:rPr>
              <a:t> </a:t>
            </a:r>
            <a:r>
              <a:rPr lang="tr-TR" sz="1900">
                <a:solidFill>
                  <a:schemeClr val="tx1"/>
                </a:solidFill>
              </a:rPr>
              <a:t>agents</a:t>
            </a:r>
            <a:r>
              <a:rPr lang="tr-TR" sz="1900"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endParaRPr lang="tr-TR" sz="19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tr-TR" sz="19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tr-TR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17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ADF2543-1B6F-4FBC-A7AF-53A0430E0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0A6E81-6B71-43DF-877B-E964A9A4C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E35C3AD-357F-4004-A3F3-2D4EAF34A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7B6032-0A70-4F26-A9A3-B4D60DF11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E192CE3-3DD1-448F-93BE-42983DA0D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6D3DA09-5C72-4562-BEDE-1937DF87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6ACA7CA-2A20-49D7-9053-E076463D7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409046BF-E059-F641-8251-B32B2AD7C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159" y="2068511"/>
            <a:ext cx="6400800" cy="3615267"/>
          </a:xfrm>
        </p:spPr>
        <p:txBody>
          <a:bodyPr>
            <a:normAutofit/>
          </a:bodyPr>
          <a:lstStyle/>
          <a:p>
            <a:r>
              <a:rPr lang="tr-TR">
                <a:solidFill>
                  <a:schemeClr val="tx1"/>
                </a:solidFill>
              </a:rPr>
              <a:t>Gowning is performed to build a barrier between the skin and the clothes of the surgical team member and the sterile surgical field. </a:t>
            </a:r>
          </a:p>
          <a:p>
            <a:r>
              <a:rPr lang="tr-TR">
                <a:solidFill>
                  <a:schemeClr val="tx1"/>
                </a:solidFill>
              </a:rPr>
              <a:t>Likewise, gloving is performed to build a barrier between the hands of the surgical team member and the patient because hands cannot be sterilized. </a:t>
            </a:r>
          </a:p>
          <a:p>
            <a:endParaRPr lang="tr-TR">
              <a:solidFill>
                <a:schemeClr val="tx1"/>
              </a:solidFill>
            </a:endParaRPr>
          </a:p>
          <a:p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371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ADF2543-1B6F-4FBC-A7AF-53A0430E0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0A6E81-6B71-43DF-877B-E964A9A4C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E35C3AD-357F-4004-A3F3-2D4EAF34A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37B6032-0A70-4F26-A9A3-B4D60DF11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E192CE3-3DD1-448F-93BE-42983DA0D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6D3DA09-5C72-4562-BEDE-1937DF87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6ACA7CA-2A20-49D7-9053-E076463D7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70907CF-0BED-2B4A-94C2-99675692C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159" y="2068511"/>
            <a:ext cx="6400800" cy="3615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1900">
                <a:solidFill>
                  <a:schemeClr val="tx1"/>
                </a:solidFill>
              </a:rPr>
              <a:t>Before surgical scrubbing, rings, watches, and jewelry should be removed, and gown and gloves need to be aseptically opened in the surgery area </a:t>
            </a:r>
          </a:p>
          <a:p>
            <a:pPr>
              <a:lnSpc>
                <a:spcPct val="90000"/>
              </a:lnSpc>
            </a:pPr>
            <a:r>
              <a:rPr lang="tr-TR" sz="1900">
                <a:solidFill>
                  <a:schemeClr val="tx1"/>
                </a:solidFill>
              </a:rPr>
              <a:t>Surgical scrubbing should begin with a brief, general hand and forearm wash to remove surface debris. Then, the subungual areas of both hands are cleaned under run- ning water using a nail pick </a:t>
            </a:r>
          </a:p>
          <a:p>
            <a:pPr>
              <a:lnSpc>
                <a:spcPct val="90000"/>
              </a:lnSpc>
            </a:pPr>
            <a:r>
              <a:rPr lang="tr-TR" sz="1900">
                <a:solidFill>
                  <a:schemeClr val="tx1"/>
                </a:solidFill>
              </a:rPr>
              <a:t>The next step is to apply the antimicrobial agent to wet fingers, hands, and forearms, using a brush and soft sponge. A brush is applied to the fin- gernails </a:t>
            </a:r>
          </a:p>
          <a:p>
            <a:pPr>
              <a:lnSpc>
                <a:spcPct val="90000"/>
              </a:lnSpc>
            </a:pPr>
            <a:endParaRPr lang="tr-TR" sz="19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tr-TR" sz="19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tr-TR" sz="190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tr-TR" sz="1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28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ADF2543-1B6F-4FBC-A7AF-53A0430E0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0A6E81-6B71-43DF-877B-E964A9A4C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E35C3AD-357F-4004-A3F3-2D4EAF34A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37B6032-0A70-4F26-A9A3-B4D60DF11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E192CE3-3DD1-448F-93BE-42983DA0D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D3DA09-5C72-4562-BEDE-1937DF87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6ACA7CA-2A20-49D7-9053-E076463D7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366E7D-6559-2E48-A4CB-CAA139C3A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159" y="2068511"/>
            <a:ext cx="6400800" cy="3615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>
                <a:solidFill>
                  <a:schemeClr val="tx1"/>
                </a:solidFill>
              </a:rPr>
              <a:t>Each finger is divided into four sides and a soft sponge is applied as ten up and down strokes to each of the four surfaces from the tip of the finger to the palm.</a:t>
            </a:r>
          </a:p>
          <a:p>
            <a:pPr>
              <a:lnSpc>
                <a:spcPct val="90000"/>
              </a:lnSpc>
            </a:pPr>
            <a:r>
              <a:rPr lang="tr-TR">
                <a:solidFill>
                  <a:schemeClr val="tx1"/>
                </a:solidFill>
              </a:rPr>
              <a:t>Then, the palm, back, and sides of the hand are scrubbed as ten up and down strokes. </a:t>
            </a:r>
          </a:p>
          <a:p>
            <a:pPr>
              <a:lnSpc>
                <a:spcPct val="90000"/>
              </a:lnSpc>
            </a:pPr>
            <a:r>
              <a:rPr lang="tr-TR">
                <a:solidFill>
                  <a:schemeClr val="tx1"/>
                </a:solidFill>
              </a:rPr>
              <a:t>The forearm is divided into four planes and a soft sponge is applied to the four planes from the wrist to the elbow. </a:t>
            </a:r>
          </a:p>
          <a:p>
            <a:pPr>
              <a:lnSpc>
                <a:spcPct val="90000"/>
              </a:lnSpc>
            </a:pPr>
            <a:r>
              <a:rPr lang="tr-TR">
                <a:solidFill>
                  <a:schemeClr val="tx1"/>
                </a:solidFill>
              </a:rPr>
              <a:t>This process is repeated for the opposite fingers, hand, and forearm </a:t>
            </a:r>
          </a:p>
          <a:p>
            <a:pPr>
              <a:lnSpc>
                <a:spcPct val="90000"/>
              </a:lnSpc>
            </a:pPr>
            <a:endParaRPr lang="tr-TR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97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çizim içeren bir resim&#10;&#10;Açıklama otomatik olarak oluşturuldu">
            <a:extLst>
              <a:ext uri="{FF2B5EF4-FFF2-40B4-BE49-F238E27FC236}">
                <a16:creationId xmlns:a16="http://schemas.microsoft.com/office/drawing/2014/main" id="{3F0DFCB9-47DB-A748-9D9A-B29C525FB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37" y="643467"/>
            <a:ext cx="444292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73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24D9F5B-C72B-41EE-97C2-D3600B627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kıyafet, iç mekan, beyaz, fotoğraf içeren bir resim&#10;&#10;Açıklama otomatik olarak oluşturuldu">
            <a:extLst>
              <a:ext uri="{FF2B5EF4-FFF2-40B4-BE49-F238E27FC236}">
                <a16:creationId xmlns:a16="http://schemas.microsoft.com/office/drawing/2014/main" id="{44BFAFC7-424D-D54A-83F8-75C96E2CB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2" y="643467"/>
            <a:ext cx="3491481" cy="5350931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8E5286A4-1A77-0C44-A848-BE33B67E49F1}"/>
              </a:ext>
            </a:extLst>
          </p:cNvPr>
          <p:cNvSpPr/>
          <p:nvPr/>
        </p:nvSpPr>
        <p:spPr>
          <a:xfrm>
            <a:off x="4571998" y="685800"/>
            <a:ext cx="394678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dirty="0">
                <a:solidFill>
                  <a:srgbClr val="0F496F"/>
                </a:solidFill>
              </a:rPr>
              <a:t>The neckline of the sterile surgical gown is identified and held while the armholes are found.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80A64C-1862-4B1B-8953-FA96DEE4C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2859A51-B3CA-4126-956F-D0DCCBA21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ECA05ED-FBC3-48F4-8E6D-AB89EC608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E24CC5-F080-45A3-B2B4-59A7BCA5A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3EC6EC2-2351-427C-90C2-F10791573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524D87A-9540-4F77-B006-823176623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2797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742" y="620722"/>
            <a:ext cx="4931622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fotoğraf, beyaz, tutma, siyah içeren bir resim&#10;&#10;Açıklama otomatik olarak oluşturuldu">
            <a:extLst>
              <a:ext uri="{FF2B5EF4-FFF2-40B4-BE49-F238E27FC236}">
                <a16:creationId xmlns:a16="http://schemas.microsoft.com/office/drawing/2014/main" id="{6740C429-8A90-8B43-A123-059179D34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 r="-1" b="-1"/>
          <a:stretch/>
        </p:blipFill>
        <p:spPr>
          <a:xfrm>
            <a:off x="583546" y="786117"/>
            <a:ext cx="4684014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DFB17F7A-0717-954A-96ED-FEFED60AD44C}"/>
              </a:ext>
            </a:extLst>
          </p:cNvPr>
          <p:cNvSpPr/>
          <p:nvPr/>
        </p:nvSpPr>
        <p:spPr>
          <a:xfrm>
            <a:off x="5659253" y="1236133"/>
            <a:ext cx="2910922" cy="30702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Both arms are advanced into the gown sleeves simultaneously, but the hands are 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not allowed to pass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all the way through the cuffs in order to allow for closed gloving.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9085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hayvan, çizim içeren bir resim&#10;&#10;Açıklama otomatik olarak oluşturuldu">
            <a:extLst>
              <a:ext uri="{FF2B5EF4-FFF2-40B4-BE49-F238E27FC236}">
                <a16:creationId xmlns:a16="http://schemas.microsoft.com/office/drawing/2014/main" id="{877C11A2-0C66-364E-8F93-0583A8EC6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8" y="643467"/>
            <a:ext cx="790222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43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çizim içeren bir resim&#10;&#10;Açıklama otomatik olarak oluşturuldu">
            <a:extLst>
              <a:ext uri="{FF2B5EF4-FFF2-40B4-BE49-F238E27FC236}">
                <a16:creationId xmlns:a16="http://schemas.microsoft.com/office/drawing/2014/main" id="{D9825CA0-54B1-5345-82F3-1326E94B0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15" y="643467"/>
            <a:ext cx="810336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66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DB265F6-28F5-224B-B0C4-0EA99FD53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578547"/>
            <a:ext cx="8178799" cy="370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79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dik, poz, genç, giyme içeren bir resim&#10;&#10;Açıklama otomatik olarak oluşturuldu">
            <a:extLst>
              <a:ext uri="{FF2B5EF4-FFF2-40B4-BE49-F238E27FC236}">
                <a16:creationId xmlns:a16="http://schemas.microsoft.com/office/drawing/2014/main" id="{340467FC-33FB-E94E-8587-244DBEABE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6664"/>
            <a:ext cx="3264316" cy="6484672"/>
          </a:xfr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E0449F4A-CB91-F242-B1DF-14F96EEF5597}"/>
              </a:ext>
            </a:extLst>
          </p:cNvPr>
          <p:cNvSpPr/>
          <p:nvPr/>
        </p:nvSpPr>
        <p:spPr>
          <a:xfrm>
            <a:off x="4139952" y="246912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000" dirty="0" err="1">
                <a:latin typeface="NewBaskerville"/>
              </a:rPr>
              <a:t>Surgical</a:t>
            </a:r>
            <a:r>
              <a:rPr lang="tr-TR" sz="2000" dirty="0">
                <a:latin typeface="NewBaskerville"/>
              </a:rPr>
              <a:t> </a:t>
            </a:r>
            <a:r>
              <a:rPr lang="tr-TR" sz="2000" dirty="0" err="1">
                <a:latin typeface="NewBaskerville"/>
              </a:rPr>
              <a:t>scrub</a:t>
            </a:r>
            <a:r>
              <a:rPr lang="tr-TR" sz="2000" dirty="0">
                <a:latin typeface="NewBaskerville"/>
              </a:rPr>
              <a:t> </a:t>
            </a:r>
            <a:r>
              <a:rPr lang="tr-TR" sz="2000" dirty="0" err="1">
                <a:latin typeface="NewBaskerville"/>
              </a:rPr>
              <a:t>suit</a:t>
            </a:r>
            <a:r>
              <a:rPr lang="tr-TR" sz="2000" dirty="0">
                <a:latin typeface="NewBaskerville"/>
              </a:rPr>
              <a:t>. </a:t>
            </a:r>
          </a:p>
          <a:p>
            <a:r>
              <a:rPr lang="tr-TR" sz="2000" dirty="0" err="1">
                <a:latin typeface="NewBaskerville"/>
              </a:rPr>
              <a:t>The</a:t>
            </a:r>
            <a:r>
              <a:rPr lang="tr-TR" sz="2000" dirty="0">
                <a:latin typeface="NewBaskerville"/>
              </a:rPr>
              <a:t> </a:t>
            </a:r>
            <a:r>
              <a:rPr lang="tr-TR" sz="2000" dirty="0" err="1">
                <a:latin typeface="NewBaskerville"/>
              </a:rPr>
              <a:t>shirt</a:t>
            </a:r>
            <a:r>
              <a:rPr lang="tr-TR" sz="2000" dirty="0">
                <a:latin typeface="NewBaskerville"/>
              </a:rPr>
              <a:t> </a:t>
            </a:r>
            <a:r>
              <a:rPr lang="tr-TR" sz="2000" dirty="0" err="1">
                <a:latin typeface="NewBaskerville"/>
              </a:rPr>
              <a:t>should</a:t>
            </a:r>
            <a:r>
              <a:rPr lang="tr-TR" sz="2000" dirty="0">
                <a:latin typeface="NewBaskerville"/>
              </a:rPr>
              <a:t> be </a:t>
            </a:r>
            <a:r>
              <a:rPr lang="tr-TR" sz="2000" dirty="0" err="1">
                <a:latin typeface="NewBaskerville"/>
              </a:rPr>
              <a:t>tucked</a:t>
            </a:r>
            <a:r>
              <a:rPr lang="tr-TR" sz="2000" dirty="0">
                <a:latin typeface="NewBaskerville"/>
              </a:rPr>
              <a:t> </a:t>
            </a:r>
            <a:r>
              <a:rPr lang="tr-TR" sz="2000" dirty="0" err="1">
                <a:latin typeface="NewBaskerville"/>
              </a:rPr>
              <a:t>into</a:t>
            </a:r>
            <a:r>
              <a:rPr lang="tr-TR" sz="2000" dirty="0">
                <a:latin typeface="NewBaskerville"/>
              </a:rPr>
              <a:t> </a:t>
            </a:r>
            <a:r>
              <a:rPr lang="tr-TR" sz="2000" dirty="0" err="1">
                <a:latin typeface="NewBaskerville"/>
              </a:rPr>
              <a:t>the</a:t>
            </a:r>
            <a:r>
              <a:rPr lang="tr-TR" sz="2000" dirty="0">
                <a:latin typeface="NewBaskerville"/>
              </a:rPr>
              <a:t> </a:t>
            </a:r>
            <a:r>
              <a:rPr lang="tr-TR" sz="2000" dirty="0" err="1">
                <a:latin typeface="NewBaskerville"/>
              </a:rPr>
              <a:t>pants</a:t>
            </a:r>
            <a:r>
              <a:rPr lang="tr-TR" dirty="0">
                <a:latin typeface="NewBaskerville"/>
              </a:rPr>
              <a:t>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94582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3DF48CB-C0AE-D04F-BE79-464624CE4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241171"/>
            <a:ext cx="8178799" cy="43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98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çizim içeren bir resim&#10;&#10;Açıklama otomatik olarak oluşturuldu">
            <a:extLst>
              <a:ext uri="{FF2B5EF4-FFF2-40B4-BE49-F238E27FC236}">
                <a16:creationId xmlns:a16="http://schemas.microsoft.com/office/drawing/2014/main" id="{ABF69D29-C130-814C-832D-57CEB85AC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719774"/>
            <a:ext cx="8178799" cy="541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88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hayvan, çizim içeren bir resim&#10;&#10;Açıklama otomatik olarak oluşturuldu">
            <a:extLst>
              <a:ext uri="{FF2B5EF4-FFF2-40B4-BE49-F238E27FC236}">
                <a16:creationId xmlns:a16="http://schemas.microsoft.com/office/drawing/2014/main" id="{0CF02784-D04B-C944-B296-8C4A7767B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4" y="643467"/>
            <a:ext cx="807401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04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çizim içeren bir resim&#10;&#10;Açıklama otomatik olarak oluşturuldu">
            <a:extLst>
              <a:ext uri="{FF2B5EF4-FFF2-40B4-BE49-F238E27FC236}">
                <a16:creationId xmlns:a16="http://schemas.microsoft.com/office/drawing/2014/main" id="{7FF927FB-13A5-4F42-889A-BED51F735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200278"/>
            <a:ext cx="8178799" cy="445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67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3AF704E1-5B19-6B47-B374-8FF44939E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96" y="643467"/>
            <a:ext cx="673240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54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çizim içeren bir resim&#10;&#10;Açıklama otomatik olarak oluşturuldu">
            <a:extLst>
              <a:ext uri="{FF2B5EF4-FFF2-40B4-BE49-F238E27FC236}">
                <a16:creationId xmlns:a16="http://schemas.microsoft.com/office/drawing/2014/main" id="{F4E15C84-2768-3B49-A981-C3D89100D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087819"/>
            <a:ext cx="8178799" cy="46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67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AFF8184-305C-9047-A361-6FD72A4CF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822009"/>
            <a:ext cx="8178799" cy="521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90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kıyafet, adam, fotoğraf, oturma içeren bir resim&#10;&#10;Açıklama otomatik olarak oluşturuldu">
            <a:extLst>
              <a:ext uri="{FF2B5EF4-FFF2-40B4-BE49-F238E27FC236}">
                <a16:creationId xmlns:a16="http://schemas.microsoft.com/office/drawing/2014/main" id="{8E870DBC-4A87-3046-9B29-1CF962099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261619"/>
            <a:ext cx="8178799" cy="43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29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E8B0F26-0532-AB49-AA8D-BE3F92B4B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842455"/>
            <a:ext cx="8178799" cy="517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1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E0AA4AB-01C4-3F45-8B23-625A25E74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69607"/>
            <a:ext cx="8178799" cy="451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02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İçerik Yer Tutucusu 2">
            <a:extLst>
              <a:ext uri="{FF2B5EF4-FFF2-40B4-BE49-F238E27FC236}">
                <a16:creationId xmlns:a16="http://schemas.microsoft.com/office/drawing/2014/main" id="{EF57BD6C-F20D-4592-AA62-DC2AB12C96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8729503"/>
              </p:ext>
            </p:extLst>
          </p:nvPr>
        </p:nvGraphicFramePr>
        <p:xfrm>
          <a:off x="513159" y="685800"/>
          <a:ext cx="81152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9839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balık içeren bir resim&#10;&#10;Açıklama otomatik olarak oluşturuldu">
            <a:extLst>
              <a:ext uri="{FF2B5EF4-FFF2-40B4-BE49-F238E27FC236}">
                <a16:creationId xmlns:a16="http://schemas.microsoft.com/office/drawing/2014/main" id="{77A99BBC-19F8-384C-B00A-FA42BCF41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026478"/>
            <a:ext cx="8178799" cy="480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75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adam, çizim, tutma, beyaz içeren bir resim&#10;&#10;Açıklama otomatik olarak oluşturuldu">
            <a:extLst>
              <a:ext uri="{FF2B5EF4-FFF2-40B4-BE49-F238E27FC236}">
                <a16:creationId xmlns:a16="http://schemas.microsoft.com/office/drawing/2014/main" id="{5A33CB34-4220-9E45-A88B-104D84609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59384"/>
            <a:ext cx="8178799" cy="453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25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çizim içeren bir resim&#10;&#10;Açıklama otomatik olarak oluşturuldu">
            <a:extLst>
              <a:ext uri="{FF2B5EF4-FFF2-40B4-BE49-F238E27FC236}">
                <a16:creationId xmlns:a16="http://schemas.microsoft.com/office/drawing/2014/main" id="{FE5F132F-F6A9-6B40-A645-2A1EA40BC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6" y="643467"/>
            <a:ext cx="813294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17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7986E7-0E3C-4F64-886E-935DDCB83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29777" y="1420238"/>
            <a:ext cx="3311840" cy="4751961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903D17F-F79E-40E5-9563-A1CFFCC06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A5D5775-627F-4588-82B3-905EDF231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D7F2A20-5DE4-4BC0-91EA-5FFE33A4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D536BA0-56C7-429C-B41E-B5724F0CD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F15726F-71BE-4007-B9B6-0A1AA0D52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E01E169C-1252-5A4E-9BF5-C1E94DBD3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158" y="685799"/>
            <a:ext cx="6315658" cy="2971801"/>
          </a:xfrm>
        </p:spPr>
        <p:txBody>
          <a:bodyPr>
            <a:normAutofit/>
          </a:bodyPr>
          <a:lstStyle/>
          <a:p>
            <a:r>
              <a:rPr lang="tr-TR" b="1" dirty="0"/>
              <a:t>SURGICAL PREPARATION AND ANIMAL POSITIONING </a:t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545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97404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C80776AE-28BF-4D72-8469-18DF2AD745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4755724"/>
              </p:ext>
            </p:extLst>
          </p:nvPr>
        </p:nvGraphicFramePr>
        <p:xfrm>
          <a:off x="245706" y="892535"/>
          <a:ext cx="8718782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8331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ADF2543-1B6F-4FBC-A7AF-53A0430E0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0A6E81-6B71-43DF-877B-E964A9A4C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E35C3AD-357F-4004-A3F3-2D4EAF34A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37B6032-0A70-4F26-A9A3-B4D60DF11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E192CE3-3DD1-448F-93BE-42983DA0D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D3DA09-5C72-4562-BEDE-1937DF87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6ACA7CA-2A20-49D7-9053-E076463D7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D791F77-F3C2-D64E-B21D-CD1DA2B48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83" y="575804"/>
            <a:ext cx="7673588" cy="477505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dirty="0">
                <a:solidFill>
                  <a:schemeClr val="tx1"/>
                </a:solidFill>
              </a:rPr>
              <a:t>A general </a:t>
            </a:r>
            <a:r>
              <a:rPr lang="tr-TR" dirty="0" err="1">
                <a:solidFill>
                  <a:schemeClr val="tx1"/>
                </a:solidFill>
              </a:rPr>
              <a:t>guide</a:t>
            </a:r>
            <a:r>
              <a:rPr lang="tr-TR" dirty="0">
                <a:solidFill>
                  <a:schemeClr val="tx1"/>
                </a:solidFill>
              </a:rPr>
              <a:t>- </a:t>
            </a:r>
            <a:r>
              <a:rPr lang="tr-TR" dirty="0" err="1">
                <a:solidFill>
                  <a:schemeClr val="tx1"/>
                </a:solidFill>
              </a:rPr>
              <a:t>line</a:t>
            </a:r>
            <a:r>
              <a:rPr lang="tr-TR" dirty="0">
                <a:solidFill>
                  <a:schemeClr val="tx1"/>
                </a:solidFill>
              </a:rPr>
              <a:t> is </a:t>
            </a:r>
            <a:r>
              <a:rPr lang="tr-TR" dirty="0" err="1">
                <a:solidFill>
                  <a:schemeClr val="tx1"/>
                </a:solidFill>
              </a:rPr>
              <a:t>to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clip</a:t>
            </a:r>
            <a:r>
              <a:rPr lang="tr-TR" dirty="0">
                <a:solidFill>
                  <a:schemeClr val="tx1"/>
                </a:solidFill>
              </a:rPr>
              <a:t> at </a:t>
            </a:r>
            <a:r>
              <a:rPr lang="tr-TR" dirty="0" err="1">
                <a:solidFill>
                  <a:schemeClr val="tx1"/>
                </a:solidFill>
              </a:rPr>
              <a:t>least</a:t>
            </a:r>
            <a:r>
              <a:rPr lang="tr-TR" dirty="0">
                <a:solidFill>
                  <a:schemeClr val="tx1"/>
                </a:solidFill>
              </a:rPr>
              <a:t> 4 cm on </a:t>
            </a:r>
            <a:r>
              <a:rPr lang="tr-TR" dirty="0" err="1">
                <a:solidFill>
                  <a:schemeClr val="tx1"/>
                </a:solidFill>
              </a:rPr>
              <a:t>each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side</a:t>
            </a:r>
            <a:r>
              <a:rPr lang="tr-TR" dirty="0">
                <a:solidFill>
                  <a:schemeClr val="tx1"/>
                </a:solidFill>
              </a:rPr>
              <a:t> of </a:t>
            </a:r>
            <a:r>
              <a:rPr lang="tr-TR" dirty="0" err="1">
                <a:solidFill>
                  <a:schemeClr val="tx1"/>
                </a:solidFill>
              </a:rPr>
              <a:t>the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incision</a:t>
            </a:r>
            <a:r>
              <a:rPr lang="tr-TR" dirty="0">
                <a:solidFill>
                  <a:schemeClr val="tx1"/>
                </a:solidFill>
              </a:rPr>
              <a:t>; </a:t>
            </a:r>
            <a:r>
              <a:rPr lang="tr-TR" dirty="0" err="1">
                <a:solidFill>
                  <a:schemeClr val="tx1"/>
                </a:solidFill>
              </a:rPr>
              <a:t>however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dirty="0" err="1">
                <a:solidFill>
                  <a:schemeClr val="tx1"/>
                </a:solidFill>
              </a:rPr>
              <a:t>clipping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area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depends</a:t>
            </a:r>
            <a:r>
              <a:rPr lang="tr-TR" dirty="0">
                <a:solidFill>
                  <a:schemeClr val="tx1"/>
                </a:solidFill>
              </a:rPr>
              <a:t> on </a:t>
            </a:r>
            <a:r>
              <a:rPr lang="tr-TR" dirty="0" err="1">
                <a:solidFill>
                  <a:schemeClr val="tx1"/>
                </a:solidFill>
              </a:rPr>
              <a:t>the</a:t>
            </a:r>
            <a:r>
              <a:rPr lang="tr-TR" dirty="0">
                <a:solidFill>
                  <a:schemeClr val="tx1"/>
                </a:solidFill>
              </a:rPr>
              <a:t> size of </a:t>
            </a:r>
            <a:r>
              <a:rPr lang="tr-TR" dirty="0" err="1">
                <a:solidFill>
                  <a:schemeClr val="tx1"/>
                </a:solidFill>
              </a:rPr>
              <a:t>the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animal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and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the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procedures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tr-TR" dirty="0" err="1">
                <a:solidFill>
                  <a:schemeClr val="tx1"/>
                </a:solidFill>
              </a:rPr>
              <a:t>After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hair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removal</a:t>
            </a:r>
            <a:r>
              <a:rPr lang="tr-TR" dirty="0">
                <a:solidFill>
                  <a:schemeClr val="tx1"/>
                </a:solidFill>
              </a:rPr>
              <a:t> is </a:t>
            </a:r>
            <a:r>
              <a:rPr lang="tr-TR" dirty="0" err="1">
                <a:solidFill>
                  <a:schemeClr val="tx1"/>
                </a:solidFill>
              </a:rPr>
              <a:t>completed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dirty="0" err="1">
                <a:solidFill>
                  <a:schemeClr val="tx1"/>
                </a:solidFill>
              </a:rPr>
              <a:t>loose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hair</a:t>
            </a:r>
            <a:r>
              <a:rPr lang="tr-TR" dirty="0">
                <a:solidFill>
                  <a:schemeClr val="tx1"/>
                </a:solidFill>
              </a:rPr>
              <a:t> is </a:t>
            </a:r>
            <a:r>
              <a:rPr lang="tr-TR" dirty="0" err="1">
                <a:solidFill>
                  <a:schemeClr val="tx1"/>
                </a:solidFill>
              </a:rPr>
              <a:t>removed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with</a:t>
            </a:r>
            <a:r>
              <a:rPr lang="tr-TR" dirty="0">
                <a:solidFill>
                  <a:schemeClr val="tx1"/>
                </a:solidFill>
              </a:rPr>
              <a:t> a </a:t>
            </a:r>
            <a:r>
              <a:rPr lang="tr-TR" dirty="0" err="1">
                <a:solidFill>
                  <a:schemeClr val="tx1"/>
                </a:solidFill>
              </a:rPr>
              <a:t>vacuum</a:t>
            </a:r>
            <a:r>
              <a:rPr lang="tr-TR"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tr-TR" dirty="0" err="1">
                <a:solidFill>
                  <a:schemeClr val="tx1"/>
                </a:solidFill>
              </a:rPr>
              <a:t>For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limb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procedures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dirty="0" err="1">
                <a:solidFill>
                  <a:schemeClr val="tx1"/>
                </a:solidFill>
              </a:rPr>
              <a:t>the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hair</a:t>
            </a:r>
            <a:r>
              <a:rPr lang="tr-TR" dirty="0">
                <a:solidFill>
                  <a:schemeClr val="tx1"/>
                </a:solidFill>
              </a:rPr>
              <a:t> is </a:t>
            </a:r>
            <a:r>
              <a:rPr lang="tr-TR" dirty="0" err="1">
                <a:solidFill>
                  <a:schemeClr val="tx1"/>
                </a:solidFill>
              </a:rPr>
              <a:t>removed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from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the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surgical</a:t>
            </a:r>
            <a:r>
              <a:rPr lang="tr-TR" dirty="0">
                <a:solidFill>
                  <a:schemeClr val="tx1"/>
                </a:solidFill>
              </a:rPr>
              <a:t> site </a:t>
            </a:r>
            <a:r>
              <a:rPr lang="tr-TR" dirty="0" err="1">
                <a:solidFill>
                  <a:schemeClr val="tx1"/>
                </a:solidFill>
              </a:rPr>
              <a:t>and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well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beyond</a:t>
            </a:r>
            <a:r>
              <a:rPr lang="tr-TR" dirty="0">
                <a:solidFill>
                  <a:schemeClr val="tx1"/>
                </a:solidFill>
              </a:rPr>
              <a:t> it. </a:t>
            </a:r>
          </a:p>
          <a:p>
            <a:pPr>
              <a:lnSpc>
                <a:spcPct val="90000"/>
              </a:lnSpc>
            </a:pPr>
            <a:r>
              <a:rPr lang="tr-TR" dirty="0" err="1">
                <a:solidFill>
                  <a:schemeClr val="tx1"/>
                </a:solidFill>
              </a:rPr>
              <a:t>If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exposure</a:t>
            </a:r>
            <a:r>
              <a:rPr lang="tr-TR" dirty="0">
                <a:solidFill>
                  <a:schemeClr val="tx1"/>
                </a:solidFill>
              </a:rPr>
              <a:t> of </a:t>
            </a:r>
            <a:r>
              <a:rPr lang="tr-TR" dirty="0" err="1">
                <a:solidFill>
                  <a:schemeClr val="tx1"/>
                </a:solidFill>
              </a:rPr>
              <a:t>the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paw</a:t>
            </a:r>
            <a:r>
              <a:rPr lang="tr-TR" dirty="0">
                <a:solidFill>
                  <a:schemeClr val="tx1"/>
                </a:solidFill>
              </a:rPr>
              <a:t> is </a:t>
            </a:r>
            <a:r>
              <a:rPr lang="tr-TR" dirty="0" err="1">
                <a:solidFill>
                  <a:schemeClr val="tx1"/>
                </a:solidFill>
              </a:rPr>
              <a:t>unnecessary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dirty="0" err="1">
                <a:solidFill>
                  <a:schemeClr val="tx1"/>
                </a:solidFill>
              </a:rPr>
              <a:t>the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hair</a:t>
            </a:r>
            <a:r>
              <a:rPr lang="tr-TR" dirty="0">
                <a:solidFill>
                  <a:schemeClr val="tx1"/>
                </a:solidFill>
              </a:rPr>
              <a:t> can be </a:t>
            </a:r>
            <a:r>
              <a:rPr lang="tr-TR" dirty="0" err="1">
                <a:solidFill>
                  <a:schemeClr val="tx1"/>
                </a:solidFill>
              </a:rPr>
              <a:t>left</a:t>
            </a:r>
            <a:r>
              <a:rPr lang="tr-TR" dirty="0">
                <a:solidFill>
                  <a:schemeClr val="tx1"/>
                </a:solidFill>
              </a:rPr>
              <a:t> on </a:t>
            </a:r>
            <a:r>
              <a:rPr lang="tr-TR" dirty="0" err="1">
                <a:solidFill>
                  <a:schemeClr val="tx1"/>
                </a:solidFill>
              </a:rPr>
              <a:t>the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paw</a:t>
            </a:r>
            <a:r>
              <a:rPr lang="tr-TR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endParaRPr lang="tr-TR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5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hayvan içeren bir resim&#10;&#10;Açıklama otomatik olarak oluşturuldu">
            <a:extLst>
              <a:ext uri="{FF2B5EF4-FFF2-40B4-BE49-F238E27FC236}">
                <a16:creationId xmlns:a16="http://schemas.microsoft.com/office/drawing/2014/main" id="{3549FB08-52CC-894E-8B64-DC3BF7862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691006"/>
            <a:ext cx="8178799" cy="347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07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84798C0-5CBD-B747-B83F-DFFAA4CFA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691006"/>
            <a:ext cx="8178799" cy="347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9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C7CB8D91-6800-4A28-8FFB-7E8EAFA3E0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946660"/>
              </p:ext>
            </p:extLst>
          </p:nvPr>
        </p:nvGraphicFramePr>
        <p:xfrm>
          <a:off x="513159" y="685800"/>
          <a:ext cx="81152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63927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ADF2543-1B6F-4FBC-A7AF-53A0430E0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0A6E81-6B71-43DF-877B-E964A9A4C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E35C3AD-357F-4004-A3F3-2D4EAF34A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37B6032-0A70-4F26-A9A3-B4D60DF11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E192CE3-3DD1-448F-93BE-42983DA0D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6D3DA09-5C72-4562-BEDE-1937DF87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6ACA7CA-2A20-49D7-9053-E076463D7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İçerik Yer Tutucusu 2">
            <a:extLst>
              <a:ext uri="{FF2B5EF4-FFF2-40B4-BE49-F238E27FC236}">
                <a16:creationId xmlns:a16="http://schemas.microsoft.com/office/drawing/2014/main" id="{4107078C-B45F-7049-8DB6-FFD4CEF88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47" y="702733"/>
            <a:ext cx="7515225" cy="3615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dirty="0" err="1">
                <a:solidFill>
                  <a:schemeClr val="tx1"/>
                </a:solidFill>
              </a:rPr>
              <a:t>The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animal</a:t>
            </a:r>
            <a:r>
              <a:rPr lang="tr-TR" dirty="0">
                <a:solidFill>
                  <a:schemeClr val="tx1"/>
                </a:solidFill>
              </a:rPr>
              <a:t> is </a:t>
            </a:r>
            <a:r>
              <a:rPr lang="tr-TR" dirty="0" err="1">
                <a:solidFill>
                  <a:schemeClr val="tx1"/>
                </a:solidFill>
              </a:rPr>
              <a:t>positioned</a:t>
            </a:r>
            <a:r>
              <a:rPr lang="tr-TR" dirty="0">
                <a:solidFill>
                  <a:schemeClr val="tx1"/>
                </a:solidFill>
              </a:rPr>
              <a:t> in </a:t>
            </a:r>
            <a:r>
              <a:rPr lang="tr-TR" b="1" dirty="0" err="1">
                <a:solidFill>
                  <a:schemeClr val="tx1"/>
                </a:solidFill>
              </a:rPr>
              <a:t>dorsal</a:t>
            </a:r>
            <a:r>
              <a:rPr lang="tr-TR" b="1" dirty="0">
                <a:solidFill>
                  <a:schemeClr val="tx1"/>
                </a:solidFill>
              </a:rPr>
              <a:t> </a:t>
            </a:r>
            <a:r>
              <a:rPr lang="tr-TR" b="1" dirty="0" err="1">
                <a:solidFill>
                  <a:schemeClr val="tx1"/>
                </a:solidFill>
              </a:rPr>
              <a:t>recumbence</a:t>
            </a:r>
            <a:r>
              <a:rPr lang="tr-TR" b="1" dirty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(</a:t>
            </a:r>
            <a:r>
              <a:rPr lang="tr-TR" dirty="0" err="1">
                <a:solidFill>
                  <a:schemeClr val="tx1"/>
                </a:solidFill>
              </a:rPr>
              <a:t>thoracoabdominal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positioner</a:t>
            </a:r>
            <a:r>
              <a:rPr lang="tr-TR" dirty="0">
                <a:solidFill>
                  <a:schemeClr val="tx1"/>
                </a:solidFill>
              </a:rPr>
              <a:t> can be </a:t>
            </a:r>
            <a:r>
              <a:rPr lang="tr-TR" dirty="0" err="1">
                <a:solidFill>
                  <a:schemeClr val="tx1"/>
                </a:solidFill>
              </a:rPr>
              <a:t>used</a:t>
            </a:r>
            <a:r>
              <a:rPr lang="tr-TR" dirty="0">
                <a:solidFill>
                  <a:schemeClr val="tx1"/>
                </a:solidFill>
              </a:rPr>
              <a:t>) </a:t>
            </a:r>
            <a:r>
              <a:rPr lang="tr-TR" dirty="0" err="1">
                <a:solidFill>
                  <a:schemeClr val="tx1"/>
                </a:solidFill>
              </a:rPr>
              <a:t>for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abdominal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procedures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dirty="0" err="1">
                <a:solidFill>
                  <a:schemeClr val="tx1"/>
                </a:solidFill>
              </a:rPr>
              <a:t>ventral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cervical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procedures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dirty="0" err="1">
                <a:solidFill>
                  <a:schemeClr val="tx1"/>
                </a:solidFill>
              </a:rPr>
              <a:t>and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median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sternotomies</a:t>
            </a:r>
            <a:r>
              <a:rPr lang="tr-TR"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tr-TR" b="1" dirty="0" err="1">
                <a:solidFill>
                  <a:schemeClr val="tx1"/>
                </a:solidFill>
              </a:rPr>
              <a:t>Lateral</a:t>
            </a:r>
            <a:r>
              <a:rPr lang="tr-TR" b="1" dirty="0">
                <a:solidFill>
                  <a:schemeClr val="tx1"/>
                </a:solidFill>
              </a:rPr>
              <a:t> </a:t>
            </a:r>
            <a:r>
              <a:rPr lang="tr-TR" b="1" dirty="0" err="1">
                <a:solidFill>
                  <a:schemeClr val="tx1"/>
                </a:solidFill>
              </a:rPr>
              <a:t>recumbence</a:t>
            </a:r>
            <a:r>
              <a:rPr lang="tr-TR" b="1" dirty="0">
                <a:solidFill>
                  <a:schemeClr val="tx1"/>
                </a:solidFill>
              </a:rPr>
              <a:t> </a:t>
            </a:r>
            <a:r>
              <a:rPr lang="tr-TR" b="1" dirty="0" err="1">
                <a:solidFill>
                  <a:schemeClr val="tx1"/>
                </a:solidFill>
              </a:rPr>
              <a:t>positioning</a:t>
            </a:r>
            <a:r>
              <a:rPr lang="tr-TR" b="1" dirty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is </a:t>
            </a:r>
            <a:r>
              <a:rPr lang="tr-TR" dirty="0" err="1">
                <a:solidFill>
                  <a:schemeClr val="tx1"/>
                </a:solidFill>
              </a:rPr>
              <a:t>used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for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lateral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thoracic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approaches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dirty="0" err="1">
                <a:solidFill>
                  <a:schemeClr val="tx1"/>
                </a:solidFill>
              </a:rPr>
              <a:t>auricular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procedures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dirty="0" err="1">
                <a:solidFill>
                  <a:schemeClr val="tx1"/>
                </a:solidFill>
              </a:rPr>
              <a:t>some</a:t>
            </a:r>
            <a:r>
              <a:rPr lang="tr-TR" dirty="0">
                <a:solidFill>
                  <a:schemeClr val="tx1"/>
                </a:solidFill>
              </a:rPr>
              <a:t> oral </a:t>
            </a:r>
            <a:r>
              <a:rPr lang="tr-TR" dirty="0" err="1">
                <a:solidFill>
                  <a:schemeClr val="tx1"/>
                </a:solidFill>
              </a:rPr>
              <a:t>procedures</a:t>
            </a:r>
            <a:r>
              <a:rPr lang="tr-TR" dirty="0">
                <a:solidFill>
                  <a:schemeClr val="tx1"/>
                </a:solidFill>
              </a:rPr>
              <a:t>, </a:t>
            </a:r>
            <a:r>
              <a:rPr lang="tr-TR" dirty="0" err="1">
                <a:solidFill>
                  <a:schemeClr val="tx1"/>
                </a:solidFill>
              </a:rPr>
              <a:t>and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most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ophthalmic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procedures</a:t>
            </a:r>
            <a:r>
              <a:rPr lang="tr-TR"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tr-TR" b="1" dirty="0" err="1">
                <a:solidFill>
                  <a:schemeClr val="tx1"/>
                </a:solidFill>
              </a:rPr>
              <a:t>Ventral</a:t>
            </a:r>
            <a:r>
              <a:rPr lang="tr-TR" b="1" dirty="0">
                <a:solidFill>
                  <a:schemeClr val="tx1"/>
                </a:solidFill>
              </a:rPr>
              <a:t> </a:t>
            </a:r>
            <a:r>
              <a:rPr lang="tr-TR" b="1" dirty="0" err="1">
                <a:solidFill>
                  <a:schemeClr val="tx1"/>
                </a:solidFill>
              </a:rPr>
              <a:t>recumbence</a:t>
            </a:r>
            <a:r>
              <a:rPr lang="tr-TR" b="1" dirty="0">
                <a:solidFill>
                  <a:schemeClr val="tx1"/>
                </a:solidFill>
              </a:rPr>
              <a:t> </a:t>
            </a:r>
            <a:r>
              <a:rPr lang="tr-TR" b="1" dirty="0" err="1">
                <a:solidFill>
                  <a:schemeClr val="tx1"/>
                </a:solidFill>
              </a:rPr>
              <a:t>positioning</a:t>
            </a:r>
            <a:r>
              <a:rPr lang="tr-TR" b="1" dirty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is </a:t>
            </a:r>
            <a:r>
              <a:rPr lang="tr-TR" dirty="0" err="1">
                <a:solidFill>
                  <a:schemeClr val="tx1"/>
                </a:solidFill>
              </a:rPr>
              <a:t>used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for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dorsal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spinal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procedures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and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some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ophthalmic</a:t>
            </a:r>
            <a:r>
              <a:rPr lang="tr-TR" dirty="0">
                <a:solidFill>
                  <a:schemeClr val="tx1"/>
                </a:solidFill>
              </a:rPr>
              <a:t> </a:t>
            </a:r>
            <a:r>
              <a:rPr lang="tr-TR" dirty="0" err="1">
                <a:solidFill>
                  <a:schemeClr val="tx1"/>
                </a:solidFill>
              </a:rPr>
              <a:t>procedures</a:t>
            </a:r>
            <a:r>
              <a:rPr lang="tr-TR"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endParaRPr lang="tr-TR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745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742" y="620722"/>
            <a:ext cx="4931622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İçerik Yer Tutucusu 8" descr="çizim, hayvan içeren bir resim&#10;&#10;Açıklama otomatik olarak oluşturuldu">
            <a:extLst>
              <a:ext uri="{FF2B5EF4-FFF2-40B4-BE49-F238E27FC236}">
                <a16:creationId xmlns:a16="http://schemas.microsoft.com/office/drawing/2014/main" id="{1D18D8F2-9EE7-604C-9C9E-9D75C9E09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" r="1" b="1"/>
          <a:stretch/>
        </p:blipFill>
        <p:spPr>
          <a:xfrm>
            <a:off x="583546" y="786117"/>
            <a:ext cx="4684014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id="{370A2178-7211-D244-ACF8-13C7A1EC2591}"/>
              </a:ext>
            </a:extLst>
          </p:cNvPr>
          <p:cNvSpPr/>
          <p:nvPr/>
        </p:nvSpPr>
        <p:spPr>
          <a:xfrm>
            <a:off x="5549277" y="1475905"/>
            <a:ext cx="3170940" cy="30702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Bouffant surgical cap and standard surgical mask.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Ears should be covered by this type of surgical cap.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Both mask ties are tied behind the head. The method of crossing the mask ties and tying the bottom tie on the top of the head is inappropriate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930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iç mekan, fotoğraf, adam, bakarken içeren bir resim&#10;&#10;Açıklama otomatik olarak oluşturuldu">
            <a:extLst>
              <a:ext uri="{FF2B5EF4-FFF2-40B4-BE49-F238E27FC236}">
                <a16:creationId xmlns:a16="http://schemas.microsoft.com/office/drawing/2014/main" id="{43F45733-239F-F740-8E04-C1A68099E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404747"/>
            <a:ext cx="8178799" cy="404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81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iç mekan, oturma, fotoğraf, tablo içeren bir resim&#10;&#10;Açıklama otomatik olarak oluşturuldu">
            <a:extLst>
              <a:ext uri="{FF2B5EF4-FFF2-40B4-BE49-F238E27FC236}">
                <a16:creationId xmlns:a16="http://schemas.microsoft.com/office/drawing/2014/main" id="{F9452831-678D-E24B-8EB7-9448E9775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149160"/>
            <a:ext cx="8178799" cy="45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58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fotoğraf, beyaz, kadın, siyah içeren bir resim&#10;&#10;Açıklama otomatik olarak oluşturuldu">
            <a:extLst>
              <a:ext uri="{FF2B5EF4-FFF2-40B4-BE49-F238E27FC236}">
                <a16:creationId xmlns:a16="http://schemas.microsoft.com/office/drawing/2014/main" id="{6D5AB71F-9FC9-5E44-AC71-D0CD3689D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32" y="643467"/>
            <a:ext cx="816273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332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hayvan, at, köpek içeren bir resim&#10;&#10;Açıklama otomatik olarak oluşturuldu">
            <a:extLst>
              <a:ext uri="{FF2B5EF4-FFF2-40B4-BE49-F238E27FC236}">
                <a16:creationId xmlns:a16="http://schemas.microsoft.com/office/drawing/2014/main" id="{25610D0C-989F-FD4D-8256-EFE2D818A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14" y="643467"/>
            <a:ext cx="481897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8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9154AFD-74C3-794C-BA58-0C415AC1D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2" y="643467"/>
            <a:ext cx="718847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27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adam içeren bir resim&#10;&#10;Açıklama otomatik olarak oluşturuldu">
            <a:extLst>
              <a:ext uri="{FF2B5EF4-FFF2-40B4-BE49-F238E27FC236}">
                <a16:creationId xmlns:a16="http://schemas.microsoft.com/office/drawing/2014/main" id="{7179700D-4266-8946-BC68-7629E9673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057148"/>
            <a:ext cx="8178799" cy="4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747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çizim, hayvan içeren bir resim&#10;&#10;Açıklama otomatik olarak oluşturuldu">
            <a:extLst>
              <a:ext uri="{FF2B5EF4-FFF2-40B4-BE49-F238E27FC236}">
                <a16:creationId xmlns:a16="http://schemas.microsoft.com/office/drawing/2014/main" id="{4E12D231-23FF-4045-B922-C36594DA7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486536"/>
            <a:ext cx="8178799" cy="38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716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çizim içeren bir resim&#10;&#10;Açıklama otomatik olarak oluşturuldu">
            <a:extLst>
              <a:ext uri="{FF2B5EF4-FFF2-40B4-BE49-F238E27FC236}">
                <a16:creationId xmlns:a16="http://schemas.microsoft.com/office/drawing/2014/main" id="{9692E8B0-4D5F-D647-B3F6-6FD6753EF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99" y="643467"/>
            <a:ext cx="45822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432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çizim, oturma, siyah içeren bir resim&#10;&#10;Açıklama otomatik olarak oluşturuldu">
            <a:extLst>
              <a:ext uri="{FF2B5EF4-FFF2-40B4-BE49-F238E27FC236}">
                <a16:creationId xmlns:a16="http://schemas.microsoft.com/office/drawing/2014/main" id="{12D06D21-736C-014D-B679-751CDDA72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588770"/>
            <a:ext cx="8178799" cy="368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587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85D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kadın, oyuncu, tutma, adam içeren bir resim&#10;&#10;Açıklama otomatik olarak oluşturuldu">
            <a:extLst>
              <a:ext uri="{FF2B5EF4-FFF2-40B4-BE49-F238E27FC236}">
                <a16:creationId xmlns:a16="http://schemas.microsoft.com/office/drawing/2014/main" id="{0D2D4CBD-5F6C-CF4B-9B96-C82037D0C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95" y="643467"/>
            <a:ext cx="423400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84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904CEEB8-56CC-4AD9-88BA-41C8E2EDE8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682603"/>
              </p:ext>
            </p:extLst>
          </p:nvPr>
        </p:nvGraphicFramePr>
        <p:xfrm>
          <a:off x="513159" y="685800"/>
          <a:ext cx="81152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8862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yiyecek, çizim içeren bir resim&#10;&#10;Açıklama otomatik olarak oluşturuldu">
            <a:extLst>
              <a:ext uri="{FF2B5EF4-FFF2-40B4-BE49-F238E27FC236}">
                <a16:creationId xmlns:a16="http://schemas.microsoft.com/office/drawing/2014/main" id="{260E1FAB-9A86-BB4E-A83A-619641A3E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99" y="643467"/>
            <a:ext cx="39276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49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EEBB64F-FF76-A94B-9989-39681B01D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5" y="332656"/>
            <a:ext cx="3456384" cy="5908351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8565C51-C271-6E4E-BF7B-C1C2823563C4}"/>
              </a:ext>
            </a:extLst>
          </p:cNvPr>
          <p:cNvSpPr/>
          <p:nvPr/>
        </p:nvSpPr>
        <p:spPr>
          <a:xfrm>
            <a:off x="4731006" y="980728"/>
            <a:ext cx="3729426" cy="4536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Shoe covers.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If used, shoe covers should be donned immediately before entering the operating theater.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They should not be worn outside of the operating theater !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The laboratory coat illustrated in this figure would be removed immediately before entering the operating theater. </a:t>
            </a:r>
          </a:p>
        </p:txBody>
      </p:sp>
    </p:spTree>
    <p:extLst>
      <p:ext uri="{BB962C8B-B14F-4D97-AF65-F5344CB8AC3E}">
        <p14:creationId xmlns:p14="http://schemas.microsoft.com/office/powerpoint/2010/main" val="3850989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fotoğraf, eski, siyah, beyaz içeren bir resim&#10;&#10;Açıklama otomatik olarak oluşturuldu">
            <a:extLst>
              <a:ext uri="{FF2B5EF4-FFF2-40B4-BE49-F238E27FC236}">
                <a16:creationId xmlns:a16="http://schemas.microsoft.com/office/drawing/2014/main" id="{2125EF99-E7B4-8A4C-B2FF-355C3C3BD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4660465" cy="439248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B0932D7-A60A-D448-B316-C934498EEB26}"/>
              </a:ext>
            </a:extLst>
          </p:cNvPr>
          <p:cNvSpPr/>
          <p:nvPr/>
        </p:nvSpPr>
        <p:spPr>
          <a:xfrm>
            <a:off x="4917007" y="1673797"/>
            <a:ext cx="3816424" cy="3843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chemeClr val="bg1"/>
                </a:solidFill>
              </a:rPr>
              <a:t>Laboratory coat.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b="1" dirty="0">
                <a:solidFill>
                  <a:srgbClr val="FF0000"/>
                </a:solidFill>
              </a:rPr>
              <a:t> The laboratory coat should always cover the scrub suit outside of the operating rooms and should never be worn in the operating theater. !!!! </a:t>
            </a:r>
          </a:p>
        </p:txBody>
      </p:sp>
    </p:spTree>
    <p:extLst>
      <p:ext uri="{BB962C8B-B14F-4D97-AF65-F5344CB8AC3E}">
        <p14:creationId xmlns:p14="http://schemas.microsoft.com/office/powerpoint/2010/main" val="1414809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7986E7-0E3C-4F64-886E-935DDCB83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29777" y="1420238"/>
            <a:ext cx="3311840" cy="4751961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903D17F-F79E-40E5-9563-A1CFFCC06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A5D5775-627F-4588-82B3-905EDF231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D7F2A20-5DE4-4BC0-91EA-5FFE33A4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D536BA0-56C7-429C-B41E-B5724F0CD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F15726F-71BE-4007-B9B6-0A1AA0D52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94DB0198-2264-D140-AEA4-D2C066BD5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158" y="685799"/>
            <a:ext cx="6315658" cy="2971801"/>
          </a:xfrm>
        </p:spPr>
        <p:txBody>
          <a:bodyPr>
            <a:normAutofit/>
          </a:bodyPr>
          <a:lstStyle/>
          <a:p>
            <a:r>
              <a:rPr lang="tr-TR" sz="4100" b="1"/>
              <a:t>SCRUBBING, GOWNING, AND GLOVING</a:t>
            </a:r>
            <a:br>
              <a:rPr lang="tr-TR" sz="4100" b="1"/>
            </a:br>
            <a:br>
              <a:rPr lang="tr-TR" sz="4100"/>
            </a:br>
            <a:endParaRPr lang="tr-TR" sz="4100"/>
          </a:p>
        </p:txBody>
      </p:sp>
    </p:spTree>
    <p:extLst>
      <p:ext uri="{BB962C8B-B14F-4D97-AF65-F5344CB8AC3E}">
        <p14:creationId xmlns:p14="http://schemas.microsoft.com/office/powerpoint/2010/main" val="351440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928</Words>
  <Application>Microsoft Macintosh PowerPoint</Application>
  <PresentationFormat>Ekran Gösterisi (4:3)</PresentationFormat>
  <Paragraphs>53</Paragraphs>
  <Slides>49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49</vt:i4>
      </vt:variant>
    </vt:vector>
  </HeadingPairs>
  <TitlesOfParts>
    <vt:vector size="54" baseType="lpstr">
      <vt:lpstr>Calibri</vt:lpstr>
      <vt:lpstr>Century Gothic</vt:lpstr>
      <vt:lpstr>NewBaskerville</vt:lpstr>
      <vt:lpstr>Wingdings 3</vt:lpstr>
      <vt:lpstr>Dilim</vt:lpstr>
      <vt:lpstr>SURGICAL ATTIRE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SCRUBBING, GOWNING, AND GLOVING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SURGICAL PREPARATION AND ANIMAL POSITIONING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murat calıskan</dc:creator>
  <cp:lastModifiedBy>murat calıskan</cp:lastModifiedBy>
  <cp:revision>10</cp:revision>
  <dcterms:created xsi:type="dcterms:W3CDTF">2020-02-28T00:21:32Z</dcterms:created>
  <dcterms:modified xsi:type="dcterms:W3CDTF">2021-03-25T18:59:26Z</dcterms:modified>
</cp:coreProperties>
</file>