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9" r:id="rId2"/>
    <p:sldId id="270" r:id="rId3"/>
    <p:sldId id="271" r:id="rId4"/>
    <p:sldId id="272" r:id="rId5"/>
    <p:sldId id="273" r:id="rId6"/>
    <p:sldId id="274" r:id="rId7"/>
    <p:sldId id="275" r:id="rId8"/>
    <p:sldId id="276" r:id="rId9"/>
    <p:sldId id="277"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p:restoredTop sz="94991"/>
  </p:normalViewPr>
  <p:slideViewPr>
    <p:cSldViewPr snapToGrid="0" snapToObjects="1">
      <p:cViewPr varScale="1">
        <p:scale>
          <a:sx n="90" d="100"/>
          <a:sy n="90" d="100"/>
        </p:scale>
        <p:origin x="9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5700890" y="4719923"/>
            <a:ext cx="6389510" cy="584775"/>
          </a:xfrm>
          <a:prstGeom prst="rect">
            <a:avLst/>
          </a:prstGeom>
          <a:noFill/>
        </p:spPr>
        <p:txBody>
          <a:bodyPr wrap="square" rtlCol="0">
            <a:spAutoFit/>
          </a:bodyPr>
          <a:lstStyle/>
          <a:p>
            <a:pPr>
              <a:spcAft>
                <a:spcPts val="600"/>
              </a:spcAft>
            </a:pPr>
            <a:r>
              <a:rPr lang="tr-TR" sz="3200" dirty="0"/>
              <a:t>8</a:t>
            </a:r>
            <a:r>
              <a:rPr lang="x-none" sz="3200"/>
              <a:t> </a:t>
            </a:r>
            <a:r>
              <a:rPr lang="x-none" sz="3200" dirty="0"/>
              <a:t>– </a:t>
            </a:r>
            <a:r>
              <a:rPr lang="tr-TR" sz="3200" dirty="0"/>
              <a:t>DEĞERLENDİRME-REZERV HESABI</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536" y="855297"/>
            <a:ext cx="5472608" cy="954107"/>
          </a:xfrm>
          <a:prstGeom prst="rect">
            <a:avLst/>
          </a:prstGeom>
          <a:noFill/>
        </p:spPr>
        <p:txBody>
          <a:bodyPr wrap="square" rtlCol="0">
            <a:spAutoFit/>
          </a:bodyPr>
          <a:lstStyle/>
          <a:p>
            <a:r>
              <a:rPr lang="tr-TR" sz="1400" dirty="0"/>
              <a:t>Madencilik faaliyetlerine başlanmadan önce jeolojik ve jeofizik araştırmalara ilaveten kapsamlı sondaj çalışmaları yapılmaktadır. Bu çalışmaların amacı madenciliğin mühendislik ve üretim aşamalarında yapılan plan ve tasarmlar için cevherleşme hakkında bilgi toplamaktır. </a:t>
            </a:r>
          </a:p>
        </p:txBody>
      </p:sp>
      <p:sp>
        <p:nvSpPr>
          <p:cNvPr id="5" name="TextBox 4"/>
          <p:cNvSpPr txBox="1"/>
          <p:nvPr/>
        </p:nvSpPr>
        <p:spPr>
          <a:xfrm>
            <a:off x="1991544" y="2367464"/>
            <a:ext cx="4968552" cy="523220"/>
          </a:xfrm>
          <a:prstGeom prst="rect">
            <a:avLst/>
          </a:prstGeom>
          <a:noFill/>
        </p:spPr>
        <p:txBody>
          <a:bodyPr wrap="square" rtlCol="0">
            <a:spAutoFit/>
          </a:bodyPr>
          <a:lstStyle/>
          <a:p>
            <a:r>
              <a:rPr lang="tr-TR" sz="1400" dirty="0"/>
              <a:t>Elde edinilen bu bilgilerin ışığında cevher oluşumu “KAYNAK”, “REZERV” ve “TENÖR” gibi tanımlarla ifade edilmektedir. </a:t>
            </a:r>
          </a:p>
        </p:txBody>
      </p:sp>
      <p:sp>
        <p:nvSpPr>
          <p:cNvPr id="6" name="TextBox 5"/>
          <p:cNvSpPr txBox="1"/>
          <p:nvPr/>
        </p:nvSpPr>
        <p:spPr>
          <a:xfrm>
            <a:off x="1991544" y="3375577"/>
            <a:ext cx="5328592" cy="954107"/>
          </a:xfrm>
          <a:prstGeom prst="rect">
            <a:avLst/>
          </a:prstGeom>
          <a:noFill/>
        </p:spPr>
        <p:txBody>
          <a:bodyPr wrap="square" rtlCol="0">
            <a:spAutoFit/>
          </a:bodyPr>
          <a:lstStyle/>
          <a:p>
            <a:r>
              <a:rPr lang="tr-TR" sz="1400" dirty="0"/>
              <a:t>Madenciliğin bütün aşamalarında yatağın özellikleri hiçbir zaman değişikliğe uğramazken, yapılan bu tanımlamalar, bilgi, tecrübe, beklenti ve teknolojik gelişmelere göre zamanla değişime uğramaktadır. </a:t>
            </a:r>
          </a:p>
        </p:txBody>
      </p:sp>
      <p:sp>
        <p:nvSpPr>
          <p:cNvPr id="7" name="TextBox 6"/>
          <p:cNvSpPr txBox="1"/>
          <p:nvPr/>
        </p:nvSpPr>
        <p:spPr>
          <a:xfrm>
            <a:off x="1991544" y="4815736"/>
            <a:ext cx="5184576" cy="738664"/>
          </a:xfrm>
          <a:prstGeom prst="rect">
            <a:avLst/>
          </a:prstGeom>
          <a:noFill/>
        </p:spPr>
        <p:txBody>
          <a:bodyPr wrap="square" rtlCol="0">
            <a:spAutoFit/>
          </a:bodyPr>
          <a:lstStyle/>
          <a:p>
            <a:pPr marL="1258888" indent="-1258888"/>
            <a:r>
              <a:rPr lang="tr-TR" sz="1400" b="1" dirty="0">
                <a:solidFill>
                  <a:srgbClr val="FF0000"/>
                </a:solidFill>
              </a:rPr>
              <a:t>Cevher Kütlesi : </a:t>
            </a:r>
            <a:r>
              <a:rPr lang="tr-TR" sz="1400" dirty="0"/>
              <a:t>İçerisinden bir element veya bileşenin o günün koşullarında ekonomik olarak çıkartılabildiği mineral birikimidir. </a:t>
            </a:r>
          </a:p>
        </p:txBody>
      </p:sp>
      <p:sp>
        <p:nvSpPr>
          <p:cNvPr id="8" name="TextBox 7"/>
          <p:cNvSpPr txBox="1"/>
          <p:nvPr/>
        </p:nvSpPr>
        <p:spPr>
          <a:xfrm>
            <a:off x="1991545" y="5877272"/>
            <a:ext cx="5160193" cy="738664"/>
          </a:xfrm>
          <a:prstGeom prst="rect">
            <a:avLst/>
          </a:prstGeom>
          <a:noFill/>
        </p:spPr>
        <p:txBody>
          <a:bodyPr wrap="square" rtlCol="0">
            <a:spAutoFit/>
          </a:bodyPr>
          <a:lstStyle/>
          <a:p>
            <a:pPr marL="712788" indent="-712788"/>
            <a:r>
              <a:rPr lang="tr-TR" sz="1400" b="1" dirty="0">
                <a:solidFill>
                  <a:srgbClr val="FF0000"/>
                </a:solidFill>
              </a:rPr>
              <a:t>Kaynak : </a:t>
            </a:r>
            <a:r>
              <a:rPr lang="tr-TR" sz="1400" dirty="0"/>
              <a:t>Yerkabuğunda doğal halde bulunan, günün koşullarında veya gelecekte ekonomik yönden fayda sağlayacak katı, sıvı veya gaz birikimleridir. </a:t>
            </a:r>
          </a:p>
        </p:txBody>
      </p:sp>
      <p:sp>
        <p:nvSpPr>
          <p:cNvPr id="9" name="TextBox 8"/>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Genel Kavramlar</a:t>
            </a:r>
          </a:p>
        </p:txBody>
      </p:sp>
      <p:pic>
        <p:nvPicPr>
          <p:cNvPr id="10" name="Picture 8" descr="http://www.highgradereview.com/site/wp-content/uploads/2011/05/itabira-iron-ore-mines-vale.jpg"/>
          <p:cNvPicPr>
            <a:picLocks noChangeAspect="1" noChangeArrowheads="1"/>
          </p:cNvPicPr>
          <p:nvPr/>
        </p:nvPicPr>
        <p:blipFill>
          <a:blip r:embed="rId2" cstate="print"/>
          <a:srcRect/>
          <a:stretch>
            <a:fillRect/>
          </a:stretch>
        </p:blipFill>
        <p:spPr bwMode="auto">
          <a:xfrm>
            <a:off x="7680177" y="2564905"/>
            <a:ext cx="2575353" cy="2023493"/>
          </a:xfrm>
          <a:prstGeom prst="rect">
            <a:avLst/>
          </a:prstGeom>
          <a:noFill/>
          <a:ln>
            <a:solidFill>
              <a:srgbClr val="CC0066"/>
            </a:solidFill>
          </a:ln>
        </p:spPr>
      </p:pic>
      <p:pic>
        <p:nvPicPr>
          <p:cNvPr id="1026" name="Picture 2" descr="D:\tez\arazi_fotolari\balikesir-canakkale_28_08_2006-01_09_2006\ayvacik_sahasi_mta\IMG_0565.jpg"/>
          <p:cNvPicPr>
            <a:picLocks noChangeAspect="1" noChangeArrowheads="1"/>
          </p:cNvPicPr>
          <p:nvPr/>
        </p:nvPicPr>
        <p:blipFill>
          <a:blip r:embed="rId3" cstate="print"/>
          <a:srcRect/>
          <a:stretch>
            <a:fillRect/>
          </a:stretch>
        </p:blipFill>
        <p:spPr bwMode="auto">
          <a:xfrm>
            <a:off x="7680176" y="620688"/>
            <a:ext cx="2520280" cy="1890210"/>
          </a:xfrm>
          <a:prstGeom prst="rect">
            <a:avLst/>
          </a:prstGeom>
          <a:noFill/>
          <a:ln>
            <a:solidFill>
              <a:srgbClr val="CC0066"/>
            </a:solidFill>
          </a:ln>
        </p:spPr>
      </p:pic>
      <p:pic>
        <p:nvPicPr>
          <p:cNvPr id="1028" name="Picture 4" descr="http://www.st-augustines.worcs.sch.uk/intranet/departments/sci2007a/Chemistry/NEWchemstart/metals%20stuff/copper%20stuff/copper%20extr/ore%20body%20form.gif"/>
          <p:cNvPicPr>
            <a:picLocks noChangeAspect="1" noChangeArrowheads="1"/>
          </p:cNvPicPr>
          <p:nvPr/>
        </p:nvPicPr>
        <p:blipFill>
          <a:blip r:embed="rId4" cstate="print"/>
          <a:srcRect/>
          <a:stretch>
            <a:fillRect/>
          </a:stretch>
        </p:blipFill>
        <p:spPr bwMode="auto">
          <a:xfrm>
            <a:off x="7680176" y="4653136"/>
            <a:ext cx="2592288" cy="2165322"/>
          </a:xfrm>
          <a:prstGeom prst="rect">
            <a:avLst/>
          </a:prstGeom>
          <a:noFill/>
        </p:spPr>
      </p:pic>
    </p:spTree>
    <p:extLst>
      <p:ext uri="{BB962C8B-B14F-4D97-AF65-F5344CB8AC3E}">
        <p14:creationId xmlns:p14="http://schemas.microsoft.com/office/powerpoint/2010/main" val="135668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764704"/>
            <a:ext cx="7416824" cy="523220"/>
          </a:xfrm>
          <a:prstGeom prst="rect">
            <a:avLst/>
          </a:prstGeom>
          <a:noFill/>
        </p:spPr>
        <p:txBody>
          <a:bodyPr wrap="square" rtlCol="0">
            <a:spAutoFit/>
          </a:bodyPr>
          <a:lstStyle/>
          <a:p>
            <a:r>
              <a:rPr lang="tr-TR" sz="1400" b="1" dirty="0">
                <a:solidFill>
                  <a:srgbClr val="FF0000"/>
                </a:solidFill>
              </a:rPr>
              <a:t>Rezerv : </a:t>
            </a:r>
            <a:r>
              <a:rPr lang="tr-TR" sz="1400" dirty="0"/>
              <a:t>İçerisinden minerallerin, günün ekonomik koşullarında ve varolan teknolojiyle kârlı bir biçimde alınıdığı bilinen kayalardır. Maden yataklarındaki cevherin ton veya m</a:t>
            </a:r>
            <a:r>
              <a:rPr lang="tr-TR" sz="1400" baseline="30000" dirty="0"/>
              <a:t>3</a:t>
            </a:r>
            <a:r>
              <a:rPr lang="tr-TR" sz="1400" dirty="0"/>
              <a:t> olarak miktarıdır. </a:t>
            </a:r>
          </a:p>
        </p:txBody>
      </p:sp>
      <p:sp>
        <p:nvSpPr>
          <p:cNvPr id="6" name="TextBox 5"/>
          <p:cNvSpPr txBox="1"/>
          <p:nvPr/>
        </p:nvSpPr>
        <p:spPr>
          <a:xfrm>
            <a:off x="1775520" y="1844824"/>
            <a:ext cx="4608512" cy="523220"/>
          </a:xfrm>
          <a:prstGeom prst="rect">
            <a:avLst/>
          </a:prstGeom>
          <a:noFill/>
        </p:spPr>
        <p:txBody>
          <a:bodyPr wrap="square" rtlCol="0">
            <a:spAutoFit/>
          </a:bodyPr>
          <a:lstStyle/>
          <a:p>
            <a:r>
              <a:rPr lang="tr-TR" sz="1400" b="1" dirty="0">
                <a:solidFill>
                  <a:srgbClr val="FF0000"/>
                </a:solidFill>
              </a:rPr>
              <a:t>Görünür Rezerv : </a:t>
            </a:r>
            <a:r>
              <a:rPr lang="tr-TR" sz="1400" dirty="0"/>
              <a:t>Üç boyutu ile belirlenmiş (yüzey yayılımı, kalınlığı, rezervi, tenörü vs.) cevher kütleleri için kullanılır. </a:t>
            </a:r>
          </a:p>
        </p:txBody>
      </p:sp>
      <p:sp>
        <p:nvSpPr>
          <p:cNvPr id="7" name="TextBox 6"/>
          <p:cNvSpPr txBox="1"/>
          <p:nvPr/>
        </p:nvSpPr>
        <p:spPr>
          <a:xfrm>
            <a:off x="1775520" y="2977788"/>
            <a:ext cx="4608512" cy="523220"/>
          </a:xfrm>
          <a:prstGeom prst="rect">
            <a:avLst/>
          </a:prstGeom>
          <a:noFill/>
        </p:spPr>
        <p:txBody>
          <a:bodyPr wrap="square" rtlCol="0">
            <a:spAutoFit/>
          </a:bodyPr>
          <a:lstStyle/>
          <a:p>
            <a:r>
              <a:rPr lang="tr-TR" sz="1400" b="1" dirty="0">
                <a:solidFill>
                  <a:srgbClr val="FF0000"/>
                </a:solidFill>
              </a:rPr>
              <a:t>Muhtemel Rezerv : </a:t>
            </a:r>
            <a:r>
              <a:rPr lang="tr-TR" sz="1400" dirty="0"/>
              <a:t>İki boyutu ile belirlenmiş üçüncü boyutu tahmin edilen cevher kütleleri için kullanılır. </a:t>
            </a:r>
          </a:p>
        </p:txBody>
      </p:sp>
      <p:sp>
        <p:nvSpPr>
          <p:cNvPr id="8" name="TextBox 7"/>
          <p:cNvSpPr txBox="1"/>
          <p:nvPr/>
        </p:nvSpPr>
        <p:spPr>
          <a:xfrm>
            <a:off x="1775520" y="4057908"/>
            <a:ext cx="4608512" cy="523220"/>
          </a:xfrm>
          <a:prstGeom prst="rect">
            <a:avLst/>
          </a:prstGeom>
          <a:noFill/>
        </p:spPr>
        <p:txBody>
          <a:bodyPr wrap="square" rtlCol="0">
            <a:spAutoFit/>
          </a:bodyPr>
          <a:lstStyle/>
          <a:p>
            <a:r>
              <a:rPr lang="tr-TR" sz="1400" b="1" dirty="0">
                <a:solidFill>
                  <a:srgbClr val="FF0000"/>
                </a:solidFill>
              </a:rPr>
              <a:t>Mümkün Rezerv : </a:t>
            </a:r>
            <a:r>
              <a:rPr lang="tr-TR" sz="1400" dirty="0"/>
              <a:t>Boyutları belirlenmemiş, ancak varlığı ümit edilen cevher kütleleri için kullanılır. </a:t>
            </a:r>
          </a:p>
        </p:txBody>
      </p:sp>
      <p:sp>
        <p:nvSpPr>
          <p:cNvPr id="9" name="TextBox 8"/>
          <p:cNvSpPr txBox="1"/>
          <p:nvPr/>
        </p:nvSpPr>
        <p:spPr>
          <a:xfrm>
            <a:off x="1775520" y="5138028"/>
            <a:ext cx="4608512" cy="738664"/>
          </a:xfrm>
          <a:prstGeom prst="rect">
            <a:avLst/>
          </a:prstGeom>
          <a:noFill/>
        </p:spPr>
        <p:txBody>
          <a:bodyPr wrap="square" rtlCol="0">
            <a:spAutoFit/>
          </a:bodyPr>
          <a:lstStyle/>
          <a:p>
            <a:r>
              <a:rPr lang="tr-TR" sz="1400" b="1" dirty="0">
                <a:solidFill>
                  <a:srgbClr val="FF0000"/>
                </a:solidFill>
              </a:rPr>
              <a:t>Potansiyel Rezerv : </a:t>
            </a:r>
            <a:r>
              <a:rPr lang="tr-TR" sz="1400" dirty="0"/>
              <a:t>Varlığı belirlenmiş olmakla birlikte işletilmesi teknik ve ekonomik nedenlerden dolayı, günün koşulları altında olanaksız olan cevher kütleleri için kullanılır. </a:t>
            </a:r>
          </a:p>
        </p:txBody>
      </p:sp>
      <p:sp>
        <p:nvSpPr>
          <p:cNvPr id="10" name="TextBox 9"/>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Rezerv</a:t>
            </a:r>
          </a:p>
        </p:txBody>
      </p:sp>
      <p:pic>
        <p:nvPicPr>
          <p:cNvPr id="9219" name="Picture 3" descr="C:\Users\Sinan\Desktop\arazi\143CANON\IMG_4315.JPG"/>
          <p:cNvPicPr>
            <a:picLocks noChangeAspect="1" noChangeArrowheads="1"/>
          </p:cNvPicPr>
          <p:nvPr/>
        </p:nvPicPr>
        <p:blipFill>
          <a:blip r:embed="rId2" cstate="print"/>
          <a:srcRect/>
          <a:stretch>
            <a:fillRect/>
          </a:stretch>
        </p:blipFill>
        <p:spPr bwMode="auto">
          <a:xfrm>
            <a:off x="6672065" y="1412776"/>
            <a:ext cx="3384250" cy="2538420"/>
          </a:xfrm>
          <a:prstGeom prst="rect">
            <a:avLst/>
          </a:prstGeom>
          <a:noFill/>
          <a:ln>
            <a:solidFill>
              <a:srgbClr val="CC0066"/>
            </a:solidFill>
          </a:ln>
        </p:spPr>
      </p:pic>
      <p:pic>
        <p:nvPicPr>
          <p:cNvPr id="12" name="Picture 2"/>
          <p:cNvPicPr>
            <a:picLocks noChangeAspect="1" noChangeArrowheads="1"/>
          </p:cNvPicPr>
          <p:nvPr/>
        </p:nvPicPr>
        <p:blipFill>
          <a:blip r:embed="rId3" cstate="print"/>
          <a:srcRect l="11111" t="9524" r="12698" b="14286"/>
          <a:stretch>
            <a:fillRect/>
          </a:stretch>
        </p:blipFill>
        <p:spPr bwMode="auto">
          <a:xfrm>
            <a:off x="6672064" y="4221088"/>
            <a:ext cx="3384376" cy="2520280"/>
          </a:xfrm>
          <a:prstGeom prst="rect">
            <a:avLst/>
          </a:prstGeom>
          <a:noFill/>
          <a:ln w="9525">
            <a:solidFill>
              <a:srgbClr val="CC0066"/>
            </a:solidFill>
            <a:miter lim="800000"/>
            <a:headEnd/>
            <a:tailEnd/>
          </a:ln>
        </p:spPr>
      </p:pic>
    </p:spTree>
    <p:extLst>
      <p:ext uri="{BB962C8B-B14F-4D97-AF65-F5344CB8AC3E}">
        <p14:creationId xmlns:p14="http://schemas.microsoft.com/office/powerpoint/2010/main" val="80563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764704"/>
            <a:ext cx="8496944" cy="738664"/>
          </a:xfrm>
          <a:prstGeom prst="rect">
            <a:avLst/>
          </a:prstGeom>
          <a:noFill/>
        </p:spPr>
        <p:txBody>
          <a:bodyPr wrap="square" rtlCol="0">
            <a:spAutoFit/>
          </a:bodyPr>
          <a:lstStyle/>
          <a:p>
            <a:r>
              <a:rPr lang="tr-TR" sz="1400" b="1" dirty="0">
                <a:solidFill>
                  <a:srgbClr val="FF0000"/>
                </a:solidFill>
              </a:rPr>
              <a:t>Tenör : </a:t>
            </a:r>
            <a:r>
              <a:rPr lang="tr-TR" sz="1400" dirty="0"/>
              <a:t>Bir maden yatağındaki bir element veya bileşenin miktarının, toplam cevher yatağının miktarına oranı olarak tanımlanabilir. Diğer bir ifadeyle bir cevher kütlesi içindeki metal konsantrasyonuna o kütlenin tenörü denir. Genellikle %, ppm (gr/t) veya ppb olarak ifade edilir.  </a:t>
            </a:r>
          </a:p>
        </p:txBody>
      </p:sp>
      <p:sp>
        <p:nvSpPr>
          <p:cNvPr id="3" name="TextBox 2"/>
          <p:cNvSpPr txBox="1"/>
          <p:nvPr/>
        </p:nvSpPr>
        <p:spPr>
          <a:xfrm>
            <a:off x="1991544" y="1988840"/>
            <a:ext cx="4824536" cy="738664"/>
          </a:xfrm>
          <a:prstGeom prst="rect">
            <a:avLst/>
          </a:prstGeom>
          <a:noFill/>
        </p:spPr>
        <p:txBody>
          <a:bodyPr wrap="square" rtlCol="0">
            <a:spAutoFit/>
          </a:bodyPr>
          <a:lstStyle/>
          <a:p>
            <a:r>
              <a:rPr lang="tr-TR" sz="1400" b="1" dirty="0">
                <a:solidFill>
                  <a:srgbClr val="FF0000"/>
                </a:solidFill>
              </a:rPr>
              <a:t>Teknolojik Limit Tenör : </a:t>
            </a:r>
            <a:r>
              <a:rPr lang="tr-TR" sz="1400" dirty="0"/>
              <a:t>Bir elementin dünyada işletilebilen en düşük tenörüne teknolojik limit tenör adı verilir. Örneğin; porfiri Cu yatakları için bu oran %0.27’dir. </a:t>
            </a:r>
          </a:p>
        </p:txBody>
      </p:sp>
      <p:sp>
        <p:nvSpPr>
          <p:cNvPr id="4" name="TextBox 3"/>
          <p:cNvSpPr txBox="1"/>
          <p:nvPr/>
        </p:nvSpPr>
        <p:spPr>
          <a:xfrm>
            <a:off x="1991544" y="3212977"/>
            <a:ext cx="4824536" cy="1169551"/>
          </a:xfrm>
          <a:prstGeom prst="rect">
            <a:avLst/>
          </a:prstGeom>
          <a:noFill/>
        </p:spPr>
        <p:txBody>
          <a:bodyPr wrap="square" rtlCol="0">
            <a:spAutoFit/>
          </a:bodyPr>
          <a:lstStyle/>
          <a:p>
            <a:r>
              <a:rPr lang="tr-TR" sz="1400" b="1" dirty="0">
                <a:solidFill>
                  <a:srgbClr val="FF0000"/>
                </a:solidFill>
              </a:rPr>
              <a:t>Jeolojik Limit Tenör : </a:t>
            </a:r>
            <a:r>
              <a:rPr lang="tr-TR" sz="1400" dirty="0"/>
              <a:t>Yerkabuğunda doğal olarak bir cevherleşmeden söz edebilmek için gerekli olan en düşük tenördür. Örneğin; serpantinitler içinde ortalama %2 Cr</a:t>
            </a:r>
            <a:r>
              <a:rPr lang="tr-TR" sz="1400" baseline="-25000" dirty="0"/>
              <a:t>2</a:t>
            </a:r>
            <a:r>
              <a:rPr lang="tr-TR" sz="1400" dirty="0"/>
              <a:t>O</a:t>
            </a:r>
            <a:r>
              <a:rPr lang="tr-TR" sz="1400" baseline="-25000" dirty="0"/>
              <a:t>3</a:t>
            </a:r>
            <a:r>
              <a:rPr lang="tr-TR" sz="1400" dirty="0"/>
              <a:t> olduğuna göre bir krom cevherleşmesi için bu tenörün üstü jeolojik limit tenör olarak kabul edilir. </a:t>
            </a:r>
          </a:p>
        </p:txBody>
      </p:sp>
      <p:sp>
        <p:nvSpPr>
          <p:cNvPr id="6" name="TextBox 5"/>
          <p:cNvSpPr txBox="1"/>
          <p:nvPr/>
        </p:nvSpPr>
        <p:spPr>
          <a:xfrm>
            <a:off x="1991544" y="4869161"/>
            <a:ext cx="4824536" cy="1384995"/>
          </a:xfrm>
          <a:prstGeom prst="rect">
            <a:avLst/>
          </a:prstGeom>
          <a:noFill/>
        </p:spPr>
        <p:txBody>
          <a:bodyPr wrap="square" rtlCol="0">
            <a:spAutoFit/>
          </a:bodyPr>
          <a:lstStyle/>
          <a:p>
            <a:r>
              <a:rPr lang="tr-TR" sz="1400" b="1" dirty="0">
                <a:solidFill>
                  <a:srgbClr val="FF0000"/>
                </a:solidFill>
              </a:rPr>
              <a:t>Ekonomik Limit Tenör : </a:t>
            </a:r>
            <a:r>
              <a:rPr lang="tr-TR" sz="1400" dirty="0"/>
              <a:t>Herhangi bir cevher yatağının ekonomik olarak işletilebilecek en düşük tenörüdür. Ekonomik limit tenör her yatağın özelliğine, o günkü ülke ve dünya koşullarına göre değişir. Benzer iki maden yatağında ekonomik limit tenör değerleri ülkeler arası farklılıklar gösterdiği gibi, bir ülkenin değişik bölgeleri için de farklı olabilir. </a:t>
            </a:r>
          </a:p>
        </p:txBody>
      </p:sp>
      <p:sp>
        <p:nvSpPr>
          <p:cNvPr id="7" name="TextBox 6"/>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Tenör</a:t>
            </a:r>
          </a:p>
        </p:txBody>
      </p:sp>
      <p:pic>
        <p:nvPicPr>
          <p:cNvPr id="8" name="Picture 2" descr="D:\tez\arazi_fotolari\kalkim_24_07_2007-02_08_2007\diger\IMG_1981.JPG"/>
          <p:cNvPicPr>
            <a:picLocks noChangeAspect="1" noChangeArrowheads="1"/>
          </p:cNvPicPr>
          <p:nvPr/>
        </p:nvPicPr>
        <p:blipFill>
          <a:blip r:embed="rId2" cstate="print"/>
          <a:srcRect/>
          <a:stretch>
            <a:fillRect/>
          </a:stretch>
        </p:blipFill>
        <p:spPr bwMode="auto">
          <a:xfrm>
            <a:off x="6888088" y="4077072"/>
            <a:ext cx="3312368" cy="2484184"/>
          </a:xfrm>
          <a:prstGeom prst="rect">
            <a:avLst/>
          </a:prstGeom>
          <a:noFill/>
          <a:ln>
            <a:solidFill>
              <a:srgbClr val="CC0066"/>
            </a:solidFill>
          </a:ln>
        </p:spPr>
      </p:pic>
      <p:pic>
        <p:nvPicPr>
          <p:cNvPr id="10" name="Picture 4" descr="D:\tez\arazi_fotolari\kalkim-cataltepe_24_05_2007-27_05_2007\IMG_0144.JPG"/>
          <p:cNvPicPr>
            <a:picLocks noChangeAspect="1" noChangeArrowheads="1"/>
          </p:cNvPicPr>
          <p:nvPr/>
        </p:nvPicPr>
        <p:blipFill>
          <a:blip r:embed="rId3" cstate="print"/>
          <a:srcRect/>
          <a:stretch>
            <a:fillRect/>
          </a:stretch>
        </p:blipFill>
        <p:spPr bwMode="auto">
          <a:xfrm>
            <a:off x="6888090" y="1412777"/>
            <a:ext cx="3312367" cy="2538187"/>
          </a:xfrm>
          <a:prstGeom prst="rect">
            <a:avLst/>
          </a:prstGeom>
          <a:noFill/>
          <a:ln>
            <a:solidFill>
              <a:srgbClr val="CC0066"/>
            </a:solidFill>
          </a:ln>
        </p:spPr>
      </p:pic>
    </p:spTree>
    <p:extLst>
      <p:ext uri="{BB962C8B-B14F-4D97-AF65-F5344CB8AC3E}">
        <p14:creationId xmlns:p14="http://schemas.microsoft.com/office/powerpoint/2010/main" val="110414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2" y="692696"/>
            <a:ext cx="7416824" cy="738664"/>
          </a:xfrm>
          <a:prstGeom prst="rect">
            <a:avLst/>
          </a:prstGeom>
          <a:noFill/>
        </p:spPr>
        <p:txBody>
          <a:bodyPr wrap="square" rtlCol="0">
            <a:spAutoFit/>
          </a:bodyPr>
          <a:lstStyle/>
          <a:p>
            <a:r>
              <a:rPr lang="tr-TR" sz="1400" dirty="0"/>
              <a:t>Bir cevher kütlesinin ekonomik değerlendirmesi ve üretim planlaması için ortalama tenör ve rezerv miktarı hesaplanır. Öncelikle hesaplamalarda kullanılacak jeolojik ve sondaj verileri toplanır. Daha sonra bu bilgiler yorumlanarak </a:t>
            </a:r>
            <a:r>
              <a:rPr lang="tr-TR" sz="1400" b="1" dirty="0">
                <a:solidFill>
                  <a:srgbClr val="FF0000"/>
                </a:solidFill>
              </a:rPr>
              <a:t>değişik yöntemlerle </a:t>
            </a:r>
            <a:r>
              <a:rPr lang="tr-TR" sz="1400" dirty="0"/>
              <a:t>maden yatağı modellenir.  </a:t>
            </a:r>
          </a:p>
        </p:txBody>
      </p:sp>
      <p:pic>
        <p:nvPicPr>
          <p:cNvPr id="16387" name="Picture 3"/>
          <p:cNvPicPr>
            <a:picLocks noChangeAspect="1" noChangeArrowheads="1"/>
          </p:cNvPicPr>
          <p:nvPr/>
        </p:nvPicPr>
        <p:blipFill>
          <a:blip r:embed="rId2" cstate="print"/>
          <a:srcRect/>
          <a:stretch>
            <a:fillRect/>
          </a:stretch>
        </p:blipFill>
        <p:spPr bwMode="auto">
          <a:xfrm>
            <a:off x="3684240" y="2060849"/>
            <a:ext cx="5148064" cy="4565375"/>
          </a:xfrm>
          <a:prstGeom prst="rect">
            <a:avLst/>
          </a:prstGeom>
          <a:noFill/>
          <a:ln w="9525">
            <a:noFill/>
            <a:miter lim="800000"/>
            <a:headEnd/>
            <a:tailEnd/>
          </a:ln>
        </p:spPr>
      </p:pic>
      <p:sp>
        <p:nvSpPr>
          <p:cNvPr id="5" name="TextBox 4"/>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REZERV ve TENÖR HESABI</a:t>
            </a:r>
          </a:p>
        </p:txBody>
      </p:sp>
    </p:spTree>
    <p:extLst>
      <p:ext uri="{BB962C8B-B14F-4D97-AF65-F5344CB8AC3E}">
        <p14:creationId xmlns:p14="http://schemas.microsoft.com/office/powerpoint/2010/main" val="37637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REZERV ve TENÖR HESABI</a:t>
            </a:r>
          </a:p>
        </p:txBody>
      </p:sp>
      <p:cxnSp>
        <p:nvCxnSpPr>
          <p:cNvPr id="6" name="Straight Arrow Connector 5"/>
          <p:cNvCxnSpPr>
            <a:stCxn id="2" idx="2"/>
            <a:endCxn id="14" idx="0"/>
          </p:cNvCxnSpPr>
          <p:nvPr/>
        </p:nvCxnSpPr>
        <p:spPr>
          <a:xfrm flipH="1">
            <a:off x="3431704" y="639852"/>
            <a:ext cx="2664296" cy="41288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2" idx="2"/>
            <a:endCxn id="15" idx="0"/>
          </p:cNvCxnSpPr>
          <p:nvPr/>
        </p:nvCxnSpPr>
        <p:spPr>
          <a:xfrm>
            <a:off x="6096000" y="639852"/>
            <a:ext cx="2592288" cy="41288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847528" y="1052736"/>
            <a:ext cx="3168352" cy="369332"/>
          </a:xfrm>
          <a:prstGeom prst="rect">
            <a:avLst/>
          </a:prstGeom>
          <a:noFill/>
        </p:spPr>
        <p:txBody>
          <a:bodyPr wrap="square" rtlCol="0">
            <a:spAutoFit/>
          </a:bodyPr>
          <a:lstStyle/>
          <a:p>
            <a:r>
              <a:rPr lang="tr-TR" dirty="0"/>
              <a:t>Klasik (Geometrik) Yöntemler</a:t>
            </a:r>
          </a:p>
        </p:txBody>
      </p:sp>
      <p:sp>
        <p:nvSpPr>
          <p:cNvPr id="15" name="TextBox 14"/>
          <p:cNvSpPr txBox="1"/>
          <p:nvPr/>
        </p:nvSpPr>
        <p:spPr>
          <a:xfrm>
            <a:off x="7104112" y="1052736"/>
            <a:ext cx="3168352" cy="369332"/>
          </a:xfrm>
          <a:prstGeom prst="rect">
            <a:avLst/>
          </a:prstGeom>
          <a:noFill/>
        </p:spPr>
        <p:txBody>
          <a:bodyPr wrap="square" rtlCol="0">
            <a:spAutoFit/>
          </a:bodyPr>
          <a:lstStyle/>
          <a:p>
            <a:r>
              <a:rPr lang="tr-TR" dirty="0"/>
              <a:t>Bilgisayar Destekli Yöntemler</a:t>
            </a:r>
          </a:p>
        </p:txBody>
      </p:sp>
      <p:sp>
        <p:nvSpPr>
          <p:cNvPr id="16" name="TextBox 15"/>
          <p:cNvSpPr txBox="1"/>
          <p:nvPr/>
        </p:nvSpPr>
        <p:spPr>
          <a:xfrm>
            <a:off x="1847528" y="1484785"/>
            <a:ext cx="3240360" cy="461665"/>
          </a:xfrm>
          <a:prstGeom prst="rect">
            <a:avLst/>
          </a:prstGeom>
          <a:noFill/>
        </p:spPr>
        <p:txBody>
          <a:bodyPr wrap="square" rtlCol="0">
            <a:spAutoFit/>
          </a:bodyPr>
          <a:lstStyle/>
          <a:p>
            <a:r>
              <a:rPr lang="tr-TR" sz="1200" dirty="0"/>
              <a:t>Plan ve kesit üzerinde elle çizilen geomterik şekiller yardımıyla hesaplama yapılmaktadır. </a:t>
            </a:r>
          </a:p>
        </p:txBody>
      </p:sp>
      <p:sp>
        <p:nvSpPr>
          <p:cNvPr id="17" name="TextBox 16"/>
          <p:cNvSpPr txBox="1"/>
          <p:nvPr/>
        </p:nvSpPr>
        <p:spPr>
          <a:xfrm>
            <a:off x="7032104" y="1484785"/>
            <a:ext cx="3491880" cy="461665"/>
          </a:xfrm>
          <a:prstGeom prst="rect">
            <a:avLst/>
          </a:prstGeom>
          <a:noFill/>
        </p:spPr>
        <p:txBody>
          <a:bodyPr wrap="square" rtlCol="0">
            <a:spAutoFit/>
          </a:bodyPr>
          <a:lstStyle/>
          <a:p>
            <a:r>
              <a:rPr lang="tr-TR" sz="1200" dirty="0"/>
              <a:t>Cevher yatağı soyut bloklarla temsil edilerek her bir bloğun tenör ve tonaj değeri hesaplanır. </a:t>
            </a:r>
          </a:p>
        </p:txBody>
      </p:sp>
      <p:sp>
        <p:nvSpPr>
          <p:cNvPr id="20" name="TextBox 19"/>
          <p:cNvSpPr txBox="1"/>
          <p:nvPr/>
        </p:nvSpPr>
        <p:spPr>
          <a:xfrm>
            <a:off x="1919536" y="1988840"/>
            <a:ext cx="2664296" cy="1569660"/>
          </a:xfrm>
          <a:prstGeom prst="rect">
            <a:avLst/>
          </a:prstGeom>
          <a:noFill/>
        </p:spPr>
        <p:txBody>
          <a:bodyPr wrap="square" rtlCol="0">
            <a:spAutoFit/>
          </a:bodyPr>
          <a:lstStyle/>
          <a:p>
            <a:pPr>
              <a:buFont typeface="Wingdings" pitchFamily="2" charset="2"/>
              <a:buChar char="ü"/>
            </a:pPr>
            <a:r>
              <a:rPr lang="tr-TR" sz="1200" dirty="0"/>
              <a:t> Eşit Alana Etki Metodu</a:t>
            </a:r>
          </a:p>
          <a:p>
            <a:pPr lvl="1">
              <a:buFont typeface="Wingdings" pitchFamily="2" charset="2"/>
              <a:buChar char="ü"/>
            </a:pPr>
            <a:r>
              <a:rPr lang="tr-TR" sz="1200" dirty="0"/>
              <a:t>Kare Yöntemi</a:t>
            </a:r>
          </a:p>
          <a:p>
            <a:pPr lvl="1">
              <a:buFont typeface="Wingdings" pitchFamily="2" charset="2"/>
              <a:buChar char="ü"/>
            </a:pPr>
            <a:r>
              <a:rPr lang="tr-TR" sz="1200" dirty="0"/>
              <a:t>Daire Yöntemi</a:t>
            </a:r>
          </a:p>
          <a:p>
            <a:pPr marL="0" lvl="1">
              <a:buFont typeface="Wingdings" pitchFamily="2" charset="2"/>
              <a:buChar char="ü"/>
            </a:pPr>
            <a:r>
              <a:rPr lang="tr-TR" sz="1200" dirty="0"/>
              <a:t> Eşit Olmayan Alana Etki Metodu</a:t>
            </a:r>
          </a:p>
          <a:p>
            <a:pPr marL="457200" lvl="2">
              <a:buFont typeface="Wingdings" pitchFamily="2" charset="2"/>
              <a:buChar char="ü"/>
            </a:pPr>
            <a:r>
              <a:rPr lang="tr-TR" sz="1200" dirty="0"/>
              <a:t>Dikdörtgen Yöntemi</a:t>
            </a:r>
          </a:p>
          <a:p>
            <a:pPr marL="0" lvl="2">
              <a:buFont typeface="Wingdings" pitchFamily="2" charset="2"/>
              <a:buChar char="ü"/>
            </a:pPr>
            <a:r>
              <a:rPr lang="tr-TR" sz="1200" dirty="0"/>
              <a:t>Üçgen Yöntemi</a:t>
            </a:r>
          </a:p>
          <a:p>
            <a:pPr marL="0" lvl="2">
              <a:buFont typeface="Wingdings" pitchFamily="2" charset="2"/>
              <a:buChar char="ü"/>
            </a:pPr>
            <a:r>
              <a:rPr lang="tr-TR" sz="1200" dirty="0"/>
              <a:t>Poligon Yöntemi</a:t>
            </a:r>
          </a:p>
          <a:p>
            <a:pPr marL="0" lvl="2">
              <a:buFont typeface="Wingdings" pitchFamily="2" charset="2"/>
              <a:buChar char="ü"/>
            </a:pPr>
            <a:r>
              <a:rPr lang="tr-TR" sz="1200" dirty="0"/>
              <a:t>Kesit Yöntemi </a:t>
            </a:r>
          </a:p>
        </p:txBody>
      </p:sp>
      <p:pic>
        <p:nvPicPr>
          <p:cNvPr id="32772" name="Picture 4" descr="http://161.58.161.77/SciTech/Lacy/fig23.JPG"/>
          <p:cNvPicPr>
            <a:picLocks noChangeAspect="1" noChangeArrowheads="1"/>
          </p:cNvPicPr>
          <p:nvPr/>
        </p:nvPicPr>
        <p:blipFill>
          <a:blip r:embed="rId2" cstate="print"/>
          <a:srcRect l="13473" r="11676" b="43955"/>
          <a:stretch>
            <a:fillRect/>
          </a:stretch>
        </p:blipFill>
        <p:spPr bwMode="auto">
          <a:xfrm>
            <a:off x="1775520" y="3573016"/>
            <a:ext cx="3600400" cy="3240360"/>
          </a:xfrm>
          <a:prstGeom prst="rect">
            <a:avLst/>
          </a:prstGeom>
          <a:noFill/>
          <a:ln>
            <a:solidFill>
              <a:schemeClr val="tx1"/>
            </a:solidFill>
          </a:ln>
        </p:spPr>
      </p:pic>
      <p:pic>
        <p:nvPicPr>
          <p:cNvPr id="29" name="Picture 2" descr="http://www.3d-geology.de/im/1270551848_37_00_800.jpg"/>
          <p:cNvPicPr>
            <a:picLocks noChangeAspect="1" noChangeArrowheads="1"/>
          </p:cNvPicPr>
          <p:nvPr/>
        </p:nvPicPr>
        <p:blipFill>
          <a:blip r:embed="rId3" cstate="print"/>
          <a:srcRect/>
          <a:stretch>
            <a:fillRect/>
          </a:stretch>
        </p:blipFill>
        <p:spPr bwMode="auto">
          <a:xfrm>
            <a:off x="6023992" y="2060848"/>
            <a:ext cx="2927648" cy="2195736"/>
          </a:xfrm>
          <a:prstGeom prst="rect">
            <a:avLst/>
          </a:prstGeom>
          <a:noFill/>
          <a:ln>
            <a:solidFill>
              <a:schemeClr val="tx1"/>
            </a:solidFill>
          </a:ln>
        </p:spPr>
      </p:pic>
      <p:pic>
        <p:nvPicPr>
          <p:cNvPr id="32776" name="Picture 8" descr="http://www.geosoft.com/media/uploads/products/target-tabs/3D-Subsurface-Views-lrg.png"/>
          <p:cNvPicPr>
            <a:picLocks noChangeAspect="1" noChangeArrowheads="1"/>
          </p:cNvPicPr>
          <p:nvPr/>
        </p:nvPicPr>
        <p:blipFill>
          <a:blip r:embed="rId4" cstate="print"/>
          <a:srcRect/>
          <a:stretch>
            <a:fillRect/>
          </a:stretch>
        </p:blipFill>
        <p:spPr bwMode="auto">
          <a:xfrm>
            <a:off x="7032104" y="4365104"/>
            <a:ext cx="3487108" cy="2304256"/>
          </a:xfrm>
          <a:prstGeom prst="rect">
            <a:avLst/>
          </a:prstGeom>
          <a:noFill/>
          <a:ln>
            <a:solidFill>
              <a:schemeClr val="tx1"/>
            </a:solidFill>
          </a:ln>
        </p:spPr>
      </p:pic>
      <p:sp>
        <p:nvSpPr>
          <p:cNvPr id="41" name="Right Brace 40"/>
          <p:cNvSpPr/>
          <p:nvPr/>
        </p:nvSpPr>
        <p:spPr>
          <a:xfrm>
            <a:off x="4367808" y="2060848"/>
            <a:ext cx="216024" cy="144016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43" name="TextBox 42"/>
          <p:cNvSpPr txBox="1"/>
          <p:nvPr/>
        </p:nvSpPr>
        <p:spPr>
          <a:xfrm rot="16200000">
            <a:off x="4200420" y="2588279"/>
            <a:ext cx="1218620" cy="307777"/>
          </a:xfrm>
          <a:prstGeom prst="rect">
            <a:avLst/>
          </a:prstGeom>
          <a:noFill/>
        </p:spPr>
        <p:txBody>
          <a:bodyPr wrap="square" rtlCol="0">
            <a:spAutoFit/>
          </a:bodyPr>
          <a:lstStyle/>
          <a:p>
            <a:r>
              <a:rPr lang="tr-TR" sz="1400" b="1" dirty="0"/>
              <a:t>ETKİ ALANI</a:t>
            </a:r>
          </a:p>
        </p:txBody>
      </p:sp>
    </p:spTree>
    <p:extLst>
      <p:ext uri="{BB962C8B-B14F-4D97-AF65-F5344CB8AC3E}">
        <p14:creationId xmlns:p14="http://schemas.microsoft.com/office/powerpoint/2010/main" val="59998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3832" y="980729"/>
            <a:ext cx="2160240" cy="646331"/>
          </a:xfrm>
          <a:prstGeom prst="rect">
            <a:avLst/>
          </a:prstGeom>
          <a:noFill/>
        </p:spPr>
        <p:txBody>
          <a:bodyPr wrap="square" rtlCol="0">
            <a:spAutoFit/>
          </a:bodyPr>
          <a:lstStyle/>
          <a:p>
            <a:r>
              <a:rPr lang="tr-TR" sz="3600" b="1" dirty="0"/>
              <a:t>R=V*d*x</a:t>
            </a:r>
          </a:p>
        </p:txBody>
      </p:sp>
      <p:sp>
        <p:nvSpPr>
          <p:cNvPr id="4" name="TextBox 3"/>
          <p:cNvSpPr txBox="1"/>
          <p:nvPr/>
        </p:nvSpPr>
        <p:spPr>
          <a:xfrm>
            <a:off x="1775520" y="1628801"/>
            <a:ext cx="8352928" cy="1323439"/>
          </a:xfrm>
          <a:prstGeom prst="rect">
            <a:avLst/>
          </a:prstGeom>
          <a:noFill/>
        </p:spPr>
        <p:txBody>
          <a:bodyPr wrap="square" rtlCol="0">
            <a:spAutoFit/>
          </a:bodyPr>
          <a:lstStyle/>
          <a:p>
            <a:r>
              <a:rPr lang="tr-TR" sz="1600" dirty="0">
                <a:solidFill>
                  <a:srgbClr val="FF0000"/>
                </a:solidFill>
              </a:rPr>
              <a:t>R</a:t>
            </a:r>
            <a:r>
              <a:rPr lang="tr-TR" sz="1600" dirty="0"/>
              <a:t> : Rezerv (ton)</a:t>
            </a:r>
          </a:p>
          <a:p>
            <a:r>
              <a:rPr lang="tr-TR" sz="1600" dirty="0">
                <a:solidFill>
                  <a:srgbClr val="FF0000"/>
                </a:solidFill>
              </a:rPr>
              <a:t>V</a:t>
            </a:r>
            <a:r>
              <a:rPr lang="tr-TR" sz="1600" dirty="0"/>
              <a:t> : Hacim (m</a:t>
            </a:r>
            <a:r>
              <a:rPr lang="tr-TR" sz="1600" baseline="30000" dirty="0"/>
              <a:t>3</a:t>
            </a:r>
            <a:r>
              <a:rPr lang="tr-TR" sz="1600" dirty="0"/>
              <a:t>)</a:t>
            </a:r>
          </a:p>
          <a:p>
            <a:r>
              <a:rPr lang="tr-TR" sz="1600" dirty="0">
                <a:solidFill>
                  <a:srgbClr val="FF0000"/>
                </a:solidFill>
              </a:rPr>
              <a:t>d</a:t>
            </a:r>
            <a:r>
              <a:rPr lang="tr-TR" sz="1600" dirty="0"/>
              <a:t> : Yoğunluk (kg/m</a:t>
            </a:r>
            <a:r>
              <a:rPr lang="tr-TR" sz="1600" baseline="30000" dirty="0"/>
              <a:t>3</a:t>
            </a:r>
            <a:r>
              <a:rPr lang="tr-TR" sz="1600" dirty="0"/>
              <a:t>)</a:t>
            </a:r>
          </a:p>
          <a:p>
            <a:r>
              <a:rPr lang="tr-TR" sz="1600" dirty="0">
                <a:solidFill>
                  <a:srgbClr val="FF0000"/>
                </a:solidFill>
              </a:rPr>
              <a:t>x </a:t>
            </a:r>
            <a:r>
              <a:rPr lang="tr-TR" sz="1600" dirty="0"/>
              <a:t>: Jeolojik faktör (Jeolojik belirsizlikleri göz önüne alan ampirik bir faktördür. Değeri (0.8-1) arasında değişir. Az tektonizmaya uğramış bölgelerde x=1 alınır)  </a:t>
            </a:r>
          </a:p>
        </p:txBody>
      </p:sp>
      <p:sp>
        <p:nvSpPr>
          <p:cNvPr id="5" name="Rounded Rectangle 4"/>
          <p:cNvSpPr/>
          <p:nvPr/>
        </p:nvSpPr>
        <p:spPr>
          <a:xfrm>
            <a:off x="4439816" y="980728"/>
            <a:ext cx="2232248" cy="64807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REZERV ve TENÖR HESABI</a:t>
            </a:r>
          </a:p>
        </p:txBody>
      </p:sp>
      <p:sp>
        <p:nvSpPr>
          <p:cNvPr id="7" name="TextBox 6"/>
          <p:cNvSpPr txBox="1"/>
          <p:nvPr/>
        </p:nvSpPr>
        <p:spPr>
          <a:xfrm>
            <a:off x="5015880" y="3212977"/>
            <a:ext cx="2160240" cy="461665"/>
          </a:xfrm>
          <a:prstGeom prst="rect">
            <a:avLst/>
          </a:prstGeom>
          <a:noFill/>
        </p:spPr>
        <p:txBody>
          <a:bodyPr wrap="square" rtlCol="0">
            <a:spAutoFit/>
          </a:bodyPr>
          <a:lstStyle/>
          <a:p>
            <a:pPr algn="ctr"/>
            <a:r>
              <a:rPr lang="tr-TR" sz="2400" b="1" u="sng" dirty="0">
                <a:effectLst>
                  <a:outerShdw blurRad="38100" dist="38100" dir="2700000" algn="tl">
                    <a:srgbClr val="000000">
                      <a:alpha val="43137"/>
                    </a:srgbClr>
                  </a:outerShdw>
                </a:effectLst>
              </a:rPr>
              <a:t>ETKİ ALANI</a:t>
            </a:r>
          </a:p>
        </p:txBody>
      </p:sp>
      <p:sp>
        <p:nvSpPr>
          <p:cNvPr id="8" name="TextBox 7"/>
          <p:cNvSpPr txBox="1"/>
          <p:nvPr/>
        </p:nvSpPr>
        <p:spPr>
          <a:xfrm>
            <a:off x="1847528" y="4293097"/>
            <a:ext cx="4536504" cy="1384995"/>
          </a:xfrm>
          <a:prstGeom prst="rect">
            <a:avLst/>
          </a:prstGeom>
          <a:noFill/>
        </p:spPr>
        <p:txBody>
          <a:bodyPr wrap="square" rtlCol="0">
            <a:spAutoFit/>
          </a:bodyPr>
          <a:lstStyle/>
          <a:p>
            <a:pPr algn="just"/>
            <a:r>
              <a:rPr lang="tr-TR" sz="1400" dirty="0"/>
              <a:t>Her sondaj için kesilen cevher kalınlığının (k), hesaplanan tenörün (t) ve yoğunluğun (d), sondaj noktasından itibaren her yöne aynı şekilde devam ettiği kabul edilir. Bu devamlılık en yakın sondaj noktasına olan uzaklığın ortasından geçer. Şekilde görüldüğü gibi komşu sondajlarla aralarındaki sınır çizgileri o sondajın etki alanını şekillendirir. </a:t>
            </a:r>
          </a:p>
        </p:txBody>
      </p:sp>
      <p:pic>
        <p:nvPicPr>
          <p:cNvPr id="34818" name="Picture 2"/>
          <p:cNvPicPr>
            <a:picLocks noChangeAspect="1" noChangeArrowheads="1"/>
          </p:cNvPicPr>
          <p:nvPr/>
        </p:nvPicPr>
        <p:blipFill>
          <a:blip r:embed="rId2" cstate="print"/>
          <a:srcRect/>
          <a:stretch>
            <a:fillRect/>
          </a:stretch>
        </p:blipFill>
        <p:spPr bwMode="auto">
          <a:xfrm>
            <a:off x="6888088" y="3933056"/>
            <a:ext cx="3332300" cy="2232248"/>
          </a:xfrm>
          <a:prstGeom prst="rect">
            <a:avLst/>
          </a:prstGeom>
          <a:noFill/>
          <a:ln w="9525">
            <a:solidFill>
              <a:srgbClr val="CC0066"/>
            </a:solidFill>
            <a:miter lim="800000"/>
            <a:headEnd/>
            <a:tailEnd/>
          </a:ln>
        </p:spPr>
      </p:pic>
    </p:spTree>
    <p:extLst>
      <p:ext uri="{BB962C8B-B14F-4D97-AF65-F5344CB8AC3E}">
        <p14:creationId xmlns:p14="http://schemas.microsoft.com/office/powerpoint/2010/main" val="202518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Eşit Alana Etki Metodu - Kare</a:t>
            </a:r>
          </a:p>
        </p:txBody>
      </p:sp>
      <p:sp>
        <p:nvSpPr>
          <p:cNvPr id="4" name="TextBox 3"/>
          <p:cNvSpPr txBox="1"/>
          <p:nvPr/>
        </p:nvSpPr>
        <p:spPr>
          <a:xfrm>
            <a:off x="6456040" y="1844824"/>
            <a:ext cx="3960440" cy="369332"/>
          </a:xfrm>
          <a:prstGeom prst="rect">
            <a:avLst/>
          </a:prstGeom>
          <a:noFill/>
        </p:spPr>
        <p:txBody>
          <a:bodyPr wrap="square" rtlCol="0">
            <a:spAutoFit/>
          </a:bodyPr>
          <a:lstStyle/>
          <a:p>
            <a:r>
              <a:rPr lang="tr-TR" b="1" dirty="0"/>
              <a:t>R=V*d*x                         -  REZERV</a:t>
            </a:r>
          </a:p>
        </p:txBody>
      </p:sp>
      <p:pic>
        <p:nvPicPr>
          <p:cNvPr id="35842" name="Picture 2"/>
          <p:cNvPicPr>
            <a:picLocks noChangeAspect="1" noChangeArrowheads="1"/>
          </p:cNvPicPr>
          <p:nvPr/>
        </p:nvPicPr>
        <p:blipFill>
          <a:blip r:embed="rId2" cstate="print"/>
          <a:srcRect/>
          <a:stretch>
            <a:fillRect/>
          </a:stretch>
        </p:blipFill>
        <p:spPr bwMode="auto">
          <a:xfrm>
            <a:off x="1524001" y="637134"/>
            <a:ext cx="4632439" cy="6220867"/>
          </a:xfrm>
          <a:prstGeom prst="rect">
            <a:avLst/>
          </a:prstGeom>
          <a:noFill/>
          <a:ln w="9525">
            <a:solidFill>
              <a:srgbClr val="002060"/>
            </a:solidFill>
            <a:miter lim="800000"/>
            <a:headEnd/>
            <a:tailEnd/>
          </a:ln>
        </p:spPr>
      </p:pic>
      <p:graphicFrame>
        <p:nvGraphicFramePr>
          <p:cNvPr id="10" name="Table 9"/>
          <p:cNvGraphicFramePr>
            <a:graphicFrameLocks noGrp="1"/>
          </p:cNvGraphicFramePr>
          <p:nvPr/>
        </p:nvGraphicFramePr>
        <p:xfrm>
          <a:off x="4572000" y="3493616"/>
          <a:ext cx="6096000" cy="1879600"/>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tr-TR" sz="1000" dirty="0"/>
                        <a:t>Sondaj No</a:t>
                      </a:r>
                      <a:endParaRPr lang="en-US" sz="1000" dirty="0"/>
                    </a:p>
                  </a:txBody>
                  <a:tcPr/>
                </a:tc>
                <a:tc>
                  <a:txBody>
                    <a:bodyPr/>
                    <a:lstStyle/>
                    <a:p>
                      <a:pPr algn="ctr"/>
                      <a:r>
                        <a:rPr lang="tr-TR" sz="1000" dirty="0"/>
                        <a:t>Kalınlık</a:t>
                      </a:r>
                    </a:p>
                    <a:p>
                      <a:pPr algn="ctr"/>
                      <a:r>
                        <a:rPr lang="tr-TR" sz="1000" dirty="0"/>
                        <a:t>(m)</a:t>
                      </a:r>
                      <a:endParaRPr lang="en-US" sz="1000" dirty="0"/>
                    </a:p>
                  </a:txBody>
                  <a:tcPr/>
                </a:tc>
                <a:tc>
                  <a:txBody>
                    <a:bodyPr/>
                    <a:lstStyle/>
                    <a:p>
                      <a:pPr algn="ctr"/>
                      <a:r>
                        <a:rPr lang="tr-TR" sz="1000" dirty="0"/>
                        <a:t>Tenör</a:t>
                      </a:r>
                    </a:p>
                    <a:p>
                      <a:pPr algn="ctr"/>
                      <a:r>
                        <a:rPr lang="tr-TR" sz="1000" dirty="0"/>
                        <a:t>(g/t)</a:t>
                      </a:r>
                      <a:endParaRPr lang="en-US" sz="1000" dirty="0"/>
                    </a:p>
                  </a:txBody>
                  <a:tcPr/>
                </a:tc>
                <a:tc>
                  <a:txBody>
                    <a:bodyPr/>
                    <a:lstStyle/>
                    <a:p>
                      <a:pPr algn="ctr"/>
                      <a:r>
                        <a:rPr lang="tr-TR" sz="1000" dirty="0"/>
                        <a:t>Kal*Ten</a:t>
                      </a:r>
                      <a:endParaRPr lang="en-US" sz="1000" dirty="0"/>
                    </a:p>
                  </a:txBody>
                  <a:tcPr/>
                </a:tc>
                <a:tc>
                  <a:txBody>
                    <a:bodyPr/>
                    <a:lstStyle/>
                    <a:p>
                      <a:pPr algn="ctr"/>
                      <a:r>
                        <a:rPr lang="tr-TR" sz="1000" dirty="0"/>
                        <a:t>Yoğunluk</a:t>
                      </a:r>
                    </a:p>
                    <a:p>
                      <a:pPr algn="ctr"/>
                      <a:r>
                        <a:rPr lang="tr-TR" sz="1000" dirty="0"/>
                        <a:t>(t/m</a:t>
                      </a:r>
                      <a:r>
                        <a:rPr lang="tr-TR" sz="1000" baseline="30000" dirty="0"/>
                        <a:t>3</a:t>
                      </a:r>
                      <a:r>
                        <a:rPr lang="tr-TR" sz="1000" baseline="0" dirty="0"/>
                        <a:t>)</a:t>
                      </a:r>
                      <a:endParaRPr lang="en-US" sz="1000" dirty="0"/>
                    </a:p>
                  </a:txBody>
                  <a:tcPr/>
                </a:tc>
                <a:tc>
                  <a:txBody>
                    <a:bodyPr/>
                    <a:lstStyle/>
                    <a:p>
                      <a:pPr algn="ctr"/>
                      <a:r>
                        <a:rPr lang="tr-TR" sz="1000" dirty="0"/>
                        <a:t>Alan</a:t>
                      </a:r>
                    </a:p>
                    <a:p>
                      <a:pPr algn="ctr"/>
                      <a:r>
                        <a:rPr lang="tr-TR" sz="1000" dirty="0"/>
                        <a:t>(m</a:t>
                      </a:r>
                      <a:r>
                        <a:rPr lang="tr-TR" sz="1000" baseline="30000" dirty="0"/>
                        <a:t>2</a:t>
                      </a:r>
                      <a:r>
                        <a:rPr lang="tr-TR" sz="1000" dirty="0"/>
                        <a:t>)</a:t>
                      </a:r>
                      <a:endParaRPr lang="en-US" sz="1000" dirty="0"/>
                    </a:p>
                  </a:txBody>
                  <a:tcPr/>
                </a:tc>
                <a:tc>
                  <a:txBody>
                    <a:bodyPr/>
                    <a:lstStyle/>
                    <a:p>
                      <a:pPr algn="ctr"/>
                      <a:r>
                        <a:rPr lang="tr-TR" sz="1000" dirty="0"/>
                        <a:t>Rezerv</a:t>
                      </a:r>
                    </a:p>
                    <a:p>
                      <a:pPr algn="ctr"/>
                      <a:r>
                        <a:rPr lang="tr-TR" sz="1000" dirty="0"/>
                        <a:t>(t)</a:t>
                      </a:r>
                      <a:endParaRPr lang="en-US" sz="1000" dirty="0"/>
                    </a:p>
                  </a:txBody>
                  <a:tcPr/>
                </a:tc>
                <a:tc>
                  <a:txBody>
                    <a:bodyPr/>
                    <a:lstStyle/>
                    <a:p>
                      <a:pPr algn="ctr"/>
                      <a:r>
                        <a:rPr lang="tr-TR" sz="1000" dirty="0"/>
                        <a:t>Met.</a:t>
                      </a:r>
                      <a:r>
                        <a:rPr lang="tr-TR" sz="1000" baseline="0" dirty="0"/>
                        <a:t> Mikt.</a:t>
                      </a:r>
                    </a:p>
                    <a:p>
                      <a:pPr algn="ctr"/>
                      <a:r>
                        <a:rPr lang="tr-TR" sz="1000" baseline="0" dirty="0"/>
                        <a:t>(kg)</a:t>
                      </a:r>
                      <a:endParaRPr lang="tr-TR" sz="1000" dirty="0"/>
                    </a:p>
                  </a:txBody>
                  <a:tcPr/>
                </a:tc>
                <a:extLst>
                  <a:ext uri="{0D108BD9-81ED-4DB2-BD59-A6C34878D82A}">
                    <a16:rowId xmlns:a16="http://schemas.microsoft.com/office/drawing/2014/main" val="10000"/>
                  </a:ext>
                </a:extLst>
              </a:tr>
              <a:tr h="370840">
                <a:tc>
                  <a:txBody>
                    <a:bodyPr/>
                    <a:lstStyle/>
                    <a:p>
                      <a:pPr algn="ctr"/>
                      <a:r>
                        <a:rPr lang="tr-TR" sz="1200" b="1" dirty="0">
                          <a:solidFill>
                            <a:srgbClr val="FF0000"/>
                          </a:solidFill>
                        </a:rPr>
                        <a:t>1</a:t>
                      </a:r>
                      <a:endParaRPr lang="en-US" sz="1200" b="1" dirty="0">
                        <a:solidFill>
                          <a:srgbClr val="FF0000"/>
                        </a:solidFill>
                      </a:endParaRPr>
                    </a:p>
                  </a:txBody>
                  <a:tcPr anchor="ctr"/>
                </a:tc>
                <a:tc>
                  <a:txBody>
                    <a:bodyPr/>
                    <a:lstStyle/>
                    <a:p>
                      <a:pPr algn="ctr"/>
                      <a:r>
                        <a:rPr lang="tr-TR" sz="1200" b="1" dirty="0">
                          <a:solidFill>
                            <a:srgbClr val="FF0000"/>
                          </a:solidFill>
                        </a:rPr>
                        <a:t>5,6</a:t>
                      </a:r>
                      <a:endParaRPr lang="en-US" sz="1200" b="1" dirty="0">
                        <a:solidFill>
                          <a:srgbClr val="FF0000"/>
                        </a:solidFill>
                      </a:endParaRPr>
                    </a:p>
                  </a:txBody>
                  <a:tcPr anchor="ctr"/>
                </a:tc>
                <a:tc>
                  <a:txBody>
                    <a:bodyPr/>
                    <a:lstStyle/>
                    <a:p>
                      <a:pPr algn="ctr"/>
                      <a:r>
                        <a:rPr lang="tr-TR" sz="1200" b="1" dirty="0">
                          <a:solidFill>
                            <a:srgbClr val="FF0000"/>
                          </a:solidFill>
                        </a:rPr>
                        <a:t>145</a:t>
                      </a:r>
                      <a:endParaRPr lang="en-US" sz="1200" b="1" dirty="0">
                        <a:solidFill>
                          <a:srgbClr val="FF0000"/>
                        </a:solidFill>
                      </a:endParaRPr>
                    </a:p>
                  </a:txBody>
                  <a:tcPr anchor="ctr"/>
                </a:tc>
                <a:tc>
                  <a:txBody>
                    <a:bodyPr/>
                    <a:lstStyle/>
                    <a:p>
                      <a:pPr algn="ctr"/>
                      <a:r>
                        <a:rPr lang="tr-TR" sz="1200" b="1" dirty="0">
                          <a:solidFill>
                            <a:srgbClr val="FF0000"/>
                          </a:solidFill>
                        </a:rPr>
                        <a:t>812,0</a:t>
                      </a:r>
                      <a:endParaRPr lang="en-US" sz="1200" b="1" dirty="0">
                        <a:solidFill>
                          <a:srgbClr val="FF0000"/>
                        </a:solidFill>
                      </a:endParaRPr>
                    </a:p>
                  </a:txBody>
                  <a:tcPr anchor="ctr"/>
                </a:tc>
                <a:tc>
                  <a:txBody>
                    <a:bodyPr/>
                    <a:lstStyle/>
                    <a:p>
                      <a:pPr algn="ctr"/>
                      <a:r>
                        <a:rPr lang="tr-TR" sz="1200" b="1" dirty="0">
                          <a:solidFill>
                            <a:srgbClr val="FF0000"/>
                          </a:solidFill>
                        </a:rPr>
                        <a:t>2,56</a:t>
                      </a:r>
                      <a:endParaRPr lang="en-US" sz="1200" b="1" dirty="0">
                        <a:solidFill>
                          <a:srgbClr val="FF0000"/>
                        </a:solidFill>
                      </a:endParaRPr>
                    </a:p>
                  </a:txBody>
                  <a:tcPr anchor="ctr"/>
                </a:tc>
                <a:tc>
                  <a:txBody>
                    <a:bodyPr/>
                    <a:lstStyle/>
                    <a:p>
                      <a:pPr algn="ctr"/>
                      <a:r>
                        <a:rPr lang="tr-TR" sz="1200" b="1" dirty="0">
                          <a:solidFill>
                            <a:srgbClr val="FF0000"/>
                          </a:solidFill>
                        </a:rPr>
                        <a:t>1600</a:t>
                      </a:r>
                      <a:endParaRPr lang="en-US" sz="1200" b="1" dirty="0">
                        <a:solidFill>
                          <a:srgbClr val="FF0000"/>
                        </a:solidFill>
                      </a:endParaRPr>
                    </a:p>
                  </a:txBody>
                  <a:tcPr anchor="ctr"/>
                </a:tc>
                <a:tc>
                  <a:txBody>
                    <a:bodyPr/>
                    <a:lstStyle/>
                    <a:p>
                      <a:pPr algn="ctr"/>
                      <a:r>
                        <a:rPr lang="tr-TR" sz="1200" b="1" dirty="0">
                          <a:solidFill>
                            <a:srgbClr val="FF0000"/>
                          </a:solidFill>
                        </a:rPr>
                        <a:t>22937,6</a:t>
                      </a:r>
                      <a:endParaRPr lang="en-US" sz="1200" b="1" dirty="0">
                        <a:solidFill>
                          <a:srgbClr val="FF0000"/>
                        </a:solidFill>
                      </a:endParaRPr>
                    </a:p>
                  </a:txBody>
                  <a:tcPr anchor="ctr"/>
                </a:tc>
                <a:tc>
                  <a:txBody>
                    <a:bodyPr/>
                    <a:lstStyle/>
                    <a:p>
                      <a:pPr algn="ctr"/>
                      <a:r>
                        <a:rPr lang="tr-TR" sz="1200" b="1" dirty="0">
                          <a:solidFill>
                            <a:srgbClr val="FF0000"/>
                          </a:solidFill>
                        </a:rPr>
                        <a:t>3325,95</a:t>
                      </a:r>
                      <a:endParaRPr lang="en-US" sz="1200" b="1" dirty="0">
                        <a:solidFill>
                          <a:srgbClr val="FF0000"/>
                        </a:solidFill>
                      </a:endParaRPr>
                    </a:p>
                  </a:txBody>
                  <a:tcPr anchor="ctr"/>
                </a:tc>
                <a:extLst>
                  <a:ext uri="{0D108BD9-81ED-4DB2-BD59-A6C34878D82A}">
                    <a16:rowId xmlns:a16="http://schemas.microsoft.com/office/drawing/2014/main" val="10001"/>
                  </a:ext>
                </a:extLst>
              </a:tr>
              <a:tr h="370840">
                <a:tc>
                  <a:txBody>
                    <a:bodyPr/>
                    <a:lstStyle/>
                    <a:p>
                      <a:pPr algn="ctr"/>
                      <a:r>
                        <a:rPr lang="tr-TR" sz="1200" b="1" dirty="0">
                          <a:solidFill>
                            <a:srgbClr val="FF0000"/>
                          </a:solidFill>
                        </a:rPr>
                        <a:t>2</a:t>
                      </a:r>
                      <a:endParaRPr lang="en-US" sz="1200" b="1" dirty="0">
                        <a:solidFill>
                          <a:srgbClr val="FF0000"/>
                        </a:solidFill>
                      </a:endParaRPr>
                    </a:p>
                  </a:txBody>
                  <a:tcPr anchor="ctr"/>
                </a:tc>
                <a:tc>
                  <a:txBody>
                    <a:bodyPr/>
                    <a:lstStyle/>
                    <a:p>
                      <a:pPr algn="ctr"/>
                      <a:r>
                        <a:rPr lang="tr-TR" sz="1200" b="1" dirty="0">
                          <a:solidFill>
                            <a:srgbClr val="FF0000"/>
                          </a:solidFill>
                        </a:rPr>
                        <a:t>5,4</a:t>
                      </a:r>
                      <a:endParaRPr lang="en-US" sz="1200" b="1" dirty="0">
                        <a:solidFill>
                          <a:srgbClr val="FF0000"/>
                        </a:solidFill>
                      </a:endParaRPr>
                    </a:p>
                  </a:txBody>
                  <a:tcPr anchor="ctr"/>
                </a:tc>
                <a:tc>
                  <a:txBody>
                    <a:bodyPr/>
                    <a:lstStyle/>
                    <a:p>
                      <a:pPr algn="ctr"/>
                      <a:r>
                        <a:rPr lang="tr-TR" sz="1200" b="1" dirty="0">
                          <a:solidFill>
                            <a:srgbClr val="FF0000"/>
                          </a:solidFill>
                        </a:rPr>
                        <a:t>185</a:t>
                      </a:r>
                      <a:endParaRPr lang="en-US" sz="1200" b="1" dirty="0">
                        <a:solidFill>
                          <a:srgbClr val="FF0000"/>
                        </a:solidFill>
                      </a:endParaRPr>
                    </a:p>
                  </a:txBody>
                  <a:tcPr anchor="ctr"/>
                </a:tc>
                <a:tc>
                  <a:txBody>
                    <a:bodyPr/>
                    <a:lstStyle/>
                    <a:p>
                      <a:pPr algn="ctr"/>
                      <a:r>
                        <a:rPr lang="tr-TR" sz="1200" b="1" dirty="0">
                          <a:solidFill>
                            <a:srgbClr val="FF0000"/>
                          </a:solidFill>
                        </a:rPr>
                        <a:t>999,0</a:t>
                      </a:r>
                      <a:endParaRPr lang="en-US" sz="1200" b="1" dirty="0">
                        <a:solidFill>
                          <a:srgbClr val="FF0000"/>
                        </a:solidFill>
                      </a:endParaRPr>
                    </a:p>
                  </a:txBody>
                  <a:tcPr anchor="ctr"/>
                </a:tc>
                <a:tc>
                  <a:txBody>
                    <a:bodyPr/>
                    <a:lstStyle/>
                    <a:p>
                      <a:pPr algn="ctr"/>
                      <a:r>
                        <a:rPr lang="tr-TR" sz="1200" b="1" dirty="0">
                          <a:solidFill>
                            <a:srgbClr val="FF0000"/>
                          </a:solidFill>
                        </a:rPr>
                        <a:t>2,56</a:t>
                      </a:r>
                      <a:endParaRPr lang="en-US" sz="1200" b="1" dirty="0">
                        <a:solidFill>
                          <a:srgbClr val="FF0000"/>
                        </a:solidFill>
                      </a:endParaRPr>
                    </a:p>
                  </a:txBody>
                  <a:tcPr anchor="ctr"/>
                </a:tc>
                <a:tc>
                  <a:txBody>
                    <a:bodyPr/>
                    <a:lstStyle/>
                    <a:p>
                      <a:pPr algn="ctr"/>
                      <a:r>
                        <a:rPr lang="tr-TR" sz="1200" b="1" dirty="0">
                          <a:solidFill>
                            <a:srgbClr val="FF0000"/>
                          </a:solidFill>
                        </a:rPr>
                        <a:t>1600</a:t>
                      </a:r>
                      <a:endParaRPr lang="en-US" sz="1200" b="1" dirty="0">
                        <a:solidFill>
                          <a:srgbClr val="FF0000"/>
                        </a:solidFill>
                      </a:endParaRPr>
                    </a:p>
                  </a:txBody>
                  <a:tcPr anchor="ctr"/>
                </a:tc>
                <a:tc>
                  <a:txBody>
                    <a:bodyPr/>
                    <a:lstStyle/>
                    <a:p>
                      <a:pPr algn="ctr"/>
                      <a:r>
                        <a:rPr lang="tr-TR" sz="1200" b="1" dirty="0">
                          <a:solidFill>
                            <a:srgbClr val="FF0000"/>
                          </a:solidFill>
                        </a:rPr>
                        <a:t>22624</a:t>
                      </a:r>
                      <a:endParaRPr lang="en-US" sz="1200" b="1" dirty="0">
                        <a:solidFill>
                          <a:srgbClr val="FF0000"/>
                        </a:solidFill>
                      </a:endParaRPr>
                    </a:p>
                  </a:txBody>
                  <a:tcPr anchor="ctr"/>
                </a:tc>
                <a:tc>
                  <a:txBody>
                    <a:bodyPr/>
                    <a:lstStyle/>
                    <a:p>
                      <a:pPr algn="ctr"/>
                      <a:r>
                        <a:rPr lang="tr-TR" sz="1200" b="1" dirty="0">
                          <a:solidFill>
                            <a:srgbClr val="FF0000"/>
                          </a:solidFill>
                        </a:rPr>
                        <a:t>4185,44</a:t>
                      </a:r>
                      <a:endParaRPr lang="en-US" sz="1200" b="1" dirty="0">
                        <a:solidFill>
                          <a:srgbClr val="FF0000"/>
                        </a:solidFill>
                      </a:endParaRPr>
                    </a:p>
                  </a:txBody>
                  <a:tcPr anchor="ctr"/>
                </a:tc>
                <a:extLst>
                  <a:ext uri="{0D108BD9-81ED-4DB2-BD59-A6C34878D82A}">
                    <a16:rowId xmlns:a16="http://schemas.microsoft.com/office/drawing/2014/main" val="10002"/>
                  </a:ext>
                </a:extLst>
              </a:tr>
              <a:tr h="370840">
                <a:tc>
                  <a:txBody>
                    <a:bodyPr/>
                    <a:lstStyle/>
                    <a:p>
                      <a:pPr algn="ctr"/>
                      <a:endParaRPr lang="en-US" sz="1200" b="1">
                        <a:solidFill>
                          <a:srgbClr val="FF0000"/>
                        </a:solidFill>
                      </a:endParaRPr>
                    </a:p>
                  </a:txBody>
                  <a:tcPr anchor="ctr"/>
                </a:tc>
                <a:tc>
                  <a:txBody>
                    <a:bodyPr/>
                    <a:lstStyle/>
                    <a:p>
                      <a:pPr algn="ctr"/>
                      <a:endParaRPr lang="en-US" sz="1200" b="1">
                        <a:solidFill>
                          <a:srgbClr val="FF0000"/>
                        </a:solidFill>
                      </a:endParaRPr>
                    </a:p>
                  </a:txBody>
                  <a:tcPr anchor="ctr"/>
                </a:tc>
                <a:tc>
                  <a:txBody>
                    <a:bodyPr/>
                    <a:lstStyle/>
                    <a:p>
                      <a:pPr algn="ctr"/>
                      <a:endParaRPr lang="en-US" sz="1200" b="1">
                        <a:solidFill>
                          <a:srgbClr val="FF0000"/>
                        </a:solidFill>
                      </a:endParaRPr>
                    </a:p>
                  </a:txBody>
                  <a:tcPr anchor="ctr"/>
                </a:tc>
                <a:tc>
                  <a:txBody>
                    <a:bodyPr/>
                    <a:lstStyle/>
                    <a:p>
                      <a:pPr algn="ctr"/>
                      <a:endParaRPr lang="en-US" sz="1200" b="1">
                        <a:solidFill>
                          <a:srgbClr val="FF0000"/>
                        </a:solidFill>
                      </a:endParaRPr>
                    </a:p>
                  </a:txBody>
                  <a:tcPr anchor="ctr"/>
                </a:tc>
                <a:tc>
                  <a:txBody>
                    <a:bodyPr/>
                    <a:lstStyle/>
                    <a:p>
                      <a:pPr algn="ctr"/>
                      <a:endParaRPr lang="en-US" sz="1200" b="1">
                        <a:solidFill>
                          <a:srgbClr val="FF0000"/>
                        </a:solidFill>
                      </a:endParaRPr>
                    </a:p>
                  </a:txBody>
                  <a:tcPr anchor="ctr"/>
                </a:tc>
                <a:tc>
                  <a:txBody>
                    <a:bodyPr/>
                    <a:lstStyle/>
                    <a:p>
                      <a:pPr algn="ctr"/>
                      <a:endParaRPr lang="en-US" sz="1200" b="1" dirty="0">
                        <a:solidFill>
                          <a:srgbClr val="FF0000"/>
                        </a:solidFill>
                      </a:endParaRPr>
                    </a:p>
                  </a:txBody>
                  <a:tcPr anchor="ctr"/>
                </a:tc>
                <a:tc>
                  <a:txBody>
                    <a:bodyPr/>
                    <a:lstStyle/>
                    <a:p>
                      <a:pPr algn="ctr"/>
                      <a:endParaRPr lang="en-US" sz="1200" b="1" dirty="0">
                        <a:solidFill>
                          <a:srgbClr val="FF0000"/>
                        </a:solidFill>
                      </a:endParaRPr>
                    </a:p>
                  </a:txBody>
                  <a:tcPr anchor="ctr"/>
                </a:tc>
                <a:tc>
                  <a:txBody>
                    <a:bodyPr/>
                    <a:lstStyle/>
                    <a:p>
                      <a:pPr algn="ctr"/>
                      <a:endParaRPr lang="en-US" sz="1200" b="1" dirty="0">
                        <a:solidFill>
                          <a:srgbClr val="FF0000"/>
                        </a:solidFill>
                      </a:endParaRPr>
                    </a:p>
                  </a:txBody>
                  <a:tcPr anchor="ctr"/>
                </a:tc>
                <a:extLst>
                  <a:ext uri="{0D108BD9-81ED-4DB2-BD59-A6C34878D82A}">
                    <a16:rowId xmlns:a16="http://schemas.microsoft.com/office/drawing/2014/main" val="10003"/>
                  </a:ext>
                </a:extLst>
              </a:tr>
              <a:tr h="370840">
                <a:tc>
                  <a:txBody>
                    <a:bodyPr/>
                    <a:lstStyle/>
                    <a:p>
                      <a:pPr algn="ctr"/>
                      <a:endParaRPr lang="en-US" sz="1200" b="1">
                        <a:solidFill>
                          <a:srgbClr val="FF0000"/>
                        </a:solidFill>
                      </a:endParaRPr>
                    </a:p>
                  </a:txBody>
                  <a:tcPr anchor="ctr"/>
                </a:tc>
                <a:tc>
                  <a:txBody>
                    <a:bodyPr/>
                    <a:lstStyle/>
                    <a:p>
                      <a:pPr algn="ctr"/>
                      <a:r>
                        <a:rPr lang="tr-TR" sz="1200" b="1" dirty="0"/>
                        <a:t>∑</a:t>
                      </a:r>
                      <a:endParaRPr lang="en-US" sz="1200" b="1" dirty="0">
                        <a:solidFill>
                          <a:srgbClr val="FF0000"/>
                        </a:solidFill>
                      </a:endParaRPr>
                    </a:p>
                  </a:txBody>
                  <a:tcPr anchor="ctr"/>
                </a:tc>
                <a:tc>
                  <a:txBody>
                    <a:bodyPr/>
                    <a:lstStyle/>
                    <a:p>
                      <a:pPr algn="ctr"/>
                      <a:endParaRPr lang="en-US" sz="1200" b="1" dirty="0">
                        <a:solidFill>
                          <a:srgbClr val="FF0000"/>
                        </a:solidFill>
                      </a:endParaRPr>
                    </a:p>
                  </a:txBody>
                  <a:tcPr anchor="ctr"/>
                </a:tc>
                <a:tc>
                  <a:txBody>
                    <a:bodyPr/>
                    <a:lstStyle/>
                    <a:p>
                      <a:pPr algn="ctr"/>
                      <a:r>
                        <a:rPr lang="tr-TR" sz="1200" b="1" dirty="0"/>
                        <a:t>∑</a:t>
                      </a:r>
                      <a:endParaRPr lang="en-US" sz="1200" b="1" dirty="0">
                        <a:solidFill>
                          <a:srgbClr val="FF0000"/>
                        </a:solidFill>
                      </a:endParaRPr>
                    </a:p>
                  </a:txBody>
                  <a:tcPr anchor="ctr"/>
                </a:tc>
                <a:tc>
                  <a:txBody>
                    <a:bodyPr/>
                    <a:lstStyle/>
                    <a:p>
                      <a:pPr algn="ctr"/>
                      <a:endParaRPr lang="en-US" sz="1200" b="1" dirty="0">
                        <a:solidFill>
                          <a:srgbClr val="FF0000"/>
                        </a:solidFill>
                      </a:endParaRPr>
                    </a:p>
                  </a:txBody>
                  <a:tcPr anchor="ctr"/>
                </a:tc>
                <a:tc>
                  <a:txBody>
                    <a:bodyPr/>
                    <a:lstStyle/>
                    <a:p>
                      <a:pPr algn="ctr"/>
                      <a:endParaRPr lang="en-US" sz="1200" b="1">
                        <a:solidFill>
                          <a:srgbClr val="FF0000"/>
                        </a:solidFill>
                      </a:endParaRPr>
                    </a:p>
                  </a:txBody>
                  <a:tcPr anchor="ctr"/>
                </a:tc>
                <a:tc>
                  <a:txBody>
                    <a:bodyPr/>
                    <a:lstStyle/>
                    <a:p>
                      <a:pPr algn="ctr"/>
                      <a:r>
                        <a:rPr lang="tr-TR" sz="1200" b="1" dirty="0"/>
                        <a:t>∑</a:t>
                      </a:r>
                      <a:endParaRPr lang="en-US" sz="1200" b="1" dirty="0">
                        <a:solidFill>
                          <a:srgbClr val="FF0000"/>
                        </a:solidFill>
                      </a:endParaRPr>
                    </a:p>
                  </a:txBody>
                  <a:tcPr anchor="ctr"/>
                </a:tc>
                <a:tc>
                  <a:txBody>
                    <a:bodyPr/>
                    <a:lstStyle/>
                    <a:p>
                      <a:pPr algn="ctr"/>
                      <a:r>
                        <a:rPr lang="tr-TR" sz="1200" b="1" dirty="0"/>
                        <a:t>∑</a:t>
                      </a:r>
                      <a:endParaRPr lang="en-US" sz="1200" b="1" dirty="0">
                        <a:solidFill>
                          <a:srgbClr val="FF0000"/>
                        </a:solidFill>
                      </a:endParaRPr>
                    </a:p>
                  </a:txBody>
                  <a:tcPr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6456040" y="764704"/>
            <a:ext cx="3960440" cy="369332"/>
          </a:xfrm>
          <a:prstGeom prst="rect">
            <a:avLst/>
          </a:prstGeom>
          <a:noFill/>
        </p:spPr>
        <p:txBody>
          <a:bodyPr wrap="square" rtlCol="0">
            <a:spAutoFit/>
          </a:bodyPr>
          <a:lstStyle/>
          <a:p>
            <a:r>
              <a:rPr lang="tr-TR" b="1" dirty="0"/>
              <a:t>A=a</a:t>
            </a:r>
            <a:r>
              <a:rPr lang="tr-TR" b="1" baseline="30000" dirty="0"/>
              <a:t>2</a:t>
            </a:r>
            <a:r>
              <a:rPr lang="tr-TR" b="1" dirty="0"/>
              <a:t>                                 -  ALAN</a:t>
            </a:r>
            <a:endParaRPr lang="tr-TR" b="1" baseline="30000" dirty="0"/>
          </a:p>
        </p:txBody>
      </p:sp>
      <p:sp>
        <p:nvSpPr>
          <p:cNvPr id="12" name="TextBox 11"/>
          <p:cNvSpPr txBox="1"/>
          <p:nvPr/>
        </p:nvSpPr>
        <p:spPr>
          <a:xfrm>
            <a:off x="6456040" y="1268760"/>
            <a:ext cx="4032448" cy="369332"/>
          </a:xfrm>
          <a:prstGeom prst="rect">
            <a:avLst/>
          </a:prstGeom>
          <a:noFill/>
        </p:spPr>
        <p:txBody>
          <a:bodyPr wrap="square" rtlCol="0">
            <a:spAutoFit/>
          </a:bodyPr>
          <a:lstStyle/>
          <a:p>
            <a:r>
              <a:rPr lang="tr-TR" b="1" dirty="0"/>
              <a:t>V=a</a:t>
            </a:r>
            <a:r>
              <a:rPr lang="tr-TR" b="1" baseline="30000" dirty="0"/>
              <a:t>2</a:t>
            </a:r>
            <a:r>
              <a:rPr lang="tr-TR" b="1" dirty="0"/>
              <a:t>*h                            -  HACİM  </a:t>
            </a:r>
          </a:p>
        </p:txBody>
      </p:sp>
      <p:sp>
        <p:nvSpPr>
          <p:cNvPr id="13" name="TextBox 12"/>
          <p:cNvSpPr txBox="1"/>
          <p:nvPr/>
        </p:nvSpPr>
        <p:spPr>
          <a:xfrm>
            <a:off x="6456040" y="2348880"/>
            <a:ext cx="4032448" cy="369332"/>
          </a:xfrm>
          <a:prstGeom prst="rect">
            <a:avLst/>
          </a:prstGeom>
          <a:noFill/>
        </p:spPr>
        <p:txBody>
          <a:bodyPr wrap="square" rtlCol="0">
            <a:spAutoFit/>
          </a:bodyPr>
          <a:lstStyle/>
          <a:p>
            <a:r>
              <a:rPr lang="tr-TR" b="1" dirty="0"/>
              <a:t>MM (t)=R*T/1000 (kg)  -  METAL MİKT.</a:t>
            </a:r>
          </a:p>
        </p:txBody>
      </p:sp>
      <p:sp>
        <p:nvSpPr>
          <p:cNvPr id="14" name="TextBox 13"/>
          <p:cNvSpPr txBox="1"/>
          <p:nvPr/>
        </p:nvSpPr>
        <p:spPr>
          <a:xfrm>
            <a:off x="6312024" y="5579948"/>
            <a:ext cx="3960440" cy="369332"/>
          </a:xfrm>
          <a:prstGeom prst="rect">
            <a:avLst/>
          </a:prstGeom>
          <a:noFill/>
        </p:spPr>
        <p:txBody>
          <a:bodyPr wrap="square" rtlCol="0">
            <a:spAutoFit/>
          </a:bodyPr>
          <a:lstStyle/>
          <a:p>
            <a:r>
              <a:rPr lang="tr-TR" b="1" dirty="0"/>
              <a:t>Ort.Kalınlık = ∑Kalınlık / Sondaj Sayısı  </a:t>
            </a:r>
          </a:p>
        </p:txBody>
      </p:sp>
      <p:sp>
        <p:nvSpPr>
          <p:cNvPr id="15" name="TextBox 14"/>
          <p:cNvSpPr txBox="1"/>
          <p:nvPr/>
        </p:nvSpPr>
        <p:spPr>
          <a:xfrm>
            <a:off x="6312024" y="6084004"/>
            <a:ext cx="4176464" cy="369332"/>
          </a:xfrm>
          <a:prstGeom prst="rect">
            <a:avLst/>
          </a:prstGeom>
          <a:noFill/>
        </p:spPr>
        <p:txBody>
          <a:bodyPr wrap="square" rtlCol="0">
            <a:spAutoFit/>
          </a:bodyPr>
          <a:lstStyle/>
          <a:p>
            <a:r>
              <a:rPr lang="tr-TR" b="1" dirty="0"/>
              <a:t>Ort.Tenör = ∑Kalınlık *Tenör / ∑  Kalınlık</a:t>
            </a:r>
          </a:p>
        </p:txBody>
      </p:sp>
    </p:spTree>
    <p:extLst>
      <p:ext uri="{BB962C8B-B14F-4D97-AF65-F5344CB8AC3E}">
        <p14:creationId xmlns:p14="http://schemas.microsoft.com/office/powerpoint/2010/main" val="117422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3712" y="116632"/>
            <a:ext cx="5184576"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Eşit Alana Etki Metodu - Daire</a:t>
            </a:r>
          </a:p>
        </p:txBody>
      </p:sp>
      <p:pic>
        <p:nvPicPr>
          <p:cNvPr id="3" name="Picture 3"/>
          <p:cNvPicPr>
            <a:picLocks noChangeAspect="1" noChangeArrowheads="1"/>
          </p:cNvPicPr>
          <p:nvPr/>
        </p:nvPicPr>
        <p:blipFill>
          <a:blip r:embed="rId2" cstate="print"/>
          <a:srcRect/>
          <a:stretch>
            <a:fillRect/>
          </a:stretch>
        </p:blipFill>
        <p:spPr bwMode="auto">
          <a:xfrm>
            <a:off x="3863753" y="620688"/>
            <a:ext cx="4415083" cy="6237313"/>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1605483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771</Words>
  <Application>Microsoft Macintosh PowerPoint</Application>
  <PresentationFormat>Widescreen</PresentationFormat>
  <Paragraphs>89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68</cp:revision>
  <dcterms:created xsi:type="dcterms:W3CDTF">2020-10-22T11:28:47Z</dcterms:created>
  <dcterms:modified xsi:type="dcterms:W3CDTF">2021-03-30T21:12:47Z</dcterms:modified>
</cp:coreProperties>
</file>