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9" r:id="rId2"/>
    <p:sldId id="257" r:id="rId3"/>
    <p:sldId id="258" r:id="rId4"/>
    <p:sldId id="259" r:id="rId5"/>
    <p:sldId id="260" r:id="rId6"/>
    <p:sldId id="261" r:id="rId7"/>
    <p:sldId id="267" r:id="rId8"/>
    <p:sldId id="264" r:id="rId9"/>
    <p:sldId id="265" r:id="rId10"/>
    <p:sldId id="266" r:id="rId11"/>
    <p:sldId id="263" r:id="rId12"/>
    <p:sldId id="268" r:id="rId13"/>
    <p:sldId id="273" r:id="rId14"/>
    <p:sldId id="274" r:id="rId1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790"/>
    <p:restoredTop sz="94991"/>
  </p:normalViewPr>
  <p:slideViewPr>
    <p:cSldViewPr snapToGrid="0" snapToObjects="1">
      <p:cViewPr varScale="1">
        <p:scale>
          <a:sx n="90" d="100"/>
          <a:sy n="90" d="100"/>
        </p:scale>
        <p:origin x="632" y="19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1F9CC1-A90F-B74D-B425-0A7C26B6CA36}" type="datetimeFigureOut">
              <a:rPr lang="x-none" smtClean="0"/>
              <a:t>31.03.2021</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3DD4A-05DF-8A47-96BC-FC43D42C3E4F}" type="slidenum">
              <a:rPr lang="x-none" smtClean="0"/>
              <a:t>‹#›</a:t>
            </a:fld>
            <a:endParaRPr lang="x-none"/>
          </a:p>
        </p:txBody>
      </p:sp>
    </p:spTree>
    <p:extLst>
      <p:ext uri="{BB962C8B-B14F-4D97-AF65-F5344CB8AC3E}">
        <p14:creationId xmlns:p14="http://schemas.microsoft.com/office/powerpoint/2010/main" val="2506168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643DF-656D-7F4B-8F31-72065A0B52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5EEA64F6-72C0-FE4B-BD0C-E159862D60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3BDAA3A3-5FD6-E940-8752-6D15D76C5596}"/>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9A1C1230-A37F-DD48-99EC-858728A1C72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3C73D1C-F6F2-FE41-8CA4-BD0215E25714}"/>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348207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72D2D-1F64-2E46-B28B-671365A97420}"/>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B3E3D1CF-EA1E-A64A-8A31-FFECFCE9B1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C7BF04C5-2B96-9E42-B870-81C5FFC8C609}"/>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20A7F61C-6D4B-D446-9E42-C9E2949BC56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A7FAEC65-96B2-8542-A545-B53B473A3BB1}"/>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190284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FDF6CC-BAB6-8442-B8AE-7FF7DFB7FF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6577BE5E-0DB8-BD4B-96E6-6B69145F86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8085DE0-1444-274B-A1BB-2C3E6C202BC1}"/>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AF4749EE-0E2C-C44E-9023-48CC8C8B2C7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711C76DA-4662-BA4A-B638-B66727739776}"/>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26450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3DAE-EE75-724E-80A9-F89F0760D3AA}"/>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054FD593-D938-4247-AF1B-D31D6A9FAB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C202AB2-B07A-6F4A-A84D-D0EB8CE8C299}"/>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D01787BF-6F76-BB47-A507-9423D6C08D1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5FD25D5B-43E7-0546-A602-5D025545C005}"/>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46220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8529-4939-444C-AAA5-3211AA7F3E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10A4F629-EB4E-4A43-851B-27D034828B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41D535-C5C9-3340-BB75-0BBE8A011CD2}"/>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C0A2D1BE-339A-B44E-8AA9-BACDEB16EDAD}"/>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3CDF4E7-EDBB-CA44-A129-2723A021707F}"/>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85061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1E16-0ECE-4D4D-89D8-98244CFD4AA3}"/>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F492D1BD-9B5B-4D49-80EF-03C6A16625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33155E6A-A46B-7449-8FA0-75E654F7DD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A27D8612-A07D-F248-875B-48375598FE9B}"/>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6" name="Footer Placeholder 5">
            <a:extLst>
              <a:ext uri="{FF2B5EF4-FFF2-40B4-BE49-F238E27FC236}">
                <a16:creationId xmlns:a16="http://schemas.microsoft.com/office/drawing/2014/main" id="{54EDB9E0-4706-2945-B564-91CAA0EC231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18A20CE2-05B9-184E-B3F1-2B94E67654C8}"/>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399357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7DDB-34C3-1B43-9F8F-9ABCABFC74CF}"/>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54F0522D-6B55-024C-9D61-CCA2DF8162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231567-B404-264C-BD59-C4EA496FC1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2A1B0603-2C09-EC48-800A-EE947EDDB0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1466CC-82A6-7E40-8705-CEBD3DD093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C39A899B-0D1B-EC4D-8108-E4E6BA483CE6}"/>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8" name="Footer Placeholder 7">
            <a:extLst>
              <a:ext uri="{FF2B5EF4-FFF2-40B4-BE49-F238E27FC236}">
                <a16:creationId xmlns:a16="http://schemas.microsoft.com/office/drawing/2014/main" id="{CB42BCB5-D0D0-104D-9850-BC94289E3548}"/>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35B1438E-1992-3648-803E-1CADA1B42C31}"/>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223041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81D1-5388-7241-8DB0-A7C061D5C834}"/>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5D7E9B2A-6832-C548-8A09-5B79B90F12FD}"/>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4" name="Footer Placeholder 3">
            <a:extLst>
              <a:ext uri="{FF2B5EF4-FFF2-40B4-BE49-F238E27FC236}">
                <a16:creationId xmlns:a16="http://schemas.microsoft.com/office/drawing/2014/main" id="{712BF8BF-29A3-FB40-AF58-3C29F2024A84}"/>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E7375E18-BBAE-5346-901D-6FDCD179FBBC}"/>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4268236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ABBA99-EE13-F645-B74A-D827EC4B0593}"/>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3" name="Footer Placeholder 2">
            <a:extLst>
              <a:ext uri="{FF2B5EF4-FFF2-40B4-BE49-F238E27FC236}">
                <a16:creationId xmlns:a16="http://schemas.microsoft.com/office/drawing/2014/main" id="{EF159551-8718-2646-AA95-E352159AC0AC}"/>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A80117ED-746B-F743-AA76-C116DCCCCFE0}"/>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338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E51BB-61DF-574C-8A27-BEC841FA8E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B618B5DA-2B17-2140-AF72-246DA646D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64F8D7D0-4574-6F48-8251-D0D619913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DA9129-4F71-DB47-846E-A11B46CC6CB8}"/>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6" name="Footer Placeholder 5">
            <a:extLst>
              <a:ext uri="{FF2B5EF4-FFF2-40B4-BE49-F238E27FC236}">
                <a16:creationId xmlns:a16="http://schemas.microsoft.com/office/drawing/2014/main" id="{A747F8AE-917C-B346-A61E-C84F91488D0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301A44F8-8E0A-D645-9099-0BF12A5DB65B}"/>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1859683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6D850-75A5-9C4C-BA36-CD0EBD4034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016A626E-CA35-FC4B-9114-54BAEE716A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06226C48-D2D1-5044-B2D6-5D3990FF74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2E89DC-D4DD-904F-9D61-419004B57D12}"/>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6" name="Footer Placeholder 5">
            <a:extLst>
              <a:ext uri="{FF2B5EF4-FFF2-40B4-BE49-F238E27FC236}">
                <a16:creationId xmlns:a16="http://schemas.microsoft.com/office/drawing/2014/main" id="{50F01F96-55DB-174D-BAE4-699F403416B7}"/>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85870A0D-84F2-8643-8D71-3F9A5B5F0A36}"/>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1364757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94245-B2ED-5B43-8C3E-CB3BF27EB3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D6B6BD43-DDE9-BC4A-BC5F-239BE60E77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6DD14AB2-CDDD-F24E-B119-96BAC65C72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C32DF72A-A2C3-AC42-A71E-14E65DEF2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788300D3-8A8F-4642-A391-9C5EFEDF54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0E9F5-A908-DA41-AF05-26E72985E2CF}" type="slidenum">
              <a:rPr lang="x-none" smtClean="0"/>
              <a:t>‹#›</a:t>
            </a:fld>
            <a:endParaRPr lang="x-none"/>
          </a:p>
        </p:txBody>
      </p:sp>
    </p:spTree>
    <p:extLst>
      <p:ext uri="{BB962C8B-B14F-4D97-AF65-F5344CB8AC3E}">
        <p14:creationId xmlns:p14="http://schemas.microsoft.com/office/powerpoint/2010/main" val="2069138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EAE429-9595-F54D-A821-188941D848A3}"/>
              </a:ext>
            </a:extLst>
          </p:cNvPr>
          <p:cNvSpPr txBox="1"/>
          <p:nvPr/>
        </p:nvSpPr>
        <p:spPr>
          <a:xfrm>
            <a:off x="599435" y="3217991"/>
            <a:ext cx="5667375" cy="1908902"/>
          </a:xfrm>
          <a:prstGeom prst="rect">
            <a:avLst/>
          </a:prstGeom>
        </p:spPr>
        <p:txBody>
          <a:bodyPr vert="horz" lIns="91440" tIns="45720" rIns="91440" bIns="45720" rtlCol="0" anchor="ctr">
            <a:normAutofit/>
          </a:bodyPr>
          <a:lstStyle/>
          <a:p>
            <a:pPr lvl="1">
              <a:lnSpc>
                <a:spcPct val="90000"/>
              </a:lnSpc>
              <a:spcBef>
                <a:spcPct val="0"/>
              </a:spcBef>
              <a:spcAft>
                <a:spcPts val="600"/>
              </a:spcAft>
            </a:pPr>
            <a:r>
              <a:rPr lang="en-US" sz="2800" b="1" kern="1200">
                <a:solidFill>
                  <a:schemeClr val="tx1"/>
                </a:solidFill>
                <a:latin typeface="+mj-lt"/>
                <a:ea typeface="+mj-ea"/>
                <a:cs typeface="+mj-cs"/>
              </a:rPr>
              <a:t>MSS201 – İŞLETME YÖNETİMİ</a:t>
            </a:r>
          </a:p>
          <a:p>
            <a:pPr lvl="1">
              <a:lnSpc>
                <a:spcPct val="90000"/>
              </a:lnSpc>
              <a:spcBef>
                <a:spcPct val="0"/>
              </a:spcBef>
              <a:spcAft>
                <a:spcPts val="600"/>
              </a:spcAft>
            </a:pPr>
            <a:r>
              <a:rPr lang="en-US" sz="2800" b="1" kern="1200">
                <a:solidFill>
                  <a:schemeClr val="tx1"/>
                </a:solidFill>
                <a:latin typeface="+mj-lt"/>
                <a:ea typeface="+mj-ea"/>
                <a:cs typeface="+mj-cs"/>
              </a:rPr>
              <a:t>MSS421 – İŞ YÖNETİMİ</a:t>
            </a:r>
          </a:p>
          <a:p>
            <a:pPr>
              <a:lnSpc>
                <a:spcPct val="90000"/>
              </a:lnSpc>
              <a:spcBef>
                <a:spcPct val="0"/>
              </a:spcBef>
              <a:spcAft>
                <a:spcPts val="600"/>
              </a:spcAft>
            </a:pPr>
            <a:endParaRPr lang="en-US" sz="2800" b="1" kern="1200">
              <a:solidFill>
                <a:schemeClr val="tx1"/>
              </a:solidFill>
              <a:latin typeface="+mj-lt"/>
              <a:ea typeface="+mj-ea"/>
              <a:cs typeface="+mj-cs"/>
            </a:endParaRPr>
          </a:p>
          <a:p>
            <a:pPr>
              <a:lnSpc>
                <a:spcPct val="90000"/>
              </a:lnSpc>
              <a:spcBef>
                <a:spcPct val="0"/>
              </a:spcBef>
              <a:spcAft>
                <a:spcPts val="600"/>
              </a:spcAft>
            </a:pPr>
            <a:r>
              <a:rPr lang="en-US" sz="2800" b="1" i="1" kern="1200" dirty="0">
                <a:solidFill>
                  <a:schemeClr val="tx1"/>
                </a:solidFill>
                <a:latin typeface="+mj-lt"/>
                <a:ea typeface="+mj-ea"/>
                <a:cs typeface="+mj-cs"/>
              </a:rPr>
              <a:t>(MADEN İŞLETMESİ’NE YÖNELİK)</a:t>
            </a:r>
            <a:endParaRPr lang="en-US" sz="2800" b="1" i="1" kern="1200">
              <a:solidFill>
                <a:schemeClr val="tx1"/>
              </a:solidFill>
              <a:latin typeface="+mj-lt"/>
              <a:ea typeface="+mj-ea"/>
              <a:cs typeface="+mj-cs"/>
            </a:endParaRPr>
          </a:p>
        </p:txBody>
      </p:sp>
      <p:sp>
        <p:nvSpPr>
          <p:cNvPr id="25" name="Freeform 7">
            <a:extLst>
              <a:ext uri="{FF2B5EF4-FFF2-40B4-BE49-F238E27FC236}">
                <a16:creationId xmlns:a16="http://schemas.microsoft.com/office/drawing/2014/main" id="{111A83C6-3159-48A2-95E0-D9A872D3E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0618"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98A90CD-1E76-9840-B981-6BCE17832843}"/>
              </a:ext>
            </a:extLst>
          </p:cNvPr>
          <p:cNvPicPr>
            <a:picLocks noChangeAspect="1"/>
          </p:cNvPicPr>
          <p:nvPr/>
        </p:nvPicPr>
        <p:blipFill>
          <a:blip r:embed="rId2"/>
          <a:stretch>
            <a:fillRect/>
          </a:stretch>
        </p:blipFill>
        <p:spPr>
          <a:xfrm>
            <a:off x="7085174" y="640080"/>
            <a:ext cx="4272228" cy="4188823"/>
          </a:xfrm>
          <a:prstGeom prst="rect">
            <a:avLst/>
          </a:prstGeom>
        </p:spPr>
      </p:pic>
      <p:sp>
        <p:nvSpPr>
          <p:cNvPr id="27" name="Freeform 5">
            <a:extLst>
              <a:ext uri="{FF2B5EF4-FFF2-40B4-BE49-F238E27FC236}">
                <a16:creationId xmlns:a16="http://schemas.microsoft.com/office/drawing/2014/main" id="{00372701-83B9-478A-9B29-7A50C8310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6738450"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6">
            <a:extLst>
              <a:ext uri="{FF2B5EF4-FFF2-40B4-BE49-F238E27FC236}">
                <a16:creationId xmlns:a16="http://schemas.microsoft.com/office/drawing/2014/main" id="{9EDA5044-3268-4753-AEE8-20199924E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5448626"/>
            <a:ext cx="5925190"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C5C23433-F7EE-954B-ADBB-04890966F499}"/>
              </a:ext>
            </a:extLst>
          </p:cNvPr>
          <p:cNvSpPr txBox="1"/>
          <p:nvPr/>
        </p:nvSpPr>
        <p:spPr>
          <a:xfrm>
            <a:off x="6144052" y="4719923"/>
            <a:ext cx="5213350" cy="584775"/>
          </a:xfrm>
          <a:prstGeom prst="rect">
            <a:avLst/>
          </a:prstGeom>
          <a:noFill/>
        </p:spPr>
        <p:txBody>
          <a:bodyPr wrap="square" rtlCol="0">
            <a:spAutoFit/>
          </a:bodyPr>
          <a:lstStyle/>
          <a:p>
            <a:pPr>
              <a:spcAft>
                <a:spcPts val="600"/>
              </a:spcAft>
            </a:pPr>
            <a:r>
              <a:rPr lang="tr-TR" sz="3200" dirty="0"/>
              <a:t>6</a:t>
            </a:r>
            <a:r>
              <a:rPr lang="x-none" sz="3200"/>
              <a:t> – </a:t>
            </a:r>
            <a:r>
              <a:rPr lang="tr-TR" sz="3200" dirty="0"/>
              <a:t>NUMUNE ALMA</a:t>
            </a:r>
            <a:endParaRPr lang="x-none" sz="3200" dirty="0"/>
          </a:p>
        </p:txBody>
      </p:sp>
      <p:sp>
        <p:nvSpPr>
          <p:cNvPr id="8" name="TextBox 7">
            <a:extLst>
              <a:ext uri="{FF2B5EF4-FFF2-40B4-BE49-F238E27FC236}">
                <a16:creationId xmlns:a16="http://schemas.microsoft.com/office/drawing/2014/main" id="{270DE2EF-3EFE-1845-933D-13B4FC9CCA0B}"/>
              </a:ext>
            </a:extLst>
          </p:cNvPr>
          <p:cNvSpPr txBox="1"/>
          <p:nvPr/>
        </p:nvSpPr>
        <p:spPr>
          <a:xfrm>
            <a:off x="7045400" y="5688450"/>
            <a:ext cx="2494839" cy="400110"/>
          </a:xfrm>
          <a:prstGeom prst="rect">
            <a:avLst/>
          </a:prstGeom>
          <a:noFill/>
        </p:spPr>
        <p:txBody>
          <a:bodyPr wrap="square" rtlCol="0">
            <a:spAutoFit/>
          </a:bodyPr>
          <a:lstStyle/>
          <a:p>
            <a:pPr>
              <a:spcAft>
                <a:spcPts val="600"/>
              </a:spcAft>
            </a:pPr>
            <a:r>
              <a:rPr lang="x-none" sz="2000" dirty="0"/>
              <a:t>Doç. Dr. Sinan AKISKA</a:t>
            </a:r>
          </a:p>
        </p:txBody>
      </p:sp>
    </p:spTree>
    <p:extLst>
      <p:ext uri="{BB962C8B-B14F-4D97-AF65-F5344CB8AC3E}">
        <p14:creationId xmlns:p14="http://schemas.microsoft.com/office/powerpoint/2010/main" val="249503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0978" y="105583"/>
            <a:ext cx="8946541" cy="2493683"/>
          </a:xfrm>
        </p:spPr>
        <p:txBody>
          <a:bodyPr>
            <a:normAutofit fontScale="92500" lnSpcReduction="10000"/>
          </a:bodyPr>
          <a:lstStyle/>
          <a:p>
            <a:r>
              <a:rPr lang="tr-TR" dirty="0"/>
              <a:t>Kanalların boyu normal olarak 1 veya 1.5 metreden fazla olmamalıdır. Daha uzun olacak kanallardan alınan numuneler 1 veya 1.5 metrelik kısımları kapsayacak şekilde bölünebilirler.</a:t>
            </a:r>
          </a:p>
          <a:p>
            <a:r>
              <a:rPr lang="tr-TR" dirty="0"/>
              <a:t> Şekil:14'te </a:t>
            </a:r>
            <a:r>
              <a:rPr lang="tr-TR" dirty="0" err="1"/>
              <a:t>cevherleşmeye</a:t>
            </a:r>
            <a:r>
              <a:rPr lang="tr-TR" dirty="0"/>
              <a:t> dik olarak alınabile­cek kanal numunelerinde bu bölünmenin nasıl yapılabileceği ve Şekil:15'te kanal numuneleri alınmış bir stopta bölünme ve analiz sonuçlarının nasıl  işlendiği görülmektedir.</a:t>
            </a:r>
          </a:p>
          <a:p>
            <a:endParaRPr lang="tr-TR" dirty="0"/>
          </a:p>
        </p:txBody>
      </p:sp>
      <p:pic>
        <p:nvPicPr>
          <p:cNvPr id="4098" name="Picture 2" descr="İlgili resi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50023" y="2599266"/>
            <a:ext cx="5235575" cy="392668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lgili resi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8800" y="2553361"/>
            <a:ext cx="5352397" cy="4018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329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1013" y="84185"/>
            <a:ext cx="11439727" cy="2882751"/>
          </a:xfrm>
        </p:spPr>
        <p:txBody>
          <a:bodyPr>
            <a:normAutofit fontScale="92500" lnSpcReduction="10000"/>
          </a:bodyPr>
          <a:lstStyle/>
          <a:p>
            <a:pPr algn="ctr"/>
            <a:r>
              <a:rPr lang="tr-TR" dirty="0"/>
              <a:t>Kanallar arasındaki mesafenin seçilmesi, cevherleşmenin karakterine bağlı olarak homojen bir sonuç elde edilebilecek şekilde olmalıdır. </a:t>
            </a:r>
          </a:p>
          <a:p>
            <a:pPr algn="ctr"/>
            <a:r>
              <a:rPr lang="tr-TR" dirty="0"/>
              <a:t>Örneğin, düzensiz ve </a:t>
            </a:r>
            <a:r>
              <a:rPr lang="tr-TR" dirty="0" err="1"/>
              <a:t>tenörün</a:t>
            </a:r>
            <a:r>
              <a:rPr lang="tr-TR" dirty="0"/>
              <a:t> çok kısa mesafelerde değişebildiği cevher yataklarında, kanallar arasındaki mesafe az, düzenli ve </a:t>
            </a:r>
            <a:r>
              <a:rPr lang="tr-TR" dirty="0" err="1"/>
              <a:t>tenörün</a:t>
            </a:r>
            <a:r>
              <a:rPr lang="tr-TR" dirty="0"/>
              <a:t> aşağı yukarı homojen olduğu yataklarda kanallar arasın­daki mesafe geniş tutulabilir. </a:t>
            </a:r>
          </a:p>
          <a:p>
            <a:pPr algn="ctr"/>
            <a:r>
              <a:rPr lang="tr-TR" dirty="0"/>
              <a:t>Mümkün olduğu hallerde kanal aralık­larının düzenli olarak alınması </a:t>
            </a:r>
            <a:r>
              <a:rPr lang="tr-TR" dirty="0" err="1"/>
              <a:t>tenör</a:t>
            </a:r>
            <a:r>
              <a:rPr lang="tr-TR" dirty="0"/>
              <a:t> hesaplarının yapılmasını kolaylaştırır. Bu aralıklar düzensiz cevherlerde 1-2 m, düzenli cevherlerde 8-10 m olabilir.</a:t>
            </a:r>
          </a:p>
          <a:p>
            <a:pPr algn="ctr"/>
            <a:endParaRPr lang="tr-TR" dirty="0"/>
          </a:p>
        </p:txBody>
      </p:sp>
      <p:pic>
        <p:nvPicPr>
          <p:cNvPr id="9218" name="Picture 2" descr="channel sampling veins ile ilgili görsel sonucu"/>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99234" y="3157732"/>
            <a:ext cx="4610911" cy="351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993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6656" y="141433"/>
            <a:ext cx="9404723" cy="703026"/>
          </a:xfrm>
        </p:spPr>
        <p:txBody>
          <a:bodyPr/>
          <a:lstStyle/>
          <a:p>
            <a:r>
              <a:rPr lang="tr-TR" u="sng" dirty="0">
                <a:latin typeface="Calibri" panose="020F0502020204030204" pitchFamily="34" charset="0"/>
                <a:ea typeface="Calibri" panose="020F0502020204030204" pitchFamily="34" charset="0"/>
                <a:cs typeface="Times New Roman" panose="02020603050405020304" pitchFamily="18" charset="0"/>
              </a:rPr>
              <a:t>Kırıntı Numune Alma:</a:t>
            </a:r>
            <a:r>
              <a:rPr lang="tr-TR" dirty="0">
                <a:latin typeface="Calibri" panose="020F0502020204030204" pitchFamily="34" charset="0"/>
                <a:ea typeface="Calibri" panose="020F0502020204030204" pitchFamily="34" charset="0"/>
                <a:cs typeface="Times New Roman" panose="02020603050405020304" pitchFamily="18" charset="0"/>
              </a:rPr>
              <a:t> </a:t>
            </a:r>
            <a:endParaRPr lang="tr-TR" dirty="0"/>
          </a:p>
        </p:txBody>
      </p:sp>
      <p:sp>
        <p:nvSpPr>
          <p:cNvPr id="3" name="İçerik Yer Tutucusu 2"/>
          <p:cNvSpPr>
            <a:spLocks noGrp="1"/>
          </p:cNvSpPr>
          <p:nvPr>
            <p:ph idx="1"/>
          </p:nvPr>
        </p:nvSpPr>
        <p:spPr>
          <a:xfrm>
            <a:off x="301558" y="844459"/>
            <a:ext cx="11731558" cy="2791257"/>
          </a:xfrm>
        </p:spPr>
        <p:txBody>
          <a:bodyPr>
            <a:normAutofit fontScale="92500" lnSpcReduction="20000"/>
          </a:bodyPr>
          <a:lstStyle/>
          <a:p>
            <a:pPr algn="ctr"/>
            <a:r>
              <a:rPr lang="tr-TR" dirty="0"/>
              <a:t>Herhangi bir özel alet kullanılmadığında ve elde kanal numunesi almaya yetecek eleman ve zaman olmadığında kanal numunesi almaya benzer şekilde kırıntı numunesi alınabilir. </a:t>
            </a:r>
          </a:p>
          <a:p>
            <a:pPr marL="0" indent="0" algn="ctr">
              <a:buNone/>
            </a:pPr>
            <a:endParaRPr lang="tr-TR" dirty="0"/>
          </a:p>
          <a:p>
            <a:pPr algn="ctr"/>
            <a:r>
              <a:rPr lang="tr-TR" dirty="0"/>
              <a:t>Aradaki tek fark, kanal genişliği ve derinliğinin düzenli olup olmamasına  fazla önem vermeden aynı çizgiler boyunca kırılacak küçük parçaların toplanmasıdır. Çoğu kez yanıltıcı sonuçlar vermesine rağmen tecrübeli bir mühendisin kontrolünde bu işlem işletme için tatmin­kar olabilir.</a:t>
            </a:r>
          </a:p>
          <a:p>
            <a:pPr algn="ctr"/>
            <a:endParaRPr lang="tr-TR" dirty="0"/>
          </a:p>
        </p:txBody>
      </p:sp>
      <p:pic>
        <p:nvPicPr>
          <p:cNvPr id="10242" name="Picture 2" descr="İlgili resi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62659" y="3635716"/>
            <a:ext cx="3891132" cy="291835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trench sampling veins ile ilgili görsel sonucu"/>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75933" y="3635716"/>
            <a:ext cx="3870332" cy="2902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49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23933" y="121977"/>
            <a:ext cx="9404723" cy="1400530"/>
          </a:xfrm>
        </p:spPr>
        <p:txBody>
          <a:bodyPr>
            <a:normAutofit fontScale="90000"/>
          </a:bodyPr>
          <a:lstStyle/>
          <a:p>
            <a:r>
              <a:rPr lang="tr-TR" dirty="0"/>
              <a:t>Bu </a:t>
            </a:r>
            <a:r>
              <a:rPr lang="tr-TR" dirty="0" err="1"/>
              <a:t>metotda</a:t>
            </a:r>
            <a:r>
              <a:rPr lang="tr-TR" dirty="0"/>
              <a:t> genellikle duyarlılığı etkileyen faktörler şunlardır:</a:t>
            </a:r>
            <a:br>
              <a:rPr lang="tr-TR" dirty="0"/>
            </a:br>
            <a:endParaRPr lang="tr-TR" dirty="0"/>
          </a:p>
        </p:txBody>
      </p:sp>
      <p:sp>
        <p:nvSpPr>
          <p:cNvPr id="3" name="İçerik Yer Tutucusu 2"/>
          <p:cNvSpPr>
            <a:spLocks noGrp="1"/>
          </p:cNvSpPr>
          <p:nvPr>
            <p:ph idx="1"/>
          </p:nvPr>
        </p:nvSpPr>
        <p:spPr>
          <a:xfrm>
            <a:off x="252919" y="1707332"/>
            <a:ext cx="5749047" cy="4195481"/>
          </a:xfrm>
        </p:spPr>
        <p:txBody>
          <a:bodyPr>
            <a:normAutofit fontScale="77500" lnSpcReduction="20000"/>
          </a:bodyPr>
          <a:lstStyle/>
          <a:p>
            <a:pPr lvl="0"/>
            <a:r>
              <a:rPr lang="tr-TR" dirty="0"/>
              <a:t>Doğal bir itiş olarak kişi ya damar içindeki zengin kısımlardan fazla numune almak eğilimindedir, yada bu eğilime karşı koymak için zayıf yerlerden fazla almaya yönelir. Eğer zengin ve zayıf kısımlar ayrılabilir bantlar halinde ise ayrı ayrı numune almak bu eğilimi  giderebilir.</a:t>
            </a:r>
          </a:p>
          <a:p>
            <a:pPr lvl="0"/>
            <a:r>
              <a:rPr lang="tr-TR" dirty="0"/>
              <a:t>Eğer </a:t>
            </a:r>
            <a:r>
              <a:rPr lang="tr-TR" dirty="0" err="1"/>
              <a:t>cevherleşme</a:t>
            </a:r>
            <a:r>
              <a:rPr lang="tr-TR" dirty="0"/>
              <a:t> damar tipi ise, çoğunlukla cevherin kendisi yu­muşak, gang ise oldukça serttir. Aynı şekilde sert cevher (silisli) yumuşak yan kayaç içinde yer alabilir. Eğer iyi kontrol edilmezse tecrübesiz </a:t>
            </a:r>
            <a:r>
              <a:rPr lang="tr-TR" dirty="0" err="1"/>
              <a:t>numuneciler</a:t>
            </a:r>
            <a:r>
              <a:rPr lang="tr-TR" dirty="0"/>
              <a:t> yumuşak yerlerden kolay alındığı için daha fazla parça parça kopararak işi erken bitirme yoluna sapabilirler.</a:t>
            </a:r>
          </a:p>
          <a:p>
            <a:endParaRPr lang="tr-TR" dirty="0"/>
          </a:p>
        </p:txBody>
      </p:sp>
      <p:pic>
        <p:nvPicPr>
          <p:cNvPr id="12292" name="Picture 4" descr="https://www.mdpi.com/minerals/minerals-09-00189/article_deploy/html/images/minerals-09-00189-g003.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073462" y="1316214"/>
            <a:ext cx="3951890" cy="263641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www.mdpi.com/minerals/minerals-09-00189/article_deploy/html/images/minerals-09-00189-g003.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073462" y="4062089"/>
            <a:ext cx="3951890" cy="265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454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9109" y="991608"/>
            <a:ext cx="4854100" cy="4621251"/>
          </a:xfrm>
        </p:spPr>
        <p:txBody>
          <a:bodyPr>
            <a:normAutofit fontScale="92500" lnSpcReduction="20000"/>
          </a:bodyPr>
          <a:lstStyle/>
          <a:p>
            <a:pPr lvl="0" algn="ctr"/>
            <a:r>
              <a:rPr lang="tr-TR" dirty="0"/>
              <a:t>Çoğu zaman numune alınan yüzey kavisli olduğundan hakiki kalın­lık düzeltmelerinin yapılması gerekir. Düzeltme, kavisli düzlemin da­mara dik bir düzleme izdüşümü şeklinde olur. Düzeltme düzlemi üzerin­de eşit aralıklara, karşı gelen aralıklar, kavisli düzlemde farklı uzunluklarda olacaklarından bu aralıklardan alınan numune miktarla­rı da ağırlık olarak farklı olacaktır. Bu sebeple, kavis açısının de­ğiştiği noktalardan numune aralıklarının bölünmesi bu hatayı önler.</a:t>
            </a:r>
          </a:p>
        </p:txBody>
      </p:sp>
      <p:pic>
        <p:nvPicPr>
          <p:cNvPr id="2" name="Picture 1"/>
          <p:cNvPicPr>
            <a:picLocks noChangeAspect="1"/>
          </p:cNvPicPr>
          <p:nvPr/>
        </p:nvPicPr>
        <p:blipFill>
          <a:blip r:embed="rId2"/>
          <a:stretch>
            <a:fillRect/>
          </a:stretch>
        </p:blipFill>
        <p:spPr>
          <a:xfrm>
            <a:off x="5894556" y="575654"/>
            <a:ext cx="4838700" cy="5648325"/>
          </a:xfrm>
          <a:prstGeom prst="rect">
            <a:avLst/>
          </a:prstGeom>
        </p:spPr>
      </p:pic>
    </p:spTree>
    <p:extLst>
      <p:ext uri="{BB962C8B-B14F-4D97-AF65-F5344CB8AC3E}">
        <p14:creationId xmlns:p14="http://schemas.microsoft.com/office/powerpoint/2010/main" val="1441311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96632" y="422239"/>
            <a:ext cx="8946541" cy="2381922"/>
          </a:xfrm>
        </p:spPr>
        <p:txBody>
          <a:bodyPr>
            <a:normAutofit fontScale="77500" lnSpcReduction="20000"/>
          </a:bodyPr>
          <a:lstStyle/>
          <a:p>
            <a:pPr algn="just">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Bir maden yatağının değerlendirilmesinde, numune alma işlemi daha maden yatağı bulunmadan başlar ve cevherin işlenmiş ürüne dö­nüşümüne kadar devam eder. Her safhada numunenin alınış gayesi ve şek­li başkadır. </a:t>
            </a:r>
          </a:p>
          <a:p>
            <a:pPr algn="just">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Numune alındığı alanın (domain) temsilcisi olacağından, alınmasında büyük bir titizlik gösterilmesi gerekir. Kötü ve düzensiz alınmış numuneler sonuç üzerinde faydadan çok zararlı etki yaparlar.</a:t>
            </a:r>
          </a:p>
        </p:txBody>
      </p:sp>
      <p:pic>
        <p:nvPicPr>
          <p:cNvPr id="1026" name="Picture 2" descr="İlgili resim"/>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91201" y="2980759"/>
            <a:ext cx="5075766" cy="33838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ological tools required for litholog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6632" y="2980759"/>
            <a:ext cx="3623358" cy="31263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39967" y="6102994"/>
            <a:ext cx="3076483" cy="261610"/>
          </a:xfrm>
          <a:prstGeom prst="rect">
            <a:avLst/>
          </a:prstGeom>
        </p:spPr>
        <p:txBody>
          <a:bodyPr wrap="none">
            <a:spAutoFit/>
          </a:bodyPr>
          <a:lstStyle/>
          <a:p>
            <a:r>
              <a:rPr lang="en-US" sz="1100" b="1" dirty="0">
                <a:latin typeface="Lato"/>
              </a:rPr>
              <a:t>Fig. 1-</a:t>
            </a:r>
            <a:r>
              <a:rPr lang="en-US" sz="1100" dirty="0">
                <a:latin typeface="Lato"/>
              </a:rPr>
              <a:t> Geological tools required for </a:t>
            </a:r>
            <a:r>
              <a:rPr lang="en-US" sz="1100" dirty="0" err="1">
                <a:latin typeface="Lato"/>
              </a:rPr>
              <a:t>lithologing</a:t>
            </a:r>
            <a:endParaRPr lang="tr-TR" sz="1100" dirty="0"/>
          </a:p>
        </p:txBody>
      </p:sp>
      <p:sp>
        <p:nvSpPr>
          <p:cNvPr id="4" name="TextBox 3">
            <a:extLst>
              <a:ext uri="{FF2B5EF4-FFF2-40B4-BE49-F238E27FC236}">
                <a16:creationId xmlns:a16="http://schemas.microsoft.com/office/drawing/2014/main" id="{F41BFC94-2EA4-9A43-BB24-3851F1A82C2B}"/>
              </a:ext>
            </a:extLst>
          </p:cNvPr>
          <p:cNvSpPr txBox="1"/>
          <p:nvPr/>
        </p:nvSpPr>
        <p:spPr>
          <a:xfrm>
            <a:off x="9214894" y="6541202"/>
            <a:ext cx="2819105" cy="276999"/>
          </a:xfrm>
          <a:prstGeom prst="rect">
            <a:avLst/>
          </a:prstGeom>
          <a:noFill/>
        </p:spPr>
        <p:txBody>
          <a:bodyPr wrap="none" rtlCol="0">
            <a:spAutoFit/>
          </a:bodyPr>
          <a:lstStyle/>
          <a:p>
            <a:r>
              <a:rPr lang="en-TR" sz="1200" dirty="0"/>
              <a:t>Prof. Dr. Doğan AYDAL’ın Ders Notları’ndan</a:t>
            </a:r>
          </a:p>
        </p:txBody>
      </p:sp>
    </p:spTree>
    <p:extLst>
      <p:ext uri="{BB962C8B-B14F-4D97-AF65-F5344CB8AC3E}">
        <p14:creationId xmlns:p14="http://schemas.microsoft.com/office/powerpoint/2010/main" val="2003517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57592" y="894679"/>
            <a:ext cx="8946541" cy="1391322"/>
          </a:xfrm>
        </p:spPr>
        <p:txBody>
          <a:bodyPr>
            <a:normAutofit fontScale="85000" lnSpcReduction="10000"/>
          </a:bodyPr>
          <a:lstStyle/>
          <a:p>
            <a:pPr algn="ctr"/>
            <a:r>
              <a:rPr lang="tr-TR" dirty="0"/>
              <a:t>Burada yalnız madencilik işlemleri ile ilgili numune almadan söz edilecektir. Çünkü jeokimya, </a:t>
            </a:r>
            <a:r>
              <a:rPr lang="tr-TR" dirty="0" err="1"/>
              <a:t>biyojeokimya</a:t>
            </a:r>
            <a:r>
              <a:rPr lang="tr-TR" dirty="0"/>
              <a:t> ve cevherin işlenmesi ile ilgili numune alma metotları ve tekniği madencilik işlemleri ile il­gili numune almadan söz edilebilmesi için yer ve zaman yeterli deği­ldir.</a:t>
            </a:r>
          </a:p>
          <a:p>
            <a:pPr algn="ctr"/>
            <a:endParaRPr lang="tr-TR" dirty="0"/>
          </a:p>
        </p:txBody>
      </p:sp>
      <p:pic>
        <p:nvPicPr>
          <p:cNvPr id="2050" name="Picture 2" descr="biyojeokimya ile ilgili görsel sonucu"/>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9574" y="2514600"/>
            <a:ext cx="3273777" cy="245533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2514600"/>
            <a:ext cx="3234268" cy="2425701"/>
          </a:xfrm>
          <a:prstGeom prst="rect">
            <a:avLst/>
          </a:prstGeom>
        </p:spPr>
      </p:pic>
      <p:sp>
        <p:nvSpPr>
          <p:cNvPr id="4" name="Rectangle 3"/>
          <p:cNvSpPr/>
          <p:nvPr/>
        </p:nvSpPr>
        <p:spPr>
          <a:xfrm>
            <a:off x="4597401" y="5038095"/>
            <a:ext cx="3283271" cy="430887"/>
          </a:xfrm>
          <a:prstGeom prst="rect">
            <a:avLst/>
          </a:prstGeom>
        </p:spPr>
        <p:txBody>
          <a:bodyPr wrap="none">
            <a:spAutoFit/>
          </a:bodyPr>
          <a:lstStyle/>
          <a:p>
            <a:pPr algn="ctr"/>
            <a:r>
              <a:rPr lang="tr-TR" sz="1100" dirty="0"/>
              <a:t>Silene </a:t>
            </a:r>
            <a:r>
              <a:rPr lang="tr-TR" sz="1100" dirty="0" err="1"/>
              <a:t>Vulgaris</a:t>
            </a:r>
            <a:r>
              <a:rPr lang="tr-TR" sz="1100" dirty="0"/>
              <a:t> (</a:t>
            </a:r>
            <a:r>
              <a:rPr lang="tr-TR" sz="1100" dirty="0" err="1"/>
              <a:t>Moench</a:t>
            </a:r>
            <a:r>
              <a:rPr lang="tr-TR" sz="1100" dirty="0"/>
              <a:t>) </a:t>
            </a:r>
            <a:r>
              <a:rPr lang="tr-TR" sz="1100" dirty="0" err="1"/>
              <a:t>Gareke</a:t>
            </a:r>
            <a:r>
              <a:rPr lang="tr-TR" sz="1100" dirty="0"/>
              <a:t> var. </a:t>
            </a:r>
            <a:r>
              <a:rPr lang="tr-TR" sz="1100" dirty="0" err="1"/>
              <a:t>Vulgaris</a:t>
            </a:r>
            <a:endParaRPr lang="tr-TR" sz="1100" dirty="0"/>
          </a:p>
          <a:p>
            <a:pPr algn="ctr"/>
            <a:r>
              <a:rPr lang="tr-TR" sz="1100" dirty="0"/>
              <a:t>(</a:t>
            </a:r>
            <a:r>
              <a:rPr lang="tr-TR" sz="1100" dirty="0" err="1"/>
              <a:t>Zinc</a:t>
            </a:r>
            <a:r>
              <a:rPr lang="tr-TR" sz="1100" dirty="0"/>
              <a:t> </a:t>
            </a:r>
            <a:r>
              <a:rPr lang="tr-TR" sz="1100" dirty="0" err="1"/>
              <a:t>Accumulator</a:t>
            </a:r>
            <a:r>
              <a:rPr lang="tr-TR" sz="1100" dirty="0"/>
              <a:t> </a:t>
            </a:r>
            <a:r>
              <a:rPr lang="tr-TR" sz="1100" dirty="0" err="1"/>
              <a:t>plant</a:t>
            </a:r>
            <a:r>
              <a:rPr lang="tr-TR" sz="1100" dirty="0"/>
              <a:t>)</a:t>
            </a:r>
          </a:p>
        </p:txBody>
      </p:sp>
      <p:sp>
        <p:nvSpPr>
          <p:cNvPr id="6" name="Rectangle 5"/>
          <p:cNvSpPr/>
          <p:nvPr/>
        </p:nvSpPr>
        <p:spPr>
          <a:xfrm>
            <a:off x="938237" y="5207372"/>
            <a:ext cx="1983236" cy="261610"/>
          </a:xfrm>
          <a:prstGeom prst="rect">
            <a:avLst/>
          </a:prstGeom>
        </p:spPr>
        <p:txBody>
          <a:bodyPr wrap="none">
            <a:spAutoFit/>
          </a:bodyPr>
          <a:lstStyle/>
          <a:p>
            <a:pPr algn="ctr"/>
            <a:r>
              <a:rPr lang="tr-TR" sz="1100" dirty="0"/>
              <a:t>Madencilik için örnek alımı</a:t>
            </a:r>
          </a:p>
        </p:txBody>
      </p:sp>
      <p:pic>
        <p:nvPicPr>
          <p:cNvPr id="2052" name="Picture 4" descr="bitki toprak numune alma ile ilgili görsel sonucu"/>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80672" y="2514599"/>
            <a:ext cx="4042833" cy="24257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161596" y="4991928"/>
            <a:ext cx="1685077" cy="261610"/>
          </a:xfrm>
          <a:prstGeom prst="rect">
            <a:avLst/>
          </a:prstGeom>
        </p:spPr>
        <p:txBody>
          <a:bodyPr wrap="none">
            <a:spAutoFit/>
          </a:bodyPr>
          <a:lstStyle/>
          <a:p>
            <a:pPr algn="ctr"/>
            <a:r>
              <a:rPr lang="tr-TR" sz="1100" dirty="0"/>
              <a:t>Toprak numunesi alımı</a:t>
            </a:r>
          </a:p>
        </p:txBody>
      </p:sp>
    </p:spTree>
    <p:extLst>
      <p:ext uri="{BB962C8B-B14F-4D97-AF65-F5344CB8AC3E}">
        <p14:creationId xmlns:p14="http://schemas.microsoft.com/office/powerpoint/2010/main" val="3862690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5645" y="528918"/>
            <a:ext cx="8946541" cy="1748615"/>
          </a:xfrm>
        </p:spPr>
        <p:txBody>
          <a:bodyPr>
            <a:normAutofit fontScale="77500" lnSpcReduction="20000"/>
          </a:bodyPr>
          <a:lstStyle/>
          <a:p>
            <a:pPr algn="just">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Numune almada gaye, genel olarak, bir bütünün özelliklerini en yaklaşık şekilde belirleyebilmek için, belli bir sistemde alınan küçük parçaların matematiksel olarak değerlendirilmesidir. Numune alma, mümkün olduğu kadar matematik-mekanik bir işlem olarak yürütülmeli işlemin mekanik yönü olan toplama matematik bir</a:t>
            </a:r>
            <a:r>
              <a:rPr lang="tr-TR" dirty="0">
                <a:latin typeface="Calibri" panose="020F0502020204030204" pitchFamily="34" charset="0"/>
                <a:ea typeface="Calibri" panose="020F0502020204030204" pitchFamily="34" charset="0"/>
                <a:cs typeface="Calibri" panose="020F0502020204030204" pitchFamily="34" charset="0"/>
              </a:rPr>
              <a:t> temele dayandırılmalıdır.</a:t>
            </a:r>
            <a:endParaRPr lang="tr-TR" dirty="0">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AutoShape 6" descr="chemistry systematic sampling ile ilgili görsel sonucu"/>
          <p:cNvSpPr>
            <a:spLocks noChangeAspect="1" noChangeArrowheads="1"/>
          </p:cNvSpPr>
          <p:nvPr/>
        </p:nvSpPr>
        <p:spPr bwMode="auto">
          <a:xfrm>
            <a:off x="155575" y="-1173163"/>
            <a:ext cx="3810000" cy="2447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5" name="Picture 8" descr="https://www.itrcweb.org/ism-1/images/Figure_4_7.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61118" y="2811120"/>
            <a:ext cx="2471082" cy="25093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https://www.itrcweb.org/ism-1/images/Figure_4_8.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9240" y="2760507"/>
            <a:ext cx="2477559" cy="25159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https://www.itrcweb.org/ism-1/images/Figure_4_9.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39175" y="2755301"/>
            <a:ext cx="2476500" cy="25146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899646" y="5437345"/>
            <a:ext cx="2824692" cy="577081"/>
          </a:xfrm>
          <a:prstGeom prst="rect">
            <a:avLst/>
          </a:prstGeom>
        </p:spPr>
        <p:txBody>
          <a:bodyPr wrap="square">
            <a:spAutoFit/>
          </a:bodyPr>
          <a:lstStyle/>
          <a:p>
            <a:pPr algn="ctr"/>
            <a:r>
              <a:rPr lang="en-US" sz="1050" dirty="0">
                <a:latin typeface="Arial" panose="020B0604020202020204" pitchFamily="34" charset="0"/>
              </a:rPr>
              <a:t>Systematic random sampling/systematic grid sampling with a random start (Serpentine).</a:t>
            </a:r>
            <a:endParaRPr lang="tr-TR" sz="1050" dirty="0"/>
          </a:p>
        </p:txBody>
      </p:sp>
      <p:sp>
        <p:nvSpPr>
          <p:cNvPr id="19" name="Rectangle 18"/>
          <p:cNvSpPr/>
          <p:nvPr/>
        </p:nvSpPr>
        <p:spPr>
          <a:xfrm>
            <a:off x="5143921" y="5464275"/>
            <a:ext cx="2068195" cy="261610"/>
          </a:xfrm>
          <a:prstGeom prst="rect">
            <a:avLst/>
          </a:prstGeom>
        </p:spPr>
        <p:txBody>
          <a:bodyPr wrap="none">
            <a:spAutoFit/>
          </a:bodyPr>
          <a:lstStyle/>
          <a:p>
            <a:r>
              <a:rPr lang="tr-TR" sz="1100">
                <a:latin typeface="Arial" panose="020B0604020202020204" pitchFamily="34" charset="0"/>
              </a:rPr>
              <a:t>Random sampling within grids</a:t>
            </a:r>
            <a:endParaRPr lang="tr-TR" sz="1100" dirty="0"/>
          </a:p>
        </p:txBody>
      </p:sp>
      <p:sp>
        <p:nvSpPr>
          <p:cNvPr id="20" name="Rectangle 19"/>
          <p:cNvSpPr/>
          <p:nvPr/>
        </p:nvSpPr>
        <p:spPr>
          <a:xfrm>
            <a:off x="9008437" y="5489890"/>
            <a:ext cx="1737976" cy="261610"/>
          </a:xfrm>
          <a:prstGeom prst="rect">
            <a:avLst/>
          </a:prstGeom>
        </p:spPr>
        <p:txBody>
          <a:bodyPr wrap="none">
            <a:spAutoFit/>
          </a:bodyPr>
          <a:lstStyle/>
          <a:p>
            <a:r>
              <a:rPr lang="tr-TR" sz="1100" dirty="0">
                <a:latin typeface="Arial" panose="020B0604020202020204" pitchFamily="34" charset="0"/>
              </a:rPr>
              <a:t>Simple </a:t>
            </a:r>
            <a:r>
              <a:rPr lang="tr-TR" sz="1100" dirty="0" err="1">
                <a:latin typeface="Arial" panose="020B0604020202020204" pitchFamily="34" charset="0"/>
              </a:rPr>
              <a:t>random</a:t>
            </a:r>
            <a:r>
              <a:rPr lang="tr-TR" sz="1100" dirty="0">
                <a:latin typeface="Arial" panose="020B0604020202020204" pitchFamily="34" charset="0"/>
              </a:rPr>
              <a:t> </a:t>
            </a:r>
            <a:r>
              <a:rPr lang="tr-TR" sz="1100" dirty="0" err="1">
                <a:latin typeface="Arial" panose="020B0604020202020204" pitchFamily="34" charset="0"/>
              </a:rPr>
              <a:t>sampling</a:t>
            </a:r>
            <a:endParaRPr lang="tr-TR" sz="1100" dirty="0"/>
          </a:p>
        </p:txBody>
      </p:sp>
    </p:spTree>
    <p:extLst>
      <p:ext uri="{BB962C8B-B14F-4D97-AF65-F5344CB8AC3E}">
        <p14:creationId xmlns:p14="http://schemas.microsoft.com/office/powerpoint/2010/main" val="2698305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4200" y="266452"/>
            <a:ext cx="9990667" cy="2000922"/>
          </a:xfrm>
        </p:spPr>
        <p:txBody>
          <a:bodyPr>
            <a:normAutofit fontScale="92500" lnSpcReduction="20000"/>
          </a:bodyPr>
          <a:lstStyle/>
          <a:p>
            <a:pPr algn="ctr"/>
            <a:r>
              <a:rPr lang="tr-TR" dirty="0">
                <a:latin typeface="Calibri" panose="020F0502020204030204" pitchFamily="34" charset="0"/>
                <a:ea typeface="Calibri" panose="020F0502020204030204" pitchFamily="34" charset="0"/>
                <a:cs typeface="Times New Roman" panose="02020603050405020304" pitchFamily="18" charset="0"/>
              </a:rPr>
              <a:t>Bu matematik-mekanik sistem bir çok pratik gayeler için uygu­lanabilirse de (örneğin, cevher hazırlamada ve bir dereceye kadar duyarlılıkla sondaj </a:t>
            </a:r>
            <a:r>
              <a:rPr lang="tr-TR" dirty="0" err="1">
                <a:latin typeface="Calibri" panose="020F0502020204030204" pitchFamily="34" charset="0"/>
                <a:ea typeface="Calibri" panose="020F0502020204030204" pitchFamily="34" charset="0"/>
                <a:cs typeface="Times New Roman" panose="02020603050405020304" pitchFamily="18" charset="0"/>
              </a:rPr>
              <a:t>karotlarında</a:t>
            </a:r>
            <a:r>
              <a:rPr lang="tr-TR" dirty="0">
                <a:latin typeface="Calibri" panose="020F0502020204030204" pitchFamily="34" charset="0"/>
                <a:ea typeface="Calibri" panose="020F0502020204030204" pitchFamily="34" charset="0"/>
                <a:cs typeface="Times New Roman" panose="02020603050405020304" pitchFamily="18" charset="0"/>
              </a:rPr>
              <a:t>), maden işletmeciliğinde </a:t>
            </a:r>
            <a:r>
              <a:rPr lang="tr-TR" dirty="0" err="1">
                <a:latin typeface="Calibri" panose="020F0502020204030204" pitchFamily="34" charset="0"/>
                <a:ea typeface="Calibri" panose="020F0502020204030204" pitchFamily="34" charset="0"/>
                <a:cs typeface="Times New Roman" panose="02020603050405020304" pitchFamily="18" charset="0"/>
              </a:rPr>
              <a:t>cevherleşmenin</a:t>
            </a:r>
            <a:r>
              <a:rPr lang="tr-TR" dirty="0">
                <a:latin typeface="Calibri" panose="020F0502020204030204" pitchFamily="34" charset="0"/>
                <a:ea typeface="Calibri" panose="020F0502020204030204" pitchFamily="34" charset="0"/>
                <a:cs typeface="Times New Roman" panose="02020603050405020304" pitchFamily="18" charset="0"/>
              </a:rPr>
              <a:t> bir çok durumlarda düzensiz olması nedeniyle standart bir modele yaklaşmak oldukça güçtür. Bu nedenle en doğruyu uygulayabil­mek için, madencilikte, kişisel yargılar önem kazanır.</a:t>
            </a:r>
            <a:endParaRPr lang="tr-TR" dirty="0"/>
          </a:p>
        </p:txBody>
      </p:sp>
      <p:pic>
        <p:nvPicPr>
          <p:cNvPr id="5122" name="Picture 2" descr="Alteration zonation and rock types based on mapping from 1994, and sample points at 2360 mRL (i.e. all drill holes then intersecting the 2360 mRL) in the Central Zone at the Bronzewing deposit. The ore blocks are shown as modelled on June 1999; these ore blocks include small subdomains of uneconomic mineralisation and unmineralised rock that, because of their small size and location close to high-grade ore, could not be excluded during mining (M. Gebre- Mariam, personal communication 1999). The map presents a geological plan section 140 m below the present, undisturbed, surface and 100 m below the level shown in Fig. 1. The average dip of the rock units is 70 ° to the west. The two tholeiite types are only distinguished from each other by their chemical characteristics. Extent of sheared rock and NE-trending cross faults are from unpublished company maps (Great Central Mines sta at Bronzewing 1996)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51649" y="2477005"/>
            <a:ext cx="3159714" cy="402912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old, Ag, Bi and Te anomalies at the Bronzewing deposit. All tellurium concentrations are above those detected in unmineralised igneous rocks elsewhere, i.e. &gt; 10 ppb (Table 3). Same area and depth level as in Figs. 2 and 6. Note that the anomalies are taken from data from samples collected during 1994, whereas the ore blocks were modelled on June 1999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95653" y="2125133"/>
            <a:ext cx="3595011" cy="458046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lgili resim"/>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4311" y="3052387"/>
            <a:ext cx="4357688" cy="245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461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2600" y="164853"/>
            <a:ext cx="10727267" cy="2290482"/>
          </a:xfrm>
        </p:spPr>
        <p:txBody>
          <a:bodyPr>
            <a:normAutofit fontScale="92500"/>
          </a:bodyPr>
          <a:lstStyle/>
          <a:p>
            <a:pPr algn="ctr"/>
            <a:r>
              <a:rPr lang="tr-TR" dirty="0"/>
              <a:t>Her maden yatağının numune alma problemi kendine özgüdür. Her maden yatağı için mühendisin en ekonomik ve en efektif sistemi ken­dinin geliştirmesi gerekir. Bunun yanında birçok madenlerde sınama ile kazanılmış bazı sistemlerin bilinmesi faydalıdır. Her sistemde kişisel geliştirilmiş sistemlerde dahil, uygulanan metotlar birkaç tanedir ve bunlarda da yine maden yatağının karakterine uygun kişi­sel değiştirmeler yapılır.</a:t>
            </a:r>
          </a:p>
          <a:p>
            <a:pPr algn="ctr"/>
            <a:endParaRPr lang="tr-TR" dirty="0"/>
          </a:p>
        </p:txBody>
      </p:sp>
      <p:pic>
        <p:nvPicPr>
          <p:cNvPr id="2" name="Picture 1"/>
          <p:cNvPicPr>
            <a:picLocks noChangeAspect="1"/>
          </p:cNvPicPr>
          <p:nvPr/>
        </p:nvPicPr>
        <p:blipFill>
          <a:blip r:embed="rId2"/>
          <a:stretch>
            <a:fillRect/>
          </a:stretch>
        </p:blipFill>
        <p:spPr>
          <a:xfrm>
            <a:off x="661988" y="2455334"/>
            <a:ext cx="4748213" cy="3835924"/>
          </a:xfrm>
          <a:prstGeom prst="rect">
            <a:avLst/>
          </a:prstGeom>
        </p:spPr>
      </p:pic>
      <p:pic>
        <p:nvPicPr>
          <p:cNvPr id="7" name="Picture 4" descr="İlgili resi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42567" y="2455334"/>
            <a:ext cx="4989685" cy="3742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469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0832" y="117438"/>
            <a:ext cx="9404723" cy="575289"/>
          </a:xfrm>
        </p:spPr>
        <p:txBody>
          <a:bodyPr>
            <a:normAutofit fontScale="90000"/>
          </a:bodyPr>
          <a:lstStyle/>
          <a:p>
            <a:pPr>
              <a:lnSpc>
                <a:spcPct val="150000"/>
              </a:lnSpc>
            </a:pPr>
            <a:r>
              <a:rPr lang="tr-TR" u="sng" dirty="0"/>
              <a:t>Kanal Numunesi Alma:</a:t>
            </a:r>
            <a:r>
              <a:rPr lang="tr-TR" dirty="0"/>
              <a:t> </a:t>
            </a:r>
          </a:p>
        </p:txBody>
      </p:sp>
      <p:sp>
        <p:nvSpPr>
          <p:cNvPr id="3" name="İçerik Yer Tutucusu 2"/>
          <p:cNvSpPr>
            <a:spLocks noGrp="1"/>
          </p:cNvSpPr>
          <p:nvPr>
            <p:ph idx="1"/>
          </p:nvPr>
        </p:nvSpPr>
        <p:spPr>
          <a:xfrm>
            <a:off x="204152" y="940399"/>
            <a:ext cx="11591608" cy="3220122"/>
          </a:xfrm>
        </p:spPr>
        <p:txBody>
          <a:bodyPr>
            <a:normAutofit fontScale="92500" lnSpcReduction="10000"/>
          </a:bodyPr>
          <a:lstStyle/>
          <a:p>
            <a:r>
              <a:rPr lang="tr-TR" dirty="0"/>
              <a:t>Kanal numunesi bilinen metotlar içinde en et­ken olanıdır. Fakat birçok yataklarda uygulanması oldukça güçtür. Numune alınması gereken yüzeyde </a:t>
            </a:r>
            <a:r>
              <a:rPr lang="tr-TR" dirty="0" err="1"/>
              <a:t>cevherleşmeye</a:t>
            </a:r>
            <a:r>
              <a:rPr lang="tr-TR" dirty="0"/>
              <a:t> veya yapıya dikine açılan belli boyutlardaki bir kanaldan çıkan kırıntı ve tozların toplanması işlemidir.</a:t>
            </a:r>
          </a:p>
          <a:p>
            <a:r>
              <a:rPr lang="tr-TR" dirty="0"/>
              <a:t>Numune alınmadan önce yüzeyin hazırlanması ve temizlenmesi gereklidir. Bu işlem yıkanarak veya bir fırça ile süpürülerek yapılabilir. Fakat bazı hallerde,  özellikle sülfit tipi yataklarda oksitlenme sebebi ile yüzey en az birkaç cm değişikliğe uğramıştır. Oksitli </a:t>
            </a:r>
            <a:r>
              <a:rPr lang="tr-TR" dirty="0" err="1"/>
              <a:t>zonun</a:t>
            </a:r>
            <a:r>
              <a:rPr lang="tr-TR" dirty="0"/>
              <a:t> temizlenmesi için yüzeyin kazınması gerekir ki bu işlem yapılırken kanal açılacak kısım mümkün olduğu kadar düzeltilir.</a:t>
            </a:r>
          </a:p>
        </p:txBody>
      </p:sp>
      <p:pic>
        <p:nvPicPr>
          <p:cNvPr id="7170" name="Picture 2" descr="PITTING AND TRENCHI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0832" y="4150575"/>
            <a:ext cx="3202676" cy="22087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3620188" y="3935998"/>
            <a:ext cx="8405221" cy="2637896"/>
          </a:xfrm>
          <a:prstGeom prst="rect">
            <a:avLst/>
          </a:prstGeom>
        </p:spPr>
      </p:pic>
    </p:spTree>
    <p:extLst>
      <p:ext uri="{BB962C8B-B14F-4D97-AF65-F5344CB8AC3E}">
        <p14:creationId xmlns:p14="http://schemas.microsoft.com/office/powerpoint/2010/main" val="3074425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36119" y="112790"/>
            <a:ext cx="10038821" cy="3052482"/>
          </a:xfrm>
        </p:spPr>
        <p:txBody>
          <a:bodyPr>
            <a:normAutofit fontScale="85000" lnSpcReduction="10000"/>
          </a:bodyPr>
          <a:lstStyle/>
          <a:p>
            <a:pPr algn="ctr"/>
            <a:r>
              <a:rPr lang="tr-TR" dirty="0"/>
              <a:t>Yüzey temizlendikten sonra ve düzeltildikten sonra kanalın sı­nırları birbirinden 10-15 cm aralıklı iki paralel çizgi ile belirlenir. Çekiç (2 kiloluk) ve keski kullanılarak iki çizgi arasındaki kısım yukarıdan aşağı kırılarak toplanır. Kanalın derin­liğinin ve genişliğinin kanal boyunca düzgün olması istenir. Fakat bu, damar tipli yatakların çoğunda </a:t>
            </a:r>
            <a:r>
              <a:rPr lang="tr-TR" dirty="0" err="1"/>
              <a:t>silisleşmenin</a:t>
            </a:r>
            <a:r>
              <a:rPr lang="tr-TR" dirty="0"/>
              <a:t> verdiği sertleşmeden dolayı hemen hemen imkansızdır(İmkansız gibi görünür). Böyle bir yatakta, örneğin, altı kişinin 3 m uzunluğunda bir kanal açması olağan karşılanır. Her ne kadar bu iş zaman alıcı ve yıldırıcı ise de pratikte uygulandığı zaman sonuç istenilen duyarlılıkta olacağından verilen emeği ve harcanan zaman karşılanır.</a:t>
            </a:r>
          </a:p>
          <a:p>
            <a:pPr algn="ctr"/>
            <a:endParaRPr lang="tr-TR" dirty="0"/>
          </a:p>
        </p:txBody>
      </p:sp>
      <p:pic>
        <p:nvPicPr>
          <p:cNvPr id="8194" name="Picture 2" descr="20120808-NTR-Channel-Sampli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9089" y="3081236"/>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95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4282" y="175119"/>
            <a:ext cx="11702374" cy="4195481"/>
          </a:xfrm>
        </p:spPr>
        <p:txBody>
          <a:bodyPr>
            <a:normAutofit fontScale="92500"/>
          </a:bodyPr>
          <a:lstStyle/>
          <a:p>
            <a:pPr algn="ctr"/>
            <a:r>
              <a:rPr lang="tr-TR" dirty="0"/>
              <a:t>Kanal numunesi almayı hızlandırmak ve duyarlılığını artırmak için yeni makineler geliştirilmiştir. Bunlardan en ye­nisi ve etken olan Güney Afrika'da altın madenlerinde kullanılanıdır. </a:t>
            </a:r>
          </a:p>
          <a:p>
            <a:pPr algn="ctr"/>
            <a:r>
              <a:rPr lang="tr-TR" dirty="0"/>
              <a:t>Bu birbirine paralel çok hızlı dönen iki elmas testereden yapılmış­tır. Numune alınması istenilen yüzeyde testerelerle kesilen kısım kırılarak çıkarılır. </a:t>
            </a:r>
          </a:p>
          <a:p>
            <a:pPr algn="ctr"/>
            <a:r>
              <a:rPr lang="tr-TR" dirty="0"/>
              <a:t>Diğer bir metot da yüzey kaynak makinesine  benzeyen bir aletle alev püskürtülerek ısıtılır ve soğumaya fırsat vermeden kırılır. </a:t>
            </a:r>
          </a:p>
          <a:p>
            <a:pPr algn="ctr"/>
            <a:r>
              <a:rPr lang="tr-TR" dirty="0"/>
              <a:t>Bunların yanında havalı tabancalarda kullanılabilir. Yeraltı işletmelerinde çoğunlukla, numune alınacak yüzeyler, gerek ayna, gerekse tavan kavislidirler. Kanal kavisli yüzeyi takip  ederek açılır ve değerlendirme hakiki kalınlık hesaplanarak yapılır.</a:t>
            </a:r>
          </a:p>
          <a:p>
            <a:pPr algn="ctr"/>
            <a:endParaRPr lang="tr-TR" dirty="0"/>
          </a:p>
        </p:txBody>
      </p:sp>
      <p:pic>
        <p:nvPicPr>
          <p:cNvPr id="11266" name="Picture 2" descr="south africa gold mines channel sampling machine ile ilgili görsel sonucu"/>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99745" y="4225636"/>
            <a:ext cx="3064101" cy="23677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gold mines channel sampling machine ile ilgili görsel sonucu"/>
          <p:cNvSpPr>
            <a:spLocks noChangeAspect="1" noChangeArrowheads="1"/>
          </p:cNvSpPr>
          <p:nvPr/>
        </p:nvSpPr>
        <p:spPr bwMode="auto">
          <a:xfrm>
            <a:off x="155575" y="-1447800"/>
            <a:ext cx="3609975" cy="3019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1272" name="Picture 8" descr="gold mines channel sampling machine ile ilgili gÃ¶rsel sonucu"/>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88332" y="4225636"/>
            <a:ext cx="2830803" cy="2367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841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701</TotalTime>
  <Words>1055</Words>
  <Application>Microsoft Macintosh PowerPoint</Application>
  <PresentationFormat>Widescreen</PresentationFormat>
  <Paragraphs>42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Kanal Numunesi Alma: </vt:lpstr>
      <vt:lpstr>PowerPoint Presentation</vt:lpstr>
      <vt:lpstr>PowerPoint Presentation</vt:lpstr>
      <vt:lpstr>PowerPoint Presentation</vt:lpstr>
      <vt:lpstr>PowerPoint Presentation</vt:lpstr>
      <vt:lpstr>Kırıntı Numune Alma: </vt:lpstr>
      <vt:lpstr>Bu metotda genellikle duyarlılığı etkileyen faktörler şunlardır: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Sinan.Akiska</dc:creator>
  <cp:lastModifiedBy>Sinan.Akiska</cp:lastModifiedBy>
  <cp:revision>80</cp:revision>
  <dcterms:created xsi:type="dcterms:W3CDTF">2020-10-22T11:28:47Z</dcterms:created>
  <dcterms:modified xsi:type="dcterms:W3CDTF">2021-03-30T21:10:03Z</dcterms:modified>
</cp:coreProperties>
</file>