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45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426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48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23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41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155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00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4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08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87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77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645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EAE429-9595-F54D-A821-188941D848A3}"/>
              </a:ext>
            </a:extLst>
          </p:cNvPr>
          <p:cNvSpPr txBox="1"/>
          <p:nvPr/>
        </p:nvSpPr>
        <p:spPr>
          <a:xfrm>
            <a:off x="4800600" y="1269255"/>
            <a:ext cx="6852466" cy="30389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COĞRAFİ BİLGİ SİSTEMLERİ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(JEM359)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3800" dirty="0">
                <a:solidFill>
                  <a:srgbClr val="FFFFFF"/>
                </a:solidFill>
              </a:rPr>
              <a:t>6. İNTERPOLASYON </a:t>
            </a:r>
            <a:r>
              <a:rPr lang="tr-TR" sz="3800" dirty="0" smtClean="0">
                <a:solidFill>
                  <a:srgbClr val="FFFFFF"/>
                </a:solidFill>
              </a:rPr>
              <a:t>– QGIS</a:t>
            </a:r>
            <a:r>
              <a:rPr lang="en-US" sz="3800" smtClean="0">
                <a:solidFill>
                  <a:srgbClr val="FFFFFF"/>
                </a:solidFill>
              </a:rPr>
              <a:t> </a:t>
            </a:r>
            <a:r>
              <a:rPr lang="tr-TR" sz="3800" smtClean="0">
                <a:solidFill>
                  <a:srgbClr val="FFFFFF"/>
                </a:solidFill>
              </a:rPr>
              <a:t>GİRİŞ</a:t>
            </a:r>
            <a:endParaRPr lang="en-US" sz="3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Doç. 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Dr. Sinan AKISKA</a:t>
            </a:r>
          </a:p>
        </p:txBody>
      </p:sp>
      <p:cxnSp>
        <p:nvCxnSpPr>
          <p:cNvPr id="47" name="Straight Connector 8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34996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A90CD-1E76-9840-B981-6BCE1783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34" y="1602131"/>
            <a:ext cx="3737490" cy="36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489" y="1692417"/>
            <a:ext cx="6178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https://qgis.org/tr/site/forusers/download.html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83" y="309241"/>
            <a:ext cx="3924300" cy="1162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1454" b="5059"/>
          <a:stretch/>
        </p:blipFill>
        <p:spPr>
          <a:xfrm>
            <a:off x="1767710" y="2375209"/>
            <a:ext cx="8405920" cy="39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9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116"/>
    </mc:Choice>
    <mc:Fallback xmlns="">
      <p:transition spd="slow" advTm="23611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553"/>
          <a:stretch/>
        </p:blipFill>
        <p:spPr>
          <a:xfrm>
            <a:off x="-89210" y="0"/>
            <a:ext cx="12192000" cy="6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938"/>
    </mc:Choice>
    <mc:Fallback xmlns="">
      <p:transition spd="slow" advTm="33493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3d-geology.de/im/1270551848_37_00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374" y="63531"/>
            <a:ext cx="3114033" cy="2335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upload.wikimedia.org/wikipedia/commons/1/1d/Satellite_image_of_Cape_peninsu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6" y="514201"/>
            <a:ext cx="3707025" cy="23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c/c4/Maps-for-free_Sierra_Neva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6" y="3247255"/>
            <a:ext cx="3430409" cy="244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1634" y="2508591"/>
            <a:ext cx="32895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SAYISAL YÜKSEKLİK MODELLERİ NASIL YAPILIYOR ?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 smtClean="0"/>
              <a:t>KONTÜR HARITALARI NASIL YAPILIYOR ?</a:t>
            </a:r>
            <a:endParaRPr lang="tr-TR" b="1" dirty="0"/>
          </a:p>
        </p:txBody>
      </p:sp>
      <p:pic>
        <p:nvPicPr>
          <p:cNvPr id="1026" name="Picture 2" descr="http://surferhelp.goldensoftware.com/Resources/image/example_contourma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65" y="0"/>
            <a:ext cx="2774267" cy="28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Geochemical anomaly maps of Au, Ag, Cu and Pb in the study area. Geochemical data obtained from, Asvadi 2004 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63" y="2992895"/>
            <a:ext cx="4222237" cy="3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jective based geochemical anomaly detection—Application of discriminant  function analysis in anomaly delineation in the Kuh Panj porphyry Cu  mineralization (Iran) - ScienceDire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36" y="4043042"/>
            <a:ext cx="3704318" cy="27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7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toplumdusmani.net/sozluk_resim/pics/6127/1324210237_dca01a58ac7de5fa333d79efe01f366a_288337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2" y="679258"/>
            <a:ext cx="3126363" cy="243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opendtect.org/rel/doc/User/base/figures/3.Wacom_Tab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74" y="339670"/>
            <a:ext cx="3178456" cy="23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geodynamics.lanl.gov/Wohletz/DigiMap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34" y="242652"/>
            <a:ext cx="2554540" cy="255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ablesw.com/r2v/r2v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48" y="3337354"/>
            <a:ext cx="3760481" cy="282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440195" y="1519922"/>
            <a:ext cx="494128" cy="38301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Curved Left Arrow 3"/>
          <p:cNvSpPr/>
          <p:nvPr/>
        </p:nvSpPr>
        <p:spPr>
          <a:xfrm>
            <a:off x="11211697" y="2504303"/>
            <a:ext cx="667265" cy="1837038"/>
          </a:xfrm>
          <a:prstGeom prst="curvedLeftArrow">
            <a:avLst>
              <a:gd name="adj1" fmla="val 27495"/>
              <a:gd name="adj2" fmla="val 50000"/>
              <a:gd name="adj3" fmla="val 2006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6249091" y="4562820"/>
            <a:ext cx="496825" cy="37070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82223" y="135990"/>
            <a:ext cx="4874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HARİTA SAYISALLAŞTIRMA ve 3B YÜZEY OLUŞTURMA</a:t>
            </a:r>
            <a:endParaRPr lang="tr-T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76" name="Picture 28" descr="http://www.goldensoftware.com/newsletter_imgs/62/S9_P2_3-2Surfac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86" y="4504300"/>
            <a:ext cx="2918978" cy="218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www.rockware.com/assets/products/165/overview/section/rockworksind_min2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" y="3193826"/>
            <a:ext cx="3138772" cy="20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rthquake.usgs.gov/learn/kids/coloring/xs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" y="1082541"/>
            <a:ext cx="5088726" cy="490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3179" y="372979"/>
            <a:ext cx="839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Modeller oluşturulurken bilinmeyen noktalara değerler nasıl atanıyor ?</a:t>
            </a:r>
            <a:endParaRPr lang="tr-TR" b="1" dirty="0"/>
          </a:p>
        </p:txBody>
      </p:sp>
      <p:pic>
        <p:nvPicPr>
          <p:cNvPr id="1028" name="Picture 4" descr="http://www.premierminerals.net/images/maps/Stacy/stacy_isopach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12" y="1082541"/>
            <a:ext cx="6601520" cy="41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76" y="4354402"/>
            <a:ext cx="3799947" cy="23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98" y="3766121"/>
            <a:ext cx="4670839" cy="2409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2495" y="372979"/>
            <a:ext cx="365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Ara değerler nasıl bulunuyor ?</a:t>
            </a:r>
            <a:endParaRPr lang="tr-TR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810" y="4540051"/>
            <a:ext cx="5397223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1. A noktası ile değeri bilinmeyen C noktası arasındaki mesafe 25 m. (ölçüldü).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2. 20-10 = 10 (A ve B noktalarının değerleri arasındaki fark)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3. 10 birim / 50 metre = 0,2 birim/metre (iki nokta arasındaki mesafe boyunca  değerlerdeki artan değişim)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4. A ile C noktası arasındaki birim sayısı = 25 metre x 0,2 birim/metre = 5 birim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5. C noktasının değeri = 10 + 5 = 15 birim</a:t>
            </a:r>
            <a:r>
              <a:rPr lang="tr-TR" sz="1100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.</a:t>
            </a:r>
          </a:p>
          <a:p>
            <a:pPr lvl="0" algn="ctr" defTabSz="914400"/>
            <a:endParaRPr lang="tr-TR" sz="1100" dirty="0">
              <a:solidFill>
                <a:srgbClr val="000000"/>
              </a:solidFill>
              <a:latin typeface="Tw Cen MT (Body)"/>
              <a:cs typeface="Times New Roman" panose="02020603050405020304" pitchFamily="18" charset="0"/>
            </a:endParaRPr>
          </a:p>
          <a:p>
            <a:pPr lvl="0" algn="ctr" defTabSz="914400"/>
            <a:endParaRPr lang="tr-TR" sz="1100" dirty="0">
              <a:solidFill>
                <a:srgbClr val="000000"/>
              </a:solidFill>
              <a:latin typeface="Tw Cen MT (Body)"/>
              <a:cs typeface="Times New Roman" panose="02020603050405020304" pitchFamily="18" charset="0"/>
            </a:endParaRP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DOĞRUSAL </a:t>
            </a:r>
            <a:r>
              <a:rPr lang="tr-TR" sz="1100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(</a:t>
            </a:r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LİNEER</a:t>
            </a:r>
            <a:r>
              <a:rPr lang="tr-TR" sz="1100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) İNTERPOLASYON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w Cen MT (Body)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80" y="1026773"/>
            <a:ext cx="3714882" cy="2984482"/>
          </a:xfrm>
          <a:prstGeom prst="rect">
            <a:avLst/>
          </a:prstGeom>
        </p:spPr>
      </p:pic>
      <p:pic>
        <p:nvPicPr>
          <p:cNvPr id="8" name="Picture 7" descr="Three number lines illustrating how interpolation is affected by assumptions about the underlying distributio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70"/>
          <a:stretch/>
        </p:blipFill>
        <p:spPr bwMode="auto">
          <a:xfrm>
            <a:off x="6408429" y="820815"/>
            <a:ext cx="3609975" cy="75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hree number lines illustrating how interpolation is affected by assumptions about the underlying distributio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1"/>
          <a:stretch/>
        </p:blipFill>
        <p:spPr bwMode="auto">
          <a:xfrm>
            <a:off x="6408427" y="2772331"/>
            <a:ext cx="3609975" cy="7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107983" y="165212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? ‘</a:t>
            </a:r>
            <a:r>
              <a:rPr lang="tr-TR" dirty="0" err="1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nin</a:t>
            </a:r>
            <a:r>
              <a:rPr lang="tr-TR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 değeri nedir ?</a:t>
            </a:r>
            <a:endParaRPr lang="tr-TR" dirty="0">
              <a:solidFill>
                <a:srgbClr val="000000"/>
              </a:solidFill>
              <a:latin typeface="Tw Cen MT (Body)"/>
              <a:cs typeface="Times New Roman" panose="02020603050405020304" pitchFamily="18" charset="0"/>
            </a:endParaRPr>
          </a:p>
        </p:txBody>
      </p:sp>
      <p:pic>
        <p:nvPicPr>
          <p:cNvPr id="10" name="Picture 9" descr="Three number lines illustrating how interpolation is affected by assumptions about the underlying distributio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1" b="32696"/>
          <a:stretch/>
        </p:blipFill>
        <p:spPr bwMode="auto">
          <a:xfrm>
            <a:off x="6408427" y="1583012"/>
            <a:ext cx="3609975" cy="988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4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3957" y="74133"/>
            <a:ext cx="89133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İnterpolasyon Nedir ?</a:t>
            </a:r>
          </a:p>
          <a:p>
            <a:pPr algn="ctr"/>
            <a:endParaRPr lang="tr-TR" sz="2000" dirty="0">
              <a:solidFill>
                <a:srgbClr val="FF0000"/>
              </a:solidFill>
            </a:endParaRPr>
          </a:p>
          <a:p>
            <a:pPr algn="ctr"/>
            <a:r>
              <a:rPr lang="tr-TR" sz="2000" dirty="0" smtClean="0"/>
              <a:t>Herhangi bir katmandaki bilinmeyen noktaların öznitelik değerlerinin, bilinen noktaların öznitelik değerleri kullanılarak bulunması işlemidir.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 smtClean="0"/>
              <a:t>Daha da basit bir ifadeyle bilinen değerler yardımı ile bilinen değerler arasındaki bilinmeyen bir değeri bulma işlemidir. </a:t>
            </a:r>
            <a:endParaRPr lang="tr-TR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125361" y="2652586"/>
            <a:ext cx="7430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Öznitelik değeri; </a:t>
            </a:r>
          </a:p>
          <a:p>
            <a:pPr algn="ctr"/>
            <a:r>
              <a:rPr lang="tr-TR" dirty="0" smtClean="0"/>
              <a:t>Yükseklik, kalorifik değer, kirlilik, % nem, % kül, %Pb, Au(ppm), kalınlık, cevher tavan ve taban yükseklikleri vb. değerlerdir.</a:t>
            </a:r>
            <a:endParaRPr lang="tr-TR" dirty="0"/>
          </a:p>
        </p:txBody>
      </p:sp>
      <p:pic>
        <p:nvPicPr>
          <p:cNvPr id="1034" name="Picture 10" descr="http://upload.wikimedia.org/wikipedia/commons/thumb/d/dd/LinearInterpolation.svg/300px-LinearInterpol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67" y="3440631"/>
            <a:ext cx="2280762" cy="182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5/53/Interpolation_example_spline.svg/2000px-Interpolation_example_splin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38" y="5168428"/>
            <a:ext cx="2111280" cy="16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quantdec.com/SYSEN597/GTKAV/section9/exb/interpol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5" y="3938894"/>
            <a:ext cx="2655436" cy="274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publishing.cdlib.org/ucpressebooks/data/13030/51/ft6v19p151/figures/ft6v19p151_001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92" y="3664678"/>
            <a:ext cx="3813105" cy="27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goldensoftware.com/newsletter_imgs/S10/1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20" y="3664678"/>
            <a:ext cx="2859491" cy="27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2495" y="372979"/>
            <a:ext cx="365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İnterpolasyon Yaklaşımları</a:t>
            </a:r>
            <a:endParaRPr lang="tr-TR" dirty="0"/>
          </a:p>
        </p:txBody>
      </p:sp>
      <p:pic>
        <p:nvPicPr>
          <p:cNvPr id="5122" name="Picture 2" descr="http://upload.wikimedia.org/wikipedia/commons/thumb/2/20/Coloured_Voronoi_2D.svg/220px-Coloured_Voronoi_2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3" y="3131780"/>
            <a:ext cx="1628862" cy="16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23084" y="816001"/>
            <a:ext cx="3480417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Polinom İnterpolasyonu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En </a:t>
            </a:r>
            <a:r>
              <a:rPr lang="tr-TR" dirty="0"/>
              <a:t>Yakın Komşu </a:t>
            </a:r>
            <a:r>
              <a:rPr lang="tr-TR" dirty="0" smtClean="0"/>
              <a:t>Yöntemi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Bilineer interpolasyon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Bikübik interpolasyon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Ters mesafe ağırlıklı </a:t>
            </a:r>
            <a:r>
              <a:rPr lang="tr-TR" dirty="0" smtClean="0"/>
              <a:t>(IDW)</a:t>
            </a:r>
            <a:endParaRPr lang="tr-TR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Jeoistatistiksel </a:t>
            </a:r>
            <a:r>
              <a:rPr lang="tr-TR" dirty="0"/>
              <a:t>modeller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Yapay sinir </a:t>
            </a:r>
            <a:r>
              <a:rPr lang="tr-TR" dirty="0" smtClean="0"/>
              <a:t>ağları</a:t>
            </a:r>
            <a:endParaRPr lang="tr-TR" dirty="0"/>
          </a:p>
        </p:txBody>
      </p:sp>
      <p:pic>
        <p:nvPicPr>
          <p:cNvPr id="5138" name="Picture 18" descr="http://www.rsierra.com/DA/img3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10" y="5126514"/>
            <a:ext cx="1759526" cy="15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encrypted-tbn3.gstatic.com/images?q=tbn:ANd9GcT_ifcFH_jfb8vUYVsjKt1d-dZZ6wYXSHpjEzZhVP16aFjpSc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10" y="3823948"/>
            <a:ext cx="1946074" cy="12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pg.lyellcollection.org/content/10/2/141/F1.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017" y="4481468"/>
            <a:ext cx="2546641" cy="2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upload.wikimedia.org/wikipedia/commons/c/c6/Bilininter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75" y="2512159"/>
            <a:ext cx="2092582" cy="167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brary.isr.ist.utl.pt/docs/scipy/_images/interpolate-2_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19" y="372979"/>
            <a:ext cx="3483482" cy="215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ocs.qgis.org/2.2/en/_images/idw_interpol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" y="5048185"/>
            <a:ext cx="3957570" cy="17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athworks.com/help/examples/matlab/InterpolateOveraGridUsingCubicMethodExample_0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93" y="3179045"/>
            <a:ext cx="2045780" cy="15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herschel.esac.esa.int/hcss-doc-13.0/load/sg/images/interpolati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50" y="728584"/>
            <a:ext cx="2546466" cy="21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2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21"/>
            <a:ext cx="6359885" cy="45544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52942" y="-15410"/>
            <a:ext cx="7724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Örnek Çalışma (Ersoy and Yunsel, 2019)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30" t="20375" r="50260" b="24153"/>
          <a:stretch/>
        </p:blipFill>
        <p:spPr>
          <a:xfrm>
            <a:off x="6473985" y="532867"/>
            <a:ext cx="3535611" cy="3106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1021" t="7098" r="3880" b="15431"/>
          <a:stretch/>
        </p:blipFill>
        <p:spPr>
          <a:xfrm>
            <a:off x="8412480" y="3639399"/>
            <a:ext cx="3687546" cy="32033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7650" y="6473391"/>
            <a:ext cx="784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Fe (%)</a:t>
            </a:r>
            <a:endParaRPr lang="tr-TR" dirty="0"/>
          </a:p>
        </p:txBody>
      </p:sp>
      <p:sp>
        <p:nvSpPr>
          <p:cNvPr id="9" name="Rectangle 8"/>
          <p:cNvSpPr/>
          <p:nvPr/>
        </p:nvSpPr>
        <p:spPr>
          <a:xfrm>
            <a:off x="9917961" y="630921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Cu (ppm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8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1" y="977030"/>
            <a:ext cx="5825490" cy="53871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3140" y="-15410"/>
            <a:ext cx="6523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Örnek Çalışma (Nazarpour, 2018)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360" y="977030"/>
            <a:ext cx="5714200" cy="53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258</Words>
  <Application>Microsoft Office PowerPoint</Application>
  <PresentationFormat>Geniş ekran</PresentationFormat>
  <Paragraphs>41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Tw Cen MT (Body)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Sinan.Akiska</dc:creator>
  <cp:lastModifiedBy>Sinan AKISKA</cp:lastModifiedBy>
  <cp:revision>162</cp:revision>
  <dcterms:created xsi:type="dcterms:W3CDTF">2020-10-12T14:09:30Z</dcterms:created>
  <dcterms:modified xsi:type="dcterms:W3CDTF">2021-04-01T11:25:51Z</dcterms:modified>
</cp:coreProperties>
</file>