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 id="2147483828" r:id="rId2"/>
    <p:sldMasterId id="2147483840" r:id="rId3"/>
    <p:sldMasterId id="2147483852" r:id="rId4"/>
    <p:sldMasterId id="2147483864" r:id="rId5"/>
  </p:sldMasterIdLst>
  <p:handoutMasterIdLst>
    <p:handoutMasterId r:id="rId35"/>
  </p:handoutMasterIdLst>
  <p:sldIdLst>
    <p:sldId id="256" r:id="rId6"/>
    <p:sldId id="299" r:id="rId7"/>
    <p:sldId id="300" r:id="rId8"/>
    <p:sldId id="301" r:id="rId9"/>
    <p:sldId id="302" r:id="rId10"/>
    <p:sldId id="303" r:id="rId11"/>
    <p:sldId id="259" r:id="rId12"/>
    <p:sldId id="297" r:id="rId13"/>
    <p:sldId id="271" r:id="rId14"/>
    <p:sldId id="277" r:id="rId15"/>
    <p:sldId id="298" r:id="rId16"/>
    <p:sldId id="282" r:id="rId17"/>
    <p:sldId id="285" r:id="rId18"/>
    <p:sldId id="286" r:id="rId19"/>
    <p:sldId id="281" r:id="rId20"/>
    <p:sldId id="283" r:id="rId21"/>
    <p:sldId id="278" r:id="rId22"/>
    <p:sldId id="306" r:id="rId23"/>
    <p:sldId id="308" r:id="rId24"/>
    <p:sldId id="309" r:id="rId25"/>
    <p:sldId id="310" r:id="rId26"/>
    <p:sldId id="311" r:id="rId27"/>
    <p:sldId id="312" r:id="rId28"/>
    <p:sldId id="304" r:id="rId29"/>
    <p:sldId id="291" r:id="rId30"/>
    <p:sldId id="305" r:id="rId31"/>
    <p:sldId id="276" r:id="rId32"/>
    <p:sldId id="295" r:id="rId33"/>
    <p:sldId id="296"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notesViewPr>
    <p:cSldViewPr>
      <p:cViewPr varScale="1">
        <p:scale>
          <a:sx n="59" d="100"/>
          <a:sy n="59" d="100"/>
        </p:scale>
        <p:origin x="-250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04D7AE-BB62-420E-B4B6-4AD7539F077B}" type="datetimeFigureOut">
              <a:rPr lang="tr-TR" smtClean="0"/>
              <a:pPr/>
              <a:t>13.3.2017</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369E924-8100-4A45-907E-9CB6260AC5F8}" type="slidenum">
              <a:rPr lang="tr-TR" smtClean="0"/>
              <a:pPr/>
              <a:t>‹#›</a:t>
            </a:fld>
            <a:endParaRPr lang="tr-TR"/>
          </a:p>
        </p:txBody>
      </p:sp>
    </p:spTree>
    <p:extLst>
      <p:ext uri="{BB962C8B-B14F-4D97-AF65-F5344CB8AC3E}">
        <p14:creationId xmlns:p14="http://schemas.microsoft.com/office/powerpoint/2010/main" val="230369064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tr-TR" smtClean="0"/>
              <a:t>Asıl başlık stili için tıklatın</a:t>
            </a:r>
            <a:endParaRPr kumimoji="0" lang="en-US"/>
          </a:p>
        </p:txBody>
      </p:sp>
      <p:sp>
        <p:nvSpPr>
          <p:cNvPr id="28" name="27 Veri Yer Tutucusu"/>
          <p:cNvSpPr>
            <a:spLocks noGrp="1"/>
          </p:cNvSpPr>
          <p:nvPr>
            <p:ph type="dt" sz="half" idx="10"/>
          </p:nvPr>
        </p:nvSpPr>
        <p:spPr/>
        <p:txBody>
          <a:bodyPr/>
          <a:lstStyle/>
          <a:p>
            <a:fld id="{D9F75050-0E15-4C5B-92B0-66D068882F1F}" type="datetimeFigureOut">
              <a:rPr lang="tr-TR" smtClean="0"/>
              <a:pPr/>
              <a:t>13.3.2017</a:t>
            </a:fld>
            <a:endParaRPr lang="tr-TR"/>
          </a:p>
        </p:txBody>
      </p:sp>
      <p:sp>
        <p:nvSpPr>
          <p:cNvPr id="17" name="16 Altbilgi Yer Tutucusu"/>
          <p:cNvSpPr>
            <a:spLocks noGrp="1"/>
          </p:cNvSpPr>
          <p:nvPr>
            <p:ph type="ftr" sz="quarter" idx="11"/>
          </p:nvPr>
        </p:nvSpPr>
        <p:spPr/>
        <p:txBody>
          <a:bodyPr/>
          <a:lstStyle/>
          <a:p>
            <a:endParaRPr lang="tr-TR"/>
          </a:p>
        </p:txBody>
      </p:sp>
      <p:sp>
        <p:nvSpPr>
          <p:cNvPr id="29" name="2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9" name="8 Alt Başlık"/>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13.3.2017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13.3.2017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3375"/>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2063B7BD-C10E-4F02-99A4-E72FD5FD9FD1}" type="datetimeFigureOut">
              <a:rPr lang="tr-TR" smtClean="0">
                <a:solidFill>
                  <a:prstClr val="black">
                    <a:tint val="75000"/>
                  </a:prstClr>
                </a:solidFill>
              </a:rPr>
              <a:pPr/>
              <a:t>13.3.2017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30D7E6C7-FD1B-42D7-B260-31F42172B5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07666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063B7BD-C10E-4F02-99A4-E72FD5FD9FD1}" type="datetimeFigureOut">
              <a:rPr lang="tr-TR" smtClean="0">
                <a:solidFill>
                  <a:prstClr val="black">
                    <a:tint val="75000"/>
                  </a:prstClr>
                </a:solidFill>
              </a:rPr>
              <a:pPr/>
              <a:t>13.3.2017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30D7E6C7-FD1B-42D7-B260-31F42172B5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24657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41"/>
            <a:ext cx="7886700" cy="2852737"/>
          </a:xfrm>
        </p:spPr>
        <p:txBody>
          <a:bodyPr anchor="b"/>
          <a:lstStyle>
            <a:lvl1pPr>
              <a:defRPr sz="3375"/>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6"/>
            <a:ext cx="7886700" cy="150018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063B7BD-C10E-4F02-99A4-E72FD5FD9FD1}" type="datetimeFigureOut">
              <a:rPr lang="tr-TR" smtClean="0">
                <a:solidFill>
                  <a:prstClr val="black">
                    <a:tint val="75000"/>
                  </a:prstClr>
                </a:solidFill>
              </a:rPr>
              <a:pPr/>
              <a:t>13.3.2017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30D7E6C7-FD1B-42D7-B260-31F42172B5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14845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063B7BD-C10E-4F02-99A4-E72FD5FD9FD1}" type="datetimeFigureOut">
              <a:rPr lang="tr-TR" smtClean="0">
                <a:solidFill>
                  <a:prstClr val="black">
                    <a:tint val="75000"/>
                  </a:prstClr>
                </a:solidFill>
              </a:rPr>
              <a:pPr/>
              <a:t>13.3.2017</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30D7E6C7-FD1B-42D7-B260-31F42172B5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16799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8"/>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tr-TR" smtClean="0"/>
              <a:t>Asıl metin stillerini düzenlemek için tıklatın</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1" y="1681163"/>
            <a:ext cx="388739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29151" y="2505075"/>
            <a:ext cx="3887391"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063B7BD-C10E-4F02-99A4-E72FD5FD9FD1}" type="datetimeFigureOut">
              <a:rPr lang="tr-TR" smtClean="0">
                <a:solidFill>
                  <a:prstClr val="black">
                    <a:tint val="75000"/>
                  </a:prstClr>
                </a:solidFill>
              </a:rPr>
              <a:pPr/>
              <a:t>13.3.2017</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30D7E6C7-FD1B-42D7-B260-31F42172B5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38363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2063B7BD-C10E-4F02-99A4-E72FD5FD9FD1}" type="datetimeFigureOut">
              <a:rPr lang="tr-TR" smtClean="0">
                <a:solidFill>
                  <a:prstClr val="black">
                    <a:tint val="75000"/>
                  </a:prstClr>
                </a:solidFill>
              </a:rPr>
              <a:pPr/>
              <a:t>13.3.2017</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30D7E6C7-FD1B-42D7-B260-31F42172B5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1739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063B7BD-C10E-4F02-99A4-E72FD5FD9FD1}" type="datetimeFigureOut">
              <a:rPr lang="tr-TR" smtClean="0">
                <a:solidFill>
                  <a:prstClr val="black">
                    <a:tint val="75000"/>
                  </a:prstClr>
                </a:solidFill>
              </a:rPr>
              <a:pPr/>
              <a:t>13.3.2017</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30D7E6C7-FD1B-42D7-B260-31F42172B5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13173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1800"/>
            </a:lvl1pPr>
          </a:lstStyle>
          <a:p>
            <a:r>
              <a:rPr lang="tr-TR" smtClean="0"/>
              <a:t>Asıl başlık stili için tıklatın</a:t>
            </a:r>
            <a:endParaRPr lang="tr-TR"/>
          </a:p>
        </p:txBody>
      </p:sp>
      <p:sp>
        <p:nvSpPr>
          <p:cNvPr id="3" name="İçerik Yer Tutucusu 2"/>
          <p:cNvSpPr>
            <a:spLocks noGrp="1"/>
          </p:cNvSpPr>
          <p:nvPr>
            <p:ph idx="1"/>
          </p:nvPr>
        </p:nvSpPr>
        <p:spPr>
          <a:xfrm>
            <a:off x="3887391" y="987428"/>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063B7BD-C10E-4F02-99A4-E72FD5FD9FD1}" type="datetimeFigureOut">
              <a:rPr lang="tr-TR" smtClean="0">
                <a:solidFill>
                  <a:prstClr val="black">
                    <a:tint val="75000"/>
                  </a:prstClr>
                </a:solidFill>
              </a:rPr>
              <a:pPr/>
              <a:t>13.3.2017</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30D7E6C7-FD1B-42D7-B260-31F42172B5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4134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13.3.2017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18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8"/>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063B7BD-C10E-4F02-99A4-E72FD5FD9FD1}" type="datetimeFigureOut">
              <a:rPr lang="tr-TR" smtClean="0">
                <a:solidFill>
                  <a:prstClr val="black">
                    <a:tint val="75000"/>
                  </a:prstClr>
                </a:solidFill>
              </a:rPr>
              <a:pPr/>
              <a:t>13.3.2017</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30D7E6C7-FD1B-42D7-B260-31F42172B5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82634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063B7BD-C10E-4F02-99A4-E72FD5FD9FD1}" type="datetimeFigureOut">
              <a:rPr lang="tr-TR" smtClean="0">
                <a:solidFill>
                  <a:prstClr val="black">
                    <a:tint val="75000"/>
                  </a:prstClr>
                </a:solidFill>
              </a:rPr>
              <a:pPr/>
              <a:t>13.3.2017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30D7E6C7-FD1B-42D7-B260-31F42172B5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05732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6"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1" y="365125"/>
            <a:ext cx="5800725"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063B7BD-C10E-4F02-99A4-E72FD5FD9FD1}" type="datetimeFigureOut">
              <a:rPr lang="tr-TR" smtClean="0">
                <a:solidFill>
                  <a:prstClr val="black">
                    <a:tint val="75000"/>
                  </a:prstClr>
                </a:solidFill>
              </a:rPr>
              <a:pPr/>
              <a:t>13.3.2017</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30D7E6C7-FD1B-42D7-B260-31F42172B5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579246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endParaRPr lang="tr-TR">
              <a:solidFill>
                <a:srgbClr val="000000"/>
              </a:solidFill>
            </a:endParaRPr>
          </a:p>
        </p:txBody>
      </p:sp>
      <p:sp>
        <p:nvSpPr>
          <p:cNvPr id="5" name="4 Altbilgi Yer Tutucusu"/>
          <p:cNvSpPr>
            <a:spLocks noGrp="1"/>
          </p:cNvSpPr>
          <p:nvPr>
            <p:ph type="ftr" sz="quarter" idx="11"/>
          </p:nvPr>
        </p:nvSpPr>
        <p:spPr/>
        <p:txBody>
          <a:bodyPr/>
          <a:lstStyle>
            <a:lvl1pPr>
              <a:defRPr/>
            </a:lvl1pPr>
          </a:lstStyle>
          <a:p>
            <a:endParaRPr lang="tr-TR">
              <a:solidFill>
                <a:srgbClr val="000000"/>
              </a:solidFill>
            </a:endParaRPr>
          </a:p>
        </p:txBody>
      </p:sp>
      <p:sp>
        <p:nvSpPr>
          <p:cNvPr id="6" name="5 Slayt Numarası Yer Tutucusu"/>
          <p:cNvSpPr>
            <a:spLocks noGrp="1"/>
          </p:cNvSpPr>
          <p:nvPr>
            <p:ph type="sldNum" sz="quarter" idx="12"/>
          </p:nvPr>
        </p:nvSpPr>
        <p:spPr/>
        <p:txBody>
          <a:bodyPr/>
          <a:lstStyle>
            <a:lvl1pPr>
              <a:defRPr/>
            </a:lvl1pPr>
          </a:lstStyle>
          <a:p>
            <a:fld id="{67C95BF2-29F4-4634-A966-3822A6DCF457}"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15144721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solidFill>
                <a:srgbClr val="000000"/>
              </a:solidFill>
            </a:endParaRPr>
          </a:p>
        </p:txBody>
      </p:sp>
      <p:sp>
        <p:nvSpPr>
          <p:cNvPr id="5" name="4 Altbilgi Yer Tutucusu"/>
          <p:cNvSpPr>
            <a:spLocks noGrp="1"/>
          </p:cNvSpPr>
          <p:nvPr>
            <p:ph type="ftr" sz="quarter" idx="11"/>
          </p:nvPr>
        </p:nvSpPr>
        <p:spPr/>
        <p:txBody>
          <a:bodyPr/>
          <a:lstStyle>
            <a:lvl1pPr>
              <a:defRPr/>
            </a:lvl1pPr>
          </a:lstStyle>
          <a:p>
            <a:endParaRPr lang="tr-TR">
              <a:solidFill>
                <a:srgbClr val="000000"/>
              </a:solidFill>
            </a:endParaRPr>
          </a:p>
        </p:txBody>
      </p:sp>
      <p:sp>
        <p:nvSpPr>
          <p:cNvPr id="6" name="5 Slayt Numarası Yer Tutucusu"/>
          <p:cNvSpPr>
            <a:spLocks noGrp="1"/>
          </p:cNvSpPr>
          <p:nvPr>
            <p:ph type="sldNum" sz="quarter" idx="12"/>
          </p:nvPr>
        </p:nvSpPr>
        <p:spPr/>
        <p:txBody>
          <a:bodyPr/>
          <a:lstStyle>
            <a:lvl1pPr>
              <a:defRPr/>
            </a:lvl1pPr>
          </a:lstStyle>
          <a:p>
            <a:fld id="{FF601E78-B757-4001-B823-943C08E099C8}"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3356680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endParaRPr lang="tr-TR">
              <a:solidFill>
                <a:srgbClr val="000000"/>
              </a:solidFill>
            </a:endParaRPr>
          </a:p>
        </p:txBody>
      </p:sp>
      <p:sp>
        <p:nvSpPr>
          <p:cNvPr id="5" name="4 Altbilgi Yer Tutucusu"/>
          <p:cNvSpPr>
            <a:spLocks noGrp="1"/>
          </p:cNvSpPr>
          <p:nvPr>
            <p:ph type="ftr" sz="quarter" idx="11"/>
          </p:nvPr>
        </p:nvSpPr>
        <p:spPr/>
        <p:txBody>
          <a:bodyPr/>
          <a:lstStyle>
            <a:lvl1pPr>
              <a:defRPr/>
            </a:lvl1pPr>
          </a:lstStyle>
          <a:p>
            <a:endParaRPr lang="tr-TR">
              <a:solidFill>
                <a:srgbClr val="000000"/>
              </a:solidFill>
            </a:endParaRPr>
          </a:p>
        </p:txBody>
      </p:sp>
      <p:sp>
        <p:nvSpPr>
          <p:cNvPr id="6" name="5 Slayt Numarası Yer Tutucusu"/>
          <p:cNvSpPr>
            <a:spLocks noGrp="1"/>
          </p:cNvSpPr>
          <p:nvPr>
            <p:ph type="sldNum" sz="quarter" idx="12"/>
          </p:nvPr>
        </p:nvSpPr>
        <p:spPr/>
        <p:txBody>
          <a:bodyPr/>
          <a:lstStyle>
            <a:lvl1pPr>
              <a:defRPr/>
            </a:lvl1pPr>
          </a:lstStyle>
          <a:p>
            <a:fld id="{0688C72B-D1BC-4228-9B2B-D4F2CDF12C76}"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3470643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a:defRPr/>
            </a:lvl1pPr>
          </a:lstStyle>
          <a:p>
            <a:endParaRPr lang="tr-TR">
              <a:solidFill>
                <a:srgbClr val="000000"/>
              </a:solidFill>
            </a:endParaRPr>
          </a:p>
        </p:txBody>
      </p:sp>
      <p:sp>
        <p:nvSpPr>
          <p:cNvPr id="6" name="5 Altbilgi Yer Tutucusu"/>
          <p:cNvSpPr>
            <a:spLocks noGrp="1"/>
          </p:cNvSpPr>
          <p:nvPr>
            <p:ph type="ftr" sz="quarter" idx="11"/>
          </p:nvPr>
        </p:nvSpPr>
        <p:spPr/>
        <p:txBody>
          <a:bodyPr/>
          <a:lstStyle>
            <a:lvl1pPr>
              <a:defRPr/>
            </a:lvl1pPr>
          </a:lstStyle>
          <a:p>
            <a:endParaRPr lang="tr-TR">
              <a:solidFill>
                <a:srgbClr val="000000"/>
              </a:solidFill>
            </a:endParaRPr>
          </a:p>
        </p:txBody>
      </p:sp>
      <p:sp>
        <p:nvSpPr>
          <p:cNvPr id="7" name="6 Slayt Numarası Yer Tutucusu"/>
          <p:cNvSpPr>
            <a:spLocks noGrp="1"/>
          </p:cNvSpPr>
          <p:nvPr>
            <p:ph type="sldNum" sz="quarter" idx="12"/>
          </p:nvPr>
        </p:nvSpPr>
        <p:spPr/>
        <p:txBody>
          <a:bodyPr/>
          <a:lstStyle>
            <a:lvl1pPr>
              <a:defRPr/>
            </a:lvl1pPr>
          </a:lstStyle>
          <a:p>
            <a:fld id="{B1BCD3DE-A6B6-4610-AE01-96681DA57D3A}"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7922791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a:defRPr/>
            </a:lvl1pPr>
          </a:lstStyle>
          <a:p>
            <a:endParaRPr lang="tr-TR">
              <a:solidFill>
                <a:srgbClr val="000000"/>
              </a:solidFill>
            </a:endParaRPr>
          </a:p>
        </p:txBody>
      </p:sp>
      <p:sp>
        <p:nvSpPr>
          <p:cNvPr id="8" name="7 Altbilgi Yer Tutucusu"/>
          <p:cNvSpPr>
            <a:spLocks noGrp="1"/>
          </p:cNvSpPr>
          <p:nvPr>
            <p:ph type="ftr" sz="quarter" idx="11"/>
          </p:nvPr>
        </p:nvSpPr>
        <p:spPr/>
        <p:txBody>
          <a:bodyPr/>
          <a:lstStyle>
            <a:lvl1pPr>
              <a:defRPr/>
            </a:lvl1pPr>
          </a:lstStyle>
          <a:p>
            <a:endParaRPr lang="tr-TR">
              <a:solidFill>
                <a:srgbClr val="000000"/>
              </a:solidFill>
            </a:endParaRPr>
          </a:p>
        </p:txBody>
      </p:sp>
      <p:sp>
        <p:nvSpPr>
          <p:cNvPr id="9" name="8 Slayt Numarası Yer Tutucusu"/>
          <p:cNvSpPr>
            <a:spLocks noGrp="1"/>
          </p:cNvSpPr>
          <p:nvPr>
            <p:ph type="sldNum" sz="quarter" idx="12"/>
          </p:nvPr>
        </p:nvSpPr>
        <p:spPr/>
        <p:txBody>
          <a:bodyPr/>
          <a:lstStyle>
            <a:lvl1pPr>
              <a:defRPr/>
            </a:lvl1pPr>
          </a:lstStyle>
          <a:p>
            <a:fld id="{BC66AE3C-CC45-4FBA-BB78-A6D27883B90D}"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16693922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a:defRPr/>
            </a:lvl1pPr>
          </a:lstStyle>
          <a:p>
            <a:endParaRPr lang="tr-TR">
              <a:solidFill>
                <a:srgbClr val="000000"/>
              </a:solidFill>
            </a:endParaRPr>
          </a:p>
        </p:txBody>
      </p:sp>
      <p:sp>
        <p:nvSpPr>
          <p:cNvPr id="4" name="3 Altbilgi Yer Tutucusu"/>
          <p:cNvSpPr>
            <a:spLocks noGrp="1"/>
          </p:cNvSpPr>
          <p:nvPr>
            <p:ph type="ftr" sz="quarter" idx="11"/>
          </p:nvPr>
        </p:nvSpPr>
        <p:spPr/>
        <p:txBody>
          <a:bodyPr/>
          <a:lstStyle>
            <a:lvl1pPr>
              <a:defRPr/>
            </a:lvl1pPr>
          </a:lstStyle>
          <a:p>
            <a:endParaRPr lang="tr-TR">
              <a:solidFill>
                <a:srgbClr val="000000"/>
              </a:solidFill>
            </a:endParaRPr>
          </a:p>
        </p:txBody>
      </p:sp>
      <p:sp>
        <p:nvSpPr>
          <p:cNvPr id="5" name="4 Slayt Numarası Yer Tutucusu"/>
          <p:cNvSpPr>
            <a:spLocks noGrp="1"/>
          </p:cNvSpPr>
          <p:nvPr>
            <p:ph type="sldNum" sz="quarter" idx="12"/>
          </p:nvPr>
        </p:nvSpPr>
        <p:spPr/>
        <p:txBody>
          <a:bodyPr/>
          <a:lstStyle>
            <a:lvl1pPr>
              <a:defRPr/>
            </a:lvl1pPr>
          </a:lstStyle>
          <a:p>
            <a:fld id="{5B64177E-FBC9-4438-8E83-B549BB7E8675}"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25836796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endParaRPr lang="tr-TR">
              <a:solidFill>
                <a:srgbClr val="000000"/>
              </a:solidFill>
            </a:endParaRPr>
          </a:p>
        </p:txBody>
      </p:sp>
      <p:sp>
        <p:nvSpPr>
          <p:cNvPr id="3" name="2 Altbilgi Yer Tutucusu"/>
          <p:cNvSpPr>
            <a:spLocks noGrp="1"/>
          </p:cNvSpPr>
          <p:nvPr>
            <p:ph type="ftr" sz="quarter" idx="11"/>
          </p:nvPr>
        </p:nvSpPr>
        <p:spPr/>
        <p:txBody>
          <a:bodyPr/>
          <a:lstStyle>
            <a:lvl1pPr>
              <a:defRPr/>
            </a:lvl1pPr>
          </a:lstStyle>
          <a:p>
            <a:endParaRPr lang="tr-TR">
              <a:solidFill>
                <a:srgbClr val="000000"/>
              </a:solidFill>
            </a:endParaRPr>
          </a:p>
        </p:txBody>
      </p:sp>
      <p:sp>
        <p:nvSpPr>
          <p:cNvPr id="4" name="3 Slayt Numarası Yer Tutucusu"/>
          <p:cNvSpPr>
            <a:spLocks noGrp="1"/>
          </p:cNvSpPr>
          <p:nvPr>
            <p:ph type="sldNum" sz="quarter" idx="12"/>
          </p:nvPr>
        </p:nvSpPr>
        <p:spPr/>
        <p:txBody>
          <a:bodyPr/>
          <a:lstStyle>
            <a:lvl1pPr>
              <a:defRPr/>
            </a:lvl1pPr>
          </a:lstStyle>
          <a:p>
            <a:fld id="{5ED1883F-5ACF-4D47-BF7B-E21B66AA6FF0}"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478930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13.3.2017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a:xfrm>
            <a:off x="7924800" y="6416675"/>
            <a:ext cx="762000" cy="365125"/>
          </a:xfrm>
        </p:spPr>
        <p:txBody>
          <a:bodyPr/>
          <a:lstStyle/>
          <a:p>
            <a:fld id="{B1DEFA8C-F947-479F-BE07-76B6B3F80BF1}" type="slidenum">
              <a:rPr lang="tr-TR" smtClean="0"/>
              <a:pPr/>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solidFill>
                <a:srgbClr val="000000"/>
              </a:solidFill>
            </a:endParaRPr>
          </a:p>
        </p:txBody>
      </p:sp>
      <p:sp>
        <p:nvSpPr>
          <p:cNvPr id="6" name="5 Altbilgi Yer Tutucusu"/>
          <p:cNvSpPr>
            <a:spLocks noGrp="1"/>
          </p:cNvSpPr>
          <p:nvPr>
            <p:ph type="ftr" sz="quarter" idx="11"/>
          </p:nvPr>
        </p:nvSpPr>
        <p:spPr/>
        <p:txBody>
          <a:bodyPr/>
          <a:lstStyle>
            <a:lvl1pPr>
              <a:defRPr/>
            </a:lvl1pPr>
          </a:lstStyle>
          <a:p>
            <a:endParaRPr lang="tr-TR">
              <a:solidFill>
                <a:srgbClr val="000000"/>
              </a:solidFill>
            </a:endParaRPr>
          </a:p>
        </p:txBody>
      </p:sp>
      <p:sp>
        <p:nvSpPr>
          <p:cNvPr id="7" name="6 Slayt Numarası Yer Tutucusu"/>
          <p:cNvSpPr>
            <a:spLocks noGrp="1"/>
          </p:cNvSpPr>
          <p:nvPr>
            <p:ph type="sldNum" sz="quarter" idx="12"/>
          </p:nvPr>
        </p:nvSpPr>
        <p:spPr/>
        <p:txBody>
          <a:bodyPr/>
          <a:lstStyle>
            <a:lvl1pPr>
              <a:defRPr/>
            </a:lvl1pPr>
          </a:lstStyle>
          <a:p>
            <a:fld id="{30803555-E597-4432-8CD8-DED2BBCA7DA2}"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23925155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solidFill>
                <a:srgbClr val="000000"/>
              </a:solidFill>
            </a:endParaRPr>
          </a:p>
        </p:txBody>
      </p:sp>
      <p:sp>
        <p:nvSpPr>
          <p:cNvPr id="6" name="5 Altbilgi Yer Tutucusu"/>
          <p:cNvSpPr>
            <a:spLocks noGrp="1"/>
          </p:cNvSpPr>
          <p:nvPr>
            <p:ph type="ftr" sz="quarter" idx="11"/>
          </p:nvPr>
        </p:nvSpPr>
        <p:spPr/>
        <p:txBody>
          <a:bodyPr/>
          <a:lstStyle>
            <a:lvl1pPr>
              <a:defRPr/>
            </a:lvl1pPr>
          </a:lstStyle>
          <a:p>
            <a:endParaRPr lang="tr-TR">
              <a:solidFill>
                <a:srgbClr val="000000"/>
              </a:solidFill>
            </a:endParaRPr>
          </a:p>
        </p:txBody>
      </p:sp>
      <p:sp>
        <p:nvSpPr>
          <p:cNvPr id="7" name="6 Slayt Numarası Yer Tutucusu"/>
          <p:cNvSpPr>
            <a:spLocks noGrp="1"/>
          </p:cNvSpPr>
          <p:nvPr>
            <p:ph type="sldNum" sz="quarter" idx="12"/>
          </p:nvPr>
        </p:nvSpPr>
        <p:spPr/>
        <p:txBody>
          <a:bodyPr/>
          <a:lstStyle>
            <a:lvl1pPr>
              <a:defRPr/>
            </a:lvl1pPr>
          </a:lstStyle>
          <a:p>
            <a:fld id="{044EF23A-C7C6-435F-ABB7-023BDD960DE5}"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30984817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solidFill>
                <a:srgbClr val="000000"/>
              </a:solidFill>
            </a:endParaRPr>
          </a:p>
        </p:txBody>
      </p:sp>
      <p:sp>
        <p:nvSpPr>
          <p:cNvPr id="5" name="4 Altbilgi Yer Tutucusu"/>
          <p:cNvSpPr>
            <a:spLocks noGrp="1"/>
          </p:cNvSpPr>
          <p:nvPr>
            <p:ph type="ftr" sz="quarter" idx="11"/>
          </p:nvPr>
        </p:nvSpPr>
        <p:spPr/>
        <p:txBody>
          <a:bodyPr/>
          <a:lstStyle>
            <a:lvl1pPr>
              <a:defRPr/>
            </a:lvl1pPr>
          </a:lstStyle>
          <a:p>
            <a:endParaRPr lang="tr-TR">
              <a:solidFill>
                <a:srgbClr val="000000"/>
              </a:solidFill>
            </a:endParaRPr>
          </a:p>
        </p:txBody>
      </p:sp>
      <p:sp>
        <p:nvSpPr>
          <p:cNvPr id="6" name="5 Slayt Numarası Yer Tutucusu"/>
          <p:cNvSpPr>
            <a:spLocks noGrp="1"/>
          </p:cNvSpPr>
          <p:nvPr>
            <p:ph type="sldNum" sz="quarter" idx="12"/>
          </p:nvPr>
        </p:nvSpPr>
        <p:spPr/>
        <p:txBody>
          <a:bodyPr/>
          <a:lstStyle>
            <a:lvl1pPr>
              <a:defRPr/>
            </a:lvl1pPr>
          </a:lstStyle>
          <a:p>
            <a:fld id="{3E62DBA9-BF20-41E9-BC2F-112547E3312E}"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28794699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solidFill>
                <a:srgbClr val="000000"/>
              </a:solidFill>
            </a:endParaRPr>
          </a:p>
        </p:txBody>
      </p:sp>
      <p:sp>
        <p:nvSpPr>
          <p:cNvPr id="5" name="4 Altbilgi Yer Tutucusu"/>
          <p:cNvSpPr>
            <a:spLocks noGrp="1"/>
          </p:cNvSpPr>
          <p:nvPr>
            <p:ph type="ftr" sz="quarter" idx="11"/>
          </p:nvPr>
        </p:nvSpPr>
        <p:spPr/>
        <p:txBody>
          <a:bodyPr/>
          <a:lstStyle>
            <a:lvl1pPr>
              <a:defRPr/>
            </a:lvl1pPr>
          </a:lstStyle>
          <a:p>
            <a:endParaRPr lang="tr-TR">
              <a:solidFill>
                <a:srgbClr val="000000"/>
              </a:solidFill>
            </a:endParaRPr>
          </a:p>
        </p:txBody>
      </p:sp>
      <p:sp>
        <p:nvSpPr>
          <p:cNvPr id="6" name="5 Slayt Numarası Yer Tutucusu"/>
          <p:cNvSpPr>
            <a:spLocks noGrp="1"/>
          </p:cNvSpPr>
          <p:nvPr>
            <p:ph type="sldNum" sz="quarter" idx="12"/>
          </p:nvPr>
        </p:nvSpPr>
        <p:spPr/>
        <p:txBody>
          <a:bodyPr/>
          <a:lstStyle>
            <a:lvl1pPr>
              <a:defRPr/>
            </a:lvl1pPr>
          </a:lstStyle>
          <a:p>
            <a:fld id="{2644054D-D0DD-4B59-A775-81B726B0A95E}"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17393633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7"/>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13.3.2017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350523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13.3.2017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446423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2"/>
            <a:ext cx="7772400" cy="1362075"/>
          </a:xfrm>
        </p:spPr>
        <p:txBody>
          <a:bodyPr anchor="t"/>
          <a:lstStyle>
            <a:lvl1pPr algn="l">
              <a:defRPr sz="3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13.3.2017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445578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13.3.2017</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358353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13.3.2017</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771176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13.3.2017</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3777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13.3.2017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13.3.2017</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084226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1" y="273050"/>
            <a:ext cx="3008313" cy="1162050"/>
          </a:xfrm>
        </p:spPr>
        <p:txBody>
          <a:bodyPr anchor="b"/>
          <a:lstStyle>
            <a:lvl1pPr algn="l">
              <a:defRPr sz="15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13.3.2017</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263114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15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13.3.2017</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474291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13.3.2017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510581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0"/>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40"/>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13.3.2017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715424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endParaRPr lang="tr-TR">
              <a:solidFill>
                <a:srgbClr val="000000"/>
              </a:solidFill>
            </a:endParaRPr>
          </a:p>
        </p:txBody>
      </p:sp>
      <p:sp>
        <p:nvSpPr>
          <p:cNvPr id="5" name="4 Altbilgi Yer Tutucusu"/>
          <p:cNvSpPr>
            <a:spLocks noGrp="1"/>
          </p:cNvSpPr>
          <p:nvPr>
            <p:ph type="ftr" sz="quarter" idx="11"/>
          </p:nvPr>
        </p:nvSpPr>
        <p:spPr/>
        <p:txBody>
          <a:bodyPr/>
          <a:lstStyle>
            <a:lvl1pPr>
              <a:defRPr/>
            </a:lvl1pPr>
          </a:lstStyle>
          <a:p>
            <a:endParaRPr lang="tr-TR">
              <a:solidFill>
                <a:srgbClr val="000000"/>
              </a:solidFill>
            </a:endParaRPr>
          </a:p>
        </p:txBody>
      </p:sp>
      <p:sp>
        <p:nvSpPr>
          <p:cNvPr id="6" name="5 Slayt Numarası Yer Tutucusu"/>
          <p:cNvSpPr>
            <a:spLocks noGrp="1"/>
          </p:cNvSpPr>
          <p:nvPr>
            <p:ph type="sldNum" sz="quarter" idx="12"/>
          </p:nvPr>
        </p:nvSpPr>
        <p:spPr/>
        <p:txBody>
          <a:bodyPr/>
          <a:lstStyle>
            <a:lvl1pPr>
              <a:defRPr/>
            </a:lvl1pPr>
          </a:lstStyle>
          <a:p>
            <a:fld id="{67C95BF2-29F4-4634-A966-3822A6DCF457}"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7631503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solidFill>
                <a:srgbClr val="000000"/>
              </a:solidFill>
            </a:endParaRPr>
          </a:p>
        </p:txBody>
      </p:sp>
      <p:sp>
        <p:nvSpPr>
          <p:cNvPr id="5" name="4 Altbilgi Yer Tutucusu"/>
          <p:cNvSpPr>
            <a:spLocks noGrp="1"/>
          </p:cNvSpPr>
          <p:nvPr>
            <p:ph type="ftr" sz="quarter" idx="11"/>
          </p:nvPr>
        </p:nvSpPr>
        <p:spPr/>
        <p:txBody>
          <a:bodyPr/>
          <a:lstStyle>
            <a:lvl1pPr>
              <a:defRPr/>
            </a:lvl1pPr>
          </a:lstStyle>
          <a:p>
            <a:endParaRPr lang="tr-TR">
              <a:solidFill>
                <a:srgbClr val="000000"/>
              </a:solidFill>
            </a:endParaRPr>
          </a:p>
        </p:txBody>
      </p:sp>
      <p:sp>
        <p:nvSpPr>
          <p:cNvPr id="6" name="5 Slayt Numarası Yer Tutucusu"/>
          <p:cNvSpPr>
            <a:spLocks noGrp="1"/>
          </p:cNvSpPr>
          <p:nvPr>
            <p:ph type="sldNum" sz="quarter" idx="12"/>
          </p:nvPr>
        </p:nvSpPr>
        <p:spPr/>
        <p:txBody>
          <a:bodyPr/>
          <a:lstStyle>
            <a:lvl1pPr>
              <a:defRPr/>
            </a:lvl1pPr>
          </a:lstStyle>
          <a:p>
            <a:fld id="{FF601E78-B757-4001-B823-943C08E099C8}"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24386872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endParaRPr lang="tr-TR">
              <a:solidFill>
                <a:srgbClr val="000000"/>
              </a:solidFill>
            </a:endParaRPr>
          </a:p>
        </p:txBody>
      </p:sp>
      <p:sp>
        <p:nvSpPr>
          <p:cNvPr id="5" name="4 Altbilgi Yer Tutucusu"/>
          <p:cNvSpPr>
            <a:spLocks noGrp="1"/>
          </p:cNvSpPr>
          <p:nvPr>
            <p:ph type="ftr" sz="quarter" idx="11"/>
          </p:nvPr>
        </p:nvSpPr>
        <p:spPr/>
        <p:txBody>
          <a:bodyPr/>
          <a:lstStyle>
            <a:lvl1pPr>
              <a:defRPr/>
            </a:lvl1pPr>
          </a:lstStyle>
          <a:p>
            <a:endParaRPr lang="tr-TR">
              <a:solidFill>
                <a:srgbClr val="000000"/>
              </a:solidFill>
            </a:endParaRPr>
          </a:p>
        </p:txBody>
      </p:sp>
      <p:sp>
        <p:nvSpPr>
          <p:cNvPr id="6" name="5 Slayt Numarası Yer Tutucusu"/>
          <p:cNvSpPr>
            <a:spLocks noGrp="1"/>
          </p:cNvSpPr>
          <p:nvPr>
            <p:ph type="sldNum" sz="quarter" idx="12"/>
          </p:nvPr>
        </p:nvSpPr>
        <p:spPr/>
        <p:txBody>
          <a:bodyPr/>
          <a:lstStyle>
            <a:lvl1pPr>
              <a:defRPr/>
            </a:lvl1pPr>
          </a:lstStyle>
          <a:p>
            <a:fld id="{0688C72B-D1BC-4228-9B2B-D4F2CDF12C76}"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4757616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a:defRPr/>
            </a:lvl1pPr>
          </a:lstStyle>
          <a:p>
            <a:endParaRPr lang="tr-TR">
              <a:solidFill>
                <a:srgbClr val="000000"/>
              </a:solidFill>
            </a:endParaRPr>
          </a:p>
        </p:txBody>
      </p:sp>
      <p:sp>
        <p:nvSpPr>
          <p:cNvPr id="6" name="5 Altbilgi Yer Tutucusu"/>
          <p:cNvSpPr>
            <a:spLocks noGrp="1"/>
          </p:cNvSpPr>
          <p:nvPr>
            <p:ph type="ftr" sz="quarter" idx="11"/>
          </p:nvPr>
        </p:nvSpPr>
        <p:spPr/>
        <p:txBody>
          <a:bodyPr/>
          <a:lstStyle>
            <a:lvl1pPr>
              <a:defRPr/>
            </a:lvl1pPr>
          </a:lstStyle>
          <a:p>
            <a:endParaRPr lang="tr-TR">
              <a:solidFill>
                <a:srgbClr val="000000"/>
              </a:solidFill>
            </a:endParaRPr>
          </a:p>
        </p:txBody>
      </p:sp>
      <p:sp>
        <p:nvSpPr>
          <p:cNvPr id="7" name="6 Slayt Numarası Yer Tutucusu"/>
          <p:cNvSpPr>
            <a:spLocks noGrp="1"/>
          </p:cNvSpPr>
          <p:nvPr>
            <p:ph type="sldNum" sz="quarter" idx="12"/>
          </p:nvPr>
        </p:nvSpPr>
        <p:spPr/>
        <p:txBody>
          <a:bodyPr/>
          <a:lstStyle>
            <a:lvl1pPr>
              <a:defRPr/>
            </a:lvl1pPr>
          </a:lstStyle>
          <a:p>
            <a:fld id="{B1BCD3DE-A6B6-4610-AE01-96681DA57D3A}"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16840709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a:defRPr/>
            </a:lvl1pPr>
          </a:lstStyle>
          <a:p>
            <a:endParaRPr lang="tr-TR">
              <a:solidFill>
                <a:srgbClr val="000000"/>
              </a:solidFill>
            </a:endParaRPr>
          </a:p>
        </p:txBody>
      </p:sp>
      <p:sp>
        <p:nvSpPr>
          <p:cNvPr id="8" name="7 Altbilgi Yer Tutucusu"/>
          <p:cNvSpPr>
            <a:spLocks noGrp="1"/>
          </p:cNvSpPr>
          <p:nvPr>
            <p:ph type="ftr" sz="quarter" idx="11"/>
          </p:nvPr>
        </p:nvSpPr>
        <p:spPr/>
        <p:txBody>
          <a:bodyPr/>
          <a:lstStyle>
            <a:lvl1pPr>
              <a:defRPr/>
            </a:lvl1pPr>
          </a:lstStyle>
          <a:p>
            <a:endParaRPr lang="tr-TR">
              <a:solidFill>
                <a:srgbClr val="000000"/>
              </a:solidFill>
            </a:endParaRPr>
          </a:p>
        </p:txBody>
      </p:sp>
      <p:sp>
        <p:nvSpPr>
          <p:cNvPr id="9" name="8 Slayt Numarası Yer Tutucusu"/>
          <p:cNvSpPr>
            <a:spLocks noGrp="1"/>
          </p:cNvSpPr>
          <p:nvPr>
            <p:ph type="sldNum" sz="quarter" idx="12"/>
          </p:nvPr>
        </p:nvSpPr>
        <p:spPr/>
        <p:txBody>
          <a:bodyPr/>
          <a:lstStyle>
            <a:lvl1pPr>
              <a:defRPr/>
            </a:lvl1pPr>
          </a:lstStyle>
          <a:p>
            <a:fld id="{BC66AE3C-CC45-4FBA-BB78-A6D27883B90D}"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3808832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13.3.2017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a:defRPr/>
            </a:lvl1pPr>
          </a:lstStyle>
          <a:p>
            <a:endParaRPr lang="tr-TR">
              <a:solidFill>
                <a:srgbClr val="000000"/>
              </a:solidFill>
            </a:endParaRPr>
          </a:p>
        </p:txBody>
      </p:sp>
      <p:sp>
        <p:nvSpPr>
          <p:cNvPr id="4" name="3 Altbilgi Yer Tutucusu"/>
          <p:cNvSpPr>
            <a:spLocks noGrp="1"/>
          </p:cNvSpPr>
          <p:nvPr>
            <p:ph type="ftr" sz="quarter" idx="11"/>
          </p:nvPr>
        </p:nvSpPr>
        <p:spPr/>
        <p:txBody>
          <a:bodyPr/>
          <a:lstStyle>
            <a:lvl1pPr>
              <a:defRPr/>
            </a:lvl1pPr>
          </a:lstStyle>
          <a:p>
            <a:endParaRPr lang="tr-TR">
              <a:solidFill>
                <a:srgbClr val="000000"/>
              </a:solidFill>
            </a:endParaRPr>
          </a:p>
        </p:txBody>
      </p:sp>
      <p:sp>
        <p:nvSpPr>
          <p:cNvPr id="5" name="4 Slayt Numarası Yer Tutucusu"/>
          <p:cNvSpPr>
            <a:spLocks noGrp="1"/>
          </p:cNvSpPr>
          <p:nvPr>
            <p:ph type="sldNum" sz="quarter" idx="12"/>
          </p:nvPr>
        </p:nvSpPr>
        <p:spPr/>
        <p:txBody>
          <a:bodyPr/>
          <a:lstStyle>
            <a:lvl1pPr>
              <a:defRPr/>
            </a:lvl1pPr>
          </a:lstStyle>
          <a:p>
            <a:fld id="{5B64177E-FBC9-4438-8E83-B549BB7E8675}"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15759822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endParaRPr lang="tr-TR">
              <a:solidFill>
                <a:srgbClr val="000000"/>
              </a:solidFill>
            </a:endParaRPr>
          </a:p>
        </p:txBody>
      </p:sp>
      <p:sp>
        <p:nvSpPr>
          <p:cNvPr id="3" name="2 Altbilgi Yer Tutucusu"/>
          <p:cNvSpPr>
            <a:spLocks noGrp="1"/>
          </p:cNvSpPr>
          <p:nvPr>
            <p:ph type="ftr" sz="quarter" idx="11"/>
          </p:nvPr>
        </p:nvSpPr>
        <p:spPr/>
        <p:txBody>
          <a:bodyPr/>
          <a:lstStyle>
            <a:lvl1pPr>
              <a:defRPr/>
            </a:lvl1pPr>
          </a:lstStyle>
          <a:p>
            <a:endParaRPr lang="tr-TR">
              <a:solidFill>
                <a:srgbClr val="000000"/>
              </a:solidFill>
            </a:endParaRPr>
          </a:p>
        </p:txBody>
      </p:sp>
      <p:sp>
        <p:nvSpPr>
          <p:cNvPr id="4" name="3 Slayt Numarası Yer Tutucusu"/>
          <p:cNvSpPr>
            <a:spLocks noGrp="1"/>
          </p:cNvSpPr>
          <p:nvPr>
            <p:ph type="sldNum" sz="quarter" idx="12"/>
          </p:nvPr>
        </p:nvSpPr>
        <p:spPr/>
        <p:txBody>
          <a:bodyPr/>
          <a:lstStyle>
            <a:lvl1pPr>
              <a:defRPr/>
            </a:lvl1pPr>
          </a:lstStyle>
          <a:p>
            <a:fld id="{5ED1883F-5ACF-4D47-BF7B-E21B66AA6FF0}"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23256391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solidFill>
                <a:srgbClr val="000000"/>
              </a:solidFill>
            </a:endParaRPr>
          </a:p>
        </p:txBody>
      </p:sp>
      <p:sp>
        <p:nvSpPr>
          <p:cNvPr id="6" name="5 Altbilgi Yer Tutucusu"/>
          <p:cNvSpPr>
            <a:spLocks noGrp="1"/>
          </p:cNvSpPr>
          <p:nvPr>
            <p:ph type="ftr" sz="quarter" idx="11"/>
          </p:nvPr>
        </p:nvSpPr>
        <p:spPr/>
        <p:txBody>
          <a:bodyPr/>
          <a:lstStyle>
            <a:lvl1pPr>
              <a:defRPr/>
            </a:lvl1pPr>
          </a:lstStyle>
          <a:p>
            <a:endParaRPr lang="tr-TR">
              <a:solidFill>
                <a:srgbClr val="000000"/>
              </a:solidFill>
            </a:endParaRPr>
          </a:p>
        </p:txBody>
      </p:sp>
      <p:sp>
        <p:nvSpPr>
          <p:cNvPr id="7" name="6 Slayt Numarası Yer Tutucusu"/>
          <p:cNvSpPr>
            <a:spLocks noGrp="1"/>
          </p:cNvSpPr>
          <p:nvPr>
            <p:ph type="sldNum" sz="quarter" idx="12"/>
          </p:nvPr>
        </p:nvSpPr>
        <p:spPr/>
        <p:txBody>
          <a:bodyPr/>
          <a:lstStyle>
            <a:lvl1pPr>
              <a:defRPr/>
            </a:lvl1pPr>
          </a:lstStyle>
          <a:p>
            <a:fld id="{30803555-E597-4432-8CD8-DED2BBCA7DA2}"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4777838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solidFill>
                <a:srgbClr val="000000"/>
              </a:solidFill>
            </a:endParaRPr>
          </a:p>
        </p:txBody>
      </p:sp>
      <p:sp>
        <p:nvSpPr>
          <p:cNvPr id="6" name="5 Altbilgi Yer Tutucusu"/>
          <p:cNvSpPr>
            <a:spLocks noGrp="1"/>
          </p:cNvSpPr>
          <p:nvPr>
            <p:ph type="ftr" sz="quarter" idx="11"/>
          </p:nvPr>
        </p:nvSpPr>
        <p:spPr/>
        <p:txBody>
          <a:bodyPr/>
          <a:lstStyle>
            <a:lvl1pPr>
              <a:defRPr/>
            </a:lvl1pPr>
          </a:lstStyle>
          <a:p>
            <a:endParaRPr lang="tr-TR">
              <a:solidFill>
                <a:srgbClr val="000000"/>
              </a:solidFill>
            </a:endParaRPr>
          </a:p>
        </p:txBody>
      </p:sp>
      <p:sp>
        <p:nvSpPr>
          <p:cNvPr id="7" name="6 Slayt Numarası Yer Tutucusu"/>
          <p:cNvSpPr>
            <a:spLocks noGrp="1"/>
          </p:cNvSpPr>
          <p:nvPr>
            <p:ph type="sldNum" sz="quarter" idx="12"/>
          </p:nvPr>
        </p:nvSpPr>
        <p:spPr/>
        <p:txBody>
          <a:bodyPr/>
          <a:lstStyle>
            <a:lvl1pPr>
              <a:defRPr/>
            </a:lvl1pPr>
          </a:lstStyle>
          <a:p>
            <a:fld id="{044EF23A-C7C6-435F-ABB7-023BDD960DE5}"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18091610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solidFill>
                <a:srgbClr val="000000"/>
              </a:solidFill>
            </a:endParaRPr>
          </a:p>
        </p:txBody>
      </p:sp>
      <p:sp>
        <p:nvSpPr>
          <p:cNvPr id="5" name="4 Altbilgi Yer Tutucusu"/>
          <p:cNvSpPr>
            <a:spLocks noGrp="1"/>
          </p:cNvSpPr>
          <p:nvPr>
            <p:ph type="ftr" sz="quarter" idx="11"/>
          </p:nvPr>
        </p:nvSpPr>
        <p:spPr/>
        <p:txBody>
          <a:bodyPr/>
          <a:lstStyle>
            <a:lvl1pPr>
              <a:defRPr/>
            </a:lvl1pPr>
          </a:lstStyle>
          <a:p>
            <a:endParaRPr lang="tr-TR">
              <a:solidFill>
                <a:srgbClr val="000000"/>
              </a:solidFill>
            </a:endParaRPr>
          </a:p>
        </p:txBody>
      </p:sp>
      <p:sp>
        <p:nvSpPr>
          <p:cNvPr id="6" name="5 Slayt Numarası Yer Tutucusu"/>
          <p:cNvSpPr>
            <a:spLocks noGrp="1"/>
          </p:cNvSpPr>
          <p:nvPr>
            <p:ph type="sldNum" sz="quarter" idx="12"/>
          </p:nvPr>
        </p:nvSpPr>
        <p:spPr/>
        <p:txBody>
          <a:bodyPr/>
          <a:lstStyle>
            <a:lvl1pPr>
              <a:defRPr/>
            </a:lvl1pPr>
          </a:lstStyle>
          <a:p>
            <a:fld id="{3E62DBA9-BF20-41E9-BC2F-112547E3312E}"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25248166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solidFill>
                <a:srgbClr val="000000"/>
              </a:solidFill>
            </a:endParaRPr>
          </a:p>
        </p:txBody>
      </p:sp>
      <p:sp>
        <p:nvSpPr>
          <p:cNvPr id="5" name="4 Altbilgi Yer Tutucusu"/>
          <p:cNvSpPr>
            <a:spLocks noGrp="1"/>
          </p:cNvSpPr>
          <p:nvPr>
            <p:ph type="ftr" sz="quarter" idx="11"/>
          </p:nvPr>
        </p:nvSpPr>
        <p:spPr/>
        <p:txBody>
          <a:bodyPr/>
          <a:lstStyle>
            <a:lvl1pPr>
              <a:defRPr/>
            </a:lvl1pPr>
          </a:lstStyle>
          <a:p>
            <a:endParaRPr lang="tr-TR">
              <a:solidFill>
                <a:srgbClr val="000000"/>
              </a:solidFill>
            </a:endParaRPr>
          </a:p>
        </p:txBody>
      </p:sp>
      <p:sp>
        <p:nvSpPr>
          <p:cNvPr id="6" name="5 Slayt Numarası Yer Tutucusu"/>
          <p:cNvSpPr>
            <a:spLocks noGrp="1"/>
          </p:cNvSpPr>
          <p:nvPr>
            <p:ph type="sldNum" sz="quarter" idx="12"/>
          </p:nvPr>
        </p:nvSpPr>
        <p:spPr/>
        <p:txBody>
          <a:bodyPr/>
          <a:lstStyle>
            <a:lvl1pPr>
              <a:defRPr/>
            </a:lvl1pPr>
          </a:lstStyle>
          <a:p>
            <a:fld id="{2644054D-D0DD-4B59-A775-81B726B0A95E}" type="slidenum">
              <a:rPr lang="tr-TR">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3147809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13.3.2017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13.3.2017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13.3.2017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tr-TR" smtClean="0">
                <a:solidFill>
                  <a:schemeClr val="lt1"/>
                </a:solidFill>
                <a:latin typeface="+mn-lt"/>
                <a:ea typeface="+mn-ea"/>
                <a:cs typeface="+mn-cs"/>
              </a:rPr>
              <a:t>Resim eklemek için simgeyi tıklatın</a:t>
            </a:r>
            <a:endParaRPr kumimoji="0" lang="en-US" dirty="0">
              <a:solidFill>
                <a:schemeClr val="lt1"/>
              </a:solidFill>
              <a:latin typeface="+mn-lt"/>
              <a:ea typeface="+mn-ea"/>
              <a:cs typeface="+mn-cs"/>
            </a:endParaRPr>
          </a:p>
        </p:txBody>
      </p:sp>
      <p:sp>
        <p:nvSpPr>
          <p:cNvPr id="4" name="3 Metin Yer Tutucusu"/>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13.3.2017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9F75050-0E15-4C5B-92B0-66D068882F1F}" type="datetimeFigureOut">
              <a:rPr lang="tr-TR" smtClean="0"/>
              <a:pPr/>
              <a:t>13.3.2017</a:t>
            </a:fld>
            <a:endParaRPr lang="tr-TR"/>
          </a:p>
        </p:txBody>
      </p:sp>
      <p:sp>
        <p:nvSpPr>
          <p:cNvPr id="3" name="2 Altbilgi Yer Tutucusu"/>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tr-TR"/>
          </a:p>
        </p:txBody>
      </p:sp>
      <p:sp>
        <p:nvSpPr>
          <p:cNvPr id="23" name="22 Slayt Numarası Yer Tutucusu"/>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2063B7BD-C10E-4F02-99A4-E72FD5FD9FD1}" type="datetimeFigureOut">
              <a:rPr lang="tr-TR" smtClean="0">
                <a:solidFill>
                  <a:prstClr val="black">
                    <a:tint val="75000"/>
                  </a:prstClr>
                </a:solidFill>
              </a:rPr>
              <a:pPr/>
              <a:t>13.3.2017</a:t>
            </a:fld>
            <a:endParaRPr lang="tr-TR">
              <a:solidFill>
                <a:prstClr val="black">
                  <a:tint val="75000"/>
                </a:prstClr>
              </a:solidFill>
            </a:endParaRPr>
          </a:p>
        </p:txBody>
      </p:sp>
      <p:sp>
        <p:nvSpPr>
          <p:cNvPr id="5" name="Altbilgi Yer Tutucusu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30D7E6C7-FD1B-42D7-B260-31F42172B5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3607521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tr-TR"/>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tr-T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tr-T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A4F27CE8-F93C-4F67-8B73-FA7AE23993B0}" type="slidenum">
              <a:rPr lang="tr-TR">
                <a:solidFill>
                  <a:srgbClr val="000000"/>
                </a:solidFill>
              </a:rPr>
              <a:pPr fontAlgn="base">
                <a:spcBef>
                  <a:spcPct val="0"/>
                </a:spcBef>
                <a:spcAft>
                  <a:spcPct val="0"/>
                </a:spcAft>
              </a:pPr>
              <a:t>‹#›</a:t>
            </a:fld>
            <a:endParaRPr lang="tr-TR">
              <a:solidFill>
                <a:srgbClr val="000000"/>
              </a:solidFill>
            </a:endParaRPr>
          </a:p>
        </p:txBody>
      </p:sp>
    </p:spTree>
    <p:extLst>
      <p:ext uri="{BB962C8B-B14F-4D97-AF65-F5344CB8AC3E}">
        <p14:creationId xmlns:p14="http://schemas.microsoft.com/office/powerpoint/2010/main" val="85574074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9F75050-0E15-4C5B-92B0-66D068882F1F}" type="datetimeFigureOut">
              <a:rPr lang="tr-TR" smtClean="0">
                <a:solidFill>
                  <a:prstClr val="black">
                    <a:tint val="75000"/>
                  </a:prstClr>
                </a:solidFill>
              </a:rPr>
              <a:pPr/>
              <a:t>13.3.2017</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7510120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tr-T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tr-T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A4F27CE8-F93C-4F67-8B73-FA7AE23993B0}" type="slidenum">
              <a:rPr lang="tr-TR">
                <a:solidFill>
                  <a:srgbClr val="000000"/>
                </a:solidFill>
              </a:rPr>
              <a:pPr fontAlgn="base">
                <a:spcBef>
                  <a:spcPct val="0"/>
                </a:spcBef>
                <a:spcAft>
                  <a:spcPct val="0"/>
                </a:spcAft>
              </a:pPr>
              <a:t>‹#›</a:t>
            </a:fld>
            <a:endParaRPr lang="tr-TR">
              <a:solidFill>
                <a:srgbClr val="000000"/>
              </a:solidFill>
            </a:endParaRPr>
          </a:p>
        </p:txBody>
      </p:sp>
    </p:spTree>
    <p:extLst>
      <p:ext uri="{BB962C8B-B14F-4D97-AF65-F5344CB8AC3E}">
        <p14:creationId xmlns:p14="http://schemas.microsoft.com/office/powerpoint/2010/main" val="1131291425"/>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5.jp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solidFill>
                  <a:schemeClr val="tx1"/>
                </a:solidFill>
                <a:effectLst/>
              </a:rPr>
              <a:t>Araştırma raporu ı</a:t>
            </a:r>
            <a:r>
              <a:rPr lang="tr-TR" dirty="0" smtClean="0">
                <a:effectLst/>
              </a:rPr>
              <a:t/>
            </a:r>
            <a:br>
              <a:rPr lang="tr-TR" dirty="0" smtClean="0">
                <a:effectLst/>
              </a:rPr>
            </a:br>
            <a:r>
              <a:rPr lang="tr-TR" dirty="0" smtClean="0">
                <a:solidFill>
                  <a:schemeClr val="accent1">
                    <a:lumMod val="75000"/>
                  </a:schemeClr>
                </a:solidFill>
                <a:effectLst/>
              </a:rPr>
              <a:t>Araştırma Önerisi</a:t>
            </a:r>
            <a:endParaRPr lang="tr-TR" dirty="0">
              <a:solidFill>
                <a:schemeClr val="accent1">
                  <a:lumMod val="75000"/>
                </a:schemeClr>
              </a:solidFill>
              <a:effectLst/>
            </a:endParaRPr>
          </a:p>
        </p:txBody>
      </p:sp>
      <p:sp>
        <p:nvSpPr>
          <p:cNvPr id="3" name="2 Alt Başlık"/>
          <p:cNvSpPr>
            <a:spLocks noGrp="1"/>
          </p:cNvSpPr>
          <p:nvPr>
            <p:ph type="subTitle" idx="1"/>
          </p:nvPr>
        </p:nvSpPr>
        <p:spPr>
          <a:xfrm>
            <a:off x="2915816" y="3331698"/>
            <a:ext cx="3240360" cy="673366"/>
          </a:xfrm>
        </p:spPr>
        <p:txBody>
          <a:bodyPr/>
          <a:lstStyle/>
          <a:p>
            <a:r>
              <a:rPr lang="tr-TR" dirty="0" smtClean="0"/>
              <a:t>Feray Artar</a:t>
            </a:r>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Amaç Örneği</a:t>
            </a:r>
            <a:endParaRPr lang="tr-T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51520" y="1700808"/>
            <a:ext cx="8592380" cy="36270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effectLst/>
              </a:rPr>
              <a:t>Amaç sorularını belirlerken…</a:t>
            </a:r>
            <a:endParaRPr lang="tr-TR" dirty="0">
              <a:effectLst/>
            </a:endParaRPr>
          </a:p>
        </p:txBody>
      </p:sp>
      <p:sp>
        <p:nvSpPr>
          <p:cNvPr id="3" name="İçerik Yer Tutucusu 2"/>
          <p:cNvSpPr>
            <a:spLocks noGrp="1"/>
          </p:cNvSpPr>
          <p:nvPr>
            <p:ph idx="1"/>
          </p:nvPr>
        </p:nvSpPr>
        <p:spPr/>
        <p:txBody>
          <a:bodyPr/>
          <a:lstStyle/>
          <a:p>
            <a:r>
              <a:rPr lang="tr-TR" dirty="0" smtClean="0"/>
              <a:t>Ölçülebilir olmalarına,</a:t>
            </a:r>
          </a:p>
          <a:p>
            <a:r>
              <a:rPr lang="tr-TR" dirty="0" smtClean="0"/>
              <a:t>Anket soruları ile yanıtlanabilir olmalarına,</a:t>
            </a:r>
          </a:p>
          <a:p>
            <a:r>
              <a:rPr lang="tr-TR" dirty="0" smtClean="0"/>
              <a:t>Karşılaştırma imkanı sunmalarına,</a:t>
            </a:r>
          </a:p>
          <a:p>
            <a:r>
              <a:rPr lang="tr-TR" dirty="0" smtClean="0"/>
              <a:t>Dağınık değil bütünlüklü olmalarına </a:t>
            </a:r>
          </a:p>
          <a:p>
            <a:pPr marL="137160" indent="0">
              <a:buNone/>
            </a:pPr>
            <a:r>
              <a:rPr lang="tr-TR" dirty="0" smtClean="0"/>
              <a:t>Dikkat edelim.</a:t>
            </a:r>
            <a:endParaRPr lang="tr-TR" dirty="0"/>
          </a:p>
        </p:txBody>
      </p:sp>
    </p:spTree>
    <p:extLst>
      <p:ext uri="{BB962C8B-B14F-4D97-AF65-F5344CB8AC3E}">
        <p14:creationId xmlns:p14="http://schemas.microsoft.com/office/powerpoint/2010/main" val="14847396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34082"/>
          </a:xfrm>
        </p:spPr>
        <p:txBody>
          <a:bodyPr>
            <a:normAutofit fontScale="90000"/>
          </a:bodyPr>
          <a:lstStyle/>
          <a:p>
            <a:r>
              <a:rPr lang="tr-TR" dirty="0" smtClean="0"/>
              <a:t>Amaç Örneği</a:t>
            </a:r>
            <a:endParaRPr lang="tr-TR" dirty="0"/>
          </a:p>
        </p:txBody>
      </p:sp>
      <p:sp>
        <p:nvSpPr>
          <p:cNvPr id="3" name="2 İçerik Yer Tutucusu"/>
          <p:cNvSpPr>
            <a:spLocks noGrp="1"/>
          </p:cNvSpPr>
          <p:nvPr>
            <p:ph idx="1"/>
          </p:nvPr>
        </p:nvSpPr>
        <p:spPr>
          <a:xfrm>
            <a:off x="457200" y="1052736"/>
            <a:ext cx="8229600" cy="5256624"/>
          </a:xfrm>
        </p:spPr>
        <p:txBody>
          <a:bodyPr>
            <a:normAutofit fontScale="85000" lnSpcReduction="10000"/>
          </a:bodyPr>
          <a:lstStyle/>
          <a:p>
            <a:pPr>
              <a:buNone/>
            </a:pPr>
            <a:r>
              <a:rPr lang="tr-TR" dirty="0" smtClean="0"/>
              <a:t>Problem: Ailelerin Çocuklarının Mesleki İlgi ve Yeteneğini Fark Etmeden Meslek Seçimi Konusunda Baskı Yapmaları</a:t>
            </a:r>
          </a:p>
          <a:p>
            <a:pPr>
              <a:buNone/>
            </a:pPr>
            <a:r>
              <a:rPr lang="tr-TR" dirty="0" smtClean="0"/>
              <a:t>Amaçlar: Bu çalışmada, ailelerin meslek seçimi konusunda çocuklarına nasıl yaklaştığının anlaşılması temel amacı çerçevesinde aşağıdaki sorulara yanıt aranacaktır:</a:t>
            </a:r>
          </a:p>
          <a:p>
            <a:r>
              <a:rPr lang="tr-TR" dirty="0" smtClean="0"/>
              <a:t>Meslek seçimine etki eden faktörler nelerdir?</a:t>
            </a:r>
          </a:p>
          <a:p>
            <a:r>
              <a:rPr lang="tr-TR" dirty="0" smtClean="0"/>
              <a:t>Öğrencinin meslek seçimine yön veren kişi kimdir?</a:t>
            </a:r>
          </a:p>
          <a:p>
            <a:r>
              <a:rPr lang="tr-TR" dirty="0" smtClean="0"/>
              <a:t>Öğrencinin ilgi ve yeteneklerinin ailesi farkında mıdır?</a:t>
            </a:r>
          </a:p>
          <a:p>
            <a:r>
              <a:rPr lang="tr-TR" dirty="0" smtClean="0"/>
              <a:t>Meslek seçimi sırasında ailenin önem verdiği kriterler nelerdir?</a:t>
            </a:r>
          </a:p>
          <a:p>
            <a:r>
              <a:rPr lang="tr-TR" dirty="0" smtClean="0"/>
              <a:t>Öğrenci meslek seçimi konusunda ailesi tarafından baskı görüyor mu?</a:t>
            </a:r>
          </a:p>
          <a:p>
            <a:r>
              <a:rPr lang="tr-TR" dirty="0" smtClean="0"/>
              <a:t>Öğrenci meslek seçimi konusunda ailesiyle çatışmış mıdır? Ne gibi sorunlar yaşamıştır ?</a:t>
            </a:r>
          </a:p>
          <a:p>
            <a:pPr>
              <a:buNone/>
            </a:pPr>
            <a:endParaRPr lang="tr-TR" dirty="0" smtClean="0"/>
          </a:p>
          <a:p>
            <a:pPr>
              <a:buNone/>
            </a:pPr>
            <a:endParaRPr lang="tr-TR" dirty="0" smtClean="0"/>
          </a:p>
          <a:p>
            <a:endParaRPr lang="tr-TR"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2434282"/>
          </a:xfrm>
        </p:spPr>
        <p:txBody>
          <a:bodyPr>
            <a:normAutofit fontScale="90000"/>
          </a:bodyPr>
          <a:lstStyle/>
          <a:p>
            <a:r>
              <a:rPr lang="tr-TR" dirty="0" smtClean="0">
                <a:solidFill>
                  <a:schemeClr val="tx1"/>
                </a:solidFill>
                <a:effectLst/>
              </a:rPr>
              <a:t>Amaç soruları örnekteki gibi fazla geniş bir çalışma alanına dağılmamalı; amaçlardan birine odaklanıp o çerçevede sorular hazırlanmalı:</a:t>
            </a:r>
            <a:endParaRPr lang="tr-TR" dirty="0">
              <a:solidFill>
                <a:schemeClr val="tx1"/>
              </a:solidFill>
              <a:effectLst/>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395536" y="3645024"/>
            <a:ext cx="8532440" cy="2214204"/>
          </a:xfrm>
          <a:prstGeom prst="rect">
            <a:avLst/>
          </a:prstGeom>
          <a:noFill/>
          <a:ln w="9525">
            <a:noFill/>
            <a:miter lim="800000"/>
            <a:headEnd/>
            <a:tailEnd/>
          </a:ln>
        </p:spPr>
      </p:pic>
      <p:cxnSp>
        <p:nvCxnSpPr>
          <p:cNvPr id="4" name="Düz Bağlayıcı 3"/>
          <p:cNvCxnSpPr/>
          <p:nvPr/>
        </p:nvCxnSpPr>
        <p:spPr>
          <a:xfrm>
            <a:off x="2771800" y="3356992"/>
            <a:ext cx="4536504" cy="295232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Düz Bağlayıcı 5"/>
          <p:cNvCxnSpPr/>
          <p:nvPr/>
        </p:nvCxnSpPr>
        <p:spPr>
          <a:xfrm flipV="1">
            <a:off x="2771800" y="3068960"/>
            <a:ext cx="3744416" cy="324036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922114"/>
          </a:xfrm>
        </p:spPr>
        <p:txBody>
          <a:bodyPr>
            <a:normAutofit/>
          </a:bodyPr>
          <a:lstStyle/>
          <a:p>
            <a:r>
              <a:rPr lang="tr-TR" sz="3200" dirty="0" smtClean="0">
                <a:solidFill>
                  <a:schemeClr val="accent1"/>
                </a:solidFill>
                <a:effectLst/>
              </a:rPr>
              <a:t>Amaçlar anket soruları ile ölçülebilir olmalı. </a:t>
            </a:r>
            <a:endParaRPr lang="tr-TR" sz="3200" dirty="0">
              <a:solidFill>
                <a:schemeClr val="accent1"/>
              </a:solidFill>
              <a:effectLst/>
            </a:endParaRPr>
          </a:p>
        </p:txBody>
      </p:sp>
      <p:sp>
        <p:nvSpPr>
          <p:cNvPr id="3" name="2 İçerik Yer Tutucusu"/>
          <p:cNvSpPr>
            <a:spLocks noGrp="1"/>
          </p:cNvSpPr>
          <p:nvPr>
            <p:ph idx="1"/>
          </p:nvPr>
        </p:nvSpPr>
        <p:spPr>
          <a:xfrm>
            <a:off x="179512" y="692696"/>
            <a:ext cx="8784976" cy="5976664"/>
          </a:xfrm>
        </p:spPr>
        <p:txBody>
          <a:bodyPr>
            <a:normAutofit/>
          </a:bodyPr>
          <a:lstStyle/>
          <a:p>
            <a:pPr>
              <a:buNone/>
            </a:pPr>
            <a:r>
              <a:rPr lang="tr-TR" dirty="0" smtClean="0"/>
              <a:t>Ölçülemez Amaç: </a:t>
            </a:r>
          </a:p>
          <a:p>
            <a:pPr>
              <a:buNone/>
            </a:pPr>
            <a:r>
              <a:rPr lang="tr-TR" dirty="0" smtClean="0"/>
              <a:t>	</a:t>
            </a:r>
            <a:r>
              <a:rPr lang="tr-TR" i="1" dirty="0" smtClean="0"/>
              <a:t>Bu çalışmada “Cezaevinde doğan çocuklar anneleriyle mi kalmalı yoksa kendilerine dışarıda kurum bakımı mı sağlanmalı?” sorusunun yanıtı aranmaktadır.</a:t>
            </a:r>
          </a:p>
          <a:p>
            <a:r>
              <a:rPr lang="tr-TR" dirty="0" smtClean="0"/>
              <a:t>Kime soracağız?</a:t>
            </a:r>
          </a:p>
          <a:p>
            <a:r>
              <a:rPr lang="tr-TR" dirty="0" smtClean="0"/>
              <a:t>Kimin fikrinin doğru olduğunu nereden bileceğiz?</a:t>
            </a:r>
          </a:p>
          <a:p>
            <a:r>
              <a:rPr lang="tr-TR" dirty="0" smtClean="0"/>
              <a:t>İncinebilir gruplara nasıl yaklaşacağız?</a:t>
            </a:r>
          </a:p>
          <a:p>
            <a:pPr>
              <a:buNone/>
            </a:pPr>
            <a:endParaRPr lang="tr-TR" dirty="0" smtClean="0"/>
          </a:p>
          <a:p>
            <a:pPr>
              <a:buNone/>
            </a:pPr>
            <a:r>
              <a:rPr lang="tr-TR" dirty="0" smtClean="0"/>
              <a:t>Dar kapsamlı bir çalışma için Amaç şöyle olabilir: </a:t>
            </a:r>
            <a:r>
              <a:rPr lang="tr-TR" i="1" dirty="0" smtClean="0"/>
              <a:t>“Cezaevinde doğan çocukların bakım şartlarına ilişkin sorunlar nelerdir?”</a:t>
            </a:r>
          </a:p>
          <a:p>
            <a:pPr>
              <a:buNone/>
            </a:pPr>
            <a:r>
              <a:rPr lang="tr-TR" i="1" dirty="0" smtClean="0"/>
              <a:t>	“Anneler bu konuda destek almakta mıdır?”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634082"/>
          </a:xfrm>
        </p:spPr>
        <p:txBody>
          <a:bodyPr>
            <a:normAutofit fontScale="90000"/>
          </a:bodyPr>
          <a:lstStyle/>
          <a:p>
            <a:r>
              <a:rPr lang="tr-TR" dirty="0" smtClean="0"/>
              <a:t>Araştırma Önerisi </a:t>
            </a:r>
            <a:endParaRPr lang="tr-TR" dirty="0"/>
          </a:p>
        </p:txBody>
      </p:sp>
      <p:sp>
        <p:nvSpPr>
          <p:cNvPr id="3" name="2 İçerik Yer Tutucusu"/>
          <p:cNvSpPr>
            <a:spLocks noGrp="1"/>
          </p:cNvSpPr>
          <p:nvPr>
            <p:ph idx="1"/>
          </p:nvPr>
        </p:nvSpPr>
        <p:spPr>
          <a:xfrm>
            <a:off x="457200" y="980728"/>
            <a:ext cx="8219256" cy="5493224"/>
          </a:xfrm>
        </p:spPr>
        <p:txBody>
          <a:bodyPr>
            <a:normAutofit/>
          </a:bodyPr>
          <a:lstStyle/>
          <a:p>
            <a:pPr>
              <a:buNone/>
            </a:pPr>
            <a:r>
              <a:rPr lang="tr-TR" b="1" dirty="0" smtClean="0"/>
              <a:t>1. 3. Önem:</a:t>
            </a:r>
          </a:p>
          <a:p>
            <a:pPr>
              <a:buFontTx/>
              <a:buChar char="-"/>
            </a:pPr>
            <a:r>
              <a:rPr lang="tr-TR" dirty="0" smtClean="0"/>
              <a:t>Yapacağımız çalışmanın neden önemli olduğu.</a:t>
            </a:r>
          </a:p>
          <a:p>
            <a:pPr>
              <a:buFontTx/>
              <a:buChar char="-"/>
            </a:pPr>
            <a:r>
              <a:rPr lang="tr-TR" dirty="0" smtClean="0"/>
              <a:t>Ne işe yarayabilir?</a:t>
            </a:r>
          </a:p>
          <a:p>
            <a:pPr>
              <a:buFontTx/>
              <a:buChar char="-"/>
            </a:pPr>
            <a:r>
              <a:rPr lang="tr-TR" dirty="0" smtClean="0"/>
              <a:t>Hangi eksiklikten dolayı önemli?</a:t>
            </a:r>
          </a:p>
          <a:p>
            <a:pPr>
              <a:buNone/>
            </a:pPr>
            <a:r>
              <a:rPr lang="tr-TR" b="1" dirty="0" smtClean="0"/>
              <a:t>1.4. Sınırlılıklar:</a:t>
            </a:r>
          </a:p>
          <a:p>
            <a:pPr>
              <a:buFontTx/>
              <a:buChar char="-"/>
            </a:pPr>
            <a:r>
              <a:rPr lang="tr-TR" dirty="0" smtClean="0"/>
              <a:t>Çalışma önemli ama bazı eksiklerimiz de var.</a:t>
            </a:r>
          </a:p>
          <a:p>
            <a:pPr>
              <a:buFontTx/>
              <a:buChar char="-"/>
            </a:pPr>
            <a:r>
              <a:rPr lang="tr-TR" dirty="0" smtClean="0"/>
              <a:t>Araştırma önerimizde beklediğimiz sınırlılıkları sunarız.</a:t>
            </a:r>
          </a:p>
          <a:p>
            <a:pPr>
              <a:buFontTx/>
              <a:buChar char="-"/>
            </a:pPr>
            <a:r>
              <a:rPr lang="tr-TR" dirty="0" smtClean="0"/>
              <a:t>Araştırma bittikten sonra ise bölümü revize edip karşımıza çıkan sorunları da bu başlık altında dile getirebiliriz.</a:t>
            </a:r>
            <a:endParaRPr lang="tr-T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188640"/>
            <a:ext cx="8712968" cy="6669360"/>
          </a:xfrm>
        </p:spPr>
        <p:txBody>
          <a:bodyPr>
            <a:normAutofit fontScale="92500" lnSpcReduction="20000"/>
          </a:bodyPr>
          <a:lstStyle/>
          <a:p>
            <a:pPr>
              <a:buNone/>
            </a:pPr>
            <a:r>
              <a:rPr lang="tr-TR" b="1" dirty="0" smtClean="0"/>
              <a:t>1.3. Önem:</a:t>
            </a:r>
          </a:p>
          <a:p>
            <a:r>
              <a:rPr lang="tr-TR" dirty="0" smtClean="0"/>
              <a:t>Bu konuda şu gibi araştırmalar bulunmaktadır…… </a:t>
            </a:r>
          </a:p>
          <a:p>
            <a:r>
              <a:rPr lang="tr-TR" dirty="0" smtClean="0"/>
              <a:t>Bu çalışmada ise konunun …… boyutu vurgulanmaktadır ya da şu kişilerle görüşülerek yapılmış olması nedeniyle önemlidir. </a:t>
            </a:r>
          </a:p>
          <a:p>
            <a:r>
              <a:rPr lang="tr-TR" dirty="0" smtClean="0"/>
              <a:t>….. gibi çalışmalara/projelere/politikalara kaynaklık edebileceği için önemlidir. </a:t>
            </a:r>
          </a:p>
          <a:p>
            <a:pPr>
              <a:buNone/>
            </a:pPr>
            <a:r>
              <a:rPr lang="tr-TR" dirty="0" smtClean="0"/>
              <a:t>gibi şeyler yazmanızı öneririm.</a:t>
            </a:r>
          </a:p>
          <a:p>
            <a:pPr>
              <a:buNone/>
            </a:pPr>
            <a:r>
              <a:rPr lang="tr-TR" b="1" dirty="0" smtClean="0"/>
              <a:t>1.4. Sınırlılıklar:</a:t>
            </a:r>
          </a:p>
          <a:p>
            <a:r>
              <a:rPr lang="tr-TR" dirty="0" smtClean="0"/>
              <a:t>Kısa bir sürede gerçekleştirildiği için yetersizdir.</a:t>
            </a:r>
          </a:p>
          <a:p>
            <a:r>
              <a:rPr lang="tr-TR" dirty="0" smtClean="0"/>
              <a:t>Ders kapsamında gerçekleştirilen bir araştırma olduğu için genellenebilir bir örneklem ile çalışılmamıştır.</a:t>
            </a:r>
          </a:p>
          <a:p>
            <a:r>
              <a:rPr lang="tr-TR" dirty="0" smtClean="0"/>
              <a:t>Konuyla ilgili yeterli kaynak/araştırma yoktur.</a:t>
            </a:r>
          </a:p>
          <a:p>
            <a:r>
              <a:rPr lang="tr-TR" dirty="0" smtClean="0"/>
              <a:t>Sınırlı bir örneklem ile çalışıldığı için genellenebilir değildir.</a:t>
            </a:r>
          </a:p>
          <a:p>
            <a:r>
              <a:rPr lang="tr-TR" dirty="0" smtClean="0"/>
              <a:t>Yalnızca nicel verilere başvurulmuştur, nitel verilerle de desteklenebilir </a:t>
            </a:r>
          </a:p>
          <a:p>
            <a:pPr>
              <a:buNone/>
            </a:pPr>
            <a:r>
              <a:rPr lang="tr-TR" dirty="0" smtClean="0"/>
              <a:t>şeklinde cümleler yazabilirsiniz.</a:t>
            </a:r>
          </a:p>
          <a:p>
            <a:pPr>
              <a:buFontTx/>
              <a:buChar char="-"/>
            </a:pPr>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34082"/>
          </a:xfrm>
        </p:spPr>
        <p:txBody>
          <a:bodyPr>
            <a:normAutofit fontScale="90000"/>
          </a:bodyPr>
          <a:lstStyle/>
          <a:p>
            <a:r>
              <a:rPr lang="tr-TR" dirty="0" smtClean="0"/>
              <a:t>1.5. Yaklaşım ve </a:t>
            </a:r>
            <a:r>
              <a:rPr lang="tr-TR" dirty="0" err="1" smtClean="0"/>
              <a:t>Sayıltılar</a:t>
            </a:r>
            <a:endParaRPr lang="tr-TR" dirty="0"/>
          </a:p>
        </p:txBody>
      </p:sp>
      <p:sp>
        <p:nvSpPr>
          <p:cNvPr id="3" name="2 İçerik Yer Tutucusu"/>
          <p:cNvSpPr>
            <a:spLocks noGrp="1"/>
          </p:cNvSpPr>
          <p:nvPr>
            <p:ph idx="1"/>
          </p:nvPr>
        </p:nvSpPr>
        <p:spPr>
          <a:xfrm>
            <a:off x="457200" y="980728"/>
            <a:ext cx="8229600" cy="5616624"/>
          </a:xfrm>
        </p:spPr>
        <p:txBody>
          <a:bodyPr>
            <a:normAutofit/>
          </a:bodyPr>
          <a:lstStyle/>
          <a:p>
            <a:pPr>
              <a:buNone/>
            </a:pPr>
            <a:r>
              <a:rPr lang="tr-TR" dirty="0" smtClean="0">
                <a:latin typeface="Arial" pitchFamily="34" charset="0"/>
                <a:cs typeface="Arial" pitchFamily="34" charset="0"/>
              </a:rPr>
              <a:t>Sosyolojik Yaklaşım.</a:t>
            </a:r>
          </a:p>
          <a:p>
            <a:r>
              <a:rPr lang="tr-TR" dirty="0" smtClean="0">
                <a:latin typeface="Arial" pitchFamily="34" charset="0"/>
                <a:cs typeface="Arial" pitchFamily="34" charset="0"/>
              </a:rPr>
              <a:t>Sosyolojik yaklaşımımızın temel iddiaları bizim </a:t>
            </a:r>
            <a:r>
              <a:rPr lang="tr-TR" dirty="0" err="1" smtClean="0">
                <a:latin typeface="Arial" pitchFamily="34" charset="0"/>
                <a:cs typeface="Arial" pitchFamily="34" charset="0"/>
              </a:rPr>
              <a:t>sayıltılarımız</a:t>
            </a:r>
            <a:r>
              <a:rPr lang="tr-TR" dirty="0" smtClean="0">
                <a:latin typeface="Arial" pitchFamily="34" charset="0"/>
                <a:cs typeface="Arial" pitchFamily="34" charset="0"/>
              </a:rPr>
              <a:t> yani ön kabullerimiz olacaktır.</a:t>
            </a:r>
          </a:p>
          <a:p>
            <a:r>
              <a:rPr lang="tr-TR" dirty="0" smtClean="0">
                <a:latin typeface="Arial" pitchFamily="34" charset="0"/>
                <a:cs typeface="Arial" pitchFamily="34" charset="0"/>
              </a:rPr>
              <a:t>Kaynak olarak: 	</a:t>
            </a:r>
          </a:p>
          <a:p>
            <a:pPr>
              <a:buNone/>
            </a:pPr>
            <a:r>
              <a:rPr lang="tr-TR" dirty="0" smtClean="0">
                <a:latin typeface="Arial" pitchFamily="34" charset="0"/>
                <a:cs typeface="Arial" pitchFamily="34" charset="0"/>
              </a:rPr>
              <a:t>		Tüm sosyoloji kitapları,</a:t>
            </a:r>
          </a:p>
          <a:p>
            <a:pPr>
              <a:buNone/>
            </a:pPr>
            <a:r>
              <a:rPr lang="tr-TR" dirty="0" smtClean="0">
                <a:latin typeface="Arial" pitchFamily="34" charset="0"/>
                <a:cs typeface="Arial" pitchFamily="34" charset="0"/>
              </a:rPr>
              <a:t>		Fotokopiye bırakılan </a:t>
            </a:r>
            <a:r>
              <a:rPr lang="tr-TR" dirty="0" err="1" smtClean="0">
                <a:latin typeface="Arial" pitchFamily="34" charset="0"/>
                <a:cs typeface="Arial" pitchFamily="34" charset="0"/>
              </a:rPr>
              <a:t>Ritzer</a:t>
            </a:r>
            <a:endParaRPr lang="tr-TR" dirty="0" smtClean="0">
              <a:latin typeface="Arial" pitchFamily="34" charset="0"/>
              <a:cs typeface="Arial" pitchFamily="34" charset="0"/>
            </a:endParaRPr>
          </a:p>
          <a:p>
            <a:pPr>
              <a:buNone/>
            </a:pPr>
            <a:endParaRPr lang="tr-TR" dirty="0" smtClean="0">
              <a:latin typeface="Arial" pitchFamily="34" charset="0"/>
              <a:cs typeface="Arial" pitchFamily="34" charset="0"/>
            </a:endParaRPr>
          </a:p>
          <a:p>
            <a:pPr>
              <a:buNone/>
            </a:pPr>
            <a:r>
              <a:rPr lang="tr-TR" sz="2400" dirty="0" smtClean="0">
                <a:latin typeface="Arial" pitchFamily="34" charset="0"/>
                <a:cs typeface="Arial" pitchFamily="34" charset="0"/>
              </a:rPr>
              <a:t>Konuya İlişkin Teorik Yaklaşımlar.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755576" y="836712"/>
            <a:ext cx="7704856" cy="5184576"/>
          </a:xfrm>
          <a:gradFill rotWithShape="1">
            <a:gsLst>
              <a:gs pos="0">
                <a:schemeClr val="accent1"/>
              </a:gs>
              <a:gs pos="100000">
                <a:schemeClr val="accent1">
                  <a:gamma/>
                  <a:shade val="46275"/>
                  <a:invGamma/>
                </a:schemeClr>
              </a:gs>
            </a:gsLst>
            <a:lin ang="5400000" scaled="1"/>
          </a:gradFill>
        </p:spPr>
        <p:txBody>
          <a:bodyPr/>
          <a:lstStyle/>
          <a:p>
            <a:pPr>
              <a:lnSpc>
                <a:spcPct val="90000"/>
              </a:lnSpc>
            </a:pPr>
            <a:r>
              <a:rPr lang="tr-TR" sz="2800" dirty="0" smtClean="0"/>
              <a:t>Genel </a:t>
            </a:r>
            <a:r>
              <a:rPr lang="tr-TR" sz="2800" dirty="0"/>
              <a:t>olarak sosyal bilimlerde özel olarak sosyolojide tek hakim bir “</a:t>
            </a:r>
            <a:r>
              <a:rPr lang="tr-TR" sz="2800" b="1" dirty="0"/>
              <a:t>paradigma”</a:t>
            </a:r>
            <a:r>
              <a:rPr lang="tr-TR" sz="2800" dirty="0"/>
              <a:t> (model veya kavramlar ana demeti) yoktur. </a:t>
            </a:r>
          </a:p>
          <a:p>
            <a:pPr>
              <a:lnSpc>
                <a:spcPct val="90000"/>
              </a:lnSpc>
            </a:pPr>
            <a:r>
              <a:rPr lang="tr-TR" sz="2800" dirty="0"/>
              <a:t>Sosyolojide başlangıçtan bu yana birbiriyle yarışan görüş ve modeller söz konusu olmuştur. </a:t>
            </a:r>
          </a:p>
          <a:p>
            <a:pPr>
              <a:lnSpc>
                <a:spcPct val="90000"/>
              </a:lnSpc>
            </a:pPr>
            <a:r>
              <a:rPr lang="tr-TR" sz="2800" dirty="0"/>
              <a:t>Diğer bir ifade ile sosyolojide insan ve toplumu nasıl </a:t>
            </a:r>
            <a:r>
              <a:rPr lang="tr-TR" sz="2800" dirty="0" smtClean="0"/>
              <a:t>gördüklerine göre </a:t>
            </a:r>
            <a:r>
              <a:rPr lang="tr-TR" sz="2800" dirty="0"/>
              <a:t>farklılaşan çeşitli yaklaşımlar </a:t>
            </a:r>
            <a:r>
              <a:rPr lang="tr-TR" sz="2800" dirty="0" smtClean="0"/>
              <a:t>vardır.</a:t>
            </a:r>
          </a:p>
          <a:p>
            <a:pPr>
              <a:lnSpc>
                <a:spcPct val="90000"/>
              </a:lnSpc>
            </a:pPr>
            <a:r>
              <a:rPr lang="tr-TR" sz="2800" dirty="0"/>
              <a:t>Önemli olan kuram ve uygulama bütünlüğüne sahip bir araştırma planlamak ve yürütebilmektir. </a:t>
            </a:r>
          </a:p>
          <a:p>
            <a:pPr marL="0" indent="0">
              <a:lnSpc>
                <a:spcPct val="90000"/>
              </a:lnSpc>
              <a:buNone/>
            </a:pPr>
            <a:endParaRPr lang="tr-TR" sz="2800" dirty="0"/>
          </a:p>
        </p:txBody>
      </p:sp>
    </p:spTree>
    <p:extLst>
      <p:ext uri="{BB962C8B-B14F-4D97-AF65-F5344CB8AC3E}">
        <p14:creationId xmlns:p14="http://schemas.microsoft.com/office/powerpoint/2010/main" val="4105357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solidFill>
            <a:schemeClr val="bg2"/>
          </a:solidFill>
        </p:spPr>
        <p:txBody>
          <a:bodyPr/>
          <a:lstStyle/>
          <a:p>
            <a:r>
              <a:rPr lang="tr-TR"/>
              <a:t>FARKLI ANALİZ DÜZEYLERİ</a:t>
            </a:r>
          </a:p>
        </p:txBody>
      </p:sp>
      <p:pic>
        <p:nvPicPr>
          <p:cNvPr id="30724" name="Picture 2"/>
          <p:cNvPicPr>
            <a:picLocks noGrp="1" noChangeAspect="1" noChangeArrowheads="1"/>
          </p:cNvPicPr>
          <p:nvPr>
            <p:ph type="body" idx="1"/>
          </p:nvPr>
        </p:nvPicPr>
        <p:blipFill>
          <a:blip r:embed="rId2" cstate="print"/>
          <a:srcRect/>
          <a:stretch>
            <a:fillRect/>
          </a:stretch>
        </p:blipFill>
        <p:spPr>
          <a:xfrm>
            <a:off x="1622227" y="1417638"/>
            <a:ext cx="5899546" cy="5221041"/>
          </a:xfrm>
          <a:noFill/>
          <a:ln/>
        </p:spPr>
      </p:pic>
    </p:spTree>
    <p:extLst>
      <p:ext uri="{BB962C8B-B14F-4D97-AF65-F5344CB8AC3E}">
        <p14:creationId xmlns:p14="http://schemas.microsoft.com/office/powerpoint/2010/main" val="3691494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dirty="0" smtClean="0"/>
              <a:t>Biz bu derste ne yapıyoruz?</a:t>
            </a:r>
            <a:endParaRPr lang="tr-TR" sz="4400" dirty="0"/>
          </a:p>
        </p:txBody>
      </p:sp>
      <p:sp>
        <p:nvSpPr>
          <p:cNvPr id="3" name="İçerik Yer Tutucusu 2"/>
          <p:cNvSpPr>
            <a:spLocks noGrp="1"/>
          </p:cNvSpPr>
          <p:nvPr>
            <p:ph idx="1"/>
          </p:nvPr>
        </p:nvSpPr>
        <p:spPr>
          <a:xfrm>
            <a:off x="899592" y="2080649"/>
            <a:ext cx="6629921" cy="477171"/>
          </a:xfrm>
        </p:spPr>
        <p:txBody>
          <a:bodyPr>
            <a:noAutofit/>
          </a:bodyPr>
          <a:lstStyle/>
          <a:p>
            <a:pPr marL="0" indent="0">
              <a:buNone/>
            </a:pPr>
            <a:r>
              <a:rPr lang="tr-TR" sz="2600" dirty="0" smtClean="0"/>
              <a:t>Sosyolojik bilgi üretimi 			Sosyal araştırma</a:t>
            </a:r>
          </a:p>
        </p:txBody>
      </p:sp>
      <p:cxnSp>
        <p:nvCxnSpPr>
          <p:cNvPr id="5" name="Düz Ok Bağlayıcısı 4"/>
          <p:cNvCxnSpPr/>
          <p:nvPr/>
        </p:nvCxnSpPr>
        <p:spPr>
          <a:xfrm flipV="1">
            <a:off x="4111774" y="2306059"/>
            <a:ext cx="875163" cy="76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Dikdörtgen 5"/>
          <p:cNvSpPr/>
          <p:nvPr/>
        </p:nvSpPr>
        <p:spPr>
          <a:xfrm>
            <a:off x="3187536" y="2817450"/>
            <a:ext cx="5327814" cy="2999283"/>
          </a:xfrm>
          <a:prstGeom prst="rect">
            <a:avLst/>
          </a:prstGeom>
        </p:spPr>
        <p:txBody>
          <a:bodyPr wrap="square">
            <a:spAutoFit/>
          </a:bodyPr>
          <a:lstStyle/>
          <a:p>
            <a:pPr>
              <a:lnSpc>
                <a:spcPct val="90000"/>
              </a:lnSpc>
              <a:spcBef>
                <a:spcPts val="563"/>
              </a:spcBef>
            </a:pPr>
            <a:r>
              <a:rPr lang="tr-TR" sz="2800" dirty="0">
                <a:solidFill>
                  <a:srgbClr val="FF0000"/>
                </a:solidFill>
              </a:rPr>
              <a:t>Araştırma önerisi</a:t>
            </a:r>
          </a:p>
          <a:p>
            <a:pPr marL="385763" lvl="1" indent="-128588">
              <a:lnSpc>
                <a:spcPct val="90000"/>
              </a:lnSpc>
              <a:spcBef>
                <a:spcPts val="281"/>
              </a:spcBef>
              <a:buFont typeface="Arial" panose="020B0604020202020204" pitchFamily="34" charset="0"/>
              <a:buChar char="•"/>
            </a:pPr>
            <a:r>
              <a:rPr lang="tr-TR" sz="2400" dirty="0">
                <a:solidFill>
                  <a:prstClr val="black"/>
                </a:solidFill>
              </a:rPr>
              <a:t>Konu seçimi</a:t>
            </a:r>
          </a:p>
          <a:p>
            <a:pPr marL="385763" lvl="1" indent="-128588">
              <a:lnSpc>
                <a:spcPct val="90000"/>
              </a:lnSpc>
              <a:spcBef>
                <a:spcPts val="281"/>
              </a:spcBef>
              <a:buFont typeface="Arial" panose="020B0604020202020204" pitchFamily="34" charset="0"/>
              <a:buChar char="•"/>
            </a:pPr>
            <a:r>
              <a:rPr lang="tr-TR" sz="2400" dirty="0">
                <a:solidFill>
                  <a:prstClr val="black"/>
                </a:solidFill>
              </a:rPr>
              <a:t>Konuyla ilgili literatür taraması</a:t>
            </a:r>
          </a:p>
          <a:p>
            <a:pPr marL="385763" lvl="1" indent="-128588">
              <a:lnSpc>
                <a:spcPct val="90000"/>
              </a:lnSpc>
              <a:spcBef>
                <a:spcPts val="281"/>
              </a:spcBef>
              <a:buFont typeface="Arial" panose="020B0604020202020204" pitchFamily="34" charset="0"/>
              <a:buChar char="•"/>
            </a:pPr>
            <a:r>
              <a:rPr lang="tr-TR" sz="2400" dirty="0">
                <a:solidFill>
                  <a:prstClr val="black"/>
                </a:solidFill>
              </a:rPr>
              <a:t>Kuramsal perspektif belirleme</a:t>
            </a:r>
          </a:p>
          <a:p>
            <a:pPr marL="385763" lvl="1" indent="-128588">
              <a:lnSpc>
                <a:spcPct val="90000"/>
              </a:lnSpc>
              <a:spcBef>
                <a:spcPts val="281"/>
              </a:spcBef>
              <a:buFont typeface="Arial" panose="020B0604020202020204" pitchFamily="34" charset="0"/>
              <a:buChar char="•"/>
            </a:pPr>
            <a:r>
              <a:rPr lang="tr-TR" sz="2400" dirty="0">
                <a:solidFill>
                  <a:prstClr val="black"/>
                </a:solidFill>
              </a:rPr>
              <a:t>Problem ve amaç yazarak araştırma önerisine başlama</a:t>
            </a:r>
          </a:p>
          <a:p>
            <a:pPr marL="385763" lvl="1" indent="-128588">
              <a:lnSpc>
                <a:spcPct val="90000"/>
              </a:lnSpc>
              <a:spcBef>
                <a:spcPts val="281"/>
              </a:spcBef>
              <a:buFont typeface="Arial" panose="020B0604020202020204" pitchFamily="34" charset="0"/>
              <a:buChar char="•"/>
            </a:pPr>
            <a:r>
              <a:rPr lang="tr-TR" sz="2400" dirty="0">
                <a:solidFill>
                  <a:prstClr val="black"/>
                </a:solidFill>
              </a:rPr>
              <a:t>Yöntem, yaklaşım ve araştırma tekniği geliştirme</a:t>
            </a:r>
          </a:p>
        </p:txBody>
      </p:sp>
      <p:cxnSp>
        <p:nvCxnSpPr>
          <p:cNvPr id="8" name="Düz Ok Bağlayıcısı 7"/>
          <p:cNvCxnSpPr/>
          <p:nvPr/>
        </p:nvCxnSpPr>
        <p:spPr>
          <a:xfrm flipH="1">
            <a:off x="4264925" y="2468199"/>
            <a:ext cx="1315187" cy="2908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Dikdörtgen 9"/>
          <p:cNvSpPr/>
          <p:nvPr/>
        </p:nvSpPr>
        <p:spPr>
          <a:xfrm>
            <a:off x="229658" y="3829498"/>
            <a:ext cx="3199770" cy="795602"/>
          </a:xfrm>
          <a:prstGeom prst="rect">
            <a:avLst/>
          </a:prstGeom>
        </p:spPr>
        <p:txBody>
          <a:bodyPr wrap="square">
            <a:spAutoFit/>
          </a:bodyPr>
          <a:lstStyle/>
          <a:p>
            <a:pPr marL="385763" lvl="1" indent="-128588">
              <a:lnSpc>
                <a:spcPct val="90000"/>
              </a:lnSpc>
              <a:spcBef>
                <a:spcPts val="563"/>
              </a:spcBef>
              <a:buFont typeface="Arial" panose="020B0604020202020204" pitchFamily="34" charset="0"/>
              <a:buChar char="•"/>
            </a:pPr>
            <a:r>
              <a:rPr lang="tr-TR" sz="2400" dirty="0">
                <a:solidFill>
                  <a:prstClr val="black"/>
                </a:solidFill>
              </a:rPr>
              <a:t>Alan/saha çalışması</a:t>
            </a:r>
          </a:p>
          <a:p>
            <a:pPr marL="385763" lvl="1" indent="-128588">
              <a:lnSpc>
                <a:spcPct val="90000"/>
              </a:lnSpc>
              <a:spcBef>
                <a:spcPts val="281"/>
              </a:spcBef>
              <a:buFont typeface="Arial" panose="020B0604020202020204" pitchFamily="34" charset="0"/>
              <a:buChar char="•"/>
            </a:pPr>
            <a:r>
              <a:rPr lang="tr-TR" sz="2400" dirty="0">
                <a:solidFill>
                  <a:prstClr val="black"/>
                </a:solidFill>
              </a:rPr>
              <a:t>Analiz ve raporlama</a:t>
            </a:r>
          </a:p>
        </p:txBody>
      </p:sp>
      <p:cxnSp>
        <p:nvCxnSpPr>
          <p:cNvPr id="12" name="Düz Ok Bağlayıcısı 11"/>
          <p:cNvCxnSpPr/>
          <p:nvPr/>
        </p:nvCxnSpPr>
        <p:spPr>
          <a:xfrm flipH="1">
            <a:off x="1999202" y="3212976"/>
            <a:ext cx="1430226" cy="3817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381" y="4728855"/>
            <a:ext cx="1689928" cy="1584596"/>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6969" y="843008"/>
            <a:ext cx="2109006" cy="1265404"/>
          </a:xfrm>
          <a:prstGeom prst="rect">
            <a:avLst/>
          </a:prstGeom>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1964" y="5452297"/>
            <a:ext cx="1498958" cy="1082766"/>
          </a:xfrm>
          <a:prstGeom prst="rect">
            <a:avLst/>
          </a:prstGeom>
        </p:spPr>
      </p:pic>
      <p:pic>
        <p:nvPicPr>
          <p:cNvPr id="13" name="Resim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1472" y="5450389"/>
            <a:ext cx="1710080" cy="1141148"/>
          </a:xfrm>
          <a:prstGeom prst="rect">
            <a:avLst/>
          </a:prstGeom>
        </p:spPr>
      </p:pic>
    </p:spTree>
    <p:extLst>
      <p:ext uri="{BB962C8B-B14F-4D97-AF65-F5344CB8AC3E}">
        <p14:creationId xmlns:p14="http://schemas.microsoft.com/office/powerpoint/2010/main" val="309938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solidFill>
            <a:srgbClr val="0066FF"/>
          </a:solidFill>
          <a:ln>
            <a:solidFill>
              <a:srgbClr val="0066FF"/>
            </a:solidFill>
          </a:ln>
        </p:spPr>
        <p:txBody>
          <a:bodyPr/>
          <a:lstStyle/>
          <a:p>
            <a:r>
              <a:rPr lang="tr-TR"/>
              <a:t>Kuramsal Yaklaşımlar</a:t>
            </a:r>
          </a:p>
        </p:txBody>
      </p:sp>
      <p:sp>
        <p:nvSpPr>
          <p:cNvPr id="35843" name="Rectangle 3"/>
          <p:cNvSpPr>
            <a:spLocks noGrp="1" noChangeArrowheads="1"/>
          </p:cNvSpPr>
          <p:nvPr>
            <p:ph type="body" idx="1"/>
          </p:nvPr>
        </p:nvSpPr>
        <p:spPr>
          <a:solidFill>
            <a:srgbClr val="B1EDC1"/>
          </a:solidFill>
        </p:spPr>
        <p:txBody>
          <a:bodyPr/>
          <a:lstStyle/>
          <a:p>
            <a:endParaRPr lang="tr-TR"/>
          </a:p>
          <a:p>
            <a:endParaRPr lang="tr-TR"/>
          </a:p>
          <a:p>
            <a:r>
              <a:rPr lang="tr-TR"/>
              <a:t>SEMBOLİK ETKİLEŞİMCİLİK</a:t>
            </a:r>
          </a:p>
          <a:p>
            <a:endParaRPr lang="tr-TR"/>
          </a:p>
          <a:p>
            <a:r>
              <a:rPr lang="tr-TR"/>
              <a:t>İŞLEVSELCİLİK</a:t>
            </a:r>
          </a:p>
          <a:p>
            <a:endParaRPr lang="tr-TR"/>
          </a:p>
          <a:p>
            <a:r>
              <a:rPr lang="tr-TR"/>
              <a:t>ÇATIŞMACILIK</a:t>
            </a:r>
          </a:p>
        </p:txBody>
      </p:sp>
    </p:spTree>
    <p:extLst>
      <p:ext uri="{BB962C8B-B14F-4D97-AF65-F5344CB8AC3E}">
        <p14:creationId xmlns:p14="http://schemas.microsoft.com/office/powerpoint/2010/main" val="1296009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solidFill>
            <a:srgbClr val="FF3300"/>
          </a:solidFill>
        </p:spPr>
        <p:txBody>
          <a:bodyPr/>
          <a:lstStyle/>
          <a:p>
            <a:r>
              <a:rPr lang="tr-TR"/>
              <a:t>SEMBOLİK ETKİLEŞİMCİLİK</a:t>
            </a:r>
          </a:p>
        </p:txBody>
      </p:sp>
      <p:sp>
        <p:nvSpPr>
          <p:cNvPr id="32771" name="Rectangle 3"/>
          <p:cNvSpPr>
            <a:spLocks noGrp="1" noChangeArrowheads="1"/>
          </p:cNvSpPr>
          <p:nvPr>
            <p:ph type="body" idx="1"/>
          </p:nvPr>
        </p:nvSpPr>
        <p:spPr>
          <a:solidFill>
            <a:schemeClr val="folHlink"/>
          </a:solidFill>
        </p:spPr>
        <p:txBody>
          <a:bodyPr/>
          <a:lstStyle/>
          <a:p>
            <a:pPr>
              <a:lnSpc>
                <a:spcPct val="80000"/>
              </a:lnSpc>
            </a:pPr>
            <a:r>
              <a:rPr lang="tr-TR" sz="2000" b="1"/>
              <a:t>Genel analiz düzeyi</a:t>
            </a:r>
          </a:p>
          <a:p>
            <a:pPr>
              <a:lnSpc>
                <a:spcPct val="80000"/>
              </a:lnSpc>
              <a:buFontTx/>
              <a:buNone/>
            </a:pPr>
            <a:r>
              <a:rPr lang="tr-TR" sz="2000"/>
              <a:t>    Sosyal etkileşimin mikro-sosyolojik incelemeleri</a:t>
            </a:r>
          </a:p>
          <a:p>
            <a:pPr>
              <a:lnSpc>
                <a:spcPct val="80000"/>
              </a:lnSpc>
              <a:buFontTx/>
              <a:buNone/>
            </a:pPr>
            <a:endParaRPr lang="tr-TR" sz="2000" b="1"/>
          </a:p>
          <a:p>
            <a:pPr>
              <a:lnSpc>
                <a:spcPct val="80000"/>
              </a:lnSpc>
              <a:buFontTx/>
              <a:buNone/>
            </a:pPr>
            <a:endParaRPr lang="tr-TR" sz="2000" b="1"/>
          </a:p>
          <a:p>
            <a:pPr>
              <a:lnSpc>
                <a:spcPct val="80000"/>
              </a:lnSpc>
            </a:pPr>
            <a:r>
              <a:rPr lang="tr-TR" sz="2000" b="1"/>
              <a:t>Analiz odağı</a:t>
            </a:r>
          </a:p>
          <a:p>
            <a:pPr>
              <a:lnSpc>
                <a:spcPct val="80000"/>
              </a:lnSpc>
              <a:buFontTx/>
              <a:buNone/>
            </a:pPr>
            <a:endParaRPr lang="tr-TR" sz="2000"/>
          </a:p>
          <a:p>
            <a:pPr>
              <a:lnSpc>
                <a:spcPct val="80000"/>
              </a:lnSpc>
              <a:buFontTx/>
              <a:buNone/>
            </a:pPr>
            <a:r>
              <a:rPr lang="tr-TR" sz="2000"/>
              <a:t>   Yüz yüze etkileşim ve insanların toplum yaşamı oluşturmak için sembolleri nasıl kullandıkları</a:t>
            </a:r>
            <a:endParaRPr lang="tr-TR" sz="2000" b="1"/>
          </a:p>
          <a:p>
            <a:pPr>
              <a:lnSpc>
                <a:spcPct val="80000"/>
              </a:lnSpc>
            </a:pPr>
            <a:endParaRPr lang="tr-TR" sz="2000" b="1"/>
          </a:p>
          <a:p>
            <a:pPr>
              <a:lnSpc>
                <a:spcPct val="80000"/>
              </a:lnSpc>
            </a:pPr>
            <a:r>
              <a:rPr lang="tr-TR" sz="2000" b="1"/>
              <a:t>Anahtar kavramlar </a:t>
            </a:r>
          </a:p>
          <a:p>
            <a:pPr>
              <a:lnSpc>
                <a:spcPct val="80000"/>
              </a:lnSpc>
            </a:pPr>
            <a:endParaRPr lang="tr-TR" sz="2000"/>
          </a:p>
          <a:p>
            <a:pPr>
              <a:lnSpc>
                <a:spcPct val="80000"/>
              </a:lnSpc>
            </a:pPr>
            <a:r>
              <a:rPr lang="tr-TR" sz="2000"/>
              <a:t>Semboller, Etkileşim Anlamlar, Tanımlar,Durum/Ortam Tanımları</a:t>
            </a:r>
          </a:p>
        </p:txBody>
      </p:sp>
    </p:spTree>
    <p:extLst>
      <p:ext uri="{BB962C8B-B14F-4D97-AF65-F5344CB8AC3E}">
        <p14:creationId xmlns:p14="http://schemas.microsoft.com/office/powerpoint/2010/main" val="1751088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solidFill>
            <a:srgbClr val="FF3300"/>
          </a:solidFill>
        </p:spPr>
        <p:txBody>
          <a:bodyPr/>
          <a:lstStyle/>
          <a:p>
            <a:r>
              <a:rPr lang="tr-TR"/>
              <a:t>İŞLEVSELCİLİK</a:t>
            </a:r>
          </a:p>
        </p:txBody>
      </p:sp>
      <p:sp>
        <p:nvSpPr>
          <p:cNvPr id="33795" name="Rectangle 3"/>
          <p:cNvSpPr>
            <a:spLocks noGrp="1" noChangeArrowheads="1"/>
          </p:cNvSpPr>
          <p:nvPr>
            <p:ph type="body" idx="1"/>
          </p:nvPr>
        </p:nvSpPr>
        <p:spPr>
          <a:solidFill>
            <a:schemeClr val="folHlink"/>
          </a:solidFill>
        </p:spPr>
        <p:txBody>
          <a:bodyPr/>
          <a:lstStyle/>
          <a:p>
            <a:pPr>
              <a:lnSpc>
                <a:spcPct val="90000"/>
              </a:lnSpc>
              <a:buFontTx/>
              <a:buNone/>
            </a:pPr>
            <a:r>
              <a:rPr lang="tr-TR" sz="1800" b="1"/>
              <a:t>      Genel analiz düzeyi:</a:t>
            </a:r>
          </a:p>
          <a:p>
            <a:pPr>
              <a:lnSpc>
                <a:spcPct val="90000"/>
              </a:lnSpc>
            </a:pPr>
            <a:endParaRPr lang="tr-TR" sz="1800" b="1"/>
          </a:p>
          <a:p>
            <a:pPr>
              <a:lnSpc>
                <a:spcPct val="90000"/>
              </a:lnSpc>
            </a:pPr>
            <a:r>
              <a:rPr lang="tr-TR" sz="2400"/>
              <a:t>Toplumun makro -sosyolojik incelemesi</a:t>
            </a:r>
          </a:p>
          <a:p>
            <a:pPr>
              <a:lnSpc>
                <a:spcPct val="90000"/>
              </a:lnSpc>
              <a:buFontTx/>
              <a:buNone/>
            </a:pPr>
            <a:r>
              <a:rPr lang="tr-TR" sz="1800" b="1"/>
              <a:t>     </a:t>
            </a:r>
          </a:p>
          <a:p>
            <a:pPr>
              <a:lnSpc>
                <a:spcPct val="90000"/>
              </a:lnSpc>
              <a:buFontTx/>
              <a:buNone/>
            </a:pPr>
            <a:r>
              <a:rPr lang="tr-TR" sz="1800" b="1"/>
              <a:t>     Analiz odağı</a:t>
            </a:r>
          </a:p>
          <a:p>
            <a:pPr>
              <a:lnSpc>
                <a:spcPct val="90000"/>
              </a:lnSpc>
            </a:pPr>
            <a:endParaRPr lang="tr-TR" sz="1800" b="1"/>
          </a:p>
          <a:p>
            <a:pPr>
              <a:lnSpc>
                <a:spcPct val="90000"/>
              </a:lnSpc>
            </a:pPr>
            <a:r>
              <a:rPr lang="tr-TR" sz="2400"/>
              <a:t>Toplumu oluşturan parçaların birbirleriyle olan olumlu (işlevsel) ve olumsuz (işlevsel olmayan) ilişkiler</a:t>
            </a:r>
          </a:p>
          <a:p>
            <a:pPr>
              <a:lnSpc>
                <a:spcPct val="90000"/>
              </a:lnSpc>
            </a:pPr>
            <a:endParaRPr lang="tr-TR" sz="2400"/>
          </a:p>
          <a:p>
            <a:pPr>
              <a:lnSpc>
                <a:spcPct val="90000"/>
              </a:lnSpc>
            </a:pPr>
            <a:r>
              <a:rPr lang="tr-TR" sz="1800" b="1"/>
              <a:t>Anahtar kavramlar</a:t>
            </a:r>
          </a:p>
          <a:p>
            <a:pPr>
              <a:lnSpc>
                <a:spcPct val="90000"/>
              </a:lnSpc>
            </a:pPr>
            <a:endParaRPr lang="tr-TR" sz="1800" b="1"/>
          </a:p>
          <a:p>
            <a:pPr>
              <a:lnSpc>
                <a:spcPct val="90000"/>
              </a:lnSpc>
            </a:pPr>
            <a:r>
              <a:rPr lang="tr-TR" sz="2400"/>
              <a:t>Yapı, İşlevler (gizil veya açık)İşlevsel olmayan Denge/ Uyum </a:t>
            </a:r>
          </a:p>
        </p:txBody>
      </p:sp>
    </p:spTree>
    <p:extLst>
      <p:ext uri="{BB962C8B-B14F-4D97-AF65-F5344CB8AC3E}">
        <p14:creationId xmlns:p14="http://schemas.microsoft.com/office/powerpoint/2010/main" val="3641584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solidFill>
            <a:srgbClr val="FF3300"/>
          </a:solidFill>
        </p:spPr>
        <p:txBody>
          <a:bodyPr/>
          <a:lstStyle/>
          <a:p>
            <a:r>
              <a:rPr lang="tr-TR"/>
              <a:t>ÇATIŞMACILIK</a:t>
            </a:r>
          </a:p>
        </p:txBody>
      </p:sp>
      <p:sp>
        <p:nvSpPr>
          <p:cNvPr id="28675" name="Rectangle 3"/>
          <p:cNvSpPr>
            <a:spLocks noGrp="1" noChangeArrowheads="1"/>
          </p:cNvSpPr>
          <p:nvPr>
            <p:ph type="body" idx="1"/>
          </p:nvPr>
        </p:nvSpPr>
        <p:spPr>
          <a:solidFill>
            <a:schemeClr val="folHlink"/>
          </a:solidFill>
        </p:spPr>
        <p:txBody>
          <a:bodyPr/>
          <a:lstStyle/>
          <a:p>
            <a:pPr>
              <a:lnSpc>
                <a:spcPct val="80000"/>
              </a:lnSpc>
            </a:pPr>
            <a:r>
              <a:rPr lang="tr-TR" sz="2000" b="1"/>
              <a:t>Genel analiz düzeyi</a:t>
            </a:r>
          </a:p>
          <a:p>
            <a:pPr>
              <a:lnSpc>
                <a:spcPct val="80000"/>
              </a:lnSpc>
            </a:pPr>
            <a:r>
              <a:rPr lang="tr-TR" sz="2800"/>
              <a:t>Toplumun makro-sosyolojik incelemesi</a:t>
            </a:r>
          </a:p>
          <a:p>
            <a:pPr>
              <a:lnSpc>
                <a:spcPct val="80000"/>
              </a:lnSpc>
            </a:pPr>
            <a:endParaRPr lang="tr-TR" sz="2000"/>
          </a:p>
          <a:p>
            <a:pPr>
              <a:lnSpc>
                <a:spcPct val="80000"/>
              </a:lnSpc>
            </a:pPr>
            <a:r>
              <a:rPr lang="tr-TR" sz="2000" b="1"/>
              <a:t>Analiz odağı</a:t>
            </a:r>
          </a:p>
          <a:p>
            <a:pPr>
              <a:lnSpc>
                <a:spcPct val="80000"/>
              </a:lnSpc>
            </a:pPr>
            <a:endParaRPr lang="tr-TR" sz="2000" b="1"/>
          </a:p>
          <a:p>
            <a:pPr>
              <a:lnSpc>
                <a:spcPct val="80000"/>
              </a:lnSpc>
            </a:pPr>
            <a:r>
              <a:rPr lang="tr-TR" sz="2800"/>
              <a:t>Toplumda kıt olan kaynaklar için mücadele ve güçlü egemenlerin güçsüzleri nasıl kontrol ettikleri</a:t>
            </a:r>
          </a:p>
          <a:p>
            <a:pPr>
              <a:lnSpc>
                <a:spcPct val="80000"/>
              </a:lnSpc>
            </a:pPr>
            <a:endParaRPr lang="tr-TR" sz="2000"/>
          </a:p>
          <a:p>
            <a:pPr>
              <a:lnSpc>
                <a:spcPct val="80000"/>
              </a:lnSpc>
            </a:pPr>
            <a:r>
              <a:rPr lang="tr-TR" sz="2000" b="1"/>
              <a:t>Anahtar kavramlar</a:t>
            </a:r>
          </a:p>
          <a:p>
            <a:pPr>
              <a:lnSpc>
                <a:spcPct val="80000"/>
              </a:lnSpc>
            </a:pPr>
            <a:endParaRPr lang="tr-TR" sz="2000" b="1"/>
          </a:p>
          <a:p>
            <a:pPr>
              <a:lnSpc>
                <a:spcPct val="80000"/>
              </a:lnSpc>
            </a:pPr>
            <a:r>
              <a:rPr lang="tr-TR" sz="2800"/>
              <a:t>Eşitsizlik , Güç / iktidar , Çatışma , Rekabet Sömürü/İstismar, Eşitsizlikler</a:t>
            </a:r>
          </a:p>
        </p:txBody>
      </p:sp>
    </p:spTree>
    <p:extLst>
      <p:ext uri="{BB962C8B-B14F-4D97-AF65-F5344CB8AC3E}">
        <p14:creationId xmlns:p14="http://schemas.microsoft.com/office/powerpoint/2010/main" val="2378589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1.6. Yöntem</a:t>
            </a:r>
            <a:endParaRPr lang="tr-TR" dirty="0"/>
          </a:p>
        </p:txBody>
      </p:sp>
      <p:sp>
        <p:nvSpPr>
          <p:cNvPr id="3" name="2 İçerik Yer Tutucusu"/>
          <p:cNvSpPr>
            <a:spLocks noGrp="1"/>
          </p:cNvSpPr>
          <p:nvPr>
            <p:ph idx="1"/>
          </p:nvPr>
        </p:nvSpPr>
        <p:spPr>
          <a:xfrm>
            <a:off x="611560" y="1600200"/>
            <a:ext cx="8075240" cy="4709160"/>
          </a:xfrm>
        </p:spPr>
        <p:txBody>
          <a:bodyPr>
            <a:normAutofit/>
          </a:bodyPr>
          <a:lstStyle/>
          <a:p>
            <a:pPr lvl="0">
              <a:buClr>
                <a:prstClr val="black">
                  <a:shade val="95000"/>
                </a:prstClr>
              </a:buClr>
              <a:buNone/>
            </a:pPr>
            <a:r>
              <a:rPr lang="tr-TR" sz="2600" dirty="0">
                <a:solidFill>
                  <a:prstClr val="black"/>
                </a:solidFill>
                <a:latin typeface="Arial" pitchFamily="34" charset="0"/>
                <a:cs typeface="Arial" pitchFamily="34" charset="0"/>
              </a:rPr>
              <a:t>Metodolojik yaklaşımımız pozitivizm olacaktır.</a:t>
            </a:r>
          </a:p>
          <a:p>
            <a:pPr lvl="0">
              <a:buClr>
                <a:prstClr val="black">
                  <a:shade val="95000"/>
                </a:prstClr>
              </a:buClr>
            </a:pPr>
            <a:r>
              <a:rPr lang="tr-TR" sz="2600" dirty="0">
                <a:solidFill>
                  <a:prstClr val="black"/>
                </a:solidFill>
                <a:latin typeface="Arial" pitchFamily="34" charset="0"/>
                <a:cs typeface="Arial" pitchFamily="34" charset="0"/>
              </a:rPr>
              <a:t>Pozitivizmin </a:t>
            </a:r>
            <a:r>
              <a:rPr lang="tr-TR" sz="2600" i="1" dirty="0">
                <a:solidFill>
                  <a:srgbClr val="FE8637">
                    <a:lumMod val="75000"/>
                  </a:srgbClr>
                </a:solidFill>
                <a:latin typeface="Arial" pitchFamily="34" charset="0"/>
                <a:cs typeface="Arial" pitchFamily="34" charset="0"/>
              </a:rPr>
              <a:t>ontolojik</a:t>
            </a:r>
            <a:r>
              <a:rPr lang="tr-TR" sz="2600" dirty="0">
                <a:solidFill>
                  <a:prstClr val="black"/>
                </a:solidFill>
                <a:latin typeface="Arial" pitchFamily="34" charset="0"/>
                <a:cs typeface="Arial" pitchFamily="34" charset="0"/>
              </a:rPr>
              <a:t> ve </a:t>
            </a:r>
            <a:r>
              <a:rPr lang="tr-TR" sz="2600" i="1" dirty="0">
                <a:solidFill>
                  <a:srgbClr val="FE8637">
                    <a:lumMod val="75000"/>
                  </a:srgbClr>
                </a:solidFill>
                <a:latin typeface="Arial" pitchFamily="34" charset="0"/>
                <a:cs typeface="Arial" pitchFamily="34" charset="0"/>
              </a:rPr>
              <a:t>epistemolojik</a:t>
            </a:r>
            <a:r>
              <a:rPr lang="tr-TR" sz="2600" dirty="0">
                <a:solidFill>
                  <a:prstClr val="black"/>
                </a:solidFill>
                <a:latin typeface="Arial" pitchFamily="34" charset="0"/>
                <a:cs typeface="Arial" pitchFamily="34" charset="0"/>
              </a:rPr>
              <a:t> temel </a:t>
            </a:r>
            <a:r>
              <a:rPr lang="tr-TR" sz="2600" dirty="0" err="1">
                <a:solidFill>
                  <a:prstClr val="black"/>
                </a:solidFill>
                <a:latin typeface="Arial" pitchFamily="34" charset="0"/>
                <a:cs typeface="Arial" pitchFamily="34" charset="0"/>
              </a:rPr>
              <a:t>sayıltıları</a:t>
            </a:r>
            <a:r>
              <a:rPr lang="tr-TR" sz="2600" dirty="0">
                <a:solidFill>
                  <a:prstClr val="black"/>
                </a:solidFill>
                <a:latin typeface="Arial" pitchFamily="34" charset="0"/>
                <a:cs typeface="Arial" pitchFamily="34" charset="0"/>
              </a:rPr>
              <a:t> (kabulleri) bizim de ön kabullerimiz yani </a:t>
            </a:r>
            <a:r>
              <a:rPr lang="tr-TR" sz="2600" dirty="0" err="1">
                <a:solidFill>
                  <a:prstClr val="black"/>
                </a:solidFill>
                <a:latin typeface="Arial" pitchFamily="34" charset="0"/>
                <a:cs typeface="Arial" pitchFamily="34" charset="0"/>
              </a:rPr>
              <a:t>sayıltılarımız</a:t>
            </a:r>
            <a:r>
              <a:rPr lang="tr-TR" sz="2600" dirty="0">
                <a:solidFill>
                  <a:prstClr val="black"/>
                </a:solidFill>
                <a:latin typeface="Arial" pitchFamily="34" charset="0"/>
                <a:cs typeface="Arial" pitchFamily="34" charset="0"/>
              </a:rPr>
              <a:t> olacaktır.</a:t>
            </a:r>
          </a:p>
          <a:p>
            <a:pPr lvl="0">
              <a:buClr>
                <a:prstClr val="black">
                  <a:shade val="95000"/>
                </a:prstClr>
              </a:buClr>
            </a:pPr>
            <a:r>
              <a:rPr lang="tr-TR" sz="2200" dirty="0">
                <a:solidFill>
                  <a:prstClr val="black"/>
                </a:solidFill>
                <a:latin typeface="Arial" pitchFamily="34" charset="0"/>
                <a:cs typeface="Arial" pitchFamily="34" charset="0"/>
              </a:rPr>
              <a:t>Kaynak olarak: </a:t>
            </a:r>
          </a:p>
          <a:p>
            <a:pPr lvl="0">
              <a:buClr>
                <a:prstClr val="black">
                  <a:shade val="95000"/>
                </a:prstClr>
              </a:buClr>
              <a:buNone/>
            </a:pPr>
            <a:r>
              <a:rPr lang="tr-TR" sz="2200" dirty="0">
                <a:solidFill>
                  <a:prstClr val="black"/>
                </a:solidFill>
                <a:latin typeface="Arial" pitchFamily="34" charset="0"/>
                <a:cs typeface="Arial" pitchFamily="34" charset="0"/>
              </a:rPr>
              <a:t>		</a:t>
            </a:r>
            <a:r>
              <a:rPr lang="tr-TR" sz="2200" dirty="0" err="1">
                <a:solidFill>
                  <a:prstClr val="black"/>
                </a:solidFill>
                <a:latin typeface="Arial" pitchFamily="34" charset="0"/>
                <a:cs typeface="Arial" pitchFamily="34" charset="0"/>
              </a:rPr>
              <a:t>Keat</a:t>
            </a:r>
            <a:r>
              <a:rPr lang="tr-TR" sz="2200" dirty="0">
                <a:solidFill>
                  <a:prstClr val="black"/>
                </a:solidFill>
                <a:latin typeface="Arial" pitchFamily="34" charset="0"/>
                <a:cs typeface="Arial" pitchFamily="34" charset="0"/>
              </a:rPr>
              <a:t> ve </a:t>
            </a:r>
            <a:r>
              <a:rPr lang="tr-TR" sz="2200" dirty="0" err="1">
                <a:solidFill>
                  <a:prstClr val="black"/>
                </a:solidFill>
                <a:latin typeface="Arial" pitchFamily="34" charset="0"/>
                <a:cs typeface="Arial" pitchFamily="34" charset="0"/>
              </a:rPr>
              <a:t>Urry’nin</a:t>
            </a:r>
            <a:r>
              <a:rPr lang="tr-TR" sz="2200" dirty="0">
                <a:solidFill>
                  <a:prstClr val="black"/>
                </a:solidFill>
                <a:latin typeface="Arial" pitchFamily="34" charset="0"/>
                <a:cs typeface="Arial" pitchFamily="34" charset="0"/>
              </a:rPr>
              <a:t> “Bilim Olarak Sosyal Teori” kitabı,</a:t>
            </a:r>
          </a:p>
          <a:p>
            <a:pPr lvl="0">
              <a:buClr>
                <a:prstClr val="black">
                  <a:shade val="95000"/>
                </a:prstClr>
              </a:buClr>
              <a:buNone/>
            </a:pPr>
            <a:r>
              <a:rPr lang="tr-TR" sz="2200" dirty="0">
                <a:solidFill>
                  <a:prstClr val="black"/>
                </a:solidFill>
                <a:latin typeface="Arial" pitchFamily="34" charset="0"/>
                <a:cs typeface="Arial" pitchFamily="34" charset="0"/>
              </a:rPr>
              <a:t>		Sosyal Bilim Felsefesi kitapları,</a:t>
            </a:r>
          </a:p>
          <a:p>
            <a:pPr lvl="0">
              <a:buClr>
                <a:prstClr val="black">
                  <a:shade val="95000"/>
                </a:prstClr>
              </a:buClr>
              <a:buNone/>
            </a:pPr>
            <a:r>
              <a:rPr lang="tr-TR" sz="2200" dirty="0">
                <a:solidFill>
                  <a:prstClr val="black"/>
                </a:solidFill>
                <a:latin typeface="Arial" pitchFamily="34" charset="0"/>
                <a:cs typeface="Arial" pitchFamily="34" charset="0"/>
              </a:rPr>
              <a:t>		Yöntem kitapları</a:t>
            </a:r>
            <a:r>
              <a:rPr lang="tr-TR" sz="2200" dirty="0" smtClean="0">
                <a:solidFill>
                  <a:prstClr val="black"/>
                </a:solidFill>
                <a:latin typeface="Arial" pitchFamily="34" charset="0"/>
                <a:cs typeface="Arial" pitchFamily="34" charset="0"/>
              </a:rPr>
              <a:t>.</a:t>
            </a:r>
          </a:p>
          <a:p>
            <a:pPr lvl="0">
              <a:buClr>
                <a:prstClr val="black">
                  <a:shade val="95000"/>
                </a:prstClr>
              </a:buClr>
              <a:buNone/>
            </a:pPr>
            <a:r>
              <a:rPr lang="tr-TR" sz="2200" dirty="0">
                <a:solidFill>
                  <a:prstClr val="black"/>
                </a:solidFill>
                <a:latin typeface="Arial" pitchFamily="34" charset="0"/>
                <a:cs typeface="Arial" pitchFamily="34" charset="0"/>
              </a:rPr>
              <a:t>	</a:t>
            </a:r>
            <a:r>
              <a:rPr lang="tr-TR" sz="2200" dirty="0" smtClean="0">
                <a:solidFill>
                  <a:prstClr val="black"/>
                </a:solidFill>
                <a:latin typeface="Arial" pitchFamily="34" charset="0"/>
                <a:cs typeface="Arial" pitchFamily="34" charset="0"/>
              </a:rPr>
              <a:t>	(Fotokopiye ilgili sayfalar bırakılmıştır)</a:t>
            </a:r>
            <a:endParaRPr lang="tr-TR" sz="2200" dirty="0">
              <a:solidFill>
                <a:prstClr val="black"/>
              </a:solidFill>
              <a:latin typeface="Arial" pitchFamily="34" charset="0"/>
              <a:cs typeface="Arial" pitchFamily="34" charset="0"/>
            </a:endParaRPr>
          </a:p>
          <a:p>
            <a:endParaRPr lang="tr-TR" dirty="0"/>
          </a:p>
        </p:txBody>
      </p:sp>
    </p:spTree>
    <p:extLst>
      <p:ext uri="{BB962C8B-B14F-4D97-AF65-F5344CB8AC3E}">
        <p14:creationId xmlns:p14="http://schemas.microsoft.com/office/powerpoint/2010/main" val="2738523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1.6. Yöntem</a:t>
            </a:r>
            <a:endParaRPr lang="tr-TR" dirty="0"/>
          </a:p>
        </p:txBody>
      </p:sp>
      <p:sp>
        <p:nvSpPr>
          <p:cNvPr id="3" name="2 İçerik Yer Tutucusu"/>
          <p:cNvSpPr>
            <a:spLocks noGrp="1"/>
          </p:cNvSpPr>
          <p:nvPr>
            <p:ph idx="1"/>
          </p:nvPr>
        </p:nvSpPr>
        <p:spPr>
          <a:xfrm>
            <a:off x="0" y="1600200"/>
            <a:ext cx="8686800" cy="4709160"/>
          </a:xfrm>
        </p:spPr>
        <p:txBody>
          <a:bodyPr>
            <a:normAutofit lnSpcReduction="10000"/>
          </a:bodyPr>
          <a:lstStyle/>
          <a:p>
            <a:pPr lvl="2">
              <a:buNone/>
            </a:pPr>
            <a:r>
              <a:rPr lang="tr-TR" sz="2400" b="1" dirty="0" smtClean="0">
                <a:latin typeface="Arial" pitchFamily="34" charset="0"/>
                <a:cs typeface="Arial" pitchFamily="34" charset="0"/>
              </a:rPr>
              <a:t>Araştırma Tipi</a:t>
            </a:r>
            <a:r>
              <a:rPr lang="tr-TR" sz="2000" dirty="0" smtClean="0">
                <a:latin typeface="Arial" pitchFamily="34" charset="0"/>
                <a:cs typeface="Arial" pitchFamily="34" charset="0"/>
              </a:rPr>
              <a:t>: “</a:t>
            </a:r>
            <a:r>
              <a:rPr lang="tr-TR" dirty="0" smtClean="0">
                <a:latin typeface="Arial" pitchFamily="34" charset="0"/>
                <a:cs typeface="Arial" pitchFamily="34" charset="0"/>
              </a:rPr>
              <a:t>Bu araştırma gençlerin dizi karakterlerine ne tür atıflarda bulunduklarının ve onları nasıl anlamlandırdıklarının belirlenmesi ve tanımlanmasına ilişkin olduğundan betimsel araştırma ve eğitim durumu ile dizi karakterleri ile özdeşim kurma arasındaki ilişkiyi ortaya koyması nedeniyle açıklayıcı bir araştırmadır.</a:t>
            </a:r>
            <a:endParaRPr lang="tr-TR" sz="2400" dirty="0" smtClean="0">
              <a:latin typeface="Arial" pitchFamily="34" charset="0"/>
              <a:cs typeface="Arial" pitchFamily="34" charset="0"/>
            </a:endParaRPr>
          </a:p>
          <a:p>
            <a:pPr lvl="2">
              <a:buNone/>
            </a:pPr>
            <a:r>
              <a:rPr lang="tr-TR" sz="2400" b="1" dirty="0" smtClean="0">
                <a:latin typeface="Arial" pitchFamily="34" charset="0"/>
                <a:cs typeface="Arial" pitchFamily="34" charset="0"/>
              </a:rPr>
              <a:t>Araştırma Tekniği</a:t>
            </a:r>
            <a:r>
              <a:rPr lang="tr-TR" sz="2000" dirty="0" smtClean="0">
                <a:latin typeface="Arial" pitchFamily="34" charset="0"/>
                <a:cs typeface="Arial" pitchFamily="34" charset="0"/>
              </a:rPr>
              <a:t>: Yapılandırılmış soru formu. </a:t>
            </a:r>
          </a:p>
          <a:p>
            <a:pPr lvl="2">
              <a:buNone/>
            </a:pPr>
            <a:r>
              <a:rPr lang="tr-TR" sz="2000" dirty="0" smtClean="0">
                <a:latin typeface="Arial" pitchFamily="34" charset="0"/>
                <a:cs typeface="Arial" pitchFamily="34" charset="0"/>
              </a:rPr>
              <a:t>Anket veya mülakat.</a:t>
            </a:r>
            <a:endParaRPr lang="tr-TR" sz="2400" dirty="0" smtClean="0">
              <a:latin typeface="Arial" pitchFamily="34" charset="0"/>
              <a:cs typeface="Arial" pitchFamily="34" charset="0"/>
            </a:endParaRPr>
          </a:p>
          <a:p>
            <a:pPr lvl="2">
              <a:buNone/>
            </a:pPr>
            <a:r>
              <a:rPr lang="tr-TR" sz="2400" b="1" dirty="0" smtClean="0">
                <a:latin typeface="Arial" pitchFamily="34" charset="0"/>
                <a:cs typeface="Arial" pitchFamily="34" charset="0"/>
              </a:rPr>
              <a:t>Evren ve Örneklem</a:t>
            </a:r>
            <a:r>
              <a:rPr lang="tr-TR" sz="2000" dirty="0" smtClean="0">
                <a:latin typeface="Arial" pitchFamily="34" charset="0"/>
                <a:cs typeface="Arial" pitchFamily="34" charset="0"/>
              </a:rPr>
              <a:t>: “</a:t>
            </a:r>
            <a:r>
              <a:rPr lang="tr-TR" dirty="0" smtClean="0">
                <a:latin typeface="Arial" pitchFamily="34" charset="0"/>
                <a:cs typeface="Arial" pitchFamily="34" charset="0"/>
              </a:rPr>
              <a:t>Bu araştırmanın evreni Ankara Üniversitesi’nin Sosyoloji ve mühendislik bölümlerinde okuyan öğrencileridir. Söz konusu üniversiteden değişik sınıflarda okuyan 80 Sosyoloji ve 80 Mühendislik bölümü öğrencisi çalışmanın örneklemini oluşturmaktadır.”</a:t>
            </a:r>
            <a:endParaRPr lang="tr-TR" sz="2400" dirty="0" smtClean="0">
              <a:latin typeface="Arial" pitchFamily="34" charset="0"/>
              <a:cs typeface="Arial" pitchFamily="34" charset="0"/>
            </a:endParaRPr>
          </a:p>
          <a:p>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600200"/>
            <a:ext cx="7283152" cy="4709160"/>
          </a:xfrm>
        </p:spPr>
        <p:txBody>
          <a:bodyPr/>
          <a:lstStyle/>
          <a:p>
            <a:pPr marL="137160" indent="0" algn="r">
              <a:buNone/>
            </a:pPr>
            <a:endParaRPr lang="tr-TR" dirty="0" smtClean="0"/>
          </a:p>
          <a:p>
            <a:pPr marL="137160" indent="0" algn="r">
              <a:buNone/>
            </a:pPr>
            <a:endParaRPr lang="tr-TR" dirty="0"/>
          </a:p>
          <a:p>
            <a:pPr marL="137160" indent="0" algn="r">
              <a:buNone/>
            </a:pPr>
            <a:endParaRPr lang="tr-TR" dirty="0" smtClean="0"/>
          </a:p>
          <a:p>
            <a:pPr marL="137160" indent="0" algn="r">
              <a:buNone/>
            </a:pPr>
            <a:endParaRPr lang="tr-TR" dirty="0"/>
          </a:p>
          <a:p>
            <a:pPr marL="137160" indent="0" algn="r">
              <a:buNone/>
            </a:pPr>
            <a:endParaRPr lang="tr-TR" dirty="0" smtClean="0"/>
          </a:p>
          <a:p>
            <a:pPr marL="137160" indent="0" algn="r">
              <a:buNone/>
            </a:pPr>
            <a:endParaRPr lang="tr-TR" dirty="0"/>
          </a:p>
          <a:p>
            <a:pPr marL="137160" indent="0" algn="r">
              <a:buNone/>
            </a:pPr>
            <a:r>
              <a:rPr lang="tr-TR" dirty="0" smtClean="0"/>
              <a:t>Kolaylıklar…</a:t>
            </a:r>
            <a:endParaRPr lang="tr-TR" dirty="0"/>
          </a:p>
        </p:txBody>
      </p:sp>
      <p:pic>
        <p:nvPicPr>
          <p:cNvPr id="4" name="Resim 3"/>
          <p:cNvPicPr>
            <a:picLocks noChangeAspect="1"/>
          </p:cNvPicPr>
          <p:nvPr/>
        </p:nvPicPr>
        <p:blipFill>
          <a:blip r:embed="rId2"/>
          <a:stretch>
            <a:fillRect/>
          </a:stretch>
        </p:blipFill>
        <p:spPr>
          <a:xfrm>
            <a:off x="1043608" y="894464"/>
            <a:ext cx="4499992" cy="3361105"/>
          </a:xfrm>
          <a:prstGeom prst="rect">
            <a:avLst/>
          </a:prstGeom>
        </p:spPr>
      </p:pic>
    </p:spTree>
    <p:extLst>
      <p:ext uri="{BB962C8B-B14F-4D97-AF65-F5344CB8AC3E}">
        <p14:creationId xmlns:p14="http://schemas.microsoft.com/office/powerpoint/2010/main" val="4083504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692696"/>
          </a:xfrm>
        </p:spPr>
        <p:txBody>
          <a:bodyPr>
            <a:normAutofit fontScale="90000"/>
          </a:bodyPr>
          <a:lstStyle/>
          <a:p>
            <a:r>
              <a:rPr lang="tr-TR" dirty="0" smtClean="0"/>
              <a:t>Soru Kağıdı Giriş Örneği</a:t>
            </a:r>
            <a:endParaRPr lang="tr-TR" dirty="0"/>
          </a:p>
        </p:txBody>
      </p:sp>
      <p:sp>
        <p:nvSpPr>
          <p:cNvPr id="3" name="2 İçerik Yer Tutucusu"/>
          <p:cNvSpPr>
            <a:spLocks noGrp="1"/>
          </p:cNvSpPr>
          <p:nvPr>
            <p:ph idx="1"/>
          </p:nvPr>
        </p:nvSpPr>
        <p:spPr>
          <a:xfrm>
            <a:off x="179512" y="908720"/>
            <a:ext cx="8784976" cy="6237312"/>
          </a:xfrm>
        </p:spPr>
        <p:txBody>
          <a:bodyPr>
            <a:normAutofit fontScale="62500" lnSpcReduction="20000"/>
          </a:bodyPr>
          <a:lstStyle/>
          <a:p>
            <a:pPr>
              <a:buNone/>
            </a:pPr>
            <a:r>
              <a:rPr lang="tr-TR" dirty="0" smtClean="0"/>
              <a:t>				</a:t>
            </a:r>
            <a:r>
              <a:rPr lang="tr-TR" sz="2900" dirty="0" smtClean="0"/>
              <a:t>	</a:t>
            </a:r>
            <a:r>
              <a:rPr lang="tr-TR" sz="2900" b="1" dirty="0" smtClean="0"/>
              <a:t>AÇIKLAMA</a:t>
            </a:r>
          </a:p>
          <a:p>
            <a:pPr>
              <a:buNone/>
            </a:pPr>
            <a:r>
              <a:rPr lang="tr-TR" sz="2900" dirty="0" smtClean="0"/>
              <a:t>		    Bu araştırma, sizin bir kadın olarak sosyalleşmenizde aile ve geleneklerin ne kadar etkili olduğunu belirlemek amacıyla Ankara Üniversitesi D.T.C.F. Sosyoloji Bölümü öğrencisi Kardelen Polat  tarafından hazırlanmıştır. Elinizdeki soru formu ile sizden sağlayacağımız bilgilerin, araştırmamıza önemli katkıları olacağına inanıyoruz.</a:t>
            </a:r>
          </a:p>
          <a:p>
            <a:pPr>
              <a:buNone/>
            </a:pPr>
            <a:r>
              <a:rPr lang="tr-TR" sz="2900" dirty="0" smtClean="0"/>
              <a:t>		   Araştırmanın sağlıklı sonuçlar ortaya koymasının, şu andaki düşüncelerinizi temele alarak bizimle işbirliği yapmanıza, sorularımızı yanıtlamanıza bağlı olduğunu belirtmek isteriz.</a:t>
            </a:r>
          </a:p>
          <a:p>
            <a:pPr>
              <a:buNone/>
            </a:pPr>
            <a:endParaRPr lang="tr-TR" sz="2900" dirty="0" smtClean="0"/>
          </a:p>
          <a:p>
            <a:pPr lvl="1">
              <a:buNone/>
            </a:pPr>
            <a:r>
              <a:rPr lang="tr-TR" sz="2900" dirty="0" smtClean="0"/>
              <a:t>		</a:t>
            </a:r>
            <a:r>
              <a:rPr lang="tr-TR" sz="2900" b="1" dirty="0" smtClean="0"/>
              <a:t>SORU KAĞIDI DOLDURULURKEN GÖZÖNÜNE ALINMASI GEREKEN NOKTALAR</a:t>
            </a:r>
          </a:p>
          <a:p>
            <a:pPr lvl="1">
              <a:buNone/>
            </a:pPr>
            <a:endParaRPr lang="tr-TR" sz="2900" dirty="0" smtClean="0"/>
          </a:p>
          <a:p>
            <a:pPr lvl="0"/>
            <a:r>
              <a:rPr lang="tr-TR" sz="2900" dirty="0" smtClean="0"/>
              <a:t>Elinizdeki soru kitapçığı bir test değildir. Bu nedenle sonuçta herhangi bir derece veya nottan söz edilemez. Soruların doğru yanıtı, yalnızca sizin düşünce ve deneyimlerinizi en iyi belirleyen ve ortaya koyan yanıttır.</a:t>
            </a:r>
          </a:p>
          <a:p>
            <a:pPr lvl="0"/>
            <a:r>
              <a:rPr lang="tr-TR" sz="2900" dirty="0" smtClean="0"/>
              <a:t>Sizin birey olarak hüviyetiniz bizi hiçbir zaman ilgilendirmemekte ve bu yüzden sizden ad-</a:t>
            </a:r>
            <a:r>
              <a:rPr lang="tr-TR" sz="2900" dirty="0" err="1" smtClean="0"/>
              <a:t>soyad</a:t>
            </a:r>
            <a:r>
              <a:rPr lang="tr-TR" sz="2900" dirty="0" smtClean="0"/>
              <a:t> istenmemektedir. Böylece yanıtlar derlendiğinde hangi kitapçığı kimin doldurduğunun bilinemeyeceğinden enim olmalısınız. Sizden sağlayacağımız bilgiler istatistiksel özel tablolar haline getirilecek; değerlendirmeler tek tek değil, bütün öğrenci grupları üzerinde yapılacaktır. Bu nedenle en samimi yanıtı vermekten çekinmeyiniz.</a:t>
            </a:r>
          </a:p>
          <a:p>
            <a:pPr lvl="0"/>
            <a:r>
              <a:rPr lang="tr-TR" sz="2900" dirty="0" smtClean="0"/>
              <a:t>Lütfen her soru ya da cümleyi dikkatle okuduktan sonra yanıtlayınız.</a:t>
            </a:r>
          </a:p>
          <a:p>
            <a:pPr>
              <a:buNone/>
            </a:pPr>
            <a:r>
              <a:rPr lang="tr-TR" sz="2900" dirty="0" smtClean="0"/>
              <a:t>		</a:t>
            </a:r>
          </a:p>
          <a:p>
            <a:pPr>
              <a:buNone/>
            </a:pPr>
            <a:r>
              <a:rPr lang="tr-TR" sz="2900" dirty="0" smtClean="0"/>
              <a:t>			BU ÇALIŞMADAKİ İŞBİRLİĞİNİZ İÇİN TEŞEKKÜR EDERİZ.</a:t>
            </a:r>
          </a:p>
          <a:p>
            <a:pPr>
              <a:buNone/>
            </a:pPr>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90066"/>
          </a:xfrm>
        </p:spPr>
        <p:txBody>
          <a:bodyPr>
            <a:normAutofit fontScale="90000"/>
          </a:bodyPr>
          <a:lstStyle/>
          <a:p>
            <a:r>
              <a:rPr lang="tr-TR" dirty="0" smtClean="0"/>
              <a:t>Ankette dikkat edilecekler</a:t>
            </a:r>
            <a:endParaRPr lang="tr-TR" dirty="0"/>
          </a:p>
        </p:txBody>
      </p:sp>
      <p:sp>
        <p:nvSpPr>
          <p:cNvPr id="3" name="2 İçerik Yer Tutucusu"/>
          <p:cNvSpPr>
            <a:spLocks noGrp="1"/>
          </p:cNvSpPr>
          <p:nvPr>
            <p:ph idx="1"/>
          </p:nvPr>
        </p:nvSpPr>
        <p:spPr>
          <a:xfrm>
            <a:off x="457200" y="836712"/>
            <a:ext cx="8229600" cy="5688632"/>
          </a:xfrm>
        </p:spPr>
        <p:txBody>
          <a:bodyPr>
            <a:noAutofit/>
          </a:bodyPr>
          <a:lstStyle/>
          <a:p>
            <a:r>
              <a:rPr lang="tr-TR" sz="1800" dirty="0" smtClean="0"/>
              <a:t>Soruları </a:t>
            </a:r>
            <a:r>
              <a:rPr lang="tr-TR" sz="1800" b="1" dirty="0" smtClean="0"/>
              <a:t>koyu</a:t>
            </a:r>
            <a:r>
              <a:rPr lang="tr-TR" sz="1800" dirty="0" smtClean="0"/>
              <a:t> yazın ve şıkları da numaralandırın lütfen. </a:t>
            </a:r>
          </a:p>
          <a:p>
            <a:pPr lvl="0"/>
            <a:r>
              <a:rPr lang="tr-TR" sz="1800" dirty="0" smtClean="0"/>
              <a:t>Şıklar birbirini kapsamamalı!</a:t>
            </a:r>
          </a:p>
          <a:p>
            <a:pPr lvl="0"/>
            <a:r>
              <a:rPr lang="tr-TR" sz="1800" dirty="0" smtClean="0"/>
              <a:t>Çok çok önemli bir sorun sık sık dile getirdiğim halde devam ediyor. </a:t>
            </a:r>
            <a:r>
              <a:rPr lang="tr-TR" sz="1800" dirty="0" err="1" smtClean="0"/>
              <a:t>Likert</a:t>
            </a:r>
            <a:r>
              <a:rPr lang="tr-TR" sz="1800" dirty="0" smtClean="0"/>
              <a:t> tipi bir ölçekte, yani katılıyorum-katılmıyorum şıklarında ORTADA YER ALAN ŞIK NÖTR OLMALI, HİÇBİR TARAFA YAKIN OLMAMALI. Yani kararsızım, ne katılıyorum ne katılmıyorum gibi bir şık. Bu nedenle 3'lü, 5'li 7'li yapıyoruz demiştim. </a:t>
            </a:r>
          </a:p>
          <a:p>
            <a:pPr>
              <a:buNone/>
            </a:pPr>
            <a:r>
              <a:rPr lang="tr-TR" sz="1800" dirty="0" smtClean="0"/>
              <a:t>Örnek:</a:t>
            </a:r>
          </a:p>
          <a:p>
            <a:pPr>
              <a:buNone/>
            </a:pPr>
            <a:r>
              <a:rPr lang="tr-TR" sz="1800" dirty="0" smtClean="0"/>
              <a:t>1( ) tamamen katılıyorum</a:t>
            </a:r>
          </a:p>
          <a:p>
            <a:pPr>
              <a:buNone/>
            </a:pPr>
            <a:r>
              <a:rPr lang="tr-TR" sz="1800" dirty="0" smtClean="0"/>
              <a:t>2( ) biraz katılıyorum</a:t>
            </a:r>
          </a:p>
          <a:p>
            <a:pPr>
              <a:buNone/>
            </a:pPr>
            <a:r>
              <a:rPr lang="tr-TR" sz="1800" dirty="0" smtClean="0"/>
              <a:t>3( ) kararsızım - ne katılıyorum ne katılmıyorum</a:t>
            </a:r>
          </a:p>
          <a:p>
            <a:pPr>
              <a:buNone/>
            </a:pPr>
            <a:r>
              <a:rPr lang="tr-TR" sz="1800" dirty="0" smtClean="0"/>
              <a:t>4( ) pek katılmıyorum</a:t>
            </a:r>
          </a:p>
          <a:p>
            <a:pPr>
              <a:buNone/>
            </a:pPr>
            <a:r>
              <a:rPr lang="tr-TR" sz="1800" dirty="0" smtClean="0"/>
              <a:t>5( ) hiç katılmıyorum</a:t>
            </a:r>
          </a:p>
          <a:p>
            <a:pPr lvl="0"/>
            <a:r>
              <a:rPr lang="tr-TR" sz="1800" dirty="0" smtClean="0"/>
              <a:t>Yine şıklarda bir olumlu bir olumsuz sonra yine olumlu şık olmasın, belli bir düzen oluşturun.</a:t>
            </a:r>
          </a:p>
          <a:p>
            <a:pPr lvl="0"/>
            <a:r>
              <a:rPr lang="tr-TR" sz="1800" dirty="0" smtClean="0"/>
              <a:t>Önce numara, sonra işaret boşluğu ya da kutucuğu sonra şık yazılmalı. </a:t>
            </a:r>
          </a:p>
          <a:p>
            <a:pPr>
              <a:buNone/>
            </a:pPr>
            <a:r>
              <a:rPr lang="tr-TR" sz="1800" dirty="0" smtClean="0"/>
              <a:t>Örnek:</a:t>
            </a:r>
          </a:p>
          <a:p>
            <a:pPr>
              <a:buNone/>
            </a:pPr>
            <a:r>
              <a:rPr lang="tr-TR" sz="1800" dirty="0" smtClean="0"/>
              <a:t>1 (  ) Şık</a:t>
            </a:r>
          </a:p>
          <a:p>
            <a:pPr>
              <a:buNone/>
            </a:pPr>
            <a:r>
              <a:rPr lang="tr-TR" sz="1800" dirty="0" smtClean="0"/>
              <a:t>2 (  ) Bu da şık</a:t>
            </a:r>
          </a:p>
          <a:p>
            <a:pPr>
              <a:buNone/>
            </a:pPr>
            <a:endParaRPr lang="tr-TR" sz="1800"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90066"/>
          </a:xfrm>
        </p:spPr>
        <p:txBody>
          <a:bodyPr>
            <a:normAutofit fontScale="90000"/>
          </a:bodyPr>
          <a:lstStyle/>
          <a:p>
            <a:r>
              <a:rPr lang="tr-TR" dirty="0" smtClean="0"/>
              <a:t>Ankette dikkat edilecekler</a:t>
            </a:r>
            <a:endParaRPr lang="tr-TR" dirty="0"/>
          </a:p>
        </p:txBody>
      </p:sp>
      <p:sp>
        <p:nvSpPr>
          <p:cNvPr id="3" name="2 İçerik Yer Tutucusu"/>
          <p:cNvSpPr>
            <a:spLocks noGrp="1"/>
          </p:cNvSpPr>
          <p:nvPr>
            <p:ph idx="1"/>
          </p:nvPr>
        </p:nvSpPr>
        <p:spPr>
          <a:xfrm>
            <a:off x="457200" y="836712"/>
            <a:ext cx="8229600" cy="5688632"/>
          </a:xfrm>
        </p:spPr>
        <p:txBody>
          <a:bodyPr>
            <a:normAutofit fontScale="55000" lnSpcReduction="20000"/>
          </a:bodyPr>
          <a:lstStyle/>
          <a:p>
            <a:r>
              <a:rPr lang="tr-TR" dirty="0" smtClean="0"/>
              <a:t> Gerekli durumlarda en son şık olarak "Diğer (Belirtiniz:.................................)" seçeneğini kullanabilirsiniz. </a:t>
            </a:r>
          </a:p>
          <a:p>
            <a:pPr lvl="0"/>
            <a:r>
              <a:rPr lang="tr-TR" dirty="0" smtClean="0"/>
              <a:t>Birden fazla şıkkın geçerli olabileceği sorularda EN ÇOK gibi bir ifade kullanın ve sorunun sonuna (yalnızca bir şık işaretlenecek) gibi bir uyarı yazın.</a:t>
            </a:r>
          </a:p>
          <a:p>
            <a:pPr lvl="0"/>
            <a:r>
              <a:rPr lang="tr-TR" dirty="0" smtClean="0"/>
              <a:t>Eğitim sorusu şöyle olmalı:</a:t>
            </a:r>
          </a:p>
          <a:p>
            <a:pPr>
              <a:buNone/>
            </a:pPr>
            <a:r>
              <a:rPr lang="tr-TR" dirty="0" smtClean="0"/>
              <a:t>1 (  ) Hiç okula gitmemiş ve okur-yazar</a:t>
            </a:r>
          </a:p>
          <a:p>
            <a:pPr>
              <a:buNone/>
            </a:pPr>
            <a:r>
              <a:rPr lang="tr-TR" dirty="0" smtClean="0"/>
              <a:t>2 (  ) Hiç okula gitmemiş ama okur-yazar</a:t>
            </a:r>
          </a:p>
          <a:p>
            <a:pPr>
              <a:buNone/>
            </a:pPr>
            <a:r>
              <a:rPr lang="tr-TR" dirty="0" smtClean="0"/>
              <a:t>3 (  ) İlkokul mezunu</a:t>
            </a:r>
          </a:p>
          <a:p>
            <a:pPr>
              <a:buNone/>
            </a:pPr>
            <a:r>
              <a:rPr lang="tr-TR" dirty="0" smtClean="0"/>
              <a:t>4 (  ) İlkokul terk</a:t>
            </a:r>
          </a:p>
          <a:p>
            <a:pPr>
              <a:buNone/>
            </a:pPr>
            <a:r>
              <a:rPr lang="tr-TR" dirty="0" smtClean="0"/>
              <a:t>5 (  ) İlkokul öğrencisi</a:t>
            </a:r>
          </a:p>
          <a:p>
            <a:pPr>
              <a:buNone/>
            </a:pPr>
            <a:r>
              <a:rPr lang="tr-TR" dirty="0" smtClean="0"/>
              <a:t>6 (  ) Ortaokul mezunu</a:t>
            </a:r>
          </a:p>
          <a:p>
            <a:pPr>
              <a:buNone/>
            </a:pPr>
            <a:r>
              <a:rPr lang="tr-TR" dirty="0" smtClean="0"/>
              <a:t>7 (  ) Ortaokul terk</a:t>
            </a:r>
          </a:p>
          <a:p>
            <a:pPr>
              <a:buNone/>
            </a:pPr>
            <a:r>
              <a:rPr lang="tr-TR" dirty="0" smtClean="0"/>
              <a:t>8 (  ) Ortaokul öğrencisi</a:t>
            </a:r>
          </a:p>
          <a:p>
            <a:pPr>
              <a:buNone/>
            </a:pPr>
            <a:r>
              <a:rPr lang="tr-TR" dirty="0" smtClean="0"/>
              <a:t>9 (  ) Lise mezunu</a:t>
            </a:r>
          </a:p>
          <a:p>
            <a:pPr>
              <a:buNone/>
            </a:pPr>
            <a:r>
              <a:rPr lang="tr-TR" dirty="0" smtClean="0"/>
              <a:t>10 (  ) Lise terk …</a:t>
            </a:r>
          </a:p>
          <a:p>
            <a:pPr>
              <a:buNone/>
            </a:pPr>
            <a:r>
              <a:rPr lang="tr-TR" dirty="0" smtClean="0"/>
              <a:t> </a:t>
            </a:r>
          </a:p>
          <a:p>
            <a:pPr>
              <a:buNone/>
            </a:pPr>
            <a:r>
              <a:rPr lang="tr-TR" b="1" dirty="0" smtClean="0"/>
              <a:t>Veya şöyle:</a:t>
            </a:r>
            <a:endParaRPr lang="tr-TR" dirty="0" smtClean="0"/>
          </a:p>
          <a:p>
            <a:pPr>
              <a:buNone/>
            </a:pPr>
            <a:r>
              <a:rPr lang="tr-TR" dirty="0" smtClean="0"/>
              <a:t>1 (  ) Hiç okula gitmemiş              1.1. (  ) Okur-yazar değil        1.2. (  ) Okur-yazar</a:t>
            </a:r>
          </a:p>
          <a:p>
            <a:pPr>
              <a:buNone/>
            </a:pPr>
            <a:r>
              <a:rPr lang="tr-TR" dirty="0" smtClean="0"/>
              <a:t>2 (  ) İlkokul mezunu</a:t>
            </a:r>
          </a:p>
          <a:p>
            <a:pPr>
              <a:buNone/>
            </a:pPr>
            <a:r>
              <a:rPr lang="tr-TR" dirty="0" smtClean="0"/>
              <a:t>3 (  ) Orta okul mezunu</a:t>
            </a:r>
          </a:p>
          <a:p>
            <a:pPr>
              <a:buNone/>
            </a:pPr>
            <a:r>
              <a:rPr lang="tr-TR" dirty="0" smtClean="0"/>
              <a:t>4 (  ) Lise mezunu</a:t>
            </a:r>
          </a:p>
          <a:p>
            <a:pPr>
              <a:buNone/>
            </a:pPr>
            <a:r>
              <a:rPr lang="tr-TR" dirty="0" smtClean="0"/>
              <a:t>5 (  ) Üniversite mezunu</a:t>
            </a:r>
          </a:p>
          <a:p>
            <a:pPr>
              <a:buNone/>
            </a:pPr>
            <a:r>
              <a:rPr lang="tr-TR" dirty="0" smtClean="0"/>
              <a:t> </a:t>
            </a:r>
          </a:p>
          <a:p>
            <a:pPr>
              <a:buNone/>
            </a:pPr>
            <a:r>
              <a:rPr lang="tr-TR" dirty="0" smtClean="0"/>
              <a:t>Veya buna benzer bir şey</a:t>
            </a:r>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620688"/>
            <a:ext cx="8229600" cy="1143000"/>
          </a:xfrm>
        </p:spPr>
        <p:txBody>
          <a:bodyPr/>
          <a:lstStyle/>
          <a:p>
            <a:r>
              <a:rPr lang="tr-TR" dirty="0" smtClean="0"/>
              <a:t>Araştırma Raporu temel başlıklarımız</a:t>
            </a:r>
            <a:endParaRPr lang="tr-TR" sz="7000" dirty="0"/>
          </a:p>
        </p:txBody>
      </p:sp>
      <p:sp>
        <p:nvSpPr>
          <p:cNvPr id="3" name="İçerik Yer Tutucusu 2"/>
          <p:cNvSpPr>
            <a:spLocks noGrp="1"/>
          </p:cNvSpPr>
          <p:nvPr>
            <p:ph idx="1"/>
          </p:nvPr>
        </p:nvSpPr>
        <p:spPr>
          <a:xfrm>
            <a:off x="1907704" y="2204864"/>
            <a:ext cx="6779096" cy="3921299"/>
          </a:xfrm>
        </p:spPr>
        <p:txBody>
          <a:bodyPr/>
          <a:lstStyle/>
          <a:p>
            <a:pPr marL="514350" indent="-514350">
              <a:buAutoNum type="arabicPeriod"/>
            </a:pPr>
            <a:r>
              <a:rPr lang="tr-TR" dirty="0" smtClean="0"/>
              <a:t>GİRİŞ</a:t>
            </a:r>
          </a:p>
          <a:p>
            <a:pPr marL="514350" indent="-514350">
              <a:buAutoNum type="arabicPeriod"/>
            </a:pPr>
            <a:r>
              <a:rPr lang="tr-TR" dirty="0" smtClean="0"/>
              <a:t>BULGULAR VE TARTIŞMA</a:t>
            </a:r>
          </a:p>
          <a:p>
            <a:pPr marL="0" indent="0">
              <a:buNone/>
            </a:pPr>
            <a:r>
              <a:rPr lang="tr-TR" dirty="0" smtClean="0"/>
              <a:t>SONUÇ</a:t>
            </a:r>
          </a:p>
          <a:p>
            <a:pPr marL="0" indent="0">
              <a:buNone/>
            </a:pPr>
            <a:r>
              <a:rPr lang="tr-TR" dirty="0" smtClean="0"/>
              <a:t>KAYNAKÇA</a:t>
            </a:r>
          </a:p>
          <a:p>
            <a:pPr marL="0" indent="0">
              <a:buNone/>
            </a:pPr>
            <a:r>
              <a:rPr lang="tr-TR" dirty="0" smtClean="0"/>
              <a:t>EKLER</a:t>
            </a:r>
          </a:p>
          <a:p>
            <a:pPr marL="0" indent="0">
              <a:buNone/>
            </a:pPr>
            <a:endParaRPr lang="tr-TR" dirty="0" smtClean="0"/>
          </a:p>
        </p:txBody>
      </p:sp>
    </p:spTree>
    <p:extLst>
      <p:ext uri="{BB962C8B-B14F-4D97-AF65-F5344CB8AC3E}">
        <p14:creationId xmlns:p14="http://schemas.microsoft.com/office/powerpoint/2010/main" val="228942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Başka bir örnek…</a:t>
            </a:r>
            <a:endParaRPr lang="tr-TR" dirty="0"/>
          </a:p>
        </p:txBody>
      </p:sp>
      <p:sp>
        <p:nvSpPr>
          <p:cNvPr id="3" name="İçerik Yer Tutucusu 2"/>
          <p:cNvSpPr>
            <a:spLocks noGrp="1"/>
          </p:cNvSpPr>
          <p:nvPr>
            <p:ph idx="1"/>
          </p:nvPr>
        </p:nvSpPr>
        <p:spPr>
          <a:xfrm>
            <a:off x="1259632" y="1600200"/>
            <a:ext cx="6624736" cy="4525963"/>
          </a:xfrm>
        </p:spPr>
        <p:txBody>
          <a:bodyPr/>
          <a:lstStyle/>
          <a:p>
            <a:pPr marL="0" lvl="0" indent="0">
              <a:buNone/>
            </a:pPr>
            <a:r>
              <a:rPr lang="tr-TR" sz="2500" dirty="0">
                <a:solidFill>
                  <a:srgbClr val="000000"/>
                </a:solidFill>
              </a:rPr>
              <a:t>1. GİRİŞ</a:t>
            </a:r>
          </a:p>
          <a:p>
            <a:pPr marL="0" lvl="0" indent="0">
              <a:buNone/>
            </a:pPr>
            <a:r>
              <a:rPr lang="tr-TR" sz="2500" dirty="0">
                <a:solidFill>
                  <a:srgbClr val="000000"/>
                </a:solidFill>
              </a:rPr>
              <a:t>2. KAVRAMSAL / KURAMSAL ÇERÇEVE</a:t>
            </a:r>
          </a:p>
          <a:p>
            <a:pPr marL="0" lvl="0" indent="0">
              <a:buNone/>
            </a:pPr>
            <a:r>
              <a:rPr lang="tr-TR" sz="2500" dirty="0">
                <a:solidFill>
                  <a:srgbClr val="000000"/>
                </a:solidFill>
              </a:rPr>
              <a:t>3. YÖNTEM / METOD </a:t>
            </a:r>
            <a:r>
              <a:rPr lang="tr-TR" sz="2500" dirty="0" smtClean="0">
                <a:solidFill>
                  <a:srgbClr val="000000"/>
                </a:solidFill>
              </a:rPr>
              <a:t>(VE TEKNİK</a:t>
            </a:r>
            <a:r>
              <a:rPr lang="tr-TR" sz="2500" dirty="0">
                <a:solidFill>
                  <a:srgbClr val="000000"/>
                </a:solidFill>
              </a:rPr>
              <a:t>)</a:t>
            </a:r>
          </a:p>
          <a:p>
            <a:pPr marL="0" lvl="0" indent="0">
              <a:buNone/>
            </a:pPr>
            <a:r>
              <a:rPr lang="tr-TR" sz="2500" dirty="0">
                <a:solidFill>
                  <a:srgbClr val="000000"/>
                </a:solidFill>
              </a:rPr>
              <a:t>4. </a:t>
            </a:r>
            <a:r>
              <a:rPr lang="tr-TR" sz="2500" dirty="0" smtClean="0">
                <a:solidFill>
                  <a:srgbClr val="000000"/>
                </a:solidFill>
              </a:rPr>
              <a:t>BULGULAR (VE TARTIŞMA) / </a:t>
            </a:r>
            <a:r>
              <a:rPr lang="tr-TR" sz="2500" dirty="0">
                <a:solidFill>
                  <a:srgbClr val="000000"/>
                </a:solidFill>
              </a:rPr>
              <a:t>DEĞERLENDİRME</a:t>
            </a:r>
          </a:p>
          <a:p>
            <a:pPr marL="0" lvl="0" indent="0">
              <a:buNone/>
            </a:pPr>
            <a:r>
              <a:rPr lang="tr-TR" sz="2500" dirty="0">
                <a:solidFill>
                  <a:srgbClr val="000000"/>
                </a:solidFill>
              </a:rPr>
              <a:t>5. </a:t>
            </a:r>
            <a:r>
              <a:rPr lang="tr-TR" sz="2500" dirty="0" smtClean="0">
                <a:solidFill>
                  <a:srgbClr val="000000"/>
                </a:solidFill>
              </a:rPr>
              <a:t>SONUÇ (VE ÖNERİLER)</a:t>
            </a:r>
            <a:endParaRPr lang="tr-TR" sz="2500" dirty="0">
              <a:solidFill>
                <a:srgbClr val="000000"/>
              </a:solidFill>
            </a:endParaRPr>
          </a:p>
          <a:p>
            <a:pPr marL="0" lvl="0" indent="0">
              <a:buNone/>
            </a:pPr>
            <a:r>
              <a:rPr lang="tr-TR" sz="2500" dirty="0">
                <a:solidFill>
                  <a:srgbClr val="000000"/>
                </a:solidFill>
              </a:rPr>
              <a:t>KAYNAKLAR</a:t>
            </a:r>
          </a:p>
          <a:p>
            <a:pPr marL="0" lvl="0" indent="0">
              <a:buNone/>
            </a:pPr>
            <a:r>
              <a:rPr lang="tr-TR" sz="2500" dirty="0">
                <a:solidFill>
                  <a:srgbClr val="000000"/>
                </a:solidFill>
              </a:rPr>
              <a:t>EKLER</a:t>
            </a:r>
          </a:p>
          <a:p>
            <a:endParaRPr lang="tr-TR" dirty="0"/>
          </a:p>
        </p:txBody>
      </p:sp>
    </p:spTree>
    <p:extLst>
      <p:ext uri="{BB962C8B-B14F-4D97-AF65-F5344CB8AC3E}">
        <p14:creationId xmlns:p14="http://schemas.microsoft.com/office/powerpoint/2010/main" val="3598709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ARAŞTIRMA ÖNERİSİ AŞAMALARI</a:t>
            </a:r>
            <a:br>
              <a:rPr lang="tr-TR" dirty="0" smtClean="0"/>
            </a:br>
            <a:r>
              <a:rPr lang="tr-TR" sz="2100" dirty="0"/>
              <a:t>(size gönderilen rapor taslağındaki sıralama)</a:t>
            </a:r>
          </a:p>
        </p:txBody>
      </p:sp>
      <p:sp>
        <p:nvSpPr>
          <p:cNvPr id="3" name="İçerik Yer Tutucusu 2"/>
          <p:cNvSpPr>
            <a:spLocks noGrp="1"/>
          </p:cNvSpPr>
          <p:nvPr>
            <p:ph idx="1"/>
          </p:nvPr>
        </p:nvSpPr>
        <p:spPr>
          <a:xfrm>
            <a:off x="3510886" y="1706889"/>
            <a:ext cx="3193576" cy="3394472"/>
          </a:xfrm>
        </p:spPr>
        <p:txBody>
          <a:bodyPr>
            <a:noAutofit/>
          </a:bodyPr>
          <a:lstStyle/>
          <a:p>
            <a:pPr marL="0" indent="0">
              <a:buNone/>
            </a:pPr>
            <a:r>
              <a:rPr lang="tr-TR" sz="2700" dirty="0" smtClean="0"/>
              <a:t>1.1. Problem </a:t>
            </a:r>
            <a:endParaRPr lang="tr-TR" sz="2700" dirty="0"/>
          </a:p>
          <a:p>
            <a:pPr marL="0" indent="0">
              <a:buNone/>
            </a:pPr>
            <a:r>
              <a:rPr lang="tr-TR" sz="2700" dirty="0" smtClean="0"/>
              <a:t>1.2. Amaçlar</a:t>
            </a:r>
            <a:endParaRPr lang="tr-TR" sz="2700" dirty="0"/>
          </a:p>
          <a:p>
            <a:pPr marL="0" indent="0">
              <a:buNone/>
            </a:pPr>
            <a:r>
              <a:rPr lang="tr-TR" sz="2700" dirty="0" smtClean="0"/>
              <a:t>1.3. Önem </a:t>
            </a:r>
            <a:endParaRPr lang="tr-TR" sz="2700" dirty="0"/>
          </a:p>
          <a:p>
            <a:pPr marL="0" indent="0">
              <a:buNone/>
            </a:pPr>
            <a:r>
              <a:rPr lang="tr-TR" sz="2700" dirty="0" smtClean="0"/>
              <a:t>1.4. Sınırlılıklar</a:t>
            </a:r>
            <a:endParaRPr lang="tr-TR" sz="2700" dirty="0"/>
          </a:p>
          <a:p>
            <a:pPr marL="0" indent="0">
              <a:buNone/>
            </a:pPr>
            <a:r>
              <a:rPr lang="tr-TR" sz="2700" dirty="0" smtClean="0"/>
              <a:t>1.5. Yaklaşım</a:t>
            </a:r>
            <a:endParaRPr lang="tr-TR" sz="2700" dirty="0"/>
          </a:p>
          <a:p>
            <a:pPr marL="0" indent="0">
              <a:buNone/>
            </a:pPr>
            <a:r>
              <a:rPr lang="tr-TR" sz="2700" dirty="0" smtClean="0"/>
              <a:t>1.6. Yöntem</a:t>
            </a:r>
            <a:endParaRPr lang="tr-TR" sz="2700" dirty="0"/>
          </a:p>
          <a:p>
            <a:pPr marL="0" indent="0">
              <a:buNone/>
            </a:pPr>
            <a:r>
              <a:rPr lang="tr-TR" sz="2700" dirty="0" smtClean="0">
                <a:solidFill>
                  <a:schemeClr val="tx1">
                    <a:lumMod val="50000"/>
                    <a:lumOff val="50000"/>
                  </a:schemeClr>
                </a:solidFill>
              </a:rPr>
              <a:t>1.7. Süre </a:t>
            </a:r>
            <a:r>
              <a:rPr lang="tr-TR" sz="2700" dirty="0">
                <a:solidFill>
                  <a:schemeClr val="tx1">
                    <a:lumMod val="50000"/>
                    <a:lumOff val="50000"/>
                  </a:schemeClr>
                </a:solidFill>
              </a:rPr>
              <a:t>ve </a:t>
            </a:r>
            <a:r>
              <a:rPr lang="tr-TR" sz="2700" dirty="0" smtClean="0">
                <a:solidFill>
                  <a:schemeClr val="tx1">
                    <a:lumMod val="50000"/>
                    <a:lumOff val="50000"/>
                  </a:schemeClr>
                </a:solidFill>
              </a:rPr>
              <a:t>maliyet</a:t>
            </a:r>
            <a:endParaRPr lang="tr-TR" sz="2700" dirty="0">
              <a:solidFill>
                <a:schemeClr val="tx1">
                  <a:lumMod val="50000"/>
                  <a:lumOff val="50000"/>
                </a:schemeClr>
              </a:solidFill>
            </a:endParaRPr>
          </a:p>
          <a:p>
            <a:pPr marL="0" indent="0">
              <a:buNone/>
            </a:pPr>
            <a:r>
              <a:rPr lang="tr-TR" sz="2700" dirty="0" smtClean="0"/>
              <a:t>Kaynakça</a:t>
            </a:r>
            <a:endParaRPr lang="tr-TR" sz="2700" dirty="0"/>
          </a:p>
        </p:txBody>
      </p:sp>
      <p:sp>
        <p:nvSpPr>
          <p:cNvPr id="4" name="Dikdörtgen 3"/>
          <p:cNvSpPr/>
          <p:nvPr/>
        </p:nvSpPr>
        <p:spPr>
          <a:xfrm>
            <a:off x="774798" y="3584174"/>
            <a:ext cx="2253756" cy="1233671"/>
          </a:xfrm>
          <a:prstGeom prst="rect">
            <a:avLst/>
          </a:prstGeom>
        </p:spPr>
        <p:txBody>
          <a:bodyPr wrap="square">
            <a:spAutoFit/>
          </a:bodyPr>
          <a:lstStyle/>
          <a:p>
            <a:pPr marL="171450" indent="-171450">
              <a:lnSpc>
                <a:spcPct val="90000"/>
              </a:lnSpc>
              <a:spcBef>
                <a:spcPts val="750"/>
              </a:spcBef>
              <a:buFont typeface="Arial" panose="020B0604020202020204" pitchFamily="34" charset="0"/>
              <a:buChar char="•"/>
              <a:defRPr/>
            </a:pPr>
            <a:r>
              <a:rPr lang="tr-TR" sz="2500" kern="0" dirty="0">
                <a:solidFill>
                  <a:prstClr val="black"/>
                </a:solidFill>
              </a:rPr>
              <a:t>Kavramsal Çerçeve /</a:t>
            </a:r>
          </a:p>
          <a:p>
            <a:pPr marL="171450" indent="-171450">
              <a:lnSpc>
                <a:spcPct val="90000"/>
              </a:lnSpc>
              <a:spcBef>
                <a:spcPts val="750"/>
              </a:spcBef>
              <a:buFont typeface="Arial" panose="020B0604020202020204" pitchFamily="34" charset="0"/>
              <a:buChar char="•"/>
              <a:defRPr/>
            </a:pPr>
            <a:r>
              <a:rPr lang="tr-TR" sz="2500" kern="0" dirty="0">
                <a:solidFill>
                  <a:prstClr val="black"/>
                </a:solidFill>
              </a:rPr>
              <a:t>Metodoloji</a:t>
            </a:r>
          </a:p>
        </p:txBody>
      </p:sp>
      <p:sp>
        <p:nvSpPr>
          <p:cNvPr id="9" name="Sol Ayraç 8"/>
          <p:cNvSpPr/>
          <p:nvPr/>
        </p:nvSpPr>
        <p:spPr>
          <a:xfrm>
            <a:off x="3084852" y="3764222"/>
            <a:ext cx="426035" cy="744897"/>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tr-TR" sz="1350">
              <a:solidFill>
                <a:prstClr val="black"/>
              </a:solidFill>
            </a:endParaRPr>
          </a:p>
        </p:txBody>
      </p:sp>
      <p:sp>
        <p:nvSpPr>
          <p:cNvPr id="6" name="Sağ Ayraç 5"/>
          <p:cNvSpPr/>
          <p:nvPr/>
        </p:nvSpPr>
        <p:spPr>
          <a:xfrm>
            <a:off x="6547054" y="1844823"/>
            <a:ext cx="583442" cy="3256537"/>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tr-TR" sz="1350">
              <a:solidFill>
                <a:prstClr val="black"/>
              </a:solidFill>
            </a:endParaRPr>
          </a:p>
        </p:txBody>
      </p:sp>
      <p:sp>
        <p:nvSpPr>
          <p:cNvPr id="10" name="Dikdörtgen 9"/>
          <p:cNvSpPr/>
          <p:nvPr/>
        </p:nvSpPr>
        <p:spPr>
          <a:xfrm>
            <a:off x="7186794" y="3253800"/>
            <a:ext cx="1647968" cy="438582"/>
          </a:xfrm>
          <a:prstGeom prst="rect">
            <a:avLst/>
          </a:prstGeom>
        </p:spPr>
        <p:txBody>
          <a:bodyPr wrap="square">
            <a:spAutoFit/>
          </a:bodyPr>
          <a:lstStyle/>
          <a:p>
            <a:pPr>
              <a:lnSpc>
                <a:spcPct val="90000"/>
              </a:lnSpc>
              <a:spcBef>
                <a:spcPts val="750"/>
              </a:spcBef>
              <a:defRPr/>
            </a:pPr>
            <a:r>
              <a:rPr lang="tr-TR" sz="2500" kern="0" dirty="0">
                <a:solidFill>
                  <a:prstClr val="black"/>
                </a:solidFill>
              </a:rPr>
              <a:t>1. Giriş</a:t>
            </a:r>
          </a:p>
        </p:txBody>
      </p:sp>
    </p:spTree>
    <p:extLst>
      <p:ext uri="{BB962C8B-B14F-4D97-AF65-F5344CB8AC3E}">
        <p14:creationId xmlns:p14="http://schemas.microsoft.com/office/powerpoint/2010/main" val="3783790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619672" y="548680"/>
            <a:ext cx="5544616" cy="5818420"/>
          </a:xfrm>
          <a:prstGeom prst="rect">
            <a:avLst/>
          </a:prstGeom>
        </p:spPr>
      </p:pic>
    </p:spTree>
    <p:extLst>
      <p:ext uri="{BB962C8B-B14F-4D97-AF65-F5344CB8AC3E}">
        <p14:creationId xmlns:p14="http://schemas.microsoft.com/office/powerpoint/2010/main" val="1282985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634082"/>
          </a:xfrm>
        </p:spPr>
        <p:txBody>
          <a:bodyPr>
            <a:normAutofit fontScale="90000"/>
          </a:bodyPr>
          <a:lstStyle/>
          <a:p>
            <a:r>
              <a:rPr lang="tr-TR" dirty="0" smtClean="0">
                <a:solidFill>
                  <a:schemeClr val="accent1">
                    <a:lumMod val="60000"/>
                    <a:lumOff val="40000"/>
                  </a:schemeClr>
                </a:solidFill>
                <a:effectLst/>
              </a:rPr>
              <a:t>Araştırma</a:t>
            </a:r>
            <a:r>
              <a:rPr lang="tr-TR" dirty="0" smtClean="0">
                <a:solidFill>
                  <a:schemeClr val="accent1">
                    <a:lumMod val="60000"/>
                    <a:lumOff val="40000"/>
                  </a:schemeClr>
                </a:solidFill>
              </a:rPr>
              <a:t> </a:t>
            </a:r>
            <a:r>
              <a:rPr lang="tr-TR" dirty="0" smtClean="0">
                <a:solidFill>
                  <a:schemeClr val="accent1">
                    <a:lumMod val="60000"/>
                    <a:lumOff val="40000"/>
                  </a:schemeClr>
                </a:solidFill>
                <a:effectLst/>
              </a:rPr>
              <a:t>Önerisi</a:t>
            </a:r>
            <a:endParaRPr lang="tr-TR" dirty="0">
              <a:solidFill>
                <a:schemeClr val="accent1">
                  <a:lumMod val="60000"/>
                  <a:lumOff val="40000"/>
                </a:schemeClr>
              </a:solidFill>
              <a:effectLst/>
            </a:endParaRPr>
          </a:p>
        </p:txBody>
      </p:sp>
      <p:sp>
        <p:nvSpPr>
          <p:cNvPr id="3" name="2 İçerik Yer Tutucusu"/>
          <p:cNvSpPr>
            <a:spLocks noGrp="1"/>
          </p:cNvSpPr>
          <p:nvPr>
            <p:ph idx="1"/>
          </p:nvPr>
        </p:nvSpPr>
        <p:spPr>
          <a:xfrm>
            <a:off x="457200" y="980728"/>
            <a:ext cx="8219256" cy="5493224"/>
          </a:xfrm>
        </p:spPr>
        <p:txBody>
          <a:bodyPr>
            <a:normAutofit/>
          </a:bodyPr>
          <a:lstStyle/>
          <a:p>
            <a:pPr>
              <a:buNone/>
            </a:pPr>
            <a:r>
              <a:rPr lang="tr-TR" b="1" dirty="0" smtClean="0"/>
              <a:t>1. GİRİŞ</a:t>
            </a:r>
          </a:p>
          <a:p>
            <a:r>
              <a:rPr lang="tr-TR" dirty="0" smtClean="0"/>
              <a:t>Konuya kısa ve genel bir giriştir. </a:t>
            </a:r>
          </a:p>
          <a:p>
            <a:r>
              <a:rPr lang="tr-TR" dirty="0" smtClean="0"/>
              <a:t>Okuyucunun dikkatini çekmeli ve/veya onu çalışma hakkında doğru bir şekilde bilgilendirmelidir.</a:t>
            </a:r>
          </a:p>
          <a:p>
            <a:r>
              <a:rPr lang="tr-TR" dirty="0" smtClean="0"/>
              <a:t>Ayrıntılı değildir, çalışmanın neye ilişkin olduğunu anlamamızı sağlar.</a:t>
            </a:r>
          </a:p>
          <a:p>
            <a:r>
              <a:rPr lang="tr-TR" dirty="0" smtClean="0"/>
              <a:t>Konunun tek bir yönüne odaklanıp diğer yönleri ihmal etmemelidir.</a:t>
            </a:r>
          </a:p>
          <a:p>
            <a:pPr>
              <a:buFontTx/>
              <a:buChar char="-"/>
            </a:pPr>
            <a:endParaRPr lang="tr-TR" dirty="0" smtClean="0"/>
          </a:p>
          <a:p>
            <a:pPr>
              <a:buNone/>
            </a:pPr>
            <a:r>
              <a:rPr lang="tr-TR" b="1" dirty="0" smtClean="0"/>
              <a:t>İpucu: </a:t>
            </a:r>
            <a:r>
              <a:rPr lang="tr-TR" dirty="0" smtClean="0"/>
              <a:t>Giriş paragrafını </a:t>
            </a:r>
            <a:r>
              <a:rPr lang="tr-TR" dirty="0" smtClean="0">
                <a:solidFill>
                  <a:schemeClr val="accent1">
                    <a:lumMod val="75000"/>
                  </a:schemeClr>
                </a:solidFill>
              </a:rPr>
              <a:t>Problem</a:t>
            </a:r>
            <a:r>
              <a:rPr lang="tr-TR" dirty="0" smtClean="0"/>
              <a:t> ve </a:t>
            </a:r>
            <a:r>
              <a:rPr lang="tr-TR" dirty="0" err="1" smtClean="0">
                <a:solidFill>
                  <a:schemeClr val="accent1">
                    <a:lumMod val="75000"/>
                  </a:schemeClr>
                </a:solidFill>
              </a:rPr>
              <a:t>Amaçlar</a:t>
            </a:r>
            <a:r>
              <a:rPr lang="tr-TR" dirty="0" err="1" smtClean="0"/>
              <a:t>’dan</a:t>
            </a:r>
            <a:r>
              <a:rPr lang="tr-TR" dirty="0" smtClean="0"/>
              <a:t> sonra yazabilirsiniz. </a:t>
            </a:r>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634082"/>
          </a:xfrm>
        </p:spPr>
        <p:txBody>
          <a:bodyPr>
            <a:normAutofit fontScale="90000"/>
          </a:bodyPr>
          <a:lstStyle/>
          <a:p>
            <a:r>
              <a:rPr lang="tr-TR" dirty="0" smtClean="0">
                <a:solidFill>
                  <a:schemeClr val="accent1">
                    <a:lumMod val="60000"/>
                    <a:lumOff val="40000"/>
                  </a:schemeClr>
                </a:solidFill>
                <a:effectLst/>
              </a:rPr>
              <a:t>Araştırma</a:t>
            </a:r>
            <a:r>
              <a:rPr lang="tr-TR" dirty="0" smtClean="0">
                <a:solidFill>
                  <a:schemeClr val="accent1">
                    <a:lumMod val="60000"/>
                    <a:lumOff val="40000"/>
                  </a:schemeClr>
                </a:solidFill>
              </a:rPr>
              <a:t> </a:t>
            </a:r>
            <a:r>
              <a:rPr lang="tr-TR" dirty="0" smtClean="0">
                <a:solidFill>
                  <a:schemeClr val="accent1">
                    <a:lumMod val="60000"/>
                    <a:lumOff val="40000"/>
                  </a:schemeClr>
                </a:solidFill>
                <a:effectLst/>
              </a:rPr>
              <a:t>Önerisi</a:t>
            </a:r>
            <a:endParaRPr lang="tr-TR" dirty="0">
              <a:solidFill>
                <a:schemeClr val="accent1">
                  <a:lumMod val="60000"/>
                  <a:lumOff val="40000"/>
                </a:schemeClr>
              </a:solidFill>
              <a:effectLst/>
            </a:endParaRPr>
          </a:p>
        </p:txBody>
      </p:sp>
      <p:sp>
        <p:nvSpPr>
          <p:cNvPr id="3" name="2 İçerik Yer Tutucusu"/>
          <p:cNvSpPr>
            <a:spLocks noGrp="1"/>
          </p:cNvSpPr>
          <p:nvPr>
            <p:ph idx="1"/>
          </p:nvPr>
        </p:nvSpPr>
        <p:spPr>
          <a:xfrm>
            <a:off x="457200" y="1124744"/>
            <a:ext cx="3970784" cy="4557120"/>
          </a:xfrm>
        </p:spPr>
        <p:txBody>
          <a:bodyPr>
            <a:normAutofit/>
          </a:bodyPr>
          <a:lstStyle/>
          <a:p>
            <a:pPr>
              <a:buNone/>
            </a:pPr>
            <a:r>
              <a:rPr lang="tr-TR" b="1" dirty="0" smtClean="0"/>
              <a:t>1.1. Problem:</a:t>
            </a:r>
          </a:p>
          <a:p>
            <a:pPr>
              <a:buNone/>
            </a:pPr>
            <a:r>
              <a:rPr lang="tr-TR" dirty="0" smtClean="0"/>
              <a:t>- Araştırma yapmaya gerek duyduğumuz sorun literatür incelenerek ortaya koyulur.</a:t>
            </a:r>
          </a:p>
        </p:txBody>
      </p:sp>
      <p:sp>
        <p:nvSpPr>
          <p:cNvPr id="4" name="3 Akış Çizelgesi: Birleştir"/>
          <p:cNvSpPr/>
          <p:nvPr/>
        </p:nvSpPr>
        <p:spPr>
          <a:xfrm>
            <a:off x="6164113" y="813430"/>
            <a:ext cx="1944216" cy="1584176"/>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pic>
        <p:nvPicPr>
          <p:cNvPr id="12" name="Resi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4149080"/>
            <a:ext cx="2036840" cy="2036840"/>
          </a:xfrm>
          <a:prstGeom prst="rect">
            <a:avLst/>
          </a:prstGeom>
        </p:spPr>
      </p:pic>
      <p:sp>
        <p:nvSpPr>
          <p:cNvPr id="13" name="Metin kutusu 12"/>
          <p:cNvSpPr txBox="1"/>
          <p:nvPr/>
        </p:nvSpPr>
        <p:spPr>
          <a:xfrm>
            <a:off x="8080262" y="724054"/>
            <a:ext cx="1080120" cy="369332"/>
          </a:xfrm>
          <a:prstGeom prst="rect">
            <a:avLst/>
          </a:prstGeom>
          <a:noFill/>
        </p:spPr>
        <p:txBody>
          <a:bodyPr wrap="square" rtlCol="0">
            <a:spAutoFit/>
          </a:bodyPr>
          <a:lstStyle/>
          <a:p>
            <a:r>
              <a:rPr lang="tr-TR" dirty="0" smtClean="0"/>
              <a:t>Genel</a:t>
            </a:r>
            <a:endParaRPr lang="tr-TR" dirty="0"/>
          </a:p>
        </p:txBody>
      </p:sp>
      <p:sp>
        <p:nvSpPr>
          <p:cNvPr id="14" name="Metin kutusu 13"/>
          <p:cNvSpPr txBox="1"/>
          <p:nvPr/>
        </p:nvSpPr>
        <p:spPr>
          <a:xfrm>
            <a:off x="7173144" y="2117650"/>
            <a:ext cx="751656" cy="369332"/>
          </a:xfrm>
          <a:prstGeom prst="rect">
            <a:avLst/>
          </a:prstGeom>
          <a:noFill/>
        </p:spPr>
        <p:txBody>
          <a:bodyPr wrap="square" rtlCol="0">
            <a:spAutoFit/>
          </a:bodyPr>
          <a:lstStyle/>
          <a:p>
            <a:r>
              <a:rPr lang="tr-TR" dirty="0" smtClean="0"/>
              <a:t>Özel</a:t>
            </a:r>
            <a:endParaRPr lang="tr-TR" dirty="0"/>
          </a:p>
        </p:txBody>
      </p:sp>
      <p:sp>
        <p:nvSpPr>
          <p:cNvPr id="15" name="Dikdörtgen 14"/>
          <p:cNvSpPr/>
          <p:nvPr/>
        </p:nvSpPr>
        <p:spPr>
          <a:xfrm>
            <a:off x="4048322" y="2916220"/>
            <a:ext cx="4572000" cy="3194721"/>
          </a:xfrm>
          <a:prstGeom prst="rect">
            <a:avLst/>
          </a:prstGeom>
        </p:spPr>
        <p:txBody>
          <a:bodyPr>
            <a:spAutoFit/>
          </a:bodyPr>
          <a:lstStyle/>
          <a:p>
            <a:pPr marL="548640" lvl="0" indent="-411480">
              <a:spcBef>
                <a:spcPct val="20000"/>
              </a:spcBef>
              <a:buClr>
                <a:prstClr val="black">
                  <a:shade val="95000"/>
                </a:prstClr>
              </a:buClr>
              <a:buSzPct val="65000"/>
            </a:pPr>
            <a:r>
              <a:rPr lang="tr-TR" sz="2800" dirty="0">
                <a:solidFill>
                  <a:prstClr val="black"/>
                </a:solidFill>
              </a:rPr>
              <a:t>- Problem önce  başka sorunlarla bütünsel olarak bir sorunsal şeklinde ele alınır.</a:t>
            </a:r>
          </a:p>
          <a:p>
            <a:pPr marL="548640" lvl="0" indent="-411480">
              <a:spcBef>
                <a:spcPct val="20000"/>
              </a:spcBef>
              <a:buClr>
                <a:prstClr val="black">
                  <a:shade val="95000"/>
                </a:prstClr>
              </a:buClr>
              <a:buSzPct val="65000"/>
            </a:pPr>
            <a:r>
              <a:rPr lang="tr-TR" sz="2800" dirty="0">
                <a:solidFill>
                  <a:prstClr val="black"/>
                </a:solidFill>
              </a:rPr>
              <a:t>- Sonra diğerlerinden ayrılarak belirginleştirilir ve </a:t>
            </a:r>
            <a:r>
              <a:rPr lang="tr-TR" sz="2800" dirty="0" smtClean="0">
                <a:solidFill>
                  <a:prstClr val="black"/>
                </a:solidFill>
              </a:rPr>
              <a:t>detaylandırılır.</a:t>
            </a:r>
            <a:endParaRPr lang="tr-TR" sz="2800" dirty="0">
              <a:solidFill>
                <a:prstClr val="black"/>
              </a:solidFill>
            </a:endParaRPr>
          </a:p>
        </p:txBody>
      </p:sp>
    </p:spTree>
    <p:extLst>
      <p:ext uri="{BB962C8B-B14F-4D97-AF65-F5344CB8AC3E}">
        <p14:creationId xmlns:p14="http://schemas.microsoft.com/office/powerpoint/2010/main" val="2411329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4537" y="349416"/>
            <a:ext cx="7467600" cy="634082"/>
          </a:xfrm>
        </p:spPr>
        <p:txBody>
          <a:bodyPr>
            <a:normAutofit fontScale="90000"/>
          </a:bodyPr>
          <a:lstStyle/>
          <a:p>
            <a:r>
              <a:rPr lang="tr-TR" dirty="0" smtClean="0">
                <a:solidFill>
                  <a:schemeClr val="accent1">
                    <a:lumMod val="60000"/>
                    <a:lumOff val="40000"/>
                  </a:schemeClr>
                </a:solidFill>
                <a:effectLst/>
              </a:rPr>
              <a:t>Araştırma Önerisi (2)</a:t>
            </a:r>
            <a:endParaRPr lang="tr-TR" dirty="0">
              <a:solidFill>
                <a:schemeClr val="accent1">
                  <a:lumMod val="60000"/>
                  <a:lumOff val="40000"/>
                </a:schemeClr>
              </a:solidFill>
              <a:effectLst/>
            </a:endParaRPr>
          </a:p>
        </p:txBody>
      </p:sp>
      <p:sp>
        <p:nvSpPr>
          <p:cNvPr id="3" name="2 İçerik Yer Tutucusu"/>
          <p:cNvSpPr>
            <a:spLocks noGrp="1"/>
          </p:cNvSpPr>
          <p:nvPr>
            <p:ph idx="1"/>
          </p:nvPr>
        </p:nvSpPr>
        <p:spPr>
          <a:xfrm>
            <a:off x="457200" y="1340768"/>
            <a:ext cx="8219256" cy="5133184"/>
          </a:xfrm>
        </p:spPr>
        <p:txBody>
          <a:bodyPr/>
          <a:lstStyle/>
          <a:p>
            <a:pPr>
              <a:buNone/>
            </a:pPr>
            <a:r>
              <a:rPr lang="tr-TR" b="1" dirty="0" smtClean="0"/>
              <a:t>1. 2. Amaç:</a:t>
            </a:r>
          </a:p>
          <a:p>
            <a:pPr>
              <a:buFontTx/>
              <a:buChar char="-"/>
            </a:pPr>
            <a:r>
              <a:rPr lang="tr-TR" dirty="0" smtClean="0"/>
              <a:t>Hipotez (önerme, denence)</a:t>
            </a:r>
          </a:p>
          <a:p>
            <a:pPr>
              <a:buFontTx/>
              <a:buChar char="-"/>
            </a:pPr>
            <a:r>
              <a:rPr lang="tr-TR" dirty="0" smtClean="0"/>
              <a:t>Anket çalışması ile ortaya çıkarmaya çalıştığımız bilgidir.</a:t>
            </a:r>
          </a:p>
          <a:p>
            <a:pPr>
              <a:buFontTx/>
              <a:buChar char="-"/>
            </a:pPr>
            <a:r>
              <a:rPr lang="tr-TR" dirty="0" smtClean="0"/>
              <a:t>Araştırmanın yanıtlamasını beklediğimiz sorular.</a:t>
            </a:r>
          </a:p>
          <a:p>
            <a:pPr>
              <a:buFontTx/>
              <a:buChar char="-"/>
            </a:pPr>
            <a:r>
              <a:rPr lang="tr-TR" dirty="0" smtClean="0"/>
              <a:t>Soru cümleleri şeklinde kuracağız.</a:t>
            </a:r>
          </a:p>
          <a:p>
            <a:pPr>
              <a:buFontTx/>
              <a:buChar char="-"/>
            </a:pPr>
            <a:r>
              <a:rPr lang="tr-TR" dirty="0" smtClean="0"/>
              <a:t>Amaç soruları anket sorularımıza kaynaklık edecektir.</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ven">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Güven">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1504</TotalTime>
  <Words>904</Words>
  <Application>Microsoft Office PowerPoint</Application>
  <PresentationFormat>Ekran Gösterisi (4:3)</PresentationFormat>
  <Paragraphs>234</Paragraphs>
  <Slides>29</Slides>
  <Notes>0</Notes>
  <HiddenSlides>0</HiddenSlides>
  <MMClips>0</MMClips>
  <ScaleCrop>false</ScaleCrop>
  <HeadingPairs>
    <vt:vector size="6" baseType="variant">
      <vt:variant>
        <vt:lpstr>Kullanılan Yazı Tipleri</vt:lpstr>
      </vt:variant>
      <vt:variant>
        <vt:i4>6</vt:i4>
      </vt:variant>
      <vt:variant>
        <vt:lpstr>Tema</vt:lpstr>
      </vt:variant>
      <vt:variant>
        <vt:i4>5</vt:i4>
      </vt:variant>
      <vt:variant>
        <vt:lpstr>Slayt Başlıkları</vt:lpstr>
      </vt:variant>
      <vt:variant>
        <vt:i4>29</vt:i4>
      </vt:variant>
    </vt:vector>
  </HeadingPairs>
  <TitlesOfParts>
    <vt:vector size="40" baseType="lpstr">
      <vt:lpstr>Arial</vt:lpstr>
      <vt:lpstr>Calibri</vt:lpstr>
      <vt:lpstr>Calibri Light</vt:lpstr>
      <vt:lpstr>Wingdings</vt:lpstr>
      <vt:lpstr>Wingdings 2</vt:lpstr>
      <vt:lpstr>Wingdings 3</vt:lpstr>
      <vt:lpstr>Güven</vt:lpstr>
      <vt:lpstr>1_Office Teması</vt:lpstr>
      <vt:lpstr>Varsayılan Tasarım</vt:lpstr>
      <vt:lpstr>Ofis Teması</vt:lpstr>
      <vt:lpstr>1_Varsayılan Tasarım</vt:lpstr>
      <vt:lpstr>Araştırma raporu ı Araştırma Önerisi</vt:lpstr>
      <vt:lpstr>Biz bu derste ne yapıyoruz?</vt:lpstr>
      <vt:lpstr>Araştırma Raporu temel başlıklarımız</vt:lpstr>
      <vt:lpstr>Başka bir örnek…</vt:lpstr>
      <vt:lpstr>ARAŞTIRMA ÖNERİSİ AŞAMALARI (size gönderilen rapor taslağındaki sıralama)</vt:lpstr>
      <vt:lpstr>PowerPoint Sunusu</vt:lpstr>
      <vt:lpstr>Araştırma Önerisi</vt:lpstr>
      <vt:lpstr>Araştırma Önerisi</vt:lpstr>
      <vt:lpstr>Araştırma Önerisi (2)</vt:lpstr>
      <vt:lpstr>Amaç Örneği</vt:lpstr>
      <vt:lpstr>Amaç sorularını belirlerken…</vt:lpstr>
      <vt:lpstr>Amaç Örneği</vt:lpstr>
      <vt:lpstr>Amaç soruları örnekteki gibi fazla geniş bir çalışma alanına dağılmamalı; amaçlardan birine odaklanıp o çerçevede sorular hazırlanmalı:</vt:lpstr>
      <vt:lpstr>Amaçlar anket soruları ile ölçülebilir olmalı. </vt:lpstr>
      <vt:lpstr>Araştırma Önerisi </vt:lpstr>
      <vt:lpstr>PowerPoint Sunusu</vt:lpstr>
      <vt:lpstr>1.5. Yaklaşım ve Sayıltılar</vt:lpstr>
      <vt:lpstr>PowerPoint Sunusu</vt:lpstr>
      <vt:lpstr>FARKLI ANALİZ DÜZEYLERİ</vt:lpstr>
      <vt:lpstr>Kuramsal Yaklaşımlar</vt:lpstr>
      <vt:lpstr>SEMBOLİK ETKİLEŞİMCİLİK</vt:lpstr>
      <vt:lpstr>İŞLEVSELCİLİK</vt:lpstr>
      <vt:lpstr>ÇATIŞMACILIK</vt:lpstr>
      <vt:lpstr>1.6. Yöntem</vt:lpstr>
      <vt:lpstr>1.6. Yöntem</vt:lpstr>
      <vt:lpstr>PowerPoint Sunusu</vt:lpstr>
      <vt:lpstr>Soru Kağıdı Giriş Örneği</vt:lpstr>
      <vt:lpstr>Ankette dikkat edilecekler</vt:lpstr>
      <vt:lpstr>Ankette dikkat edilecekler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NİCEL ARAŞTIRMALAR DERSİ UYGULAMA</dc:title>
  <dc:creator>aytül kasapoğlu</dc:creator>
  <cp:lastModifiedBy>Feray Artar</cp:lastModifiedBy>
  <cp:revision>134</cp:revision>
  <dcterms:created xsi:type="dcterms:W3CDTF">2014-02-15T19:07:16Z</dcterms:created>
  <dcterms:modified xsi:type="dcterms:W3CDTF">2017-03-13T07:38:50Z</dcterms:modified>
</cp:coreProperties>
</file>