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8"/>
  </p:notesMasterIdLst>
  <p:sldIdLst>
    <p:sldId id="273" r:id="rId2"/>
    <p:sldId id="513" r:id="rId3"/>
    <p:sldId id="514" r:id="rId4"/>
    <p:sldId id="515" r:id="rId5"/>
    <p:sldId id="516" r:id="rId6"/>
    <p:sldId id="517" r:id="rId7"/>
    <p:sldId id="518" r:id="rId8"/>
    <p:sldId id="560" r:id="rId9"/>
    <p:sldId id="520" r:id="rId10"/>
    <p:sldId id="543" r:id="rId11"/>
    <p:sldId id="519" r:id="rId12"/>
    <p:sldId id="534" r:id="rId13"/>
    <p:sldId id="521" r:id="rId14"/>
    <p:sldId id="522" r:id="rId15"/>
    <p:sldId id="523" r:id="rId16"/>
    <p:sldId id="524" r:id="rId17"/>
    <p:sldId id="525" r:id="rId18"/>
    <p:sldId id="561" r:id="rId19"/>
    <p:sldId id="454" r:id="rId20"/>
    <p:sldId id="451" r:id="rId21"/>
    <p:sldId id="446" r:id="rId22"/>
    <p:sldId id="588" r:id="rId23"/>
    <p:sldId id="562" r:id="rId24"/>
    <p:sldId id="563" r:id="rId25"/>
    <p:sldId id="564" r:id="rId26"/>
    <p:sldId id="565" r:id="rId27"/>
    <p:sldId id="528" r:id="rId28"/>
    <p:sldId id="544" r:id="rId29"/>
    <p:sldId id="550" r:id="rId30"/>
    <p:sldId id="566" r:id="rId31"/>
    <p:sldId id="567" r:id="rId32"/>
    <p:sldId id="568" r:id="rId33"/>
    <p:sldId id="424" r:id="rId34"/>
    <p:sldId id="553" r:id="rId35"/>
    <p:sldId id="569" r:id="rId36"/>
    <p:sldId id="570" r:id="rId37"/>
    <p:sldId id="541" r:id="rId38"/>
    <p:sldId id="551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29" r:id="rId48"/>
    <p:sldId id="558" r:id="rId49"/>
    <p:sldId id="556" r:id="rId50"/>
    <p:sldId id="579" r:id="rId51"/>
    <p:sldId id="580" r:id="rId52"/>
    <p:sldId id="557" r:id="rId53"/>
    <p:sldId id="581" r:id="rId54"/>
    <p:sldId id="582" r:id="rId55"/>
    <p:sldId id="583" r:id="rId56"/>
    <p:sldId id="531" r:id="rId57"/>
    <p:sldId id="535" r:id="rId58"/>
    <p:sldId id="585" r:id="rId59"/>
    <p:sldId id="586" r:id="rId60"/>
    <p:sldId id="587" r:id="rId61"/>
    <p:sldId id="536" r:id="rId62"/>
    <p:sldId id="537" r:id="rId63"/>
    <p:sldId id="584" r:id="rId64"/>
    <p:sldId id="546" r:id="rId65"/>
    <p:sldId id="547" r:id="rId66"/>
    <p:sldId id="548" r:id="rId67"/>
  </p:sldIdLst>
  <p:sldSz cx="9144000" cy="6858000" type="screen4x3"/>
  <p:notesSz cx="6858000" cy="9144000"/>
  <p:defaultTextStyle>
    <a:defPPr>
      <a:defRPr lang="tr-T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990000"/>
    <a:srgbClr val="FBFAD7"/>
    <a:srgbClr val="660066"/>
    <a:srgbClr val="9900CC"/>
    <a:srgbClr val="F9F8C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4" autoAdjust="0"/>
    <p:restoredTop sz="93016" autoAdjust="0"/>
  </p:normalViewPr>
  <p:slideViewPr>
    <p:cSldViewPr>
      <p:cViewPr varScale="1">
        <p:scale>
          <a:sx n="108" d="100"/>
          <a:sy n="108" d="100"/>
        </p:scale>
        <p:origin x="20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D335C-1C4A-4316-93F5-B1CF57385E25}" type="datetimeFigureOut">
              <a:rPr lang="tr-TR" smtClean="0"/>
              <a:pPr/>
              <a:t>9.03.2021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BDDF-4FA8-4F4B-8501-70CA07F63BF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33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8F22-E9BB-43A0-A194-B2D61A880B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AADC-715C-4E5D-8729-58EEAC04A8C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D95-CAA8-4F74-9AAD-9D183AC7595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5D6708-FE0C-4990-835C-63993141D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E90F-5976-4A44-AC66-D0E72B8613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EC0F-CAD9-4A68-9234-E277E1D8B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3A51-028E-41E4-A888-5579B30EB7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334-5057-41B7-AA8E-435D097E1A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C34B-639F-42A8-8487-7153B51F04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6345-E9C9-462A-A649-08FB94DAB4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3EE3-A9F6-4350-8761-B37A58600C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AE0-7EAA-4D79-82F1-EE07A1A953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16A4-32E6-4B9B-8B66-AF05338A18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media.neurobio.ucla.edu/campbell/glands/wp_images/170_lp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2.uerj.br/~micron/atlas/atlasenglish/Skin/pele0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javascript:swap('arec10vg');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ac.uk/optometry/Biolabs/Tissu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ac.uk/optometry/Biolabs/Tissue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athology.mc.duke.edu/research/PTH225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thology.mc.duke.edu/research/Histo_course/lactbreast1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thology.mc.duke.edu/research/PTH225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n.wikipedia.org/wiki/File:405_Modes_of_Secretion_by_Glands_Holocrine.pn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en.wikipedia.org/wiki/File:405_Modes_of_Secretion_by_Glands_Apocrine.png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n.wikipedia.org/wiki/File:405_Modes_of_Secretion_by_Glands_Merocine.png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pathology.mc.duke.edu/research/PTH225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8850"/>
            <a:ext cx="8229600" cy="424815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Glandular epithelium </a:t>
            </a:r>
            <a:br>
              <a:rPr lang="tr-TR" sz="8800" b="1" dirty="0">
                <a:latin typeface="Monotype Corsiva" pitchFamily="66" charset="0"/>
              </a:rPr>
            </a:br>
            <a:br>
              <a:rPr lang="tr-TR" sz="5400" b="1" dirty="0">
                <a:latin typeface="Monotype Corsiva" pitchFamily="66" charset="0"/>
              </a:rPr>
            </a:br>
            <a:r>
              <a:rPr lang="tr-TR" sz="8800" b="1" dirty="0">
                <a:latin typeface="Monotype Corsiva" pitchFamily="66" charset="0"/>
              </a:rPr>
              <a:t>					</a:t>
            </a:r>
            <a:r>
              <a:rPr lang="tr-TR" sz="5400" b="1" dirty="0" err="1">
                <a:latin typeface="Monotype Corsiva" pitchFamily="66" charset="0"/>
              </a:rPr>
              <a:t>Part</a:t>
            </a:r>
            <a:r>
              <a:rPr lang="tr-TR" sz="5400" b="1" dirty="0">
                <a:latin typeface="Monotype Corsiva" pitchFamily="66" charset="0"/>
              </a:rPr>
              <a:t> 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328592"/>
          </a:xfrm>
        </p:spPr>
        <p:txBody>
          <a:bodyPr/>
          <a:lstStyle/>
          <a:p>
            <a:r>
              <a:rPr lang="tr-TR" dirty="0" err="1"/>
              <a:t>Tissues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drain</a:t>
            </a:r>
            <a:r>
              <a:rPr lang="en-US" dirty="0"/>
              <a:t> their products into the channels opening to the inner or outer surface, are called exocrine glands (salivary glands).</a:t>
            </a:r>
            <a:endParaRPr lang="tr-TR" dirty="0"/>
          </a:p>
          <a:p>
            <a:pPr lvl="1"/>
            <a:r>
              <a:rPr lang="en-US" dirty="0"/>
              <a:t>The</a:t>
            </a:r>
            <a:r>
              <a:rPr lang="tr-TR" dirty="0"/>
              <a:t>ir </a:t>
            </a:r>
            <a:r>
              <a:rPr lang="tr-TR" dirty="0" err="1"/>
              <a:t>sizes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variable</a:t>
            </a:r>
            <a:endParaRPr lang="tr-TR" dirty="0"/>
          </a:p>
          <a:p>
            <a:pPr lvl="1"/>
            <a:r>
              <a:rPr lang="tr-TR" dirty="0"/>
              <a:t>L</a:t>
            </a:r>
            <a:r>
              <a:rPr lang="en-US" dirty="0" err="1"/>
              <a:t>ocated</a:t>
            </a:r>
            <a:r>
              <a:rPr lang="en-US" dirty="0"/>
              <a:t> near the </a:t>
            </a:r>
            <a:r>
              <a:rPr lang="tr-TR" dirty="0"/>
              <a:t> </a:t>
            </a:r>
            <a:r>
              <a:rPr lang="tr-TR" dirty="0" err="1"/>
              <a:t>covering</a:t>
            </a:r>
            <a:r>
              <a:rPr lang="tr-TR" dirty="0"/>
              <a:t> </a:t>
            </a:r>
            <a:r>
              <a:rPr lang="tr-TR" dirty="0" err="1"/>
              <a:t>epithelial</a:t>
            </a:r>
            <a:r>
              <a:rPr lang="tr-TR" dirty="0"/>
              <a:t> in </a:t>
            </a:r>
            <a:r>
              <a:rPr lang="en-US" dirty="0"/>
              <a:t>connective tissue. </a:t>
            </a:r>
            <a:endParaRPr lang="tr-TR" dirty="0"/>
          </a:p>
          <a:p>
            <a:pPr lvl="1"/>
            <a:r>
              <a:rPr lang="en-US" dirty="0"/>
              <a:t>Therefore, the</a:t>
            </a:r>
            <a:r>
              <a:rPr lang="tr-TR" dirty="0"/>
              <a:t>y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connected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covering</a:t>
            </a:r>
            <a:r>
              <a:rPr lang="tr-TR" dirty="0"/>
              <a:t> </a:t>
            </a:r>
            <a:r>
              <a:rPr lang="tr-TR" dirty="0" err="1"/>
              <a:t>epithelial</a:t>
            </a:r>
            <a:endParaRPr lang="tr-TR" dirty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err="1"/>
              <a:t>Endocrine</a:t>
            </a:r>
            <a:r>
              <a:rPr lang="tr-TR" dirty="0"/>
              <a:t> </a:t>
            </a:r>
            <a:r>
              <a:rPr lang="tr-TR" dirty="0" err="1"/>
              <a:t>glandular</a:t>
            </a:r>
            <a:r>
              <a:rPr lang="tr-TR" dirty="0"/>
              <a:t> </a:t>
            </a:r>
            <a:r>
              <a:rPr lang="tr-TR" dirty="0" err="1"/>
              <a:t>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328592"/>
          </a:xfrm>
        </p:spPr>
        <p:txBody>
          <a:bodyPr>
            <a:normAutofit/>
          </a:bodyPr>
          <a:lstStyle/>
          <a:p>
            <a:r>
              <a:rPr lang="en-US" dirty="0"/>
              <a:t>Does not maintain a connection to the surface epithelium, lacks a duct system</a:t>
            </a:r>
            <a:endParaRPr lang="tr-TR" dirty="0"/>
          </a:p>
          <a:p>
            <a:r>
              <a:rPr lang="en-US" dirty="0"/>
              <a:t>Endocrine glands give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en-US" dirty="0"/>
              <a:t> blood or lymph to reach their target cells in the other parts of the body. </a:t>
            </a:r>
            <a:endParaRPr lang="tr-TR" dirty="0"/>
          </a:p>
          <a:p>
            <a:pPr lvl="1"/>
            <a:r>
              <a:rPr lang="tr-TR" dirty="0" err="1"/>
              <a:t>Example</a:t>
            </a:r>
            <a:r>
              <a:rPr lang="tr-TR" dirty="0"/>
              <a:t>:</a:t>
            </a:r>
            <a:r>
              <a:rPr lang="en-US" dirty="0"/>
              <a:t> thyroid, adrenal gland. </a:t>
            </a:r>
            <a:endParaRPr lang="tr-TR" dirty="0"/>
          </a:p>
          <a:p>
            <a:r>
              <a:rPr lang="en-US" dirty="0"/>
              <a:t>The endocrine gland cells may be located in a certain order (thyroid gland) or in bulk (the pancreas).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032" y="-420"/>
            <a:ext cx="5472272" cy="685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HISTOLOGICAL STRUCTURE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Secretory</a:t>
            </a:r>
            <a:r>
              <a:rPr lang="en-US" dirty="0"/>
              <a:t> glands are composed of two parts: </a:t>
            </a:r>
            <a:r>
              <a:rPr lang="en-US" b="1" dirty="0" err="1"/>
              <a:t>Stroma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Parankima</a:t>
            </a:r>
            <a:r>
              <a:rPr lang="en-US" dirty="0"/>
              <a:t>.</a:t>
            </a:r>
            <a:br>
              <a:rPr lang="en-US" dirty="0"/>
            </a:br>
            <a:endParaRPr lang="tr-TR" dirty="0"/>
          </a:p>
          <a:p>
            <a:r>
              <a:rPr lang="en-US" dirty="0"/>
              <a:t>The part of the glands that comes from the </a:t>
            </a:r>
            <a:r>
              <a:rPr lang="en-US" b="1" dirty="0"/>
              <a:t>connective tissue is called the </a:t>
            </a:r>
            <a:r>
              <a:rPr lang="en-US" b="1" dirty="0" err="1"/>
              <a:t>stroma</a:t>
            </a:r>
            <a:r>
              <a:rPr lang="en-US" b="1" dirty="0"/>
              <a:t> </a:t>
            </a:r>
            <a:r>
              <a:rPr lang="en-US" dirty="0"/>
              <a:t>and the part of the </a:t>
            </a:r>
            <a:r>
              <a:rPr lang="en-US" b="1" dirty="0"/>
              <a:t>epithelium is called the parenchyma</a:t>
            </a:r>
            <a:r>
              <a:rPr lang="en-US" dirty="0"/>
              <a:t>.</a:t>
            </a:r>
            <a:br>
              <a:rPr lang="en-US" dirty="0"/>
            </a:b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47260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stroma</a:t>
            </a:r>
            <a:r>
              <a:rPr lang="en-US" dirty="0"/>
              <a:t> supports the parenchyma of the gland and other organs. </a:t>
            </a:r>
            <a:endParaRPr lang="tr-TR" dirty="0"/>
          </a:p>
          <a:p>
            <a:r>
              <a:rPr lang="tr-TR" dirty="0" err="1"/>
              <a:t>Outward</a:t>
            </a:r>
            <a:r>
              <a:rPr lang="tr-TR" dirty="0"/>
              <a:t> </a:t>
            </a:r>
            <a:r>
              <a:rPr lang="en-US" dirty="0"/>
              <a:t>like a crust</a:t>
            </a:r>
            <a:r>
              <a:rPr lang="tr-TR" dirty="0"/>
              <a:t>, t</a:t>
            </a:r>
            <a:r>
              <a:rPr lang="en-US" dirty="0"/>
              <a:t>his structure is called capsule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form</a:t>
            </a:r>
            <a:r>
              <a:rPr lang="tr-TR" dirty="0"/>
              <a:t>ed </a:t>
            </a:r>
            <a:r>
              <a:rPr lang="tr-TR" dirty="0" err="1"/>
              <a:t>by</a:t>
            </a:r>
            <a:r>
              <a:rPr lang="en-US" dirty="0"/>
              <a:t> a dense network of collagen fibrils</a:t>
            </a:r>
            <a:endParaRPr lang="tr-TR" dirty="0"/>
          </a:p>
          <a:p>
            <a:r>
              <a:rPr lang="en-US" dirty="0"/>
              <a:t>The connective tissue entering the inner part of the </a:t>
            </a:r>
            <a:r>
              <a:rPr lang="en-US" dirty="0" err="1"/>
              <a:t>secretory</a:t>
            </a:r>
            <a:r>
              <a:rPr lang="en-US" dirty="0"/>
              <a:t> gland is called the </a:t>
            </a:r>
            <a:r>
              <a:rPr lang="en-US" b="1" dirty="0"/>
              <a:t>septum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The parts separated by the </a:t>
            </a:r>
            <a:r>
              <a:rPr lang="en-US" dirty="0" err="1"/>
              <a:t>sept</a:t>
            </a:r>
            <a:r>
              <a:rPr lang="tr-TR" dirty="0"/>
              <a:t>um</a:t>
            </a:r>
            <a:r>
              <a:rPr lang="en-US" dirty="0"/>
              <a:t> are called </a:t>
            </a:r>
            <a:r>
              <a:rPr lang="en-US" b="1" dirty="0"/>
              <a:t>lobes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loops are divided into smaller segments with smaller </a:t>
            </a:r>
            <a:r>
              <a:rPr lang="en-US" dirty="0" err="1"/>
              <a:t>septums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These units, which can be seen even with the naked eye, are called </a:t>
            </a:r>
            <a:r>
              <a:rPr lang="en-US" b="1" dirty="0"/>
              <a:t>lob</a:t>
            </a:r>
            <a:r>
              <a:rPr lang="tr-TR" b="1" dirty="0" err="1"/>
              <a:t>ules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/>
              <a:t>A</a:t>
            </a:r>
            <a:r>
              <a:rPr lang="en-US" dirty="0"/>
              <a:t>re also separated into small </a:t>
            </a:r>
            <a:r>
              <a:rPr lang="en-US" dirty="0" err="1"/>
              <a:t>secretory</a:t>
            </a:r>
            <a:r>
              <a:rPr lang="en-US" dirty="0"/>
              <a:t> units that can be seen with a microscope.</a:t>
            </a:r>
            <a:endParaRPr lang="tr-TR" dirty="0"/>
          </a:p>
          <a:p>
            <a:pPr>
              <a:buNone/>
            </a:pPr>
            <a:r>
              <a:rPr lang="en-US" dirty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distribution of the blood and lymph vessels and nerves of the</a:t>
            </a:r>
            <a:r>
              <a:rPr lang="tr-TR" dirty="0"/>
              <a:t> </a:t>
            </a:r>
            <a:r>
              <a:rPr lang="tr-TR" dirty="0" err="1"/>
              <a:t>glands</a:t>
            </a:r>
            <a:r>
              <a:rPr lang="en-US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en-US" dirty="0"/>
              <a:t>just as if they were in the connective tissue.</a:t>
            </a:r>
            <a:endParaRPr lang="tr-TR" dirty="0"/>
          </a:p>
          <a:p>
            <a:r>
              <a:rPr lang="en-US" dirty="0"/>
              <a:t>They enter the capsule and follow the septum of collagen fibers and enter the thinner sections between the lobes.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exocrine gland channel system carries salivation</a:t>
            </a:r>
            <a:r>
              <a:rPr lang="tr-TR" dirty="0"/>
              <a:t> </a:t>
            </a:r>
            <a:r>
              <a:rPr lang="en-US" dirty="0"/>
              <a:t>into the internal or external cavities of the body.</a:t>
            </a:r>
            <a:endParaRPr lang="tr-TR" dirty="0"/>
          </a:p>
          <a:p>
            <a:r>
              <a:rPr lang="en-US" dirty="0"/>
              <a:t>The channels do not carry only the secretion material, but change it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en-US" dirty="0"/>
              <a:t>passing.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main channel </a:t>
            </a:r>
            <a:r>
              <a:rPr lang="tr-TR" dirty="0" err="1"/>
              <a:t>divides</a:t>
            </a:r>
            <a:r>
              <a:rPr lang="tr-TR" dirty="0"/>
              <a:t> </a:t>
            </a:r>
            <a:r>
              <a:rPr lang="en-US" dirty="0"/>
              <a:t>connective tissue, creating the lob ducts.</a:t>
            </a:r>
            <a:endParaRPr lang="tr-TR" dirty="0"/>
          </a:p>
          <a:p>
            <a:r>
              <a:rPr lang="en-US" dirty="0"/>
              <a:t>These channels between the lob</a:t>
            </a:r>
            <a:r>
              <a:rPr lang="tr-TR" dirty="0" err="1"/>
              <a:t>ules</a:t>
            </a:r>
            <a:r>
              <a:rPr lang="en-US" dirty="0"/>
              <a:t> </a:t>
            </a:r>
            <a:r>
              <a:rPr lang="en-US" dirty="0" err="1"/>
              <a:t>mak</a:t>
            </a:r>
            <a:r>
              <a:rPr lang="tr-TR" dirty="0"/>
              <a:t>es </a:t>
            </a:r>
            <a:r>
              <a:rPr lang="en-US" dirty="0"/>
              <a:t>more branching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6" descr="04_table_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4035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 descr="170_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88913"/>
            <a:ext cx="7488238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1317625" y="6230938"/>
            <a:ext cx="6423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tr-TR" dirty="0">
                <a:latin typeface="Arial" charset="0"/>
              </a:rPr>
              <a:t>Gözyaşı bezi ve </a:t>
            </a:r>
            <a:r>
              <a:rPr lang="tr-TR" dirty="0" err="1">
                <a:latin typeface="Arial" charset="0"/>
              </a:rPr>
              <a:t>lopçuklar</a:t>
            </a:r>
            <a:r>
              <a:rPr lang="tr-TR" dirty="0">
                <a:latin typeface="Arial" charset="0"/>
              </a:rPr>
              <a:t> (Birleşik </a:t>
            </a:r>
            <a:r>
              <a:rPr lang="tr-TR" dirty="0" err="1">
                <a:latin typeface="Arial" charset="0"/>
              </a:rPr>
              <a:t>tübüler</a:t>
            </a:r>
            <a:r>
              <a:rPr lang="tr-TR" dirty="0">
                <a:latin typeface="Arial" charset="0"/>
              </a:rPr>
              <a:t> bez)</a:t>
            </a:r>
          </a:p>
          <a:p>
            <a:pPr>
              <a:lnSpc>
                <a:spcPct val="105000"/>
              </a:lnSpc>
            </a:pPr>
            <a:r>
              <a:rPr lang="tr-TR" sz="1600" dirty="0">
                <a:hlinkClick r:id="rId3"/>
              </a:rPr>
              <a:t>http://neuromedia.neurobio.ucla.edu/campbell/glands/wp_images/170_lp.gif</a:t>
            </a:r>
            <a:endParaRPr lang="tr-TR" sz="1600" dirty="0"/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1595438" y="1819275"/>
            <a:ext cx="960437" cy="336550"/>
          </a:xfrm>
          <a:prstGeom prst="rect">
            <a:avLst/>
          </a:prstGeom>
          <a:solidFill>
            <a:srgbClr val="7C0B0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/>
              <a:t>Lopçuk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5483225" y="2492375"/>
            <a:ext cx="960438" cy="336550"/>
          </a:xfrm>
          <a:prstGeom prst="rect">
            <a:avLst/>
          </a:prstGeom>
          <a:solidFill>
            <a:srgbClr val="7C0B0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/>
              <a:t>Lopçuk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6059488" y="5540375"/>
            <a:ext cx="960437" cy="336550"/>
          </a:xfrm>
          <a:prstGeom prst="rect">
            <a:avLst/>
          </a:prstGeom>
          <a:solidFill>
            <a:srgbClr val="7C0B0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/>
              <a:t>Lopçuk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4741863" y="4170363"/>
            <a:ext cx="838200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1600">
                <a:latin typeface="Arial" charset="0"/>
              </a:rPr>
              <a:t>Bağ </a:t>
            </a:r>
          </a:p>
          <a:p>
            <a:pPr>
              <a:lnSpc>
                <a:spcPct val="80000"/>
              </a:lnSpc>
            </a:pPr>
            <a:r>
              <a:rPr lang="tr-TR" sz="1600">
                <a:latin typeface="Arial" charset="0"/>
              </a:rPr>
              <a:t>dokusu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6048672"/>
          </a:xfrm>
        </p:spPr>
        <p:txBody>
          <a:bodyPr/>
          <a:lstStyle/>
          <a:p>
            <a:r>
              <a:rPr lang="en-US" dirty="0"/>
              <a:t>The glandular epithelium cells take necessary molecules and with intracellular biosynthetic mechanisms turn them to complex products</a:t>
            </a:r>
            <a:endParaRPr lang="tr-TR" dirty="0"/>
          </a:p>
          <a:p>
            <a:r>
              <a:rPr lang="tr-TR" dirty="0" err="1"/>
              <a:t>Excrete</a:t>
            </a:r>
            <a:r>
              <a:rPr lang="en-US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dirty="0"/>
              <a:t>blood</a:t>
            </a:r>
            <a:r>
              <a:rPr lang="tr-TR" dirty="0"/>
              <a:t>,</a:t>
            </a:r>
            <a:r>
              <a:rPr lang="en-US" dirty="0"/>
              <a:t> inner or outer medulla, skin, mouth and digestive cavity etc.</a:t>
            </a:r>
          </a:p>
          <a:p>
            <a:r>
              <a:rPr lang="en-US" dirty="0"/>
              <a:t>This phenomenon is called </a:t>
            </a:r>
            <a:r>
              <a:rPr lang="en-US" b="1" dirty="0"/>
              <a:t>secretion</a:t>
            </a:r>
            <a:r>
              <a:rPr lang="tr-TR" dirty="0"/>
              <a:t>,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Cells </a:t>
            </a:r>
            <a:r>
              <a:rPr lang="tr-TR" dirty="0" err="1"/>
              <a:t>or</a:t>
            </a:r>
            <a:r>
              <a:rPr lang="en-US" dirty="0"/>
              <a:t> cell groups specialized for secretion are called </a:t>
            </a:r>
            <a:r>
              <a:rPr lang="en-US" b="1" dirty="0"/>
              <a:t>secretory glands</a:t>
            </a:r>
            <a:r>
              <a:rPr lang="en-US" dirty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submandstri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60350"/>
            <a:ext cx="8999538" cy="5862638"/>
          </a:xfrm>
          <a:noFill/>
          <a:ln/>
        </p:spPr>
      </p:pic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1235075" y="6200775"/>
            <a:ext cx="636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Çene altı tükrük bezi– Bez boşaltım kanalı, çizgili kanal</a:t>
            </a:r>
          </a:p>
        </p:txBody>
      </p:sp>
      <p:sp>
        <p:nvSpPr>
          <p:cNvPr id="361476" name="Line 4"/>
          <p:cNvSpPr>
            <a:spLocks noChangeShapeType="1"/>
          </p:cNvSpPr>
          <p:nvPr/>
        </p:nvSpPr>
        <p:spPr bwMode="auto">
          <a:xfrm flipH="1" flipV="1">
            <a:off x="2590800" y="4800600"/>
            <a:ext cx="685800" cy="1295400"/>
          </a:xfrm>
          <a:prstGeom prst="line">
            <a:avLst/>
          </a:prstGeom>
          <a:noFill/>
          <a:ln w="349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1477" name="Line 5"/>
          <p:cNvSpPr>
            <a:spLocks noChangeShapeType="1"/>
          </p:cNvSpPr>
          <p:nvPr/>
        </p:nvSpPr>
        <p:spPr bwMode="auto">
          <a:xfrm flipH="1" flipV="1">
            <a:off x="990600" y="4495800"/>
            <a:ext cx="2286000" cy="16002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1478" name="Line 6"/>
          <p:cNvSpPr>
            <a:spLocks noChangeShapeType="1"/>
          </p:cNvSpPr>
          <p:nvPr/>
        </p:nvSpPr>
        <p:spPr bwMode="auto">
          <a:xfrm flipH="1" flipV="1">
            <a:off x="4876800" y="4267200"/>
            <a:ext cx="685800" cy="19050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5" name="Picture 7" descr="128_Interlob_duct"/>
          <p:cNvPicPr>
            <a:picLocks noChangeAspect="1" noChangeArrowheads="1"/>
          </p:cNvPicPr>
          <p:nvPr/>
        </p:nvPicPr>
        <p:blipFill>
          <a:blip r:embed="rId2" cstate="print"/>
          <a:srcRect b="3783"/>
          <a:stretch>
            <a:fillRect/>
          </a:stretch>
        </p:blipFill>
        <p:spPr bwMode="auto">
          <a:xfrm>
            <a:off x="538163" y="331788"/>
            <a:ext cx="82819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879475" y="6307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1246188" y="6369050"/>
            <a:ext cx="647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>
                <a:latin typeface="Arial" charset="0"/>
              </a:rPr>
              <a:t>Loplar arası kanal, çene altı tükürük bezi (H-E)</a:t>
            </a:r>
          </a:p>
        </p:txBody>
      </p: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4906963" y="3643313"/>
            <a:ext cx="84613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7C0B02"/>
                </a:solidFill>
              </a:rPr>
              <a:t>Kanal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6278563" y="1381125"/>
            <a:ext cx="715962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1600" b="1">
                <a:solidFill>
                  <a:srgbClr val="7C0B02"/>
                </a:solidFill>
              </a:rPr>
              <a:t>Kanal</a:t>
            </a: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3995738" y="1941513"/>
            <a:ext cx="930275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tr-TR" sz="1600" b="1">
                <a:solidFill>
                  <a:srgbClr val="7C0B02"/>
                </a:solidFill>
              </a:rPr>
              <a:t>Arteryol</a:t>
            </a:r>
          </a:p>
        </p:txBody>
      </p:sp>
      <p:sp>
        <p:nvSpPr>
          <p:cNvPr id="355341" name="Text Box 13"/>
          <p:cNvSpPr txBox="1">
            <a:spLocks noChangeArrowheads="1"/>
          </p:cNvSpPr>
          <p:nvPr/>
        </p:nvSpPr>
        <p:spPr bwMode="auto">
          <a:xfrm>
            <a:off x="6280150" y="1338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2287588" y="2354263"/>
            <a:ext cx="715962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1600" b="1">
                <a:solidFill>
                  <a:srgbClr val="7C0B02"/>
                </a:solidFill>
              </a:rPr>
              <a:t>Kanal</a:t>
            </a:r>
          </a:p>
        </p:txBody>
      </p:sp>
      <p:sp>
        <p:nvSpPr>
          <p:cNvPr id="355343" name="Text Box 15"/>
          <p:cNvSpPr txBox="1">
            <a:spLocks noChangeArrowheads="1"/>
          </p:cNvSpPr>
          <p:nvPr/>
        </p:nvSpPr>
        <p:spPr bwMode="auto">
          <a:xfrm>
            <a:off x="655638" y="4195763"/>
            <a:ext cx="1044575" cy="581025"/>
          </a:xfrm>
          <a:prstGeom prst="rect">
            <a:avLst/>
          </a:prstGeom>
          <a:solidFill>
            <a:srgbClr val="7C0B0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b="1">
                <a:latin typeface="Arial" charset="0"/>
              </a:rPr>
              <a:t>Asinar </a:t>
            </a:r>
          </a:p>
          <a:p>
            <a:pPr>
              <a:lnSpc>
                <a:spcPct val="80000"/>
              </a:lnSpc>
            </a:pPr>
            <a:r>
              <a:rPr lang="tr-TR" b="1">
                <a:latin typeface="Arial" charset="0"/>
              </a:rPr>
              <a:t>bez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90266"/>
          </a:xfrm>
        </p:spPr>
        <p:txBody>
          <a:bodyPr>
            <a:normAutofit/>
          </a:bodyPr>
          <a:lstStyle/>
          <a:p>
            <a:r>
              <a:rPr lang="tr-TR" sz="6600" dirty="0"/>
              <a:t>CLASSIFICATION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Relation to epithelial tissue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en-US" dirty="0" err="1"/>
              <a:t>Endoepithelial</a:t>
            </a:r>
            <a:r>
              <a:rPr lang="en-US" dirty="0"/>
              <a:t> glands</a:t>
            </a:r>
            <a:endParaRPr lang="tr-TR" dirty="0"/>
          </a:p>
          <a:p>
            <a:pPr lvl="1"/>
            <a:r>
              <a:rPr lang="en-US" dirty="0"/>
              <a:t> </a:t>
            </a:r>
            <a:r>
              <a:rPr lang="en-US" dirty="0" err="1"/>
              <a:t>Secretory</a:t>
            </a:r>
            <a:r>
              <a:rPr lang="en-US" dirty="0"/>
              <a:t> cells are among the cells of the covering epithelium. </a:t>
            </a:r>
            <a:endParaRPr lang="tr-TR" dirty="0"/>
          </a:p>
          <a:p>
            <a:pPr lvl="1"/>
            <a:r>
              <a:rPr lang="en-US" dirty="0"/>
              <a:t>There are single-celled and </a:t>
            </a:r>
            <a:r>
              <a:rPr lang="en-US" dirty="0" err="1"/>
              <a:t>multicellular</a:t>
            </a:r>
            <a:r>
              <a:rPr lang="en-US" dirty="0"/>
              <a:t> types.</a:t>
            </a:r>
            <a:endParaRPr lang="tr-TR" dirty="0"/>
          </a:p>
          <a:p>
            <a:r>
              <a:rPr lang="en-US" dirty="0" err="1"/>
              <a:t>Exoepithelial</a:t>
            </a:r>
            <a:r>
              <a:rPr lang="en-US" dirty="0"/>
              <a:t> glands</a:t>
            </a:r>
            <a:endParaRPr lang="tr-TR" dirty="0"/>
          </a:p>
          <a:p>
            <a:pPr lvl="1"/>
            <a:r>
              <a:rPr lang="en-US" dirty="0"/>
              <a:t>The gland-secreting cells are located within the connective tissue beneath the covering epithelium, reaching the surface with the </a:t>
            </a:r>
            <a:r>
              <a:rPr lang="en-US" dirty="0" err="1"/>
              <a:t>secretory</a:t>
            </a:r>
            <a:r>
              <a:rPr lang="en-US" dirty="0"/>
              <a:t> drainage channel.</a:t>
            </a:r>
            <a:br>
              <a:rPr lang="en-US" dirty="0"/>
            </a:br>
            <a:r>
              <a:rPr lang="en-US" dirty="0"/>
              <a:t>Saliva and skin glands, </a:t>
            </a:r>
          </a:p>
          <a:p>
            <a:endParaRPr lang="tr-TR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Picture 4" descr="tara0004"/>
          <p:cNvPicPr>
            <a:picLocks noChangeAspect="1" noChangeArrowheads="1"/>
          </p:cNvPicPr>
          <p:nvPr/>
        </p:nvPicPr>
        <p:blipFill>
          <a:blip r:embed="rId2" cstate="print"/>
          <a:srcRect l="5936" t="4024" r="9396" b="24321"/>
          <a:stretch>
            <a:fillRect/>
          </a:stretch>
        </p:blipFill>
        <p:spPr bwMode="auto">
          <a:xfrm>
            <a:off x="4708525" y="620713"/>
            <a:ext cx="4184650" cy="432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735013" y="25622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/>
          </a:p>
        </p:txBody>
      </p:sp>
      <p:pic>
        <p:nvPicPr>
          <p:cNvPr id="330758" name="Picture 6" descr="cell1-4"/>
          <p:cNvPicPr>
            <a:picLocks noChangeAspect="1" noChangeArrowheads="1"/>
          </p:cNvPicPr>
          <p:nvPr/>
        </p:nvPicPr>
        <p:blipFill>
          <a:blip r:embed="rId3" cstate="print"/>
          <a:srcRect l="17886" t="2985" r="21313" b="20319"/>
          <a:stretch>
            <a:fillRect/>
          </a:stretch>
        </p:blipFill>
        <p:spPr bwMode="auto">
          <a:xfrm>
            <a:off x="179388" y="620713"/>
            <a:ext cx="4319587" cy="432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547813" y="1628775"/>
            <a:ext cx="1111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chemeClr val="bg1"/>
                </a:solidFill>
                <a:latin typeface="Arial" charset="0"/>
              </a:rPr>
              <a:t>Salgı </a:t>
            </a:r>
          </a:p>
          <a:p>
            <a:r>
              <a:rPr lang="tr-TR" sz="1600" b="1">
                <a:solidFill>
                  <a:schemeClr val="bg1"/>
                </a:solidFill>
                <a:latin typeface="Arial" charset="0"/>
              </a:rPr>
              <a:t>granülleri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3132138" y="177323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600" b="1">
                <a:solidFill>
                  <a:schemeClr val="bg1"/>
                </a:solidFill>
                <a:latin typeface="Arial Unicode MS" pitchFamily="34" charset="-128"/>
              </a:rPr>
              <a:t>Epitel h.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3844925" y="4075113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1400">
                <a:solidFill>
                  <a:schemeClr val="bg1"/>
                </a:solidFill>
              </a:rPr>
              <a:t>Lökosit</a:t>
            </a: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158750" y="49387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/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360363" y="5487988"/>
            <a:ext cx="4067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tr-TR">
                <a:latin typeface="Arial" charset="0"/>
              </a:rPr>
              <a:t>Endoepitelyal tek hücreli bez.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tr-TR">
                <a:latin typeface="Arial" charset="0"/>
              </a:rPr>
              <a:t>Bağırsak epitelinde goblet hücresi</a:t>
            </a:r>
            <a:endParaRPr lang="tr-TR" sz="1600">
              <a:latin typeface="Arial" charset="0"/>
            </a:endParaRP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4932363" y="5464175"/>
            <a:ext cx="3706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tr-TR">
                <a:latin typeface="Arial" charset="0"/>
              </a:rPr>
              <a:t>Endoepitelyal çok hücreli bez.</a:t>
            </a:r>
          </a:p>
        </p:txBody>
      </p: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179388" y="4508500"/>
            <a:ext cx="1114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  <a:spcBef>
                <a:spcPct val="5000"/>
              </a:spcBef>
            </a:pPr>
            <a:r>
              <a:rPr lang="tr-TR">
                <a:solidFill>
                  <a:schemeClr val="bg1"/>
                </a:solidFill>
              </a:rPr>
              <a:t>(x 4 000)</a:t>
            </a:r>
          </a:p>
        </p:txBody>
      </p:sp>
      <p:sp>
        <p:nvSpPr>
          <p:cNvPr id="330767" name="AutoShape 15"/>
          <p:cNvSpPr>
            <a:spLocks noChangeArrowheads="1"/>
          </p:cNvSpPr>
          <p:nvPr/>
        </p:nvSpPr>
        <p:spPr bwMode="auto">
          <a:xfrm>
            <a:off x="2051050" y="4725988"/>
            <a:ext cx="360363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FFFF2F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30769" name="AutoShape 17"/>
          <p:cNvSpPr>
            <a:spLocks/>
          </p:cNvSpPr>
          <p:nvPr/>
        </p:nvSpPr>
        <p:spPr bwMode="auto">
          <a:xfrm rot="5400000">
            <a:off x="5795169" y="3140869"/>
            <a:ext cx="2160587" cy="2162175"/>
          </a:xfrm>
          <a:prstGeom prst="rightBrace">
            <a:avLst>
              <a:gd name="adj1" fmla="val 8339"/>
              <a:gd name="adj2" fmla="val 50806"/>
            </a:avLst>
          </a:prstGeom>
          <a:noFill/>
          <a:ln w="63500">
            <a:solidFill>
              <a:srgbClr val="FFFF2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imple%20columnar%2040x[1]"/>
          <p:cNvPicPr>
            <a:picLocks noChangeAspect="1" noChangeArrowheads="1"/>
          </p:cNvPicPr>
          <p:nvPr/>
        </p:nvPicPr>
        <p:blipFill>
          <a:blip r:embed="rId2" cstate="print"/>
          <a:srcRect t="12479"/>
          <a:stretch>
            <a:fillRect/>
          </a:stretch>
        </p:blipFill>
        <p:spPr bwMode="auto">
          <a:xfrm>
            <a:off x="323850" y="260350"/>
            <a:ext cx="8569325" cy="562292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tr-TR" b="1">
                <a:latin typeface="Arial" charset="0"/>
                <a:cs typeface="Times New Roman" pitchFamily="18" charset="0"/>
              </a:rPr>
              <a:t>Endoepitelyal bez. Tek tabakalı silindirik epitel hücreleri arasında tek hücreli bez, Goblet hücreleri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908675" y="278130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 i="1">
                <a:solidFill>
                  <a:srgbClr val="FFFFCC"/>
                </a:solidFill>
                <a:latin typeface="Arial" charset="0"/>
              </a:rPr>
              <a:t>Goblet </a:t>
            </a:r>
          </a:p>
          <a:p>
            <a:r>
              <a:rPr lang="tr-TR" sz="1800" b="1" i="1">
                <a:solidFill>
                  <a:srgbClr val="FFFFCC"/>
                </a:solidFill>
                <a:latin typeface="Arial" charset="0"/>
              </a:rPr>
              <a:t>Hücresi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219075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80578" name="Picture 2" descr="http://www2.uerj.br/~micron/atlas/atlasenglish/Skin/pele00.jpg"/>
          <p:cNvPicPr>
            <a:picLocks noChangeAspect="1" noChangeArrowheads="1"/>
          </p:cNvPicPr>
          <p:nvPr/>
        </p:nvPicPr>
        <p:blipFill>
          <a:blip r:embed="rId2" r:link="rId3" cstate="print">
            <a:lum bright="12000" contrast="12000"/>
          </a:blip>
          <a:srcRect b="11407"/>
          <a:stretch>
            <a:fillRect/>
          </a:stretch>
        </p:blipFill>
        <p:spPr bwMode="auto">
          <a:xfrm>
            <a:off x="323850" y="2338388"/>
            <a:ext cx="84534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276225" y="6165850"/>
            <a:ext cx="436721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tr-TR" altLang="zh-CN" sz="2400" b="1"/>
              <a:t>   </a:t>
            </a:r>
            <a:r>
              <a:rPr lang="tr-TR" altLang="zh-CN" sz="2400" b="1">
                <a:ea typeface="SimSun" pitchFamily="2" charset="-122"/>
              </a:rPr>
              <a:t>Deri</a:t>
            </a:r>
            <a:r>
              <a:rPr lang="tr-TR" altLang="zh-CN" sz="2400" b="1"/>
              <a:t> kesidi</a:t>
            </a:r>
            <a:r>
              <a:rPr lang="tr-TR" altLang="zh-CN" sz="2400" b="1">
                <a:ea typeface="SimSun" pitchFamily="2" charset="-122"/>
              </a:rPr>
              <a:t> </a:t>
            </a:r>
            <a:r>
              <a:rPr lang="tr-TR" altLang="zh-CN" sz="2400" b="1"/>
              <a:t> </a:t>
            </a:r>
            <a:r>
              <a:rPr lang="tr-TR" altLang="zh-CN" sz="2400" b="1">
                <a:ea typeface="SimSun" pitchFamily="2" charset="-122"/>
              </a:rPr>
              <a:t>(Gomori Boyası)</a:t>
            </a:r>
            <a:r>
              <a:rPr lang="tr-TR" altLang="zh-CN" sz="2400" b="1"/>
              <a:t>  </a:t>
            </a:r>
            <a:endParaRPr lang="tr-TR" sz="2400" b="1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762000" y="2319338"/>
            <a:ext cx="1089025" cy="312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tr-TR" altLang="zh-CN" sz="1600" b="1">
                <a:ea typeface="SimSun" pitchFamily="2" charset="-122"/>
              </a:rPr>
              <a:t>Epidermis</a:t>
            </a:r>
            <a:endParaRPr lang="tr-TR" sz="1600" b="1">
              <a:ea typeface="SimSun" pitchFamily="2" charset="-122"/>
            </a:endParaRP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2533650" y="2349500"/>
            <a:ext cx="103028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tr-TR" altLang="zh-CN" sz="1800" b="1">
                <a:ea typeface="SimSun" pitchFamily="2" charset="-122"/>
              </a:rPr>
              <a:t>Yağ bezi</a:t>
            </a:r>
            <a:endParaRPr lang="tr-TR" sz="1800" b="1">
              <a:ea typeface="SimSun" pitchFamily="2" charset="-122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3581400" y="2444750"/>
            <a:ext cx="8175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altLang="zh-CN" sz="1600" b="1">
                <a:ea typeface="SimSun" pitchFamily="2" charset="-122"/>
              </a:rPr>
              <a:t>Dermis</a:t>
            </a:r>
            <a:endParaRPr lang="tr-TR" sz="1600" b="1">
              <a:ea typeface="SimSun" pitchFamily="2" charset="-122"/>
            </a:endParaRP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4495800" y="2486025"/>
            <a:ext cx="990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altLang="zh-CN" sz="1800" b="1">
                <a:ea typeface="SimSun" pitchFamily="2" charset="-122"/>
              </a:rPr>
              <a:t>Ter bezi</a:t>
            </a:r>
            <a:endParaRPr lang="tr-TR" sz="1800" b="1">
              <a:ea typeface="SimSun" pitchFamily="2" charset="-122"/>
            </a:endParaRPr>
          </a:p>
        </p:txBody>
      </p: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5948363" y="2414588"/>
            <a:ext cx="13604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altLang="zh-CN" sz="1800" b="1">
                <a:ea typeface="SimSun" pitchFamily="2" charset="-122"/>
              </a:rPr>
              <a:t>Kıl folikülü</a:t>
            </a:r>
            <a:endParaRPr lang="tr-TR" sz="1800" b="1">
              <a:ea typeface="SimSun" pitchFamily="2" charset="-122"/>
            </a:endParaRPr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7451725" y="2420938"/>
            <a:ext cx="1296988" cy="754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tr-TR" altLang="zh-CN" sz="1600" b="1">
                <a:ea typeface="SimSun" pitchFamily="2" charset="-122"/>
              </a:rPr>
              <a:t>Kıl </a:t>
            </a:r>
            <a:r>
              <a:rPr lang="tr-TR" altLang="zh-CN" sz="1600" b="1"/>
              <a:t>f</a:t>
            </a:r>
            <a:r>
              <a:rPr lang="tr-TR" altLang="zh-CN" sz="1600" b="1">
                <a:ea typeface="SimSun" pitchFamily="2" charset="-122"/>
              </a:rPr>
              <a:t>olikülünün </a:t>
            </a:r>
            <a:endParaRPr lang="tr-TR" altLang="zh-CN" sz="1600" b="1"/>
          </a:p>
          <a:p>
            <a:pPr algn="l">
              <a:lnSpc>
                <a:spcPct val="90000"/>
              </a:lnSpc>
            </a:pPr>
            <a:r>
              <a:rPr lang="tr-TR" altLang="zh-CN" sz="1600" b="1">
                <a:ea typeface="SimSun" pitchFamily="2" charset="-122"/>
              </a:rPr>
              <a:t>enine kesiti</a:t>
            </a:r>
            <a:endParaRPr lang="tr-TR" sz="1600" b="1">
              <a:ea typeface="SimSun" pitchFamily="2" charset="-122"/>
            </a:endParaRP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179388" y="6742113"/>
            <a:ext cx="8763000" cy="0"/>
          </a:xfrm>
          <a:prstGeom prst="line">
            <a:avLst/>
          </a:prstGeom>
          <a:noFill/>
          <a:ln w="57150" cmpd="thinThick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0590" name="Line 14"/>
          <p:cNvSpPr>
            <a:spLocks noChangeShapeType="1"/>
          </p:cNvSpPr>
          <p:nvPr/>
        </p:nvSpPr>
        <p:spPr bwMode="auto">
          <a:xfrm>
            <a:off x="179388" y="2027238"/>
            <a:ext cx="0" cy="4714875"/>
          </a:xfrm>
          <a:prstGeom prst="line">
            <a:avLst/>
          </a:prstGeom>
          <a:noFill/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>
            <a:off x="8915400" y="2027238"/>
            <a:ext cx="0" cy="4714875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152400" y="2060575"/>
            <a:ext cx="8763000" cy="0"/>
          </a:xfrm>
          <a:prstGeom prst="line">
            <a:avLst/>
          </a:prstGeom>
          <a:noFill/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179388" y="184150"/>
            <a:ext cx="8713787" cy="453201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2400" b="1" dirty="0" err="1">
                <a:latin typeface="Arial" charset="0"/>
              </a:rPr>
              <a:t>Ekzoepitelyal</a:t>
            </a:r>
            <a:endParaRPr lang="tr-TR" sz="2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Exocrine glands are classified by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gland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  <a:p>
            <a:pPr>
              <a:buNone/>
            </a:pPr>
            <a:r>
              <a:rPr lang="tr-TR" dirty="0"/>
              <a:t>		 </a:t>
            </a:r>
            <a:r>
              <a:rPr lang="tr-TR" dirty="0" err="1"/>
              <a:t>Unicellular</a:t>
            </a:r>
            <a:r>
              <a:rPr lang="tr-TR" dirty="0"/>
              <a:t> </a:t>
            </a:r>
            <a:r>
              <a:rPr lang="tr-TR" dirty="0" err="1"/>
              <a:t>exocrine</a:t>
            </a:r>
            <a:r>
              <a:rPr lang="tr-TR" dirty="0"/>
              <a:t> </a:t>
            </a:r>
            <a:r>
              <a:rPr lang="tr-TR" dirty="0" err="1"/>
              <a:t>glands</a:t>
            </a:r>
            <a:endParaRPr lang="tr-TR" dirty="0"/>
          </a:p>
          <a:p>
            <a:pPr>
              <a:buNone/>
            </a:pPr>
            <a:r>
              <a:rPr lang="tr-TR" dirty="0"/>
              <a:t>		 </a:t>
            </a:r>
            <a:r>
              <a:rPr lang="tr-TR" dirty="0" err="1"/>
              <a:t>Multicellular</a:t>
            </a:r>
            <a:r>
              <a:rPr lang="tr-TR" dirty="0"/>
              <a:t> </a:t>
            </a:r>
            <a:r>
              <a:rPr lang="tr-TR" dirty="0" err="1"/>
              <a:t>exocrine</a:t>
            </a:r>
            <a:r>
              <a:rPr lang="tr-TR" dirty="0"/>
              <a:t> </a:t>
            </a:r>
            <a:r>
              <a:rPr lang="tr-TR" dirty="0" err="1"/>
              <a:t>glands</a:t>
            </a:r>
            <a:endParaRPr lang="tr-TR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Unicellular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exocrine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glands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common example in mammals is the Goblet cell</a:t>
            </a:r>
            <a:endParaRPr lang="tr-TR" dirty="0"/>
          </a:p>
          <a:p>
            <a:r>
              <a:rPr lang="en-US" dirty="0"/>
              <a:t>Found dispersedly in, e.g., respiratory and intestinal epithelium</a:t>
            </a:r>
            <a:endParaRPr lang="tr-TR" dirty="0"/>
          </a:p>
          <a:p>
            <a:r>
              <a:rPr lang="en-US" dirty="0"/>
              <a:t> Life span is 3-4 days.</a:t>
            </a:r>
            <a:endParaRPr lang="tr-TR" dirty="0"/>
          </a:p>
          <a:p>
            <a:r>
              <a:rPr lang="en-US" dirty="0"/>
              <a:t>Flask-shaped cell, with nucleus placed in the narrow basal part of the cell.</a:t>
            </a:r>
          </a:p>
          <a:p>
            <a:r>
              <a:rPr lang="en-US" dirty="0"/>
              <a:t>Apical broad cell part is filled with </a:t>
            </a:r>
            <a:r>
              <a:rPr lang="en-US" dirty="0" err="1"/>
              <a:t>mucin</a:t>
            </a:r>
            <a:r>
              <a:rPr lang="en-US" dirty="0"/>
              <a:t>-containing vesicles  </a:t>
            </a:r>
            <a:endParaRPr lang="tr-TR" dirty="0"/>
          </a:p>
          <a:p>
            <a:r>
              <a:rPr lang="en-US" dirty="0"/>
              <a:t> It is also called the </a:t>
            </a:r>
            <a:r>
              <a:rPr lang="en-US" dirty="0" err="1"/>
              <a:t>Kalisiform</a:t>
            </a:r>
            <a:r>
              <a:rPr lang="en-US" dirty="0"/>
              <a:t> cell because it resembles a glass or vase</a:t>
            </a:r>
            <a:endParaRPr lang="tr-TR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/>
              <a:t>Goblet Cell</a:t>
            </a:r>
          </a:p>
        </p:txBody>
      </p:sp>
      <p:pic>
        <p:nvPicPr>
          <p:cNvPr id="627716" name="Picture 4"/>
          <p:cNvPicPr>
            <a:picLocks noChangeAspect="1" noChangeArrowheads="1"/>
          </p:cNvPicPr>
          <p:nvPr/>
        </p:nvPicPr>
        <p:blipFill>
          <a:blip r:embed="rId2" cstate="print"/>
          <a:srcRect l="46834" t="22366" r="1379" b="5334"/>
          <a:stretch>
            <a:fillRect/>
          </a:stretch>
        </p:blipFill>
        <p:spPr bwMode="auto">
          <a:xfrm>
            <a:off x="2771800" y="1124745"/>
            <a:ext cx="4911104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Formation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Glandular epithelium is formed from an grow in of surface epithelium:</a:t>
            </a:r>
            <a:endParaRPr lang="tr-TR" dirty="0"/>
          </a:p>
          <a:p>
            <a:r>
              <a:rPr lang="en-US" dirty="0"/>
              <a:t>There are two functions in the gland</a:t>
            </a:r>
            <a:r>
              <a:rPr lang="tr-TR" dirty="0"/>
              <a:t>ular</a:t>
            </a:r>
            <a:r>
              <a:rPr lang="en-US" dirty="0"/>
              <a:t> epithelium:</a:t>
            </a:r>
            <a:br>
              <a:rPr lang="en-US" dirty="0"/>
            </a:br>
            <a:r>
              <a:rPr lang="en-US" dirty="0"/>
              <a:t>1- the cell has done for itself in the basal part,</a:t>
            </a:r>
            <a:br>
              <a:rPr lang="en-US" dirty="0"/>
            </a:br>
            <a:r>
              <a:rPr lang="en-US" dirty="0"/>
              <a:t>2. Depending on the function of the cell in the apical part.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3" name="Picture 5" descr="1-21"/>
          <p:cNvPicPr>
            <a:picLocks noChangeAspect="1" noChangeArrowheads="1"/>
          </p:cNvPicPr>
          <p:nvPr/>
        </p:nvPicPr>
        <p:blipFill>
          <a:blip r:embed="rId2" cstate="print"/>
          <a:srcRect l="11101" t="13557" r="11101" b="14397"/>
          <a:stretch>
            <a:fillRect/>
          </a:stretch>
        </p:blipFill>
        <p:spPr bwMode="auto">
          <a:xfrm>
            <a:off x="250825" y="44450"/>
            <a:ext cx="8642350" cy="6002338"/>
          </a:xfrm>
          <a:prstGeom prst="rect">
            <a:avLst/>
          </a:prstGeom>
          <a:noFill/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735013" y="5799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>
              <a:latin typeface="Monotype Corsiva" pitchFamily="66" charset="0"/>
            </a:endParaRP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179388" y="6092825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b="1">
                <a:latin typeface="Arial" charset="0"/>
                <a:cs typeface="Times New Roman" pitchFamily="18" charset="0"/>
              </a:rPr>
              <a:t>Trake, y</a:t>
            </a:r>
            <a:r>
              <a:rPr lang="tr-TR" b="1">
                <a:latin typeface="Arial Unicode MS" pitchFamily="34" charset="-128"/>
                <a:cs typeface="Times New Roman" pitchFamily="18" charset="0"/>
              </a:rPr>
              <a:t>alancı tabakalı silli silindirik epitel hücreleri (CL) ve aralarında tek hücreli bez </a:t>
            </a:r>
            <a:r>
              <a:rPr lang="tr-TR" b="1">
                <a:latin typeface="Arial" charset="0"/>
                <a:cs typeface="Times New Roman" pitchFamily="18" charset="0"/>
              </a:rPr>
              <a:t>(</a:t>
            </a:r>
            <a:r>
              <a:rPr lang="tr-TR" b="1">
                <a:latin typeface="Arial Unicode MS" pitchFamily="34" charset="-128"/>
                <a:cs typeface="Times New Roman" pitchFamily="18" charset="0"/>
              </a:rPr>
              <a:t>Goblet hücreleri</a:t>
            </a:r>
            <a:r>
              <a:rPr lang="tr-TR" b="1">
                <a:latin typeface="Arial" charset="0"/>
                <a:cs typeface="Times New Roman" pitchFamily="18" charset="0"/>
              </a:rPr>
              <a:t>, </a:t>
            </a:r>
            <a:r>
              <a:rPr lang="tr-TR" b="1">
                <a:latin typeface="Arial Unicode MS" pitchFamily="34" charset="-128"/>
                <a:cs typeface="Times New Roman" pitchFamily="18" charset="0"/>
              </a:rPr>
              <a:t>G).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obletcells-intestin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80400" cy="5519738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42988" y="6086475"/>
            <a:ext cx="712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b="1">
                <a:latin typeface="Arial" charset="0"/>
              </a:rPr>
              <a:t>Tek hücreli bez, Goblet hücresi (İnce bağırsak)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flipH="1">
            <a:off x="3348038" y="4292600"/>
            <a:ext cx="431800" cy="1727200"/>
          </a:xfrm>
          <a:custGeom>
            <a:avLst/>
            <a:gdLst>
              <a:gd name="G0" fmla="+- 9257 0 0"/>
              <a:gd name="G1" fmla="+- 15429 0 0"/>
              <a:gd name="G2" fmla="+- 7163 0 0"/>
              <a:gd name="G3" fmla="*/ 9257 1 2"/>
              <a:gd name="G4" fmla="+- G3 10800 0"/>
              <a:gd name="G5" fmla="+- 21600 9257 15429"/>
              <a:gd name="G6" fmla="+- 15429 7163 0"/>
              <a:gd name="G7" fmla="*/ G6 1 2"/>
              <a:gd name="G8" fmla="*/ 1542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5429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63 h 21600"/>
              <a:gd name="T4" fmla="*/ 0 w 21600"/>
              <a:gd name="T5" fmla="*/ 21600 h 21600"/>
              <a:gd name="T6" fmla="*/ 7715 w 21600"/>
              <a:gd name="T7" fmla="*/ 21600 h 21600"/>
              <a:gd name="T8" fmla="*/ 15429 w 21600"/>
              <a:gd name="T9" fmla="*/ 15814 h 21600"/>
              <a:gd name="T10" fmla="*/ 21600 w 21600"/>
              <a:gd name="T11" fmla="*/ 71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63"/>
                </a:lnTo>
                <a:lnTo>
                  <a:pt x="15428" y="7163"/>
                </a:lnTo>
                <a:lnTo>
                  <a:pt x="15428" y="21599"/>
                </a:lnTo>
                <a:lnTo>
                  <a:pt x="0" y="21599"/>
                </a:lnTo>
                <a:lnTo>
                  <a:pt x="0" y="21600"/>
                </a:lnTo>
                <a:lnTo>
                  <a:pt x="15429" y="21600"/>
                </a:lnTo>
                <a:lnTo>
                  <a:pt x="15429" y="7163"/>
                </a:lnTo>
                <a:lnTo>
                  <a:pt x="21600" y="7163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148263" y="4076700"/>
            <a:ext cx="431800" cy="1944688"/>
          </a:xfrm>
          <a:custGeom>
            <a:avLst/>
            <a:gdLst>
              <a:gd name="G0" fmla="+- 9257 0 0"/>
              <a:gd name="G1" fmla="+- 15429 0 0"/>
              <a:gd name="G2" fmla="+- 7163 0 0"/>
              <a:gd name="G3" fmla="*/ 9257 1 2"/>
              <a:gd name="G4" fmla="+- G3 10800 0"/>
              <a:gd name="G5" fmla="+- 21600 9257 15429"/>
              <a:gd name="G6" fmla="+- 15429 7163 0"/>
              <a:gd name="G7" fmla="*/ G6 1 2"/>
              <a:gd name="G8" fmla="*/ 1542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5429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63 h 21600"/>
              <a:gd name="T4" fmla="*/ 0 w 21600"/>
              <a:gd name="T5" fmla="*/ 21600 h 21600"/>
              <a:gd name="T6" fmla="*/ 7715 w 21600"/>
              <a:gd name="T7" fmla="*/ 21600 h 21600"/>
              <a:gd name="T8" fmla="*/ 15429 w 21600"/>
              <a:gd name="T9" fmla="*/ 15814 h 21600"/>
              <a:gd name="T10" fmla="*/ 21600 w 21600"/>
              <a:gd name="T11" fmla="*/ 71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63"/>
                </a:lnTo>
                <a:lnTo>
                  <a:pt x="15428" y="7163"/>
                </a:lnTo>
                <a:lnTo>
                  <a:pt x="15428" y="21599"/>
                </a:lnTo>
                <a:lnTo>
                  <a:pt x="0" y="21599"/>
                </a:lnTo>
                <a:lnTo>
                  <a:pt x="0" y="21600"/>
                </a:lnTo>
                <a:lnTo>
                  <a:pt x="15429" y="21600"/>
                </a:lnTo>
                <a:lnTo>
                  <a:pt x="15429" y="7163"/>
                </a:lnTo>
                <a:lnTo>
                  <a:pt x="21600" y="7163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goblet_pa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8964613" cy="4930775"/>
          </a:xfrm>
          <a:noFill/>
          <a:ln w="19050">
            <a:solidFill>
              <a:srgbClr val="9900CC"/>
            </a:solidFill>
          </a:ln>
        </p:spPr>
      </p:pic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142875" y="5822950"/>
            <a:ext cx="882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>
                <a:latin typeface="Arial" charset="0"/>
              </a:rPr>
              <a:t>Fare ince bağırsağında silindirik epitel ve goblet hücreleri. Glikoproteinleri boyayan Periyodik asit-Schiff tekniğiyle musin içeren salgı mor boyanır 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927850" y="4076700"/>
            <a:ext cx="1981200" cy="3968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>
                <a:solidFill>
                  <a:srgbClr val="800080"/>
                </a:solidFill>
                <a:latin typeface="Arial Unicode MS" pitchFamily="34" charset="-128"/>
              </a:rPr>
              <a:t>Goblet hücreleri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1239838" y="1338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/>
          </a:p>
        </p:txBody>
      </p:sp>
      <p:grpSp>
        <p:nvGrpSpPr>
          <p:cNvPr id="331781" name="Group 5"/>
          <p:cNvGrpSpPr>
            <a:grpSpLocks noChangeAspect="1"/>
          </p:cNvGrpSpPr>
          <p:nvPr/>
        </p:nvGrpSpPr>
        <p:grpSpPr bwMode="auto">
          <a:xfrm>
            <a:off x="2411413" y="3068638"/>
            <a:ext cx="2578100" cy="3384550"/>
            <a:chOff x="3474" y="3594"/>
            <a:chExt cx="4320" cy="5670"/>
          </a:xfrm>
        </p:grpSpPr>
        <p:sp>
          <p:nvSpPr>
            <p:cNvPr id="331782" name="AutoShape 6"/>
            <p:cNvSpPr>
              <a:spLocks noChangeAspect="1" noChangeArrowheads="1"/>
            </p:cNvSpPr>
            <p:nvPr/>
          </p:nvSpPr>
          <p:spPr bwMode="auto">
            <a:xfrm>
              <a:off x="3474" y="3594"/>
              <a:ext cx="4320" cy="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1783" name="Rectangle 7"/>
            <p:cNvSpPr>
              <a:spLocks noChangeArrowheads="1"/>
            </p:cNvSpPr>
            <p:nvPr/>
          </p:nvSpPr>
          <p:spPr bwMode="auto">
            <a:xfrm>
              <a:off x="5994" y="4914"/>
              <a:ext cx="360" cy="18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84" name="Rectangle 8"/>
            <p:cNvSpPr>
              <a:spLocks noChangeArrowheads="1"/>
            </p:cNvSpPr>
            <p:nvPr/>
          </p:nvSpPr>
          <p:spPr bwMode="auto">
            <a:xfrm>
              <a:off x="4914" y="4914"/>
              <a:ext cx="360" cy="18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85" name="Rectangle 9"/>
            <p:cNvSpPr>
              <a:spLocks noChangeArrowheads="1"/>
            </p:cNvSpPr>
            <p:nvPr/>
          </p:nvSpPr>
          <p:spPr bwMode="auto">
            <a:xfrm>
              <a:off x="4554" y="3834"/>
              <a:ext cx="360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86" name="Rectangle 10"/>
            <p:cNvSpPr>
              <a:spLocks noChangeArrowheads="1"/>
            </p:cNvSpPr>
            <p:nvPr/>
          </p:nvSpPr>
          <p:spPr bwMode="auto">
            <a:xfrm>
              <a:off x="4914" y="4374"/>
              <a:ext cx="360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87" name="Rectangle 11"/>
            <p:cNvSpPr>
              <a:spLocks noChangeArrowheads="1"/>
            </p:cNvSpPr>
            <p:nvPr/>
          </p:nvSpPr>
          <p:spPr bwMode="auto">
            <a:xfrm>
              <a:off x="5994" y="4374"/>
              <a:ext cx="360" cy="29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6354" y="3834"/>
              <a:ext cx="249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89" name="Rectangle 13"/>
            <p:cNvSpPr>
              <a:spLocks noChangeArrowheads="1"/>
            </p:cNvSpPr>
            <p:nvPr/>
          </p:nvSpPr>
          <p:spPr bwMode="auto">
            <a:xfrm>
              <a:off x="6894" y="3834"/>
              <a:ext cx="306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0" name="Rectangle 14"/>
            <p:cNvSpPr>
              <a:spLocks noChangeArrowheads="1"/>
            </p:cNvSpPr>
            <p:nvPr/>
          </p:nvSpPr>
          <p:spPr bwMode="auto">
            <a:xfrm>
              <a:off x="4014" y="3834"/>
              <a:ext cx="249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3654" y="3834"/>
              <a:ext cx="1620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2" name="Rectangle 16"/>
            <p:cNvSpPr>
              <a:spLocks noChangeArrowheads="1"/>
            </p:cNvSpPr>
            <p:nvPr/>
          </p:nvSpPr>
          <p:spPr bwMode="auto">
            <a:xfrm>
              <a:off x="4914" y="5274"/>
              <a:ext cx="360" cy="3060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3" name="Rectangle 17"/>
            <p:cNvSpPr>
              <a:spLocks noChangeArrowheads="1"/>
            </p:cNvSpPr>
            <p:nvPr/>
          </p:nvSpPr>
          <p:spPr bwMode="auto">
            <a:xfrm>
              <a:off x="5994" y="4194"/>
              <a:ext cx="360" cy="414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5994" y="3834"/>
              <a:ext cx="1620" cy="3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5" name="Arc 19"/>
            <p:cNvSpPr>
              <a:spLocks/>
            </p:cNvSpPr>
            <p:nvPr/>
          </p:nvSpPr>
          <p:spPr bwMode="auto">
            <a:xfrm rot="95067" flipV="1">
              <a:off x="4880" y="8334"/>
              <a:ext cx="1474" cy="7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 w 43200"/>
                <a:gd name="T1" fmla="*/ 22454 h 22454"/>
                <a:gd name="T2" fmla="*/ 43200 w 43200"/>
                <a:gd name="T3" fmla="*/ 21600 h 22454"/>
                <a:gd name="T4" fmla="*/ 21600 w 43200"/>
                <a:gd name="T5" fmla="*/ 21600 h 2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54" fill="none" extrusionOk="0">
                  <a:moveTo>
                    <a:pt x="16" y="22454"/>
                  </a:moveTo>
                  <a:cubicBezTo>
                    <a:pt x="5" y="22169"/>
                    <a:pt x="0" y="218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54" stroke="0" extrusionOk="0">
                  <a:moveTo>
                    <a:pt x="16" y="22454"/>
                  </a:moveTo>
                  <a:cubicBezTo>
                    <a:pt x="5" y="22169"/>
                    <a:pt x="0" y="218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6" name="Arc 20"/>
            <p:cNvSpPr>
              <a:spLocks/>
            </p:cNvSpPr>
            <p:nvPr/>
          </p:nvSpPr>
          <p:spPr bwMode="auto">
            <a:xfrm rot="95067" flipV="1">
              <a:off x="5273" y="8335"/>
              <a:ext cx="72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 w 43200"/>
                <a:gd name="T1" fmla="*/ 22454 h 22454"/>
                <a:gd name="T2" fmla="*/ 43189 w 43200"/>
                <a:gd name="T3" fmla="*/ 22278 h 22454"/>
                <a:gd name="T4" fmla="*/ 21600 w 43200"/>
                <a:gd name="T5" fmla="*/ 21600 h 2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54" fill="none" extrusionOk="0">
                  <a:moveTo>
                    <a:pt x="16" y="22454"/>
                  </a:moveTo>
                  <a:cubicBezTo>
                    <a:pt x="5" y="22169"/>
                    <a:pt x="0" y="218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26"/>
                    <a:pt x="43196" y="22052"/>
                    <a:pt x="43189" y="22278"/>
                  </a:cubicBezTo>
                </a:path>
                <a:path w="43200" h="22454" stroke="0" extrusionOk="0">
                  <a:moveTo>
                    <a:pt x="16" y="22454"/>
                  </a:moveTo>
                  <a:cubicBezTo>
                    <a:pt x="5" y="22169"/>
                    <a:pt x="0" y="218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26"/>
                    <a:pt x="43196" y="22052"/>
                    <a:pt x="43189" y="2227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7" name="Rectangle 21"/>
            <p:cNvSpPr>
              <a:spLocks noChangeArrowheads="1"/>
            </p:cNvSpPr>
            <p:nvPr/>
          </p:nvSpPr>
          <p:spPr bwMode="auto">
            <a:xfrm>
              <a:off x="5994" y="5274"/>
              <a:ext cx="360" cy="3240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31798" name="Rectangle 22"/>
            <p:cNvSpPr>
              <a:spLocks noChangeArrowheads="1"/>
            </p:cNvSpPr>
            <p:nvPr/>
          </p:nvSpPr>
          <p:spPr bwMode="auto">
            <a:xfrm>
              <a:off x="4914" y="4194"/>
              <a:ext cx="360" cy="414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467544" y="0"/>
            <a:ext cx="8355012" cy="32433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Multicellular</a:t>
            </a:r>
            <a:r>
              <a:rPr lang="en-US" sz="2400" dirty="0">
                <a:solidFill>
                  <a:schemeClr val="bg1"/>
                </a:solidFill>
              </a:rPr>
              <a:t> glands;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It occurs by </a:t>
            </a:r>
            <a:r>
              <a:rPr lang="en-US" sz="2400" dirty="0" err="1">
                <a:solidFill>
                  <a:schemeClr val="bg1"/>
                </a:solidFill>
              </a:rPr>
              <a:t>invagination</a:t>
            </a:r>
            <a:r>
              <a:rPr lang="en-US" sz="2400" dirty="0">
                <a:solidFill>
                  <a:schemeClr val="bg1"/>
                </a:solidFill>
              </a:rPr>
              <a:t> to connective tissue under the epithelium. There are two parts.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Secretory</a:t>
            </a:r>
            <a:r>
              <a:rPr lang="en-US" sz="2400" dirty="0">
                <a:solidFill>
                  <a:schemeClr val="bg1"/>
                </a:solidFill>
              </a:rPr>
              <a:t> part (terminal part, terminal)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The part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that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secretion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reaching the surface (drainage channel)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secret</a:t>
            </a:r>
            <a:r>
              <a:rPr lang="tr-TR" sz="2400" dirty="0" err="1">
                <a:solidFill>
                  <a:schemeClr val="bg1"/>
                </a:solidFill>
              </a:rPr>
              <a:t>ion</a:t>
            </a:r>
            <a:r>
              <a:rPr lang="tr-TR" sz="2400" dirty="0">
                <a:solidFill>
                  <a:schemeClr val="bg1"/>
                </a:solidFill>
              </a:rPr>
              <a:t> is </a:t>
            </a:r>
            <a:r>
              <a:rPr lang="tr-TR" sz="2400" dirty="0" err="1">
                <a:solidFill>
                  <a:schemeClr val="bg1"/>
                </a:solidFill>
              </a:rPr>
              <a:t>given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en-US" sz="2400" dirty="0">
                <a:solidFill>
                  <a:schemeClr val="bg1"/>
                </a:solidFill>
              </a:rPr>
              <a:t> lumen. </a:t>
            </a:r>
            <a:endParaRPr lang="tr-TR" sz="2400" dirty="0">
              <a:solidFill>
                <a:schemeClr val="bg1"/>
              </a:solidFill>
            </a:endParaRPr>
          </a:p>
          <a:p>
            <a:pPr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chemeClr val="bg1"/>
                </a:solidFill>
              </a:rPr>
              <a:t>The secretion </a:t>
            </a:r>
            <a:r>
              <a:rPr lang="tr-TR" sz="2400" dirty="0">
                <a:solidFill>
                  <a:schemeClr val="bg1"/>
                </a:solidFill>
              </a:rPr>
              <a:t>in</a:t>
            </a:r>
            <a:r>
              <a:rPr lang="en-US" sz="2400" dirty="0">
                <a:solidFill>
                  <a:schemeClr val="bg1"/>
                </a:solidFill>
              </a:rPr>
              <a:t> the lumen is thrown away with the drainage channel.</a:t>
            </a:r>
            <a:endParaRPr lang="tr-T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5148263" y="5589588"/>
            <a:ext cx="220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>
                <a:solidFill>
                  <a:schemeClr val="bg1"/>
                </a:solidFill>
                <a:latin typeface="Arial" charset="0"/>
              </a:rPr>
              <a:t>Salgı yapan kısım</a:t>
            </a:r>
          </a:p>
        </p:txBody>
      </p:sp>
      <p:sp>
        <p:nvSpPr>
          <p:cNvPr id="331801" name="Text Box 25"/>
          <p:cNvSpPr txBox="1">
            <a:spLocks noChangeArrowheads="1"/>
          </p:cNvSpPr>
          <p:nvPr/>
        </p:nvSpPr>
        <p:spPr bwMode="auto">
          <a:xfrm>
            <a:off x="5127625" y="3567113"/>
            <a:ext cx="191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dirty="0">
                <a:solidFill>
                  <a:schemeClr val="bg1"/>
                </a:solidFill>
                <a:latin typeface="Arial" charset="0"/>
              </a:rPr>
              <a:t>Boşaltım kanalı</a:t>
            </a:r>
          </a:p>
        </p:txBody>
      </p:sp>
      <p:sp>
        <p:nvSpPr>
          <p:cNvPr id="331803" name="Line 27"/>
          <p:cNvSpPr>
            <a:spLocks noChangeShapeType="1"/>
          </p:cNvSpPr>
          <p:nvPr/>
        </p:nvSpPr>
        <p:spPr bwMode="auto">
          <a:xfrm flipH="1">
            <a:off x="4211638" y="3789363"/>
            <a:ext cx="792162" cy="0"/>
          </a:xfrm>
          <a:prstGeom prst="line">
            <a:avLst/>
          </a:prstGeom>
          <a:noFill/>
          <a:ln w="635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31804" name="Line 28"/>
          <p:cNvSpPr>
            <a:spLocks noChangeShapeType="1"/>
          </p:cNvSpPr>
          <p:nvPr/>
        </p:nvSpPr>
        <p:spPr bwMode="auto">
          <a:xfrm flipH="1">
            <a:off x="4211638" y="5805488"/>
            <a:ext cx="792162" cy="0"/>
          </a:xfrm>
          <a:prstGeom prst="line">
            <a:avLst/>
          </a:prstGeom>
          <a:noFill/>
          <a:ln w="635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31805" name="Line 29"/>
          <p:cNvSpPr>
            <a:spLocks noChangeShapeType="1"/>
          </p:cNvSpPr>
          <p:nvPr/>
        </p:nvSpPr>
        <p:spPr bwMode="auto">
          <a:xfrm flipH="1">
            <a:off x="3635375" y="4941888"/>
            <a:ext cx="1368425" cy="0"/>
          </a:xfrm>
          <a:prstGeom prst="line">
            <a:avLst/>
          </a:prstGeom>
          <a:noFill/>
          <a:ln w="635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31806" name="Text Box 30"/>
          <p:cNvSpPr txBox="1">
            <a:spLocks noChangeArrowheads="1"/>
          </p:cNvSpPr>
          <p:nvPr/>
        </p:nvSpPr>
        <p:spPr bwMode="auto">
          <a:xfrm>
            <a:off x="5148263" y="4724400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>
                <a:solidFill>
                  <a:schemeClr val="bg1"/>
                </a:solidFill>
                <a:latin typeface="Arial" charset="0"/>
              </a:rPr>
              <a:t>Lümen</a:t>
            </a:r>
          </a:p>
        </p:txBody>
      </p:sp>
      <p:pic>
        <p:nvPicPr>
          <p:cNvPr id="29" name="Picture 2" descr="gland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238125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8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328592"/>
          </a:xfrm>
        </p:spPr>
        <p:txBody>
          <a:bodyPr/>
          <a:lstStyle/>
          <a:p>
            <a:r>
              <a:rPr lang="en-US" dirty="0" err="1"/>
              <a:t>Multicellular</a:t>
            </a:r>
            <a:r>
              <a:rPr lang="en-US" dirty="0"/>
              <a:t> glands are categorized according to two criteria:</a:t>
            </a:r>
          </a:p>
          <a:p>
            <a:pPr lvl="1"/>
            <a:r>
              <a:rPr lang="en-US" dirty="0"/>
              <a:t>Ducts are branched or </a:t>
            </a:r>
            <a:r>
              <a:rPr lang="en-US" dirty="0" err="1"/>
              <a:t>unbranched</a:t>
            </a:r>
            <a:endParaRPr lang="en-US" dirty="0"/>
          </a:p>
          <a:p>
            <a:pPr lvl="1"/>
            <a:r>
              <a:rPr lang="en-US" dirty="0"/>
              <a:t>Shape of the </a:t>
            </a:r>
            <a:r>
              <a:rPr lang="en-US" dirty="0" err="1"/>
              <a:t>secretory</a:t>
            </a:r>
            <a:r>
              <a:rPr lang="en-US" dirty="0"/>
              <a:t> portion of the gland</a:t>
            </a:r>
          </a:p>
          <a:p>
            <a:pPr lvl="2"/>
            <a:r>
              <a:rPr lang="en-US" b="1" dirty="0"/>
              <a:t>Simple gland</a:t>
            </a:r>
            <a:r>
              <a:rPr lang="en-US" dirty="0"/>
              <a:t> duct does not branch</a:t>
            </a:r>
          </a:p>
          <a:p>
            <a:pPr lvl="2"/>
            <a:r>
              <a:rPr lang="en-US" b="1" dirty="0"/>
              <a:t>Compound gland</a:t>
            </a:r>
            <a:r>
              <a:rPr lang="en-US" dirty="0"/>
              <a:t> duct branches</a:t>
            </a:r>
          </a:p>
          <a:p>
            <a:pPr lvl="2"/>
            <a:r>
              <a:rPr lang="en-US" b="1" dirty="0"/>
              <a:t>Tubular glands</a:t>
            </a:r>
            <a:r>
              <a:rPr lang="en-US" dirty="0"/>
              <a:t> have tubular </a:t>
            </a:r>
            <a:r>
              <a:rPr lang="en-US" dirty="0" err="1"/>
              <a:t>secretory</a:t>
            </a:r>
            <a:r>
              <a:rPr lang="en-US" dirty="0"/>
              <a:t> parts</a:t>
            </a:r>
          </a:p>
          <a:p>
            <a:pPr lvl="2"/>
            <a:r>
              <a:rPr lang="en-US" b="1" dirty="0" err="1"/>
              <a:t>Acinar</a:t>
            </a:r>
            <a:r>
              <a:rPr lang="en-US" b="1" dirty="0"/>
              <a:t> glands</a:t>
            </a:r>
            <a:r>
              <a:rPr lang="en-US" dirty="0"/>
              <a:t> have rounded </a:t>
            </a:r>
            <a:r>
              <a:rPr lang="en-US" dirty="0" err="1"/>
              <a:t>secretory</a:t>
            </a:r>
            <a:r>
              <a:rPr lang="en-US" dirty="0"/>
              <a:t> parts</a:t>
            </a:r>
          </a:p>
          <a:p>
            <a:pPr lvl="2"/>
            <a:r>
              <a:rPr lang="en-US" b="1" dirty="0" err="1"/>
              <a:t>Tubuloacinar</a:t>
            </a:r>
            <a:r>
              <a:rPr lang="en-US" b="1" dirty="0"/>
              <a:t> glands</a:t>
            </a:r>
            <a:r>
              <a:rPr lang="en-US" dirty="0"/>
              <a:t> have both tubular and rounded </a:t>
            </a:r>
            <a:r>
              <a:rPr lang="en-US" dirty="0" err="1"/>
              <a:t>secretory</a:t>
            </a:r>
            <a:r>
              <a:rPr lang="en-US" dirty="0"/>
              <a:t> parts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8" y="613986"/>
            <a:ext cx="8741191" cy="56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860" y="637802"/>
            <a:ext cx="9235860" cy="47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Compound glands</a:t>
            </a:r>
          </a:p>
        </p:txBody>
      </p:sp>
      <p:pic>
        <p:nvPicPr>
          <p:cNvPr id="11267" name="Content Placeholder 3" descr="Compound Tubulo-Acinar Gland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4248472" cy="331236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tr-TR" sz="1200" i="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A Structural Classification of Exocrine Glands</a:t>
            </a:r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2" cstate="print"/>
          <a:srcRect b="3767"/>
          <a:stretch>
            <a:fillRect/>
          </a:stretch>
        </p:blipFill>
        <p:spPr bwMode="auto">
          <a:xfrm>
            <a:off x="0" y="659780"/>
            <a:ext cx="8820472" cy="6198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arec10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750"/>
          <a:stretch>
            <a:fillRect/>
          </a:stretch>
        </p:blipFill>
        <p:spPr bwMode="auto">
          <a:xfrm>
            <a:off x="415925" y="260350"/>
            <a:ext cx="48768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651500" y="992188"/>
            <a:ext cx="3168650" cy="57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tr-TR" altLang="zh-CN" b="1" dirty="0">
                <a:latin typeface="Arial" charset="0"/>
              </a:rPr>
              <a:t>Simple </a:t>
            </a:r>
            <a:r>
              <a:rPr lang="tr-TR" altLang="zh-CN" b="1" dirty="0" err="1">
                <a:latin typeface="Arial" charset="0"/>
              </a:rPr>
              <a:t>tubular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gland</a:t>
            </a:r>
            <a:r>
              <a:rPr lang="tr-TR" altLang="zh-CN" b="1" dirty="0">
                <a:latin typeface="Arial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gland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extends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from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surface</a:t>
            </a:r>
            <a:r>
              <a:rPr lang="tr-TR" altLang="zh-CN" b="1" dirty="0">
                <a:latin typeface="Arial" charset="0"/>
              </a:rPr>
              <a:t> of </a:t>
            </a: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large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intestine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to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underlying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connective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tissue</a:t>
            </a:r>
            <a:r>
              <a:rPr lang="tr-TR" altLang="zh-CN" b="1" dirty="0">
                <a:latin typeface="Arial" charset="0"/>
              </a:rPr>
              <a:t> in </a:t>
            </a: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human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large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intestine</a:t>
            </a:r>
            <a:r>
              <a:rPr lang="tr-TR" altLang="zh-CN" b="1" dirty="0">
                <a:latin typeface="Arial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lumen</a:t>
            </a:r>
            <a:r>
              <a:rPr lang="tr-TR" altLang="zh-CN" b="1" dirty="0">
                <a:latin typeface="Arial" charset="0"/>
              </a:rPr>
              <a:t> of </a:t>
            </a:r>
            <a:r>
              <a:rPr lang="tr-TR" altLang="zh-CN" b="1" dirty="0" err="1">
                <a:latin typeface="Arial" charset="0"/>
              </a:rPr>
              <a:t>the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gland</a:t>
            </a:r>
            <a:r>
              <a:rPr lang="tr-TR" altLang="zh-CN" b="1" dirty="0">
                <a:latin typeface="Arial" charset="0"/>
              </a:rPr>
              <a:t> is </a:t>
            </a:r>
            <a:r>
              <a:rPr lang="tr-TR" altLang="zh-CN" b="1" dirty="0" err="1">
                <a:latin typeface="Arial" charset="0"/>
              </a:rPr>
              <a:t>narrow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and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surrounded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by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various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types</a:t>
            </a:r>
            <a:r>
              <a:rPr lang="tr-TR" altLang="zh-CN" b="1" dirty="0">
                <a:latin typeface="Arial" charset="0"/>
              </a:rPr>
              <a:t> of </a:t>
            </a:r>
            <a:r>
              <a:rPr lang="tr-TR" altLang="zh-CN" b="1" dirty="0" err="1">
                <a:latin typeface="Arial" charset="0"/>
              </a:rPr>
              <a:t>secretory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cells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containing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goblet</a:t>
            </a:r>
            <a:r>
              <a:rPr lang="tr-TR" altLang="zh-CN" b="1" dirty="0">
                <a:latin typeface="Arial" charset="0"/>
              </a:rPr>
              <a:t> </a:t>
            </a:r>
            <a:r>
              <a:rPr lang="tr-TR" altLang="zh-CN" b="1" dirty="0" err="1">
                <a:latin typeface="Arial" charset="0"/>
              </a:rPr>
              <a:t>cells</a:t>
            </a:r>
            <a:r>
              <a:rPr lang="tr-TR" altLang="zh-CN" b="1" dirty="0">
                <a:latin typeface="Arial" charset="0"/>
              </a:rPr>
              <a:t>.</a:t>
            </a:r>
            <a:r>
              <a:rPr lang="tr-TR" dirty="0">
                <a:latin typeface="Arial" charset="0"/>
              </a:rPr>
              <a:t>(</a:t>
            </a:r>
            <a:r>
              <a:rPr lang="tr-TR" dirty="0" err="1">
                <a:latin typeface="Arial" charset="0"/>
              </a:rPr>
              <a:t>Alcian</a:t>
            </a:r>
            <a:r>
              <a:rPr lang="tr-TR" dirty="0">
                <a:latin typeface="Arial" charset="0"/>
              </a:rPr>
              <a:t> Blue &amp; Van </a:t>
            </a:r>
            <a:r>
              <a:rPr lang="tr-TR" dirty="0" err="1">
                <a:latin typeface="Arial" charset="0"/>
              </a:rPr>
              <a:t>Gieson</a:t>
            </a:r>
            <a:r>
              <a:rPr lang="tr-TR" dirty="0">
                <a:latin typeface="Arial" charset="0"/>
              </a:rPr>
              <a:t>)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141663" y="5516563"/>
            <a:ext cx="1574800" cy="41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tr-TR" b="1">
                <a:cs typeface="Times New Roman" pitchFamily="18" charset="0"/>
              </a:rPr>
              <a:t>Bağ dokusu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871538" y="1816100"/>
            <a:ext cx="11572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 b="1">
                <a:cs typeface="Times New Roman" pitchFamily="18" charset="0"/>
              </a:rPr>
              <a:t>Bağırsak</a:t>
            </a:r>
          </a:p>
          <a:p>
            <a:pPr>
              <a:lnSpc>
                <a:spcPct val="90000"/>
              </a:lnSpc>
            </a:pPr>
            <a:r>
              <a:rPr lang="tr-TR" b="1">
                <a:cs typeface="Times New Roman" pitchFamily="18" charset="0"/>
              </a:rPr>
              <a:t>bezi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492500" y="1557338"/>
            <a:ext cx="15113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tr-TR" b="1">
                <a:cs typeface="Times New Roman" pitchFamily="18" charset="0"/>
              </a:rPr>
              <a:t>Bağ dokusu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Glandular epithelium </a:t>
            </a:r>
            <a:r>
              <a:rPr lang="tr-TR" dirty="0"/>
              <a:t>can r</a:t>
            </a:r>
            <a:r>
              <a:rPr lang="en-US" dirty="0" err="1"/>
              <a:t>elease</a:t>
            </a:r>
            <a:r>
              <a:rPr lang="en-US" dirty="0"/>
              <a:t> substances </a:t>
            </a:r>
            <a:r>
              <a:rPr lang="tr-TR" dirty="0" err="1"/>
              <a:t>with</a:t>
            </a:r>
            <a:r>
              <a:rPr lang="en-US" dirty="0"/>
              <a:t> different chemical structure. </a:t>
            </a:r>
            <a:endParaRPr lang="tr-TR" dirty="0"/>
          </a:p>
          <a:p>
            <a:r>
              <a:rPr lang="en-US" dirty="0"/>
              <a:t>Secretion</a:t>
            </a:r>
            <a:r>
              <a:rPr lang="tr-TR" dirty="0"/>
              <a:t> can be</a:t>
            </a:r>
          </a:p>
          <a:p>
            <a:pPr lvl="1"/>
            <a:r>
              <a:rPr lang="en-US" dirty="0"/>
              <a:t>protein (pancreas)</a:t>
            </a:r>
            <a:endParaRPr lang="tr-TR" dirty="0"/>
          </a:p>
          <a:p>
            <a:pPr lvl="1"/>
            <a:r>
              <a:rPr lang="en-US" dirty="0"/>
              <a:t>lipid (in the adrenal glands and sebaceous glands)</a:t>
            </a:r>
            <a:endParaRPr lang="tr-TR" dirty="0"/>
          </a:p>
          <a:p>
            <a:pPr lvl="1"/>
            <a:r>
              <a:rPr lang="en-US" dirty="0"/>
              <a:t>carbohydrate and protein (salivary glands)</a:t>
            </a:r>
            <a:endParaRPr lang="tr-TR" dirty="0"/>
          </a:p>
          <a:p>
            <a:pPr lvl="1"/>
            <a:r>
              <a:rPr lang="en-US" dirty="0"/>
              <a:t>Carbohydrates</a:t>
            </a:r>
            <a:r>
              <a:rPr lang="tr-TR" dirty="0"/>
              <a:t>, </a:t>
            </a:r>
            <a:r>
              <a:rPr lang="en-US" dirty="0"/>
              <a:t>fat and protein (</a:t>
            </a:r>
            <a:r>
              <a:rPr lang="tr-TR" dirty="0" err="1"/>
              <a:t>mammary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en-US" dirty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2" name="Picture 4" descr="simptub"/>
          <p:cNvPicPr>
            <a:picLocks noChangeAspect="1" noChangeArrowheads="1"/>
          </p:cNvPicPr>
          <p:nvPr/>
        </p:nvPicPr>
        <p:blipFill>
          <a:blip r:embed="rId2" cstate="print"/>
          <a:srcRect r="2841" b="2049"/>
          <a:stretch>
            <a:fillRect/>
          </a:stretch>
        </p:blipFill>
        <p:spPr bwMode="auto">
          <a:xfrm>
            <a:off x="322263" y="188913"/>
            <a:ext cx="8497887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177800" y="6027738"/>
            <a:ext cx="890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Basit tübüler bez(T), insan kalın bağırsak duvarından enine kesit (</a:t>
            </a:r>
            <a:r>
              <a:rPr lang="tr-TR" sz="1600">
                <a:latin typeface="Arial" charset="0"/>
              </a:rPr>
              <a:t>Mallory&amp;Azan</a:t>
            </a:r>
            <a:r>
              <a:rPr lang="tr-TR">
                <a:latin typeface="Arial" charset="0"/>
              </a:rPr>
              <a:t>)</a:t>
            </a:r>
          </a:p>
          <a:p>
            <a:r>
              <a:rPr lang="en-GB" sz="1600">
                <a:solidFill>
                  <a:schemeClr val="accent2"/>
                </a:solidFill>
                <a:hlinkClick r:id="rId3"/>
              </a:rPr>
              <a:t>http://www.city.ac.uk/optometry/Biolabs/Tissue/</a:t>
            </a:r>
            <a:endParaRPr lang="tr-TR" sz="1600">
              <a:solidFill>
                <a:schemeClr val="accent2"/>
              </a:solidFill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3059113" y="17922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2400" b="1">
                <a:latin typeface="Arial" charset="0"/>
              </a:rPr>
              <a:t>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6" name="Picture 4" descr="hl8A-48"/>
          <p:cNvPicPr>
            <a:picLocks noChangeAspect="1" noChangeArrowheads="1"/>
          </p:cNvPicPr>
          <p:nvPr/>
        </p:nvPicPr>
        <p:blipFill>
          <a:blip r:embed="rId2" cstate="print"/>
          <a:srcRect t="6042"/>
          <a:stretch>
            <a:fillRect/>
          </a:stretch>
        </p:blipFill>
        <p:spPr bwMode="auto">
          <a:xfrm>
            <a:off x="250825" y="188913"/>
            <a:ext cx="864235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376238" y="690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250825" y="5826125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altLang="zh-CN" dirty="0">
                <a:latin typeface="Arial" charset="0"/>
              </a:rPr>
              <a:t>Simple </a:t>
            </a:r>
            <a:r>
              <a:rPr lang="tr-TR" altLang="zh-CN" dirty="0" err="1">
                <a:latin typeface="Arial" charset="0"/>
              </a:rPr>
              <a:t>tubular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gland</a:t>
            </a:r>
            <a:r>
              <a:rPr lang="tr-TR" altLang="zh-CN" dirty="0">
                <a:latin typeface="Arial" charset="0"/>
              </a:rPr>
              <a:t>, </a:t>
            </a:r>
            <a:r>
              <a:rPr lang="tr-TR" altLang="zh-CN" dirty="0" err="1">
                <a:latin typeface="Arial" charset="0"/>
              </a:rPr>
              <a:t>two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Lieberkühn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depressions</a:t>
            </a:r>
            <a:r>
              <a:rPr lang="tr-TR" altLang="zh-CN" dirty="0">
                <a:latin typeface="Arial" charset="0"/>
              </a:rPr>
              <a:t> in </a:t>
            </a:r>
            <a:r>
              <a:rPr lang="tr-TR" altLang="zh-CN" dirty="0" err="1">
                <a:latin typeface="Arial" charset="0"/>
              </a:rPr>
              <a:t>the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small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intestine</a:t>
            </a:r>
            <a:r>
              <a:rPr lang="tr-TR" altLang="zh-CN" dirty="0">
                <a:latin typeface="Arial" charset="0"/>
              </a:rPr>
              <a:t>. </a:t>
            </a:r>
            <a:r>
              <a:rPr lang="tr-TR" altLang="zh-CN" dirty="0" err="1">
                <a:latin typeface="Arial" charset="0"/>
              </a:rPr>
              <a:t>To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the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right</a:t>
            </a:r>
            <a:r>
              <a:rPr lang="tr-TR" altLang="zh-CN" dirty="0">
                <a:latin typeface="Arial" charset="0"/>
              </a:rPr>
              <a:t> is a </a:t>
            </a:r>
            <a:r>
              <a:rPr lang="tr-TR" altLang="zh-CN" dirty="0" err="1">
                <a:latin typeface="Arial" charset="0"/>
              </a:rPr>
              <a:t>pair</a:t>
            </a:r>
            <a:r>
              <a:rPr lang="tr-TR" altLang="zh-CN" dirty="0">
                <a:latin typeface="Arial" charset="0"/>
              </a:rPr>
              <a:t> of </a:t>
            </a:r>
            <a:r>
              <a:rPr lang="tr-TR" altLang="zh-CN" dirty="0" err="1">
                <a:latin typeface="Arial" charset="0"/>
              </a:rPr>
              <a:t>large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acidophilic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granulated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Paneth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cells</a:t>
            </a:r>
            <a:r>
              <a:rPr lang="tr-TR" altLang="zh-CN" dirty="0">
                <a:latin typeface="Arial" charset="0"/>
              </a:rPr>
              <a:t>, </a:t>
            </a:r>
            <a:r>
              <a:rPr lang="tr-TR" altLang="zh-CN" dirty="0" err="1">
                <a:latin typeface="Arial" charset="0"/>
              </a:rPr>
              <a:t>to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the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left</a:t>
            </a:r>
            <a:r>
              <a:rPr lang="tr-TR" altLang="zh-CN" dirty="0">
                <a:latin typeface="Arial" charset="0"/>
              </a:rPr>
              <a:t> is a </a:t>
            </a:r>
            <a:r>
              <a:rPr lang="tr-TR" altLang="zh-CN" dirty="0" err="1">
                <a:latin typeface="Arial" charset="0"/>
              </a:rPr>
              <a:t>bright</a:t>
            </a:r>
            <a:r>
              <a:rPr lang="tr-TR" altLang="zh-CN" dirty="0">
                <a:latin typeface="Arial" charset="0"/>
              </a:rPr>
              <a:t>, </a:t>
            </a:r>
            <a:r>
              <a:rPr lang="tr-TR" altLang="zh-CN" dirty="0" err="1">
                <a:latin typeface="Arial" charset="0"/>
              </a:rPr>
              <a:t>orange-pink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granular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endocrine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cell</a:t>
            </a:r>
            <a:r>
              <a:rPr lang="tr-TR" altLang="zh-CN" dirty="0">
                <a:latin typeface="Arial" charset="0"/>
              </a:rPr>
              <a:t> at </a:t>
            </a:r>
            <a:r>
              <a:rPr lang="tr-TR" altLang="zh-CN" dirty="0" err="1">
                <a:latin typeface="Arial" charset="0"/>
              </a:rPr>
              <a:t>the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cell</a:t>
            </a:r>
            <a:r>
              <a:rPr lang="tr-TR" altLang="zh-CN" dirty="0">
                <a:latin typeface="Arial" charset="0"/>
              </a:rPr>
              <a:t> </a:t>
            </a:r>
            <a:r>
              <a:rPr lang="tr-TR" altLang="zh-CN" dirty="0" err="1">
                <a:latin typeface="Arial" charset="0"/>
              </a:rPr>
              <a:t>basal</a:t>
            </a:r>
            <a:r>
              <a:rPr lang="tr-TR" altLang="zh-CN" dirty="0">
                <a:latin typeface="Arial" charset="0"/>
              </a:rPr>
              <a:t>.</a:t>
            </a:r>
            <a:endParaRPr lang="tr-TR" dirty="0">
              <a:latin typeface="Arial" charset="0"/>
            </a:endParaRPr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 flipV="1">
            <a:off x="5938838" y="4510088"/>
            <a:ext cx="361950" cy="647700"/>
          </a:xfrm>
          <a:prstGeom prst="line">
            <a:avLst/>
          </a:prstGeom>
          <a:noFill/>
          <a:ln w="95250">
            <a:solidFill>
              <a:srgbClr val="FFFF1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H="1" flipV="1">
            <a:off x="2700338" y="4365625"/>
            <a:ext cx="504825" cy="504825"/>
          </a:xfrm>
          <a:prstGeom prst="line">
            <a:avLst/>
          </a:prstGeom>
          <a:noFill/>
          <a:ln w="95250">
            <a:solidFill>
              <a:srgbClr val="FFFF2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4" name="Picture 4" descr="hl6-02"/>
          <p:cNvPicPr>
            <a:picLocks noChangeAspect="1" noChangeArrowheads="1"/>
          </p:cNvPicPr>
          <p:nvPr/>
        </p:nvPicPr>
        <p:blipFill>
          <a:blip r:embed="rId2" cstate="print"/>
          <a:srcRect t="4068" b="2046"/>
          <a:stretch>
            <a:fillRect/>
          </a:stretch>
        </p:blipFill>
        <p:spPr bwMode="auto">
          <a:xfrm>
            <a:off x="4432300" y="115888"/>
            <a:ext cx="4460875" cy="6553200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179388" y="1628775"/>
            <a:ext cx="4105275" cy="3697288"/>
          </a:xfrm>
          <a:prstGeom prst="rect">
            <a:avLst/>
          </a:prstGeom>
          <a:noFill/>
          <a:ln w="57150" cmpd="thickThin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spcBef>
                <a:spcPct val="25000"/>
              </a:spcBef>
              <a:spcAft>
                <a:spcPct val="40000"/>
              </a:spcAft>
            </a:pPr>
            <a:r>
              <a:rPr lang="tr-TR" sz="2400" b="1" dirty="0">
                <a:latin typeface="Arial" charset="0"/>
              </a:rPr>
              <a:t>Basit kıvrımlı </a:t>
            </a:r>
            <a:r>
              <a:rPr lang="tr-TR" sz="2400" b="1" dirty="0" err="1">
                <a:latin typeface="Arial" charset="0"/>
              </a:rPr>
              <a:t>tübüler</a:t>
            </a:r>
            <a:r>
              <a:rPr lang="tr-TR" sz="2400" b="1" dirty="0">
                <a:latin typeface="Arial" charset="0"/>
              </a:rPr>
              <a:t> bez:</a:t>
            </a:r>
          </a:p>
          <a:p>
            <a:pPr algn="l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sz="2400" b="1" dirty="0">
                <a:latin typeface="Arial" charset="0"/>
              </a:rPr>
              <a:t>Salgının oluştuğu son kısım kıvrılmıştır. </a:t>
            </a:r>
          </a:p>
          <a:p>
            <a:pPr algn="l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sz="2400" b="1" dirty="0">
                <a:latin typeface="Arial" charset="0"/>
              </a:rPr>
              <a:t>Düz bir boşaltım kanalı ile yüzeye açılır. </a:t>
            </a:r>
          </a:p>
          <a:p>
            <a:pPr algn="l">
              <a:lnSpc>
                <a:spcPct val="115000"/>
              </a:lnSpc>
              <a:spcBef>
                <a:spcPct val="25000"/>
              </a:spcBef>
              <a:spcAft>
                <a:spcPct val="30000"/>
              </a:spcAft>
            </a:pPr>
            <a:r>
              <a:rPr lang="tr-TR" sz="2400" b="1" dirty="0">
                <a:latin typeface="Arial" charset="0"/>
              </a:rPr>
              <a:t>Örnek; </a:t>
            </a:r>
            <a:r>
              <a:rPr lang="tr-TR" altLang="zh-CN" sz="2400" b="1" dirty="0">
                <a:latin typeface="Arial" charset="0"/>
              </a:rPr>
              <a:t>deride  </a:t>
            </a:r>
            <a:r>
              <a:rPr lang="tr-TR" sz="2400" b="1" dirty="0" err="1">
                <a:latin typeface="Arial" charset="0"/>
              </a:rPr>
              <a:t>merokrin</a:t>
            </a:r>
            <a:r>
              <a:rPr lang="tr-TR" sz="2400" b="1" dirty="0">
                <a:latin typeface="Arial" charset="0"/>
              </a:rPr>
              <a:t> tip ter bezleri. </a:t>
            </a: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 flipH="1">
            <a:off x="7667625" y="3538538"/>
            <a:ext cx="576263" cy="611187"/>
          </a:xfrm>
          <a:prstGeom prst="line">
            <a:avLst/>
          </a:prstGeom>
          <a:noFill/>
          <a:ln w="889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 flipH="1" flipV="1">
            <a:off x="7380288" y="3286125"/>
            <a:ext cx="863600" cy="287338"/>
          </a:xfrm>
          <a:prstGeom prst="line">
            <a:avLst/>
          </a:prstGeom>
          <a:noFill/>
          <a:ln w="889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0" name="Picture 4" descr="sebuplid"/>
          <p:cNvPicPr>
            <a:picLocks noChangeAspect="1" noChangeArrowheads="1"/>
          </p:cNvPicPr>
          <p:nvPr/>
        </p:nvPicPr>
        <p:blipFill>
          <a:blip r:embed="rId2" cstate="print"/>
          <a:srcRect t="2565" r="2538"/>
          <a:stretch>
            <a:fillRect/>
          </a:stretch>
        </p:blipFill>
        <p:spPr bwMode="auto">
          <a:xfrm>
            <a:off x="250825" y="260350"/>
            <a:ext cx="8642350" cy="5676900"/>
          </a:xfrm>
          <a:prstGeom prst="rect">
            <a:avLst/>
          </a:prstGeom>
          <a:noFill/>
          <a:ln w="9525">
            <a:solidFill>
              <a:srgbClr val="940C02"/>
            </a:solidFill>
            <a:miter lim="800000"/>
            <a:headEnd/>
            <a:tailEnd/>
          </a:ln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179388" y="6092825"/>
            <a:ext cx="86677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>
                <a:latin typeface="Arial" charset="0"/>
              </a:rPr>
              <a:t>Basit dallı alveolar bez, insan  üst göz kapağının yağ bezi </a:t>
            </a:r>
            <a:r>
              <a:rPr lang="en-GB" sz="1800">
                <a:latin typeface="Arial" charset="0"/>
              </a:rPr>
              <a:t>(Zeis</a:t>
            </a:r>
            <a:r>
              <a:rPr lang="tr-TR" sz="1800">
                <a:latin typeface="Arial" charset="0"/>
              </a:rPr>
              <a:t> bezi</a:t>
            </a:r>
            <a:r>
              <a:rPr lang="en-GB" sz="1800">
                <a:latin typeface="Arial" charset="0"/>
              </a:rPr>
              <a:t>) (Mallory-</a:t>
            </a:r>
            <a:r>
              <a:rPr lang="tr-TR" sz="18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zan</a:t>
            </a:r>
            <a:r>
              <a:rPr lang="tr-TR" sz="1800">
                <a:latin typeface="Arial" charset="0"/>
              </a:rPr>
              <a:t>)</a:t>
            </a:r>
          </a:p>
          <a:p>
            <a:r>
              <a:rPr lang="en-GB" sz="1600">
                <a:latin typeface="Arial" charset="0"/>
                <a:hlinkClick r:id="rId3"/>
              </a:rPr>
              <a:t>http://www.city.ac.uk/optometry/Biolabs/Tissue/</a:t>
            </a:r>
            <a:r>
              <a:rPr lang="tr-TR" sz="1600">
                <a:latin typeface="Arial" charset="0"/>
              </a:rPr>
              <a:t>     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 descr="lactbrea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893175" cy="5635625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1082675" y="5949950"/>
            <a:ext cx="6223000" cy="771525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400" b="1">
                <a:solidFill>
                  <a:srgbClr val="9900CC"/>
                </a:solidFill>
                <a:latin typeface="Arial" charset="0"/>
              </a:rPr>
              <a:t>Meme bezi, birleşik alveolar bez.</a:t>
            </a:r>
            <a:r>
              <a:rPr lang="tr-TR" b="1">
                <a:solidFill>
                  <a:srgbClr val="9900CC"/>
                </a:solidFill>
                <a:latin typeface="Arial" charset="0"/>
              </a:rPr>
              <a:t> x66  (H&amp;E)</a:t>
            </a:r>
          </a:p>
          <a:p>
            <a:pPr>
              <a:lnSpc>
                <a:spcPct val="110000"/>
              </a:lnSpc>
            </a:pPr>
            <a:r>
              <a:rPr lang="tr-TR" sz="1600">
                <a:solidFill>
                  <a:schemeClr val="hlink"/>
                </a:solidFill>
                <a:latin typeface="Arial" charset="0"/>
              </a:rPr>
              <a:t>http://</a:t>
            </a:r>
            <a:r>
              <a:rPr lang="tr-TR" sz="1600">
                <a:solidFill>
                  <a:schemeClr val="hlink"/>
                </a:solidFill>
                <a:latin typeface="Arial" charset="0"/>
                <a:hlinkClick r:id="rId3"/>
              </a:rPr>
              <a:t>pathology.mc.duke.edu</a:t>
            </a:r>
            <a:r>
              <a:rPr lang="tr-TR" sz="1600">
                <a:solidFill>
                  <a:srgbClr val="FF0000"/>
                </a:solidFill>
                <a:latin typeface="Arial" charset="0"/>
                <a:hlinkClick r:id="rId3"/>
              </a:rPr>
              <a:t>/ research/PTH225.html</a:t>
            </a:r>
            <a:endParaRPr lang="tr-TR" sz="1600">
              <a:solidFill>
                <a:srgbClr val="FF0000"/>
              </a:solidFill>
              <a:latin typeface="Arial" charset="0"/>
              <a:hlinkClick r:id="rId4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 descr="prostat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250825" y="1341438"/>
            <a:ext cx="39243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5" name="Picture 5" descr="prostat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5888"/>
            <a:ext cx="43926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95288" y="4724400"/>
            <a:ext cx="374491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tr-TR" sz="2400" b="1">
                <a:latin typeface="Arial" charset="0"/>
              </a:rPr>
              <a:t>Prostat bezi, birleşik tübülo-alveolar bez. </a:t>
            </a:r>
          </a:p>
          <a:p>
            <a:pPr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tr-TR">
                <a:latin typeface="Arial" charset="0"/>
              </a:rPr>
              <a:t>(H&amp;E) (üstte x10, sağda x66). </a:t>
            </a:r>
            <a:r>
              <a:rPr lang="tr-TR" sz="1600"/>
              <a:t>http://</a:t>
            </a:r>
            <a:r>
              <a:rPr lang="tr-TR" sz="1600">
                <a:hlinkClick r:id="rId4"/>
              </a:rPr>
              <a:t>pathology.mc.duke.edu/ research/PTH225.html</a:t>
            </a:r>
            <a:endParaRPr lang="tr-TR" sz="160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0" name="Picture 4" descr="128%20ducts"/>
          <p:cNvPicPr>
            <a:picLocks noChangeAspect="1" noChangeArrowheads="1"/>
          </p:cNvPicPr>
          <p:nvPr/>
        </p:nvPicPr>
        <p:blipFill>
          <a:blip r:embed="rId2" cstate="print"/>
          <a:srcRect t="3569"/>
          <a:stretch>
            <a:fillRect/>
          </a:stretch>
        </p:blipFill>
        <p:spPr bwMode="auto">
          <a:xfrm>
            <a:off x="682625" y="188913"/>
            <a:ext cx="7921625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1258888" y="6345238"/>
            <a:ext cx="643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Birleşik tübülo-alveolar bez,çene altı tükürük bezi (H-E) 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3556000" y="1993900"/>
            <a:ext cx="1117600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tr-TR">
                <a:latin typeface="Arial" charset="0"/>
              </a:rPr>
              <a:t>Kanallar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1584325" y="4443413"/>
            <a:ext cx="10858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>
                <a:latin typeface="Arial" charset="0"/>
              </a:rPr>
              <a:t> Seröz  </a:t>
            </a:r>
          </a:p>
          <a:p>
            <a:pPr>
              <a:lnSpc>
                <a:spcPct val="90000"/>
              </a:lnSpc>
            </a:pPr>
            <a:r>
              <a:rPr lang="tr-TR">
                <a:latin typeface="Arial" charset="0"/>
              </a:rPr>
              <a:t> asinar  </a:t>
            </a: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7019925" y="2282825"/>
            <a:ext cx="10858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>
                <a:latin typeface="Arial" charset="0"/>
              </a:rPr>
              <a:t> Seröz  </a:t>
            </a:r>
          </a:p>
          <a:p>
            <a:pPr>
              <a:lnSpc>
                <a:spcPct val="90000"/>
              </a:lnSpc>
            </a:pPr>
            <a:r>
              <a:rPr lang="tr-TR">
                <a:latin typeface="Arial" charset="0"/>
              </a:rPr>
              <a:t> asinar 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Secretory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product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tr-TR" dirty="0"/>
              <a:t>	</a:t>
            </a:r>
            <a:r>
              <a:rPr lang="tr-TR" dirty="0" err="1"/>
              <a:t>Mucous</a:t>
            </a:r>
            <a:endParaRPr lang="tr-TR" dirty="0"/>
          </a:p>
          <a:p>
            <a:r>
              <a:rPr lang="tr-TR" dirty="0"/>
              <a:t>	</a:t>
            </a:r>
            <a:r>
              <a:rPr lang="tr-TR" dirty="0" err="1"/>
              <a:t>Serous</a:t>
            </a:r>
            <a:endParaRPr lang="tr-TR" dirty="0"/>
          </a:p>
          <a:p>
            <a:r>
              <a:rPr lang="tr-TR" dirty="0"/>
              <a:t>	</a:t>
            </a:r>
            <a:r>
              <a:rPr lang="tr-TR" dirty="0" err="1"/>
              <a:t>Mixed</a:t>
            </a:r>
            <a:r>
              <a:rPr lang="tr-TR" dirty="0"/>
              <a:t> </a:t>
            </a:r>
            <a:r>
              <a:rPr lang="tr-TR" dirty="0" err="1"/>
              <a:t>mucoserous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11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dirty="0" err="1"/>
              <a:t>Mucous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04056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mucous acidic cell is filled with polysaccharide rich </a:t>
            </a:r>
            <a:r>
              <a:rPr lang="en-US" dirty="0" err="1"/>
              <a:t>musino</a:t>
            </a:r>
            <a:r>
              <a:rPr lang="en-US" dirty="0"/>
              <a:t> granules.</a:t>
            </a:r>
            <a:endParaRPr lang="tr-TR" dirty="0"/>
          </a:p>
          <a:p>
            <a:r>
              <a:rPr lang="en-US" dirty="0"/>
              <a:t> For this reason, the cytoplasm is slightly </a:t>
            </a:r>
            <a:r>
              <a:rPr lang="tr-TR" dirty="0" err="1"/>
              <a:t>painted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 cytoplasm looks like a hollow foam.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nucle</a:t>
            </a:r>
            <a:r>
              <a:rPr lang="tr-TR" dirty="0"/>
              <a:t>us </a:t>
            </a:r>
            <a:r>
              <a:rPr lang="en-US" dirty="0"/>
              <a:t>are darker and smaller than serous cells</a:t>
            </a:r>
            <a:r>
              <a:rPr lang="tr-TR" dirty="0"/>
              <a:t>, </a:t>
            </a:r>
            <a:r>
              <a:rPr lang="en-US" dirty="0"/>
              <a:t>is pushed towards the </a:t>
            </a:r>
            <a:r>
              <a:rPr lang="tr-TR" dirty="0" err="1"/>
              <a:t>base</a:t>
            </a:r>
            <a:r>
              <a:rPr lang="en-US" dirty="0"/>
              <a:t> and flattened.</a:t>
            </a:r>
            <a:endParaRPr lang="tr-TR" dirty="0"/>
          </a:p>
          <a:p>
            <a:r>
              <a:rPr lang="en-US" dirty="0"/>
              <a:t>These mucus-filled glands are called mucous glands.</a:t>
            </a:r>
            <a:endParaRPr lang="tr-TR" dirty="0"/>
          </a:p>
          <a:p>
            <a:r>
              <a:rPr lang="en-US" dirty="0"/>
              <a:t>It is painted with </a:t>
            </a:r>
            <a:r>
              <a:rPr lang="en-US" dirty="0" err="1"/>
              <a:t>toluidine</a:t>
            </a:r>
            <a:endParaRPr lang="tr-TR" dirty="0"/>
          </a:p>
          <a:p>
            <a:r>
              <a:rPr lang="en-US" dirty="0"/>
              <a:t>Goblet cell, salivary gland</a:t>
            </a:r>
            <a:endParaRPr lang="tr-TR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/>
              <a:t>Serous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857403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Viscosity</a:t>
            </a:r>
            <a:r>
              <a:rPr lang="tr-TR" dirty="0"/>
              <a:t> of s</a:t>
            </a:r>
            <a:r>
              <a:rPr lang="en-US" dirty="0" err="1"/>
              <a:t>erous</a:t>
            </a:r>
            <a:r>
              <a:rPr lang="en-US" dirty="0"/>
              <a:t> gland secretion is low, mucous gland is </a:t>
            </a:r>
            <a:r>
              <a:rPr lang="tr-TR" dirty="0" err="1"/>
              <a:t>high</a:t>
            </a:r>
            <a:endParaRPr lang="tr-TR" dirty="0"/>
          </a:p>
          <a:p>
            <a:r>
              <a:rPr lang="en-US" dirty="0"/>
              <a:t>The apical cytoplasm of the serous cell is better stained. </a:t>
            </a:r>
            <a:endParaRPr lang="tr-TR" dirty="0"/>
          </a:p>
          <a:p>
            <a:r>
              <a:rPr lang="en-US" dirty="0"/>
              <a:t>In the sections </a:t>
            </a:r>
            <a:r>
              <a:rPr lang="en-US" dirty="0" err="1"/>
              <a:t>secretory</a:t>
            </a:r>
            <a:r>
              <a:rPr lang="en-US" dirty="0"/>
              <a:t> granules can be seen, the nucleus is round or slightly oval, and is located in the basal part of the cell.</a:t>
            </a:r>
            <a:br>
              <a:rPr lang="en-US" dirty="0"/>
            </a:br>
            <a:r>
              <a:rPr lang="en-US" dirty="0"/>
              <a:t>  Example: Exocrine units of liver, kidney and pancreas, sub-salivary gland, serous units of salivary glands in the mouth</a:t>
            </a:r>
            <a:endParaRPr lang="tr-T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91264" cy="4968552"/>
          </a:xfrm>
        </p:spPr>
        <p:txBody>
          <a:bodyPr/>
          <a:lstStyle/>
          <a:p>
            <a:r>
              <a:rPr lang="en-US" dirty="0"/>
              <a:t>Secretion is influenced by various factors. </a:t>
            </a:r>
            <a:endParaRPr lang="tr-TR" dirty="0"/>
          </a:p>
          <a:p>
            <a:r>
              <a:rPr lang="en-US" dirty="0"/>
              <a:t>It depends on the age of the individual. </a:t>
            </a:r>
            <a:endParaRPr lang="tr-TR" dirty="0"/>
          </a:p>
          <a:p>
            <a:pPr lvl="1"/>
            <a:r>
              <a:rPr lang="en-US" dirty="0"/>
              <a:t>The growth hormone is secreted until a certain age. </a:t>
            </a:r>
            <a:endParaRPr lang="tr-TR" dirty="0"/>
          </a:p>
          <a:p>
            <a:pPr lvl="1"/>
            <a:r>
              <a:rPr lang="en-US" dirty="0"/>
              <a:t>During puberty, sex hormones are secreted</a:t>
            </a:r>
            <a:endParaRPr lang="tr-TR" dirty="0"/>
          </a:p>
          <a:p>
            <a:pPr lvl="1"/>
            <a:r>
              <a:rPr lang="tr-TR" dirty="0"/>
              <a:t>P</a:t>
            </a:r>
            <a:r>
              <a:rPr lang="en-US" dirty="0" err="1"/>
              <a:t>rolactin</a:t>
            </a:r>
            <a:r>
              <a:rPr lang="en-US" dirty="0"/>
              <a:t> is secreted during pregnancy.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par44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767263" y="1479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>
              <a:latin typeface="Monotype Corsiva" pitchFamily="66" charset="0"/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508625" y="4203700"/>
            <a:ext cx="3311525" cy="2368550"/>
          </a:xfrm>
          <a:prstGeom prst="rect">
            <a:avLst/>
          </a:prstGeom>
          <a:noFill/>
          <a:ln w="57150" cmpd="thickThin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tr-TR" sz="2400" b="1">
                <a:latin typeface="Arial" charset="0"/>
              </a:rPr>
              <a:t>Seröz asinar bez 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tr-TR">
                <a:latin typeface="Arial" charset="0"/>
              </a:rPr>
              <a:t>(İnsan Parotid bezi) (H</a:t>
            </a:r>
            <a:r>
              <a:rPr lang="tr-TR" sz="1400">
                <a:latin typeface="Arial" charset="0"/>
              </a:rPr>
              <a:t>&amp;</a:t>
            </a:r>
            <a:r>
              <a:rPr lang="tr-TR">
                <a:latin typeface="Arial" charset="0"/>
              </a:rPr>
              <a:t>E).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tr-TR">
                <a:latin typeface="Arial" charset="0"/>
              </a:rPr>
              <a:t> Loplar arasındaki tek tabakalı silindirik epitelden oluşan çizgili kanal.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57200" y="1828800"/>
            <a:ext cx="15843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r-TR">
                <a:cs typeface="Times New Roman" pitchFamily="18" charset="0"/>
              </a:rPr>
              <a:t>Çizgili kanal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438400" y="533400"/>
            <a:ext cx="31686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r-TR">
                <a:cs typeface="Times New Roman" pitchFamily="18" charset="0"/>
              </a:rPr>
              <a:t>Tek tabakalı silindirik epitel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1981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r-TR">
                <a:cs typeface="Times New Roman" pitchFamily="18" charset="0"/>
              </a:rPr>
              <a:t>Parotid bezi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688975" y="4022725"/>
            <a:ext cx="18669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>
                <a:cs typeface="Times New Roman" pitchFamily="18" charset="0"/>
              </a:rPr>
              <a:t>Seröz-asinar bez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sub100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331788"/>
            <a:ext cx="4324350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 descr="par100h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1850" y="331788"/>
            <a:ext cx="4324350" cy="5764212"/>
          </a:xfrm>
          <a:noFill/>
          <a:ln/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52400" y="333375"/>
            <a:ext cx="25479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r-TR" b="1">
                <a:cs typeface="Times New Roman" pitchFamily="18" charset="0"/>
              </a:rPr>
              <a:t>Dil altı tük</a:t>
            </a:r>
            <a:r>
              <a:rPr lang="tr-TR" b="1"/>
              <a:t>ü</a:t>
            </a:r>
            <a:r>
              <a:rPr lang="tr-TR" b="1">
                <a:cs typeface="Times New Roman" pitchFamily="18" charset="0"/>
              </a:rPr>
              <a:t>rük bezi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624388" y="2555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>
              <a:latin typeface="Monotype Corsiva" pitchFamily="66" charset="0"/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4643438" y="333375"/>
            <a:ext cx="1819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r-TR" b="1">
                <a:cs typeface="Times New Roman" pitchFamily="18" charset="0"/>
              </a:rPr>
              <a:t>Parotid bez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7924800" y="1958975"/>
            <a:ext cx="1143000" cy="55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</a:pPr>
            <a:r>
              <a:rPr lang="tr-TR" sz="1600" b="1"/>
              <a:t>Salgı kesecikleri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881188" y="6232525"/>
            <a:ext cx="1376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b="1"/>
              <a:t>Mükoz bez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6232525" y="6186488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b="1"/>
              <a:t>Seröz bez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Mixed</a:t>
            </a:r>
            <a:r>
              <a:rPr lang="tr-TR" dirty="0"/>
              <a:t> </a:t>
            </a:r>
            <a:r>
              <a:rPr lang="tr-TR" dirty="0" err="1"/>
              <a:t>mucoserous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serous and mucous cells are present.</a:t>
            </a:r>
            <a:endParaRPr lang="tr-TR" dirty="0"/>
          </a:p>
          <a:p>
            <a:r>
              <a:rPr lang="en-US" dirty="0"/>
              <a:t>Mucous cells form the majority, serous cells envelop it like half a month. </a:t>
            </a:r>
            <a:endParaRPr lang="tr-TR" dirty="0"/>
          </a:p>
          <a:p>
            <a:r>
              <a:rPr lang="en-US" dirty="0"/>
              <a:t>Serous cells secrete secretions from the intercellular spaces to the gland lumen.</a:t>
            </a:r>
            <a:endParaRPr lang="tr-TR" dirty="0"/>
          </a:p>
          <a:p>
            <a:r>
              <a:rPr lang="en-US" dirty="0"/>
              <a:t>  </a:t>
            </a:r>
            <a:r>
              <a:rPr lang="en-US" dirty="0" err="1"/>
              <a:t>Metachromasia</a:t>
            </a:r>
            <a:r>
              <a:rPr lang="en-US" dirty="0"/>
              <a:t> is only seen in mucous cells.</a:t>
            </a:r>
            <a:br>
              <a:rPr lang="en-US" dirty="0"/>
            </a:br>
            <a:r>
              <a:rPr lang="en-US" dirty="0"/>
              <a:t>   Example: </a:t>
            </a:r>
            <a:r>
              <a:rPr lang="en-US" dirty="0" err="1"/>
              <a:t>subgluteal</a:t>
            </a:r>
            <a:r>
              <a:rPr lang="en-US" dirty="0"/>
              <a:t> salivary gland</a:t>
            </a:r>
            <a:endParaRPr lang="tr-TR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subm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48713" cy="5754688"/>
          </a:xfrm>
          <a:noFill/>
          <a:ln/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547813" y="6284913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>
                <a:latin typeface="Arial" charset="0"/>
              </a:rPr>
              <a:t>Çene altı tükürük bezi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1026" descr="Car2-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9" t="7013" r="4379" b="3912"/>
          <a:stretch>
            <a:fillRect/>
          </a:stretch>
        </p:blipFill>
        <p:spPr>
          <a:xfrm>
            <a:off x="168275" y="261938"/>
            <a:ext cx="8831263" cy="5957887"/>
          </a:xfrm>
          <a:noFill/>
          <a:ln>
            <a:solidFill>
              <a:srgbClr val="9900CC"/>
            </a:solidFill>
          </a:ln>
        </p:spPr>
      </p:pic>
      <p:sp>
        <p:nvSpPr>
          <p:cNvPr id="196611" name="Text Box 1027"/>
          <p:cNvSpPr txBox="1">
            <a:spLocks noChangeArrowheads="1"/>
          </p:cNvSpPr>
          <p:nvPr/>
        </p:nvSpPr>
        <p:spPr bwMode="auto">
          <a:xfrm>
            <a:off x="395288" y="6308725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Serom</a:t>
            </a:r>
            <a:r>
              <a:rPr lang="tr-TR" sz="2400">
                <a:latin typeface="Arial" charset="0"/>
              </a:rPr>
              <a:t>üköz bez </a:t>
            </a:r>
            <a:r>
              <a:rPr lang="en-US" sz="2400">
                <a:latin typeface="Arial" charset="0"/>
              </a:rPr>
              <a:t>(</a:t>
            </a:r>
            <a:r>
              <a:rPr lang="tr-TR" sz="2400">
                <a:latin typeface="Arial" charset="0"/>
              </a:rPr>
              <a:t>Çene altı tükürük bezi)</a:t>
            </a:r>
          </a:p>
        </p:txBody>
      </p:sp>
      <p:sp>
        <p:nvSpPr>
          <p:cNvPr id="196612" name="Line 1028"/>
          <p:cNvSpPr>
            <a:spLocks noChangeShapeType="1"/>
          </p:cNvSpPr>
          <p:nvPr/>
        </p:nvSpPr>
        <p:spPr bwMode="auto">
          <a:xfrm flipH="1">
            <a:off x="61722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96613" name="Text Box 1029"/>
          <p:cNvSpPr txBox="1">
            <a:spLocks noChangeArrowheads="1"/>
          </p:cNvSpPr>
          <p:nvPr/>
        </p:nvSpPr>
        <p:spPr bwMode="auto">
          <a:xfrm>
            <a:off x="7070725" y="4052888"/>
            <a:ext cx="1387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/>
              <a:t>Salgı kanalı</a:t>
            </a:r>
          </a:p>
          <a:p>
            <a:pPr algn="l"/>
            <a:r>
              <a:rPr lang="tr-TR"/>
              <a:t>hücreleri</a:t>
            </a:r>
          </a:p>
        </p:txBody>
      </p:sp>
      <p:sp>
        <p:nvSpPr>
          <p:cNvPr id="196614" name="Text Box 1030"/>
          <p:cNvSpPr txBox="1">
            <a:spLocks noChangeArrowheads="1"/>
          </p:cNvSpPr>
          <p:nvPr/>
        </p:nvSpPr>
        <p:spPr bwMode="auto">
          <a:xfrm>
            <a:off x="6765925" y="852488"/>
            <a:ext cx="179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/>
              <a:t>Mükoz hücreler</a:t>
            </a:r>
          </a:p>
        </p:txBody>
      </p:sp>
      <p:sp>
        <p:nvSpPr>
          <p:cNvPr id="196615" name="Line 1031"/>
          <p:cNvSpPr>
            <a:spLocks noChangeShapeType="1"/>
          </p:cNvSpPr>
          <p:nvPr/>
        </p:nvSpPr>
        <p:spPr bwMode="auto">
          <a:xfrm flipH="1">
            <a:off x="5638800" y="1066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96616" name="Line 1032"/>
          <p:cNvSpPr>
            <a:spLocks noChangeShapeType="1"/>
          </p:cNvSpPr>
          <p:nvPr/>
        </p:nvSpPr>
        <p:spPr bwMode="auto">
          <a:xfrm flipH="1">
            <a:off x="5029200" y="2667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96617" name="Text Box 1033"/>
          <p:cNvSpPr txBox="1">
            <a:spLocks noChangeArrowheads="1"/>
          </p:cNvSpPr>
          <p:nvPr/>
        </p:nvSpPr>
        <p:spPr bwMode="auto">
          <a:xfrm>
            <a:off x="7223125" y="2422525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/>
              <a:t>Seröz hücreler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Car2-20"/>
          <p:cNvPicPr>
            <a:picLocks noChangeAspect="1" noChangeArrowheads="1"/>
          </p:cNvPicPr>
          <p:nvPr/>
        </p:nvPicPr>
        <p:blipFill>
          <a:blip r:embed="rId2" cstate="print"/>
          <a:srcRect l="1863" t="5440" r="7253" b="3217"/>
          <a:stretch>
            <a:fillRect/>
          </a:stretch>
        </p:blipFill>
        <p:spPr bwMode="auto">
          <a:xfrm>
            <a:off x="250825" y="188913"/>
            <a:ext cx="8512175" cy="57023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41338" y="5943600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tr-TR">
                <a:latin typeface="Arial" charset="0"/>
              </a:rPr>
              <a:t>Seromüköz bez, çizgili kanal (Ç) ve lümeni, asinar bez, kassı epitel hücreleri (Çene altı tükrük bezi)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022725" y="14874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2400" b="1">
                <a:latin typeface="Arial" charset="0"/>
              </a:rPr>
              <a:t>M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3203575" y="1168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2400" b="1">
                <a:latin typeface="Arial" charset="0"/>
              </a:rPr>
              <a:t>S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990600" y="1295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b="1"/>
              <a:t>Ç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6827838" y="43830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latin typeface="Arial" charset="0"/>
              </a:rPr>
              <a:t>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According to the mode of secretion 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tr-TR" dirty="0"/>
              <a:t>	</a:t>
            </a:r>
            <a:r>
              <a:rPr lang="tr-TR" dirty="0" err="1"/>
              <a:t>Merocrine</a:t>
            </a:r>
            <a:r>
              <a:rPr lang="tr-TR" dirty="0"/>
              <a:t> </a:t>
            </a:r>
            <a:r>
              <a:rPr lang="tr-TR" dirty="0" err="1"/>
              <a:t>secretion</a:t>
            </a:r>
            <a:endParaRPr lang="tr-TR" dirty="0"/>
          </a:p>
          <a:p>
            <a:r>
              <a:rPr lang="tr-TR" dirty="0"/>
              <a:t>	</a:t>
            </a:r>
            <a:r>
              <a:rPr lang="tr-TR" dirty="0" err="1"/>
              <a:t>Apocrine</a:t>
            </a:r>
            <a:r>
              <a:rPr lang="tr-TR" dirty="0"/>
              <a:t> </a:t>
            </a:r>
            <a:r>
              <a:rPr lang="tr-TR" dirty="0" err="1"/>
              <a:t>secretion</a:t>
            </a:r>
            <a:endParaRPr lang="tr-TR" dirty="0"/>
          </a:p>
          <a:p>
            <a:r>
              <a:rPr lang="tr-TR" dirty="0"/>
              <a:t>	</a:t>
            </a:r>
            <a:r>
              <a:rPr lang="tr-TR" dirty="0" err="1"/>
              <a:t>Holocrine</a:t>
            </a:r>
            <a:r>
              <a:rPr lang="tr-TR" dirty="0"/>
              <a:t> </a:t>
            </a:r>
            <a:r>
              <a:rPr lang="tr-TR" dirty="0" err="1"/>
              <a:t>secretion</a:t>
            </a:r>
            <a:endParaRPr lang="tr-TR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dirty="0"/>
              <a:t> 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err="1"/>
              <a:t>Holocrine</a:t>
            </a:r>
            <a:r>
              <a:rPr lang="en-US" sz="2800" b="1" dirty="0"/>
              <a:t>.  </a:t>
            </a:r>
            <a:r>
              <a:rPr lang="en-US" sz="2800" dirty="0"/>
              <a:t>whole cell dies, the discharges go</a:t>
            </a:r>
          </a:p>
          <a:p>
            <a:pPr>
              <a:buFont typeface="Arial" charset="0"/>
              <a:buNone/>
            </a:pPr>
            <a:r>
              <a:rPr lang="en-US" sz="2800" dirty="0"/>
              <a:t>                     together with the cellular contents</a:t>
            </a:r>
          </a:p>
          <a:p>
            <a:pPr>
              <a:buFont typeface="Arial" charset="0"/>
              <a:buNone/>
            </a:pPr>
            <a:r>
              <a:rPr lang="en-US" sz="2800" dirty="0"/>
              <a:t>                     (remnants of a dead cell)</a:t>
            </a:r>
          </a:p>
          <a:p>
            <a:pPr>
              <a:buFont typeface="Arial" charset="0"/>
              <a:buNone/>
            </a:pPr>
            <a:r>
              <a:rPr lang="en-US" sz="2800" dirty="0"/>
              <a:t>                     </a:t>
            </a:r>
            <a:r>
              <a:rPr lang="en-US" sz="2800" dirty="0" err="1"/>
              <a:t>eg</a:t>
            </a:r>
            <a:r>
              <a:rPr lang="en-US" sz="2800" dirty="0"/>
              <a:t>. sebaceous and tarsal gland cells.</a:t>
            </a:r>
          </a:p>
          <a:p>
            <a:endParaRPr lang="en-US" sz="2600" dirty="0"/>
          </a:p>
        </p:txBody>
      </p:sp>
      <p:pic>
        <p:nvPicPr>
          <p:cNvPr id="6148" name="Picture 3" descr="https://upload.wikimedia.org/wikipedia/commons/thumb/6/6c/405_Modes_of_Secretion_by_Glands_Holocrine.png/400px-405_Modes_of_Secretion_by_Glands_Holocri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38600"/>
            <a:ext cx="723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8" name="Picture 4" descr="sebaceous%20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5227638" cy="6524625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348038" y="2800350"/>
            <a:ext cx="768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1800">
                <a:latin typeface="Arial" charset="0"/>
              </a:rPr>
              <a:t>Kanal</a:t>
            </a: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323850" y="2024063"/>
            <a:ext cx="1343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>
                <a:latin typeface="Arial" charset="0"/>
              </a:rPr>
              <a:t>Kıl folikülü</a:t>
            </a: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1547813" y="6157913"/>
            <a:ext cx="1517650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tr-TR" sz="1800">
                <a:latin typeface="Arial" charset="0"/>
              </a:rPr>
              <a:t>   Yağ bezi    </a:t>
            </a:r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3924300" y="4581525"/>
            <a:ext cx="973138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tr-TR" sz="1600">
                <a:latin typeface="Arial" charset="0"/>
              </a:rPr>
              <a:t>Yağ bezi</a:t>
            </a:r>
          </a:p>
        </p:txBody>
      </p: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6208713" y="474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/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5632450" y="46513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/>
          </a:p>
        </p:txBody>
      </p:sp>
      <p:sp>
        <p:nvSpPr>
          <p:cNvPr id="338957" name="Text Box 13"/>
          <p:cNvSpPr txBox="1">
            <a:spLocks noChangeArrowheads="1"/>
          </p:cNvSpPr>
          <p:nvPr/>
        </p:nvSpPr>
        <p:spPr bwMode="auto">
          <a:xfrm>
            <a:off x="5651500" y="4575175"/>
            <a:ext cx="3348038" cy="2006600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>
                <a:latin typeface="Arial" charset="0"/>
              </a:rPr>
              <a:t>Deri yağ bezi, basit dallı alveolar bez, holokrin salgılama (Dejeneratif tip). </a:t>
            </a:r>
          </a:p>
          <a:p>
            <a:endParaRPr lang="tr-TR">
              <a:latin typeface="Arial" charset="0"/>
            </a:endParaRPr>
          </a:p>
          <a:p>
            <a:r>
              <a:rPr lang="tr-TR" sz="1400" b="1">
                <a:latin typeface="Arial" charset="0"/>
              </a:rPr>
              <a:t>http://neuromedia.neurobio.ucla.edu/campbell/glands/wp_images/sebaceous%20gland.jpg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sebaceous%20gland%20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9075"/>
            <a:ext cx="5116513" cy="6378575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5868988" y="4797425"/>
            <a:ext cx="3095625" cy="1781175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tr-TR" sz="2400">
                <a:latin typeface="Arial" charset="0"/>
              </a:rPr>
              <a:t>Deri yağ bezi, </a:t>
            </a:r>
          </a:p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tr-TR" sz="2400">
                <a:latin typeface="Arial" charset="0"/>
              </a:rPr>
              <a:t>holokrin salgılama</a:t>
            </a:r>
          </a:p>
          <a:p>
            <a:pPr>
              <a:lnSpc>
                <a:spcPct val="110000"/>
              </a:lnSpc>
            </a:pPr>
            <a:r>
              <a:rPr lang="tr-TR" sz="1400" b="1">
                <a:latin typeface="Arial" charset="0"/>
              </a:rPr>
              <a:t>http://neuromedia.neurobio.ucla.edu/campbell/glands/wp_images/sebaceous%20gland.jpg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44616"/>
          </a:xfrm>
        </p:spPr>
        <p:txBody>
          <a:bodyPr>
            <a:normAutofit/>
          </a:bodyPr>
          <a:lstStyle/>
          <a:p>
            <a:r>
              <a:rPr lang="en-US" dirty="0"/>
              <a:t>Internal and external factors also affect secretion. </a:t>
            </a:r>
            <a:endParaRPr lang="tr-TR" dirty="0"/>
          </a:p>
          <a:p>
            <a:pPr lvl="1"/>
            <a:r>
              <a:rPr lang="en-US" dirty="0"/>
              <a:t>Sadness -tear glands, </a:t>
            </a:r>
            <a:endParaRPr lang="tr-TR" dirty="0"/>
          </a:p>
          <a:p>
            <a:pPr lvl="1"/>
            <a:r>
              <a:rPr lang="en-US" dirty="0"/>
              <a:t>excitement -adrenal glands, </a:t>
            </a:r>
            <a:endParaRPr lang="tr-TR" dirty="0"/>
          </a:p>
          <a:p>
            <a:pPr lvl="1"/>
            <a:r>
              <a:rPr lang="tr-TR" dirty="0" err="1"/>
              <a:t>anxiety</a:t>
            </a:r>
            <a:r>
              <a:rPr lang="en-US" dirty="0"/>
              <a:t> or extreme heat stimulate sweat glands. 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secretion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variable</a:t>
            </a:r>
            <a:endParaRPr lang="tr-TR" dirty="0"/>
          </a:p>
          <a:p>
            <a:pPr lvl="1"/>
            <a:r>
              <a:rPr lang="tr-TR" dirty="0"/>
              <a:t>A</a:t>
            </a:r>
            <a:r>
              <a:rPr lang="en-US" dirty="0"/>
              <a:t> worker working in extreme heat can release 1.5 liters of sweat a day. </a:t>
            </a:r>
            <a:endParaRPr lang="tr-TR" dirty="0"/>
          </a:p>
          <a:p>
            <a:pPr lvl="1"/>
            <a:r>
              <a:rPr lang="en-US" dirty="0"/>
              <a:t>On the other hand,  secretion at the level of μg from the endocrine glands can also be sufficient for the organism.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6" name="Picture 4" descr="sebaceous%20gland%20basal%20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0645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4335463" y="1770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r-TR"/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3419475" y="1809750"/>
            <a:ext cx="208915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lang="tr-TR">
                <a:latin typeface="Arial" charset="0"/>
              </a:rPr>
              <a:t>Lipit damlacıkları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1095375" y="4710113"/>
            <a:ext cx="1808163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lang="tr-TR">
                <a:latin typeface="Arial" charset="0"/>
              </a:rPr>
              <a:t>Bazal hücreler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288925" y="6380163"/>
            <a:ext cx="8459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1400">
                <a:latin typeface="Arial" charset="0"/>
              </a:rPr>
              <a:t>Deri, yağ bezi. http://neuromedia.neurobio.ucla.edu/campbell/glands/wp_images/sebaceous%20gland.jpg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6309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Apocrine</a:t>
            </a:r>
            <a:r>
              <a:rPr lang="en-US" dirty="0"/>
              <a:t>. </a:t>
            </a:r>
            <a:r>
              <a:rPr lang="en-US" sz="2800" dirty="0"/>
              <a:t>(membrane budding) </a:t>
            </a: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Products   accumulate at the apical part of the cell then  discharges its apical cytoplasm</a:t>
            </a:r>
          </a:p>
          <a:p>
            <a:pPr>
              <a:buFont typeface="Arial" charset="0"/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eg</a:t>
            </a:r>
            <a:r>
              <a:rPr lang="en-US" sz="2800" dirty="0"/>
              <a:t> mammary gland cells.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7172" name="Content Placeholder 3" descr="https://upload.wikimedia.org/wikipedia/commons/thumb/f/f9/405_Modes_of_Secretion_by_Glands_Apocrine.png/400px-405_Modes_of_Secretion_by_Glands_Apocrine.pn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endParaRPr lang="en-US" sz="16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Merocrine</a:t>
            </a:r>
            <a:r>
              <a:rPr lang="en-US" b="1" dirty="0"/>
              <a:t>. </a:t>
            </a:r>
            <a:r>
              <a:rPr lang="en-US" sz="2800" dirty="0"/>
              <a:t>Only</a:t>
            </a:r>
            <a:r>
              <a:rPr lang="en-US" sz="2800" b="1" dirty="0"/>
              <a:t> </a:t>
            </a:r>
            <a:r>
              <a:rPr lang="en-US" sz="2800" dirty="0"/>
              <a:t>cell</a:t>
            </a:r>
            <a:r>
              <a:rPr lang="en-US" sz="2800" b="1" dirty="0"/>
              <a:t> </a:t>
            </a:r>
            <a:r>
              <a:rPr lang="en-US" sz="2800" dirty="0"/>
              <a:t>products are discharged</a:t>
            </a:r>
          </a:p>
          <a:p>
            <a:pPr>
              <a:buFont typeface="Arial" charset="0"/>
              <a:buNone/>
            </a:pPr>
            <a:r>
              <a:rPr lang="en-US" sz="2800" dirty="0"/>
              <a:t>                     </a:t>
            </a:r>
            <a:r>
              <a:rPr lang="en-US" sz="2800" dirty="0" err="1"/>
              <a:t>eg</a:t>
            </a:r>
            <a:r>
              <a:rPr lang="en-US" sz="2800" dirty="0"/>
              <a:t> sweat gland cells.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     </a:t>
            </a:r>
            <a:r>
              <a:rPr lang="en-US" b="1" dirty="0" err="1"/>
              <a:t>Cytogenous</a:t>
            </a:r>
            <a:r>
              <a:rPr lang="en-US" b="1" dirty="0"/>
              <a:t>. </a:t>
            </a:r>
            <a:r>
              <a:rPr lang="en-US" sz="2800" dirty="0"/>
              <a:t>A product is a complete living  cell. </a:t>
            </a:r>
            <a:r>
              <a:rPr lang="en-US" sz="2800" dirty="0" err="1"/>
              <a:t>eg</a:t>
            </a:r>
            <a:r>
              <a:rPr lang="en-US" sz="2800" dirty="0"/>
              <a:t>  gonads (testes and ovaries)</a:t>
            </a:r>
          </a:p>
        </p:txBody>
      </p:sp>
      <p:pic>
        <p:nvPicPr>
          <p:cNvPr id="8196" name="Picture 3" descr="https://upload.wikimedia.org/wikipedia/commons/thumb/f/f0/405_Modes_of_Secretion_by_Glands_Merocine.png/400px-405_Modes_of_Secretion_by_Glands_Meroci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647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8" name="Picture 4" descr="pancreasis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820150" cy="5697538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1331913" y="6092825"/>
            <a:ext cx="6567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Pankreasın seröz asinar kısmı, merokrin bez, x66 (H-E). </a:t>
            </a:r>
          </a:p>
          <a:p>
            <a:r>
              <a:rPr lang="tr-TR" sz="1600" b="1">
                <a:latin typeface="Arial" charset="0"/>
              </a:rPr>
              <a:t>http://</a:t>
            </a:r>
            <a:r>
              <a:rPr lang="tr-TR" sz="1600" b="1">
                <a:latin typeface="Arial" charset="0"/>
                <a:hlinkClick r:id="rId3"/>
              </a:rPr>
              <a:t>pathology.mc.duke.edu/ research/PTH225.html</a:t>
            </a:r>
            <a:endParaRPr lang="tr-TR" sz="1600" b="1">
              <a:latin typeface="Arial" charset="0"/>
            </a:endParaRP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2516188" y="2055813"/>
            <a:ext cx="2344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Langerhans adası</a:t>
            </a:r>
          </a:p>
          <a:p>
            <a:r>
              <a:rPr lang="tr-TR" b="1">
                <a:latin typeface="Arial" charset="0"/>
              </a:rPr>
              <a:t>(Endokrin kısım)</a:t>
            </a:r>
          </a:p>
        </p:txBody>
      </p:sp>
      <p:sp>
        <p:nvSpPr>
          <p:cNvPr id="364551" name="Text Box 7"/>
          <p:cNvSpPr txBox="1">
            <a:spLocks noChangeArrowheads="1"/>
          </p:cNvSpPr>
          <p:nvPr/>
        </p:nvSpPr>
        <p:spPr bwMode="auto">
          <a:xfrm>
            <a:off x="5722938" y="4525963"/>
            <a:ext cx="276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Seröz asinar hücreler</a:t>
            </a:r>
          </a:p>
          <a:p>
            <a:r>
              <a:rPr lang="tr-TR" b="1">
                <a:latin typeface="Arial" charset="0"/>
              </a:rPr>
              <a:t>(Ekzokrin kısım)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OF</a:t>
            </a:r>
            <a:r>
              <a:rPr lang="tr-TR" dirty="0"/>
              <a:t> EXOCRINE SECRETION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Most </a:t>
            </a:r>
            <a:r>
              <a:rPr lang="tr-TR" dirty="0" err="1"/>
              <a:t>glands</a:t>
            </a:r>
            <a:r>
              <a:rPr lang="tr-TR" dirty="0"/>
              <a:t> </a:t>
            </a:r>
            <a:r>
              <a:rPr lang="en-US" dirty="0"/>
              <a:t>release secretions in small amounts; but increases the amount of secretion when a </a:t>
            </a:r>
            <a:r>
              <a:rPr lang="tr-TR" dirty="0" err="1"/>
              <a:t>impulse</a:t>
            </a:r>
            <a:r>
              <a:rPr lang="tr-TR" dirty="0"/>
              <a:t> </a:t>
            </a:r>
            <a:r>
              <a:rPr lang="en-US" dirty="0"/>
              <a:t>is received.</a:t>
            </a:r>
            <a:endParaRPr lang="tr-TR" dirty="0"/>
          </a:p>
          <a:p>
            <a:r>
              <a:rPr lang="en-US" dirty="0"/>
              <a:t>Physiological control mechanisms of the </a:t>
            </a:r>
            <a:r>
              <a:rPr lang="tr-TR" dirty="0" err="1"/>
              <a:t>secretion</a:t>
            </a:r>
            <a:r>
              <a:rPr lang="tr-TR" dirty="0"/>
              <a:t> </a:t>
            </a:r>
            <a:r>
              <a:rPr lang="en-US" dirty="0"/>
              <a:t> vary from gland to gland.</a:t>
            </a:r>
            <a:endParaRPr lang="tr-TR" dirty="0"/>
          </a:p>
          <a:p>
            <a:r>
              <a:rPr lang="en-US" dirty="0"/>
              <a:t>In most cases, the </a:t>
            </a:r>
            <a:r>
              <a:rPr lang="tr-TR" dirty="0" err="1"/>
              <a:t>stimulation</a:t>
            </a:r>
            <a:r>
              <a:rPr lang="en-US" dirty="0"/>
              <a:t> is provided through the autonomic nervous system. 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s</a:t>
            </a:r>
            <a:r>
              <a:rPr lang="en-US" dirty="0" err="1"/>
              <a:t>ome</a:t>
            </a:r>
            <a:r>
              <a:rPr lang="en-US" dirty="0"/>
              <a:t> of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en-US" dirty="0"/>
              <a:t>stimulation </a:t>
            </a:r>
            <a:r>
              <a:rPr lang="tr-TR" dirty="0"/>
              <a:t>is </a:t>
            </a:r>
            <a:r>
              <a:rPr lang="tr-TR" dirty="0" err="1"/>
              <a:t>via</a:t>
            </a:r>
            <a:r>
              <a:rPr lang="tr-TR" dirty="0"/>
              <a:t> </a:t>
            </a:r>
            <a:r>
              <a:rPr lang="en-US" dirty="0"/>
              <a:t>hormones, while some are stimulated by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en-US" dirty="0"/>
              <a:t>mechanisms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597352"/>
          </a:xfrm>
        </p:spPr>
        <p:txBody>
          <a:bodyPr/>
          <a:lstStyle/>
          <a:p>
            <a:pPr>
              <a:buNone/>
            </a:pPr>
            <a:endParaRPr lang="tr-TR" dirty="0"/>
          </a:p>
          <a:p>
            <a:r>
              <a:rPr lang="en-US" dirty="0"/>
              <a:t>The smell or appearance of a food increases the secretion of acid, mucus and digestive enzymes. </a:t>
            </a:r>
            <a:endParaRPr lang="tr-TR" dirty="0"/>
          </a:p>
          <a:p>
            <a:r>
              <a:rPr lang="en-US" dirty="0"/>
              <a:t>Even </a:t>
            </a:r>
            <a:r>
              <a:rPr lang="tr-TR" dirty="0" err="1"/>
              <a:t>hearing</a:t>
            </a:r>
            <a:r>
              <a:rPr lang="en-US" dirty="0"/>
              <a:t> to the names of certain foods increases the saliva of the glands in the mouth.</a:t>
            </a:r>
            <a:endParaRPr lang="tr-TR" dirty="0"/>
          </a:p>
          <a:p>
            <a:r>
              <a:rPr lang="en-US" dirty="0"/>
              <a:t>This physical stimulus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en-US" dirty="0"/>
              <a:t>is provided through the </a:t>
            </a:r>
            <a:r>
              <a:rPr lang="en-US" dirty="0" err="1"/>
              <a:t>vagus</a:t>
            </a:r>
            <a:r>
              <a:rPr lang="en-US" dirty="0"/>
              <a:t> nerves.</a:t>
            </a:r>
            <a:endParaRPr lang="tr-TR" dirty="0"/>
          </a:p>
          <a:p>
            <a:r>
              <a:rPr lang="en-US" dirty="0"/>
              <a:t> If this nerve is cut off, the stomach glands do not release their secretions.</a:t>
            </a:r>
            <a:endParaRPr lang="tr-TR" dirty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3285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the other hand, a nutrient placed inside the stomach initiates the secretion of stomach</a:t>
            </a:r>
            <a:endParaRPr lang="tr-TR" dirty="0"/>
          </a:p>
          <a:p>
            <a:r>
              <a:rPr lang="en-US" dirty="0"/>
              <a:t>The secretion in this case depends on the intrinsic nerve</a:t>
            </a:r>
            <a:r>
              <a:rPr lang="tr-TR" dirty="0"/>
              <a:t>s</a:t>
            </a:r>
            <a:r>
              <a:rPr lang="en-US" dirty="0"/>
              <a:t> of the organ and the hormones released from that area.</a:t>
            </a:r>
            <a:endParaRPr lang="tr-TR" dirty="0"/>
          </a:p>
          <a:p>
            <a:r>
              <a:rPr lang="en-US" dirty="0"/>
              <a:t>As a result of stimulation of the nerves in the gastric mucosa, acetylcholine is secreted.</a:t>
            </a:r>
            <a:endParaRPr lang="tr-TR" dirty="0"/>
          </a:p>
          <a:p>
            <a:r>
              <a:rPr lang="en-US" dirty="0"/>
              <a:t>This leads to secretion of </a:t>
            </a:r>
            <a:r>
              <a:rPr lang="en-US" dirty="0" err="1"/>
              <a:t>gastrin</a:t>
            </a:r>
            <a:r>
              <a:rPr lang="en-US" dirty="0"/>
              <a:t> hormone from endocrine cells</a:t>
            </a:r>
            <a:endParaRPr lang="tr-TR" dirty="0"/>
          </a:p>
          <a:p>
            <a:r>
              <a:rPr lang="en-US" dirty="0"/>
              <a:t>It stimulates the secretion of the gastric glands.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6192688"/>
          </a:xfrm>
        </p:spPr>
        <p:txBody>
          <a:bodyPr/>
          <a:lstStyle/>
          <a:p>
            <a:r>
              <a:rPr lang="tr-TR" dirty="0"/>
              <a:t>S</a:t>
            </a:r>
            <a:r>
              <a:rPr lang="en-US" dirty="0" err="1"/>
              <a:t>ecretion</a:t>
            </a:r>
            <a:r>
              <a:rPr lang="tr-TR" dirty="0"/>
              <a:t> can be, </a:t>
            </a:r>
            <a:r>
              <a:rPr lang="en-US" dirty="0"/>
              <a:t> </a:t>
            </a:r>
            <a:endParaRPr lang="tr-TR" dirty="0"/>
          </a:p>
          <a:p>
            <a:pPr lvl="1"/>
            <a:r>
              <a:rPr lang="en-US" dirty="0"/>
              <a:t>Continuous</a:t>
            </a:r>
            <a:r>
              <a:rPr lang="tr-TR" dirty="0"/>
              <a:t>  </a:t>
            </a:r>
            <a:r>
              <a:rPr lang="en-US" dirty="0"/>
              <a:t>(salivary gland)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</a:t>
            </a:r>
            <a:r>
              <a:rPr lang="en-US" dirty="0"/>
              <a:t> certain periods of time (pancreas, stomach, Goblet cell)</a:t>
            </a:r>
            <a:endParaRPr lang="tr-TR" dirty="0"/>
          </a:p>
          <a:p>
            <a:r>
              <a:rPr lang="en-US" dirty="0"/>
              <a:t> Examination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en-US" dirty="0" err="1"/>
              <a:t>autoradiographic</a:t>
            </a:r>
            <a:r>
              <a:rPr lang="en-US" dirty="0"/>
              <a:t> methods has shown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en-US" dirty="0" err="1"/>
              <a:t>secretory</a:t>
            </a:r>
            <a:r>
              <a:rPr lang="en-US" dirty="0"/>
              <a:t> function </a:t>
            </a:r>
            <a:r>
              <a:rPr lang="tr-TR" dirty="0"/>
              <a:t>can </a:t>
            </a:r>
            <a:r>
              <a:rPr lang="en-US" dirty="0"/>
              <a:t>also to be carried out by other cells</a:t>
            </a:r>
            <a:endParaRPr lang="tr-TR" dirty="0"/>
          </a:p>
          <a:p>
            <a:pPr lvl="1"/>
            <a:r>
              <a:rPr lang="en-US" dirty="0"/>
              <a:t>Fibroblasts, </a:t>
            </a:r>
            <a:endParaRPr lang="tr-TR" dirty="0"/>
          </a:p>
          <a:p>
            <a:pPr lvl="1"/>
            <a:r>
              <a:rPr lang="tr-TR" dirty="0"/>
              <a:t>C</a:t>
            </a:r>
            <a:r>
              <a:rPr lang="en-US" dirty="0" err="1"/>
              <a:t>hondroblasts</a:t>
            </a:r>
            <a:r>
              <a:rPr lang="en-US" dirty="0"/>
              <a:t>, </a:t>
            </a:r>
            <a:endParaRPr lang="tr-TR" dirty="0"/>
          </a:p>
          <a:p>
            <a:pPr lvl="1"/>
            <a:r>
              <a:rPr lang="tr-TR" dirty="0"/>
              <a:t>O</a:t>
            </a:r>
            <a:r>
              <a:rPr lang="en-US" dirty="0" err="1"/>
              <a:t>steoblasts</a:t>
            </a:r>
            <a:r>
              <a:rPr lang="en-US" dirty="0"/>
              <a:t>; secrete substances into the extracellular </a:t>
            </a:r>
            <a:r>
              <a:rPr lang="tr-TR" dirty="0" err="1"/>
              <a:t>matrix</a:t>
            </a:r>
            <a:r>
              <a:rPr lang="en-US" dirty="0"/>
              <a:t>, forming </a:t>
            </a:r>
            <a:r>
              <a:rPr lang="en-US" dirty="0" err="1"/>
              <a:t>fibrillary</a:t>
            </a:r>
            <a:r>
              <a:rPr lang="en-US" dirty="0"/>
              <a:t> and amorphous structures of connective tissue.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D</a:t>
            </a:r>
            <a:r>
              <a:rPr lang="en-US" dirty="0" err="1"/>
              <a:t>epending</a:t>
            </a:r>
            <a:r>
              <a:rPr lang="en-US" dirty="0"/>
              <a:t> on the release of the secretion products: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744416"/>
          </a:xfrm>
        </p:spPr>
        <p:txBody>
          <a:bodyPr/>
          <a:lstStyle/>
          <a:p>
            <a:r>
              <a:rPr lang="tr-TR" b="1" dirty="0" err="1"/>
              <a:t>Exocrine</a:t>
            </a:r>
            <a:r>
              <a:rPr lang="tr-TR" b="1" dirty="0"/>
              <a:t> </a:t>
            </a:r>
            <a:r>
              <a:rPr lang="tr-TR" b="1" dirty="0" err="1"/>
              <a:t>glandular</a:t>
            </a:r>
            <a:r>
              <a:rPr lang="tr-TR" b="1" dirty="0"/>
              <a:t> </a:t>
            </a:r>
            <a:r>
              <a:rPr lang="tr-TR" b="1" dirty="0" err="1"/>
              <a:t>tissue</a:t>
            </a:r>
            <a:endParaRPr lang="tr-TR" b="1" dirty="0"/>
          </a:p>
          <a:p>
            <a:r>
              <a:rPr lang="tr-TR" b="1" dirty="0" err="1"/>
              <a:t>Endocrine</a:t>
            </a:r>
            <a:r>
              <a:rPr lang="tr-TR" b="1" dirty="0"/>
              <a:t> </a:t>
            </a:r>
            <a:r>
              <a:rPr lang="tr-TR" b="1" dirty="0" err="1"/>
              <a:t>glandular</a:t>
            </a:r>
            <a:r>
              <a:rPr lang="tr-TR" b="1" dirty="0"/>
              <a:t> </a:t>
            </a:r>
            <a:r>
              <a:rPr lang="tr-TR" b="1" dirty="0" err="1"/>
              <a:t>tissue</a:t>
            </a:r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Exocrine</a:t>
            </a:r>
            <a:r>
              <a:rPr lang="tr-TR" b="1" dirty="0"/>
              <a:t> </a:t>
            </a:r>
            <a:r>
              <a:rPr lang="tr-TR" b="1" dirty="0" err="1"/>
              <a:t>glandular</a:t>
            </a:r>
            <a:r>
              <a:rPr lang="tr-TR" b="1" dirty="0"/>
              <a:t> </a:t>
            </a:r>
            <a:r>
              <a:rPr lang="tr-TR" b="1" dirty="0" err="1"/>
              <a:t>tissue</a:t>
            </a:r>
            <a:br>
              <a:rPr lang="tr-TR" sz="3600" b="1" dirty="0"/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752528"/>
          </a:xfrm>
        </p:spPr>
        <p:txBody>
          <a:bodyPr/>
          <a:lstStyle/>
          <a:p>
            <a:r>
              <a:rPr lang="en-US" dirty="0"/>
              <a:t>Maintains a connection to the surface epithelium during development, </a:t>
            </a:r>
            <a:r>
              <a:rPr lang="tr-TR" dirty="0"/>
              <a:t>has a </a:t>
            </a:r>
            <a:r>
              <a:rPr lang="tr-TR" b="1" dirty="0" err="1"/>
              <a:t>duct</a:t>
            </a:r>
            <a:r>
              <a:rPr lang="tr-TR" b="1" dirty="0"/>
              <a:t> </a:t>
            </a:r>
            <a:r>
              <a:rPr lang="tr-TR" b="1" dirty="0" err="1"/>
              <a:t>system</a:t>
            </a:r>
            <a:endParaRPr lang="tr-TR" b="1" dirty="0"/>
          </a:p>
          <a:p>
            <a:r>
              <a:rPr lang="en-US" dirty="0"/>
              <a:t>The secret</a:t>
            </a:r>
            <a:r>
              <a:rPr lang="tr-TR" dirty="0" err="1"/>
              <a:t>ing</a:t>
            </a:r>
            <a:r>
              <a:rPr lang="tr-TR" dirty="0"/>
              <a:t> </a:t>
            </a:r>
            <a:r>
              <a:rPr lang="en-US" dirty="0"/>
              <a:t>cells are grouped together to form a gap in their center. </a:t>
            </a:r>
            <a:endParaRPr lang="tr-TR" dirty="0"/>
          </a:p>
          <a:p>
            <a:r>
              <a:rPr lang="en-US" dirty="0"/>
              <a:t>The secretion is gathered in this space, and sent to the necessary areas. 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2278</Words>
  <Application>Microsoft Macintosh PowerPoint</Application>
  <PresentationFormat>Ekran Gösterisi (4:3)</PresentationFormat>
  <Paragraphs>264</Paragraphs>
  <Slides>66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73" baseType="lpstr">
      <vt:lpstr>Arial Unicode MS</vt:lpstr>
      <vt:lpstr>Arial</vt:lpstr>
      <vt:lpstr>Calibri</vt:lpstr>
      <vt:lpstr>Monotype Corsiva</vt:lpstr>
      <vt:lpstr>Times New Roman</vt:lpstr>
      <vt:lpstr>Wingdings</vt:lpstr>
      <vt:lpstr>Ofis Teması</vt:lpstr>
      <vt:lpstr>Glandular epithelium        Part 2</vt:lpstr>
      <vt:lpstr>PowerPoint Sunusu</vt:lpstr>
      <vt:lpstr>Formation </vt:lpstr>
      <vt:lpstr>PowerPoint Sunusu</vt:lpstr>
      <vt:lpstr>PowerPoint Sunusu</vt:lpstr>
      <vt:lpstr>PowerPoint Sunusu</vt:lpstr>
      <vt:lpstr>PowerPoint Sunusu</vt:lpstr>
      <vt:lpstr>Depending on the release of the secretion products:</vt:lpstr>
      <vt:lpstr>Exocrine glandular tissue </vt:lpstr>
      <vt:lpstr>PowerPoint Sunusu</vt:lpstr>
      <vt:lpstr>Endocrine glandular tissue</vt:lpstr>
      <vt:lpstr>PowerPoint Sunusu</vt:lpstr>
      <vt:lpstr>HISTOLOGICAL STRUCTURE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CLASSIFICATION</vt:lpstr>
      <vt:lpstr>Relation to epithelial tissue</vt:lpstr>
      <vt:lpstr>PowerPoint Sunusu</vt:lpstr>
      <vt:lpstr>PowerPoint Sunusu</vt:lpstr>
      <vt:lpstr>PowerPoint Sunusu</vt:lpstr>
      <vt:lpstr>Exocrine glands are classified by</vt:lpstr>
      <vt:lpstr>Unicellular exocrine glands</vt:lpstr>
      <vt:lpstr>Goblet Cell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Compound glands</vt:lpstr>
      <vt:lpstr>A Structural Classification of Exocrine Glands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Secretory product</vt:lpstr>
      <vt:lpstr>Mucous</vt:lpstr>
      <vt:lpstr>Serous</vt:lpstr>
      <vt:lpstr>PowerPoint Sunusu</vt:lpstr>
      <vt:lpstr>PowerPoint Sunusu</vt:lpstr>
      <vt:lpstr>Mixed mucoserous</vt:lpstr>
      <vt:lpstr>PowerPoint Sunusu</vt:lpstr>
      <vt:lpstr>PowerPoint Sunusu</vt:lpstr>
      <vt:lpstr>PowerPoint Sunusu</vt:lpstr>
      <vt:lpstr>According to the mode of secretion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CONTROL OF EXOCRINE SECRETION</vt:lpstr>
      <vt:lpstr>PowerPoint Sunusu</vt:lpstr>
      <vt:lpstr>PowerPoint Sunusu</vt:lpstr>
    </vt:vector>
  </TitlesOfParts>
  <Company>gef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gazi</dc:creator>
  <cp:lastModifiedBy>Microsoft Office User</cp:lastModifiedBy>
  <cp:revision>269</cp:revision>
  <dcterms:created xsi:type="dcterms:W3CDTF">2003-02-27T10:21:46Z</dcterms:created>
  <dcterms:modified xsi:type="dcterms:W3CDTF">2021-03-09T05:45:25Z</dcterms:modified>
</cp:coreProperties>
</file>