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85" r:id="rId3"/>
    <p:sldId id="287" r:id="rId4"/>
    <p:sldId id="300" r:id="rId5"/>
    <p:sldId id="301" r:id="rId6"/>
    <p:sldId id="302" r:id="rId7"/>
    <p:sldId id="303" r:id="rId8"/>
    <p:sldId id="304" r:id="rId9"/>
    <p:sldId id="305" r:id="rId10"/>
    <p:sldId id="306" r:id="rId11"/>
    <p:sldId id="307" r:id="rId12"/>
    <p:sldId id="308" r:id="rId13"/>
    <p:sldId id="309" r:id="rId14"/>
    <p:sldId id="310" r:id="rId15"/>
    <p:sldId id="318" r:id="rId16"/>
    <p:sldId id="319" r:id="rId17"/>
    <p:sldId id="320" r:id="rId18"/>
    <p:sldId id="321" r:id="rId19"/>
    <p:sldId id="322" r:id="rId20"/>
    <p:sldId id="323" r:id="rId21"/>
    <p:sldId id="324" r:id="rId22"/>
    <p:sldId id="330" r:id="rId23"/>
    <p:sldId id="331" r:id="rId24"/>
    <p:sldId id="332" r:id="rId25"/>
    <p:sldId id="333" r:id="rId26"/>
    <p:sldId id="278" r:id="rId27"/>
    <p:sldId id="283" r:id="rId28"/>
    <p:sldId id="258" r:id="rId29"/>
    <p:sldId id="259" r:id="rId30"/>
    <p:sldId id="277" r:id="rId31"/>
    <p:sldId id="260" r:id="rId32"/>
    <p:sldId id="261" r:id="rId33"/>
    <p:sldId id="262" r:id="rId34"/>
    <p:sldId id="263" r:id="rId35"/>
    <p:sldId id="264" r:id="rId36"/>
    <p:sldId id="265" r:id="rId37"/>
    <p:sldId id="266" r:id="rId38"/>
    <p:sldId id="267" r:id="rId39"/>
    <p:sldId id="268" r:id="rId40"/>
    <p:sldId id="269" r:id="rId41"/>
    <p:sldId id="270" r:id="rId42"/>
    <p:sldId id="271" r:id="rId43"/>
    <p:sldId id="280" r:id="rId44"/>
    <p:sldId id="281" r:id="rId45"/>
    <p:sldId id="282" r:id="rId46"/>
    <p:sldId id="272" r:id="rId47"/>
    <p:sldId id="273" r:id="rId48"/>
    <p:sldId id="275" r:id="rId4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25"/>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10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4FFA5D0-558F-4600-BDF3-9CBFF2F113CF}" type="datetimeFigureOut">
              <a:rPr lang="tr-TR" smtClean="0"/>
              <a:t>23.6.2021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BE313B0-709A-4170-B39C-0AB7D8B30A57}"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64FFA5D0-558F-4600-BDF3-9CBFF2F113CF}" type="datetimeFigureOut">
              <a:rPr lang="tr-TR" smtClean="0"/>
              <a:t>23.6.2021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BE313B0-709A-4170-B39C-0AB7D8B30A5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64FFA5D0-558F-4600-BDF3-9CBFF2F113CF}" type="datetimeFigureOut">
              <a:rPr lang="tr-TR" smtClean="0"/>
              <a:t>23.6.2021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BE313B0-709A-4170-B39C-0AB7D8B30A57}"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64FFA5D0-558F-4600-BDF3-9CBFF2F113CF}" type="datetimeFigureOut">
              <a:rPr lang="tr-TR" smtClean="0"/>
              <a:t>23.6.2021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BE313B0-709A-4170-B39C-0AB7D8B30A57}"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4FFA5D0-558F-4600-BDF3-9CBFF2F113CF}" type="datetimeFigureOut">
              <a:rPr lang="tr-TR" smtClean="0"/>
              <a:t>23.6.2021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BE313B0-709A-4170-B39C-0AB7D8B30A57}"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4FFA5D0-558F-4600-BDF3-9CBFF2F113CF}" type="datetimeFigureOut">
              <a:rPr lang="tr-TR" smtClean="0"/>
              <a:t>23.6.2021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BE313B0-709A-4170-B39C-0AB7D8B30A57}"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64FFA5D0-558F-4600-BDF3-9CBFF2F113CF}" type="datetimeFigureOut">
              <a:rPr lang="tr-TR" smtClean="0"/>
              <a:t>23.6.2021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BE313B0-709A-4170-B39C-0AB7D8B30A57}"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64FFA5D0-558F-4600-BDF3-9CBFF2F113CF}" type="datetimeFigureOut">
              <a:rPr lang="tr-TR" smtClean="0"/>
              <a:t>23.6.2021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BE313B0-709A-4170-B39C-0AB7D8B30A5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FFA5D0-558F-4600-BDF3-9CBFF2F113CF}" type="datetimeFigureOut">
              <a:rPr lang="tr-TR" smtClean="0"/>
              <a:t>23.6.2021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BE313B0-709A-4170-B39C-0AB7D8B30A57}"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4FFA5D0-558F-4600-BDF3-9CBFF2F113CF}" type="datetimeFigureOut">
              <a:rPr lang="tr-TR" smtClean="0"/>
              <a:t>23.6.2021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BE313B0-709A-4170-B39C-0AB7D8B30A57}"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64FFA5D0-558F-4600-BDF3-9CBFF2F113CF}" type="datetimeFigureOut">
              <a:rPr lang="tr-TR" smtClean="0"/>
              <a:t>23.6.2021</a:t>
            </a:fld>
            <a:endParaRPr lang="tr-TR"/>
          </a:p>
        </p:txBody>
      </p:sp>
      <p:sp>
        <p:nvSpPr>
          <p:cNvPr id="9" name="Slide Number Placeholder 8"/>
          <p:cNvSpPr>
            <a:spLocks noGrp="1"/>
          </p:cNvSpPr>
          <p:nvPr>
            <p:ph type="sldNum" sz="quarter" idx="11"/>
          </p:nvPr>
        </p:nvSpPr>
        <p:spPr/>
        <p:txBody>
          <a:bodyPr/>
          <a:lstStyle/>
          <a:p>
            <a:fld id="{2BE313B0-709A-4170-B39C-0AB7D8B30A57}"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2BE313B0-709A-4170-B39C-0AB7D8B30A57}"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4FFA5D0-558F-4600-BDF3-9CBFF2F113CF}" type="datetimeFigureOut">
              <a:rPr lang="tr-TR" smtClean="0"/>
              <a:t>23.6.2021</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Autofit/>
          </a:bodyPr>
          <a:lstStyle/>
          <a:p>
            <a:pPr algn="r"/>
            <a:r>
              <a:rPr lang="tr-TR" sz="2800" dirty="0" smtClean="0">
                <a:latin typeface="Times New Roman" panose="02020603050405020304" pitchFamily="18" charset="0"/>
                <a:cs typeface="Times New Roman" panose="02020603050405020304" pitchFamily="18" charset="0"/>
              </a:rPr>
              <a:t>TUR170</a:t>
            </a:r>
            <a:br>
              <a:rPr lang="tr-TR" sz="2800" dirty="0" smtClean="0">
                <a:latin typeface="Times New Roman" panose="02020603050405020304" pitchFamily="18" charset="0"/>
                <a:cs typeface="Times New Roman" panose="02020603050405020304" pitchFamily="18" charset="0"/>
              </a:rPr>
            </a:br>
            <a:r>
              <a:rPr lang="tr-TR" sz="2800" b="1" dirty="0" smtClean="0">
                <a:latin typeface="Times New Roman" panose="02020603050405020304" pitchFamily="18" charset="0"/>
                <a:cs typeface="Times New Roman" panose="02020603050405020304" pitchFamily="18" charset="0"/>
              </a:rPr>
              <a:t>Türkiye Türkçesi Biçim Bilgisi</a:t>
            </a:r>
            <a:endParaRPr lang="tr-TR" sz="2800" b="1" dirty="0">
              <a:latin typeface="Times New Roman" panose="02020603050405020304" pitchFamily="18" charset="0"/>
              <a:cs typeface="Times New Roman" panose="02020603050405020304" pitchFamily="18" charset="0"/>
            </a:endParaRPr>
          </a:p>
        </p:txBody>
      </p:sp>
      <p:sp>
        <p:nvSpPr>
          <p:cNvPr id="4" name="Alt Başlık 3"/>
          <p:cNvSpPr>
            <a:spLocks noGrp="1"/>
          </p:cNvSpPr>
          <p:nvPr>
            <p:ph type="subTitle" idx="1"/>
          </p:nvPr>
        </p:nvSpPr>
        <p:spPr/>
        <p:txBody>
          <a:bodyPr>
            <a:noAutofit/>
          </a:bodyPr>
          <a:lstStyle/>
          <a:p>
            <a:r>
              <a:rPr lang="tr-TR" sz="1600" b="1" dirty="0" smtClean="0">
                <a:latin typeface="Times New Roman" panose="02020603050405020304" pitchFamily="18" charset="0"/>
                <a:cs typeface="Times New Roman" panose="02020603050405020304" pitchFamily="18" charset="0"/>
              </a:rPr>
              <a:t>Perşembe: 15:30 / Cuma : 14:00</a:t>
            </a:r>
          </a:p>
          <a:p>
            <a:r>
              <a:rPr lang="tr-TR" sz="1600" b="1" dirty="0" smtClean="0">
                <a:latin typeface="Times New Roman" panose="02020603050405020304" pitchFamily="18" charset="0"/>
                <a:cs typeface="Times New Roman" panose="02020603050405020304" pitchFamily="18" charset="0"/>
              </a:rPr>
              <a:t>Prof. Dr. Paşa YAVUZARSLAN</a:t>
            </a:r>
            <a:endParaRPr lang="tr-TR"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223778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dirty="0">
                <a:latin typeface="Times New Roman" panose="02020603050405020304" pitchFamily="18" charset="0"/>
                <a:cs typeface="Times New Roman" panose="02020603050405020304" pitchFamily="18" charset="0"/>
              </a:rPr>
              <a:t>Durum Kategorisi</a:t>
            </a:r>
            <a:endParaRPr lang="tr-TR" sz="2800" dirty="0"/>
          </a:p>
        </p:txBody>
      </p:sp>
      <p:sp>
        <p:nvSpPr>
          <p:cNvPr id="3" name="İçerik Yer Tutucusu 2"/>
          <p:cNvSpPr>
            <a:spLocks noGrp="1"/>
          </p:cNvSpPr>
          <p:nvPr>
            <p:ph sz="quarter" idx="1"/>
          </p:nvPr>
        </p:nvSpPr>
        <p:spPr/>
        <p:txBody>
          <a:bodyPr/>
          <a:lstStyle/>
          <a:p>
            <a:pPr algn="just">
              <a:lnSpc>
                <a:spcPct val="150000"/>
              </a:lnSpc>
            </a:pPr>
            <a:r>
              <a:rPr lang="tr-TR" dirty="0" smtClean="0">
                <a:latin typeface="Times New Roman" panose="02020603050405020304" pitchFamily="18" charset="0"/>
                <a:cs typeface="Times New Roman" panose="02020603050405020304" pitchFamily="18" charset="0"/>
              </a:rPr>
              <a:t>(5) ve (6)’</a:t>
            </a:r>
            <a:r>
              <a:rPr lang="tr-TR" dirty="0" err="1" smtClean="0">
                <a:latin typeface="Times New Roman" panose="02020603050405020304" pitchFamily="18" charset="0"/>
                <a:cs typeface="Times New Roman" panose="02020603050405020304" pitchFamily="18" charset="0"/>
              </a:rPr>
              <a:t>daki</a:t>
            </a:r>
            <a:r>
              <a:rPr lang="tr-TR" dirty="0" smtClean="0">
                <a:latin typeface="Times New Roman" panose="02020603050405020304" pitchFamily="18" charset="0"/>
                <a:cs typeface="Times New Roman" panose="02020603050405020304" pitchFamily="18" charset="0"/>
              </a:rPr>
              <a:t> örneklerde adların sıfatlara bağlı olarak farklı şekilde biçimlendikleri gözlemlenmektedir.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5620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dirty="0">
                <a:latin typeface="Times New Roman" panose="02020603050405020304" pitchFamily="18" charset="0"/>
                <a:cs typeface="Times New Roman" panose="02020603050405020304" pitchFamily="18" charset="0"/>
              </a:rPr>
              <a:t>Durum Kategorisi</a:t>
            </a:r>
            <a:endParaRPr lang="tr-TR" sz="2800" dirty="0"/>
          </a:p>
        </p:txBody>
      </p:sp>
      <p:sp>
        <p:nvSpPr>
          <p:cNvPr id="3" name="İçerik Yer Tutucusu 2"/>
          <p:cNvSpPr>
            <a:spLocks noGrp="1"/>
          </p:cNvSpPr>
          <p:nvPr>
            <p:ph sz="quarter" idx="1"/>
          </p:nvPr>
        </p:nvSpPr>
        <p:spPr/>
        <p:txBody>
          <a:bodyPr/>
          <a:lstStyle/>
          <a:p>
            <a:pPr algn="just"/>
            <a:r>
              <a:rPr lang="tr-TR" dirty="0" smtClean="0">
                <a:latin typeface="Times New Roman" panose="02020603050405020304" pitchFamily="18" charset="0"/>
                <a:cs typeface="Times New Roman" panose="02020603050405020304" pitchFamily="18" charset="0"/>
              </a:rPr>
              <a:t>(7) 	a. </a:t>
            </a:r>
            <a:r>
              <a:rPr lang="tr-TR" b="1" dirty="0" smtClean="0">
                <a:latin typeface="Times New Roman" panose="02020603050405020304" pitchFamily="18" charset="0"/>
                <a:cs typeface="Times New Roman" panose="02020603050405020304" pitchFamily="18" charset="0"/>
              </a:rPr>
              <a:t>Ali ve Ayşe </a:t>
            </a:r>
            <a:r>
              <a:rPr lang="tr-TR" dirty="0" smtClean="0">
                <a:latin typeface="Times New Roman" panose="02020603050405020304" pitchFamily="18" charset="0"/>
                <a:cs typeface="Times New Roman" panose="02020603050405020304" pitchFamily="18" charset="0"/>
              </a:rPr>
              <a:t>duygulandı. 		(bağlaç)</a:t>
            </a:r>
          </a:p>
          <a:p>
            <a:pPr marL="0" indent="0" algn="just">
              <a:buNone/>
            </a:pPr>
            <a:r>
              <a:rPr lang="tr-TR" dirty="0" smtClean="0">
                <a:latin typeface="Times New Roman" panose="02020603050405020304" pitchFamily="18" charset="0"/>
                <a:cs typeface="Times New Roman" panose="02020603050405020304" pitchFamily="18" charset="0"/>
              </a:rPr>
              <a:t>	b. Ali </a:t>
            </a:r>
            <a:r>
              <a:rPr lang="tr-TR" b="1" dirty="0" smtClean="0">
                <a:latin typeface="Times New Roman" panose="02020603050405020304" pitchFamily="18" charset="0"/>
                <a:cs typeface="Times New Roman" panose="02020603050405020304" pitchFamily="18" charset="0"/>
              </a:rPr>
              <a:t>gerçekten</a:t>
            </a:r>
            <a:r>
              <a:rPr lang="tr-TR" dirty="0" smtClean="0">
                <a:latin typeface="Times New Roman" panose="02020603050405020304" pitchFamily="18" charset="0"/>
                <a:cs typeface="Times New Roman" panose="02020603050405020304" pitchFamily="18" charset="0"/>
              </a:rPr>
              <a:t> çok çalışıyor. </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(belirteç)</a:t>
            </a:r>
          </a:p>
          <a:p>
            <a:pPr marL="0" indent="0" algn="just">
              <a:buNone/>
            </a:pPr>
            <a:r>
              <a:rPr lang="tr-TR" dirty="0" smtClean="0">
                <a:latin typeface="Times New Roman" panose="02020603050405020304" pitchFamily="18" charset="0"/>
                <a:cs typeface="Times New Roman" panose="02020603050405020304" pitchFamily="18" charset="0"/>
              </a:rPr>
              <a:t>	    Ali yarışı </a:t>
            </a:r>
            <a:r>
              <a:rPr lang="tr-TR" b="1" dirty="0" smtClean="0">
                <a:latin typeface="Times New Roman" panose="02020603050405020304" pitchFamily="18" charset="0"/>
                <a:cs typeface="Times New Roman" panose="02020603050405020304" pitchFamily="18" charset="0"/>
              </a:rPr>
              <a:t>çabucak</a:t>
            </a:r>
            <a:r>
              <a:rPr lang="tr-TR" dirty="0" smtClean="0">
                <a:latin typeface="Times New Roman" panose="02020603050405020304" pitchFamily="18" charset="0"/>
                <a:cs typeface="Times New Roman" panose="02020603050405020304" pitchFamily="18" charset="0"/>
              </a:rPr>
              <a:t> bitirdi</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belirteç)</a:t>
            </a:r>
            <a:endParaRPr lang="tr-TR" dirty="0" smtClean="0">
              <a:latin typeface="Times New Roman" panose="02020603050405020304" pitchFamily="18" charset="0"/>
              <a:cs typeface="Times New Roman" panose="02020603050405020304" pitchFamily="18" charset="0"/>
            </a:endParaRPr>
          </a:p>
          <a:p>
            <a:pPr marL="0" indent="0" algn="just">
              <a:buNone/>
            </a:pPr>
            <a:r>
              <a:rPr lang="tr-TR" dirty="0" smtClean="0">
                <a:latin typeface="Times New Roman" panose="02020603050405020304" pitchFamily="18" charset="0"/>
                <a:cs typeface="Times New Roman" panose="02020603050405020304" pitchFamily="18" charset="0"/>
              </a:rPr>
              <a:t>	c. Bu haftaki makaleyi </a:t>
            </a:r>
            <a:r>
              <a:rPr lang="tr-TR" b="1" dirty="0" smtClean="0">
                <a:latin typeface="Times New Roman" panose="02020603050405020304" pitchFamily="18" charset="0"/>
                <a:cs typeface="Times New Roman" panose="02020603050405020304" pitchFamily="18" charset="0"/>
              </a:rPr>
              <a:t>kim</a:t>
            </a:r>
            <a:r>
              <a:rPr lang="tr-TR" dirty="0" smtClean="0">
                <a:latin typeface="Times New Roman" panose="02020603050405020304" pitchFamily="18" charset="0"/>
                <a:cs typeface="Times New Roman" panose="02020603050405020304" pitchFamily="18" charset="0"/>
              </a:rPr>
              <a:t> okudu. </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(adıl)</a:t>
            </a:r>
          </a:p>
          <a:p>
            <a:pPr marL="0" indent="0" algn="just">
              <a:buNone/>
            </a:pPr>
            <a:r>
              <a:rPr lang="tr-TR" dirty="0" smtClean="0">
                <a:latin typeface="Times New Roman" panose="02020603050405020304" pitchFamily="18" charset="0"/>
                <a:cs typeface="Times New Roman" panose="02020603050405020304" pitchFamily="18" charset="0"/>
              </a:rPr>
              <a:t>	d. </a:t>
            </a:r>
            <a:r>
              <a:rPr lang="tr-TR" b="1" dirty="0" smtClean="0">
                <a:latin typeface="Times New Roman" panose="02020603050405020304" pitchFamily="18" charset="0"/>
                <a:cs typeface="Times New Roman" panose="02020603050405020304" pitchFamily="18" charset="0"/>
              </a:rPr>
              <a:t>Hey </a:t>
            </a:r>
            <a:r>
              <a:rPr lang="tr-TR" dirty="0" smtClean="0">
                <a:latin typeface="Times New Roman" panose="02020603050405020304" pitchFamily="18" charset="0"/>
                <a:cs typeface="Times New Roman" panose="02020603050405020304" pitchFamily="18" charset="0"/>
              </a:rPr>
              <a:t>çocuk !!! 			(ünlem)</a:t>
            </a:r>
          </a:p>
          <a:p>
            <a:pPr marL="0" indent="0">
              <a:buNone/>
            </a:pPr>
            <a:endParaRPr lang="tr-TR" dirty="0" smtClean="0"/>
          </a:p>
          <a:p>
            <a:endParaRPr lang="tr-TR" dirty="0"/>
          </a:p>
        </p:txBody>
      </p:sp>
    </p:spTree>
    <p:extLst>
      <p:ext uri="{BB962C8B-B14F-4D97-AF65-F5344CB8AC3E}">
        <p14:creationId xmlns:p14="http://schemas.microsoft.com/office/powerpoint/2010/main" val="2500215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dirty="0">
                <a:latin typeface="Times New Roman" panose="02020603050405020304" pitchFamily="18" charset="0"/>
                <a:cs typeface="Times New Roman" panose="02020603050405020304" pitchFamily="18" charset="0"/>
              </a:rPr>
              <a:t>Durum Kategorisi</a:t>
            </a:r>
            <a:endParaRPr lang="tr-TR" sz="2800" dirty="0"/>
          </a:p>
        </p:txBody>
      </p:sp>
      <p:sp>
        <p:nvSpPr>
          <p:cNvPr id="3" name="İçerik Yer Tutucusu 2"/>
          <p:cNvSpPr>
            <a:spLocks noGrp="1"/>
          </p:cNvSpPr>
          <p:nvPr>
            <p:ph sz="quarter" idx="1"/>
          </p:nvPr>
        </p:nvSpPr>
        <p:spPr/>
        <p:txBody>
          <a:bodyPr/>
          <a:lstStyle/>
          <a:p>
            <a:pPr algn="just">
              <a:lnSpc>
                <a:spcPct val="150000"/>
              </a:lnSpc>
            </a:pPr>
            <a:r>
              <a:rPr lang="tr-TR" dirty="0" smtClean="0">
                <a:latin typeface="Times New Roman" panose="02020603050405020304" pitchFamily="18" charset="0"/>
                <a:cs typeface="Times New Roman" panose="02020603050405020304" pitchFamily="18" charset="0"/>
              </a:rPr>
              <a:t>(7)’deki görünümlerde bağlaç, belirteç, adıl ve ünlemlerin adları biçimlendiremediği gözlemlenmektedir. </a:t>
            </a:r>
          </a:p>
          <a:p>
            <a:endParaRPr lang="tr-TR" dirty="0"/>
          </a:p>
        </p:txBody>
      </p:sp>
    </p:spTree>
    <p:extLst>
      <p:ext uri="{BB962C8B-B14F-4D97-AF65-F5344CB8AC3E}">
        <p14:creationId xmlns:p14="http://schemas.microsoft.com/office/powerpoint/2010/main" val="2853649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dirty="0">
                <a:latin typeface="Times New Roman" panose="02020603050405020304" pitchFamily="18" charset="0"/>
                <a:cs typeface="Times New Roman" panose="02020603050405020304" pitchFamily="18" charset="0"/>
              </a:rPr>
              <a:t>Durum Kategorisi</a:t>
            </a:r>
            <a:endParaRPr lang="tr-TR" sz="2800" dirty="0"/>
          </a:p>
        </p:txBody>
      </p:sp>
      <p:sp>
        <p:nvSpPr>
          <p:cNvPr id="3" name="İçerik Yer Tutucusu 2"/>
          <p:cNvSpPr>
            <a:spLocks noGrp="1"/>
          </p:cNvSpPr>
          <p:nvPr>
            <p:ph sz="quarter" idx="1"/>
          </p:nvPr>
        </p:nvSpPr>
        <p:spPr/>
        <p:txBody>
          <a:bodyPr/>
          <a:lstStyle/>
          <a:p>
            <a:pPr>
              <a:lnSpc>
                <a:spcPct val="150000"/>
              </a:lnSpc>
            </a:pPr>
            <a:r>
              <a:rPr lang="tr-TR" b="1" dirty="0" smtClean="0">
                <a:latin typeface="Times New Roman" panose="02020603050405020304" pitchFamily="18" charset="0"/>
                <a:cs typeface="Times New Roman" panose="02020603050405020304" pitchFamily="18" charset="0"/>
              </a:rPr>
              <a:t>Sonuç 1</a:t>
            </a:r>
            <a:r>
              <a:rPr lang="tr-TR" dirty="0" smtClean="0">
                <a:latin typeface="Times New Roman" panose="02020603050405020304" pitchFamily="18" charset="0"/>
                <a:cs typeface="Times New Roman" panose="02020603050405020304" pitchFamily="18" charset="0"/>
              </a:rPr>
              <a:t>:</a:t>
            </a:r>
          </a:p>
          <a:p>
            <a:pPr marL="0" indent="0">
              <a:lnSpc>
                <a:spcPct val="150000"/>
              </a:lnSpc>
              <a:buNone/>
            </a:pPr>
            <a:r>
              <a:rPr lang="tr-TR" dirty="0">
                <a:latin typeface="Times New Roman" panose="02020603050405020304" pitchFamily="18" charset="0"/>
                <a:cs typeface="Times New Roman" panose="02020603050405020304" pitchFamily="18" charset="0"/>
              </a:rPr>
              <a:t> A</a:t>
            </a:r>
            <a:r>
              <a:rPr lang="tr-TR" dirty="0" smtClean="0">
                <a:latin typeface="Times New Roman" panose="02020603050405020304" pitchFamily="18" charset="0"/>
                <a:cs typeface="Times New Roman" panose="02020603050405020304" pitchFamily="18" charset="0"/>
              </a:rPr>
              <a:t>dlar eyleme, ilgece ve kısmen de (</a:t>
            </a:r>
            <a:r>
              <a:rPr lang="tr-TR" dirty="0" err="1" smtClean="0">
                <a:latin typeface="Times New Roman" panose="02020603050405020304" pitchFamily="18" charset="0"/>
                <a:cs typeface="Times New Roman" panose="02020603050405020304" pitchFamily="18" charset="0"/>
              </a:rPr>
              <a:t>yüklemcil</a:t>
            </a:r>
            <a:r>
              <a:rPr lang="tr-TR" dirty="0" smtClean="0">
                <a:latin typeface="Times New Roman" panose="02020603050405020304" pitchFamily="18" charset="0"/>
                <a:cs typeface="Times New Roman" panose="02020603050405020304" pitchFamily="18" charset="0"/>
              </a:rPr>
              <a:t>) sıfatlara bağlı olarak </a:t>
            </a:r>
            <a:r>
              <a:rPr lang="tr-TR" dirty="0" smtClean="0">
                <a:latin typeface="Times New Roman" panose="02020603050405020304" pitchFamily="18" charset="0"/>
                <a:cs typeface="Times New Roman" panose="02020603050405020304" pitchFamily="18" charset="0"/>
              </a:rPr>
              <a:t>biçimlenir.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8952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dirty="0">
                <a:latin typeface="Times New Roman" panose="02020603050405020304" pitchFamily="18" charset="0"/>
                <a:cs typeface="Times New Roman" panose="02020603050405020304" pitchFamily="18" charset="0"/>
              </a:rPr>
              <a:t>Durum Kategorisi</a:t>
            </a:r>
            <a:endParaRPr lang="tr-TR" sz="2800" dirty="0"/>
          </a:p>
        </p:txBody>
      </p:sp>
      <p:sp>
        <p:nvSpPr>
          <p:cNvPr id="3" name="İçerik Yer Tutucusu 2"/>
          <p:cNvSpPr>
            <a:spLocks noGrp="1"/>
          </p:cNvSpPr>
          <p:nvPr>
            <p:ph sz="quarter" idx="1"/>
          </p:nvPr>
        </p:nvSpPr>
        <p:spPr/>
        <p:txBody>
          <a:bodyPr/>
          <a:lstStyle/>
          <a:p>
            <a:r>
              <a:rPr lang="tr-TR" dirty="0" smtClean="0">
                <a:latin typeface="Times New Roman" panose="02020603050405020304" pitchFamily="18" charset="0"/>
                <a:cs typeface="Times New Roman" panose="02020603050405020304" pitchFamily="18" charset="0"/>
              </a:rPr>
              <a:t>(8) 	a.* Ali </a:t>
            </a:r>
            <a:r>
              <a:rPr lang="tr-TR" b="1" dirty="0" smtClean="0">
                <a:latin typeface="Times New Roman" panose="02020603050405020304" pitchFamily="18" charset="0"/>
                <a:cs typeface="Times New Roman" panose="02020603050405020304" pitchFamily="18" charset="0"/>
              </a:rPr>
              <a:t>için </a:t>
            </a:r>
            <a:r>
              <a:rPr lang="tr-TR" dirty="0" smtClean="0">
                <a:latin typeface="Times New Roman" panose="02020603050405020304" pitchFamily="18" charset="0"/>
                <a:cs typeface="Times New Roman" panose="02020603050405020304" pitchFamily="18" charset="0"/>
              </a:rPr>
              <a:t>+ e gitti. 			(ilgeç)</a:t>
            </a:r>
          </a:p>
          <a:p>
            <a:pPr marL="0" indent="0">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 Ali </a:t>
            </a:r>
            <a:r>
              <a:rPr lang="tr-TR" b="1" dirty="0" smtClean="0">
                <a:latin typeface="Times New Roman" panose="02020603050405020304" pitchFamily="18" charset="0"/>
                <a:cs typeface="Times New Roman" panose="02020603050405020304" pitchFamily="18" charset="0"/>
              </a:rPr>
              <a:t>ve</a:t>
            </a:r>
            <a:r>
              <a:rPr lang="tr-TR" dirty="0" smtClean="0">
                <a:latin typeface="Times New Roman" panose="02020603050405020304" pitchFamily="18" charset="0"/>
                <a:cs typeface="Times New Roman" panose="02020603050405020304" pitchFamily="18" charset="0"/>
              </a:rPr>
              <a:t> + </a:t>
            </a:r>
            <a:r>
              <a:rPr lang="tr-TR" dirty="0" err="1" smtClean="0">
                <a:latin typeface="Times New Roman" panose="02020603050405020304" pitchFamily="18" charset="0"/>
                <a:cs typeface="Times New Roman" panose="02020603050405020304" pitchFamily="18" charset="0"/>
              </a:rPr>
              <a:t>yi</a:t>
            </a:r>
            <a:r>
              <a:rPr lang="tr-TR" dirty="0" smtClean="0">
                <a:latin typeface="Times New Roman" panose="02020603050405020304" pitchFamily="18" charset="0"/>
                <a:cs typeface="Times New Roman" panose="02020603050405020304" pitchFamily="18" charset="0"/>
              </a:rPr>
              <a:t> düşünüyor. 		(bağlaç)</a:t>
            </a:r>
          </a:p>
          <a:p>
            <a:pPr marL="0" indent="0">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c.* Ali </a:t>
            </a:r>
            <a:r>
              <a:rPr lang="tr-TR" b="1" dirty="0" err="1" smtClean="0">
                <a:latin typeface="Times New Roman" panose="02020603050405020304" pitchFamily="18" charset="0"/>
                <a:cs typeface="Times New Roman" panose="02020603050405020304" pitchFamily="18" charset="0"/>
              </a:rPr>
              <a:t>bree</a:t>
            </a:r>
            <a:r>
              <a:rPr lang="tr-TR" dirty="0" smtClean="0">
                <a:latin typeface="Times New Roman" panose="02020603050405020304" pitchFamily="18" charset="0"/>
                <a:cs typeface="Times New Roman" panose="02020603050405020304" pitchFamily="18" charset="0"/>
              </a:rPr>
              <a:t> + de ayrıldı. 		(ünlem)</a:t>
            </a:r>
          </a:p>
          <a:p>
            <a:pPr marL="0" indent="0">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 Ali Ayşe’ye </a:t>
            </a:r>
            <a:r>
              <a:rPr lang="tr-TR" b="1" dirty="0" smtClean="0">
                <a:latin typeface="Times New Roman" panose="02020603050405020304" pitchFamily="18" charset="0"/>
                <a:cs typeface="Times New Roman" panose="02020603050405020304" pitchFamily="18" charset="0"/>
              </a:rPr>
              <a:t>güzelce</a:t>
            </a:r>
            <a:r>
              <a:rPr lang="tr-TR" dirty="0" smtClean="0">
                <a:latin typeface="Times New Roman" panose="02020603050405020304" pitchFamily="18" charset="0"/>
                <a:cs typeface="Times New Roman" panose="02020603050405020304" pitchFamily="18" charset="0"/>
              </a:rPr>
              <a:t> + den davrandı. (belirteç) </a:t>
            </a:r>
          </a:p>
          <a:p>
            <a:pPr marL="0" indent="0">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e.* Ali </a:t>
            </a:r>
            <a:r>
              <a:rPr lang="tr-TR" b="1" dirty="0" smtClean="0">
                <a:latin typeface="Times New Roman" panose="02020603050405020304" pitchFamily="18" charset="0"/>
                <a:cs typeface="Times New Roman" panose="02020603050405020304" pitchFamily="18" charset="0"/>
              </a:rPr>
              <a:t>ver-</a:t>
            </a:r>
            <a:r>
              <a:rPr lang="tr-TR" dirty="0" smtClean="0">
                <a:latin typeface="Times New Roman" panose="02020603050405020304" pitchFamily="18" charset="0"/>
                <a:cs typeface="Times New Roman" panose="02020603050405020304" pitchFamily="18" charset="0"/>
              </a:rPr>
              <a:t> + i yaraladı.  		(eylem)</a:t>
            </a:r>
          </a:p>
          <a:p>
            <a:pPr marL="0" indent="0">
              <a:buNone/>
            </a:pPr>
            <a:r>
              <a:rPr lang="tr-TR" dirty="0">
                <a:latin typeface="Times New Roman" panose="02020603050405020304" pitchFamily="18" charset="0"/>
                <a:cs typeface="Times New Roman" panose="02020603050405020304" pitchFamily="18" charset="0"/>
              </a:rPr>
              <a:t>	</a:t>
            </a:r>
            <a:r>
              <a:rPr lang="tr-TR" dirty="0" smtClean="0">
                <a:solidFill>
                  <a:srgbClr val="0070C0"/>
                </a:solidFill>
                <a:latin typeface="Times New Roman" panose="02020603050405020304" pitchFamily="18" charset="0"/>
                <a:cs typeface="Times New Roman" panose="02020603050405020304" pitchFamily="18" charset="0"/>
              </a:rPr>
              <a:t>f</a:t>
            </a:r>
            <a:r>
              <a:rPr lang="tr-TR" dirty="0" smtClean="0">
                <a:solidFill>
                  <a:srgbClr val="0070C0"/>
                </a:solidFill>
                <a:latin typeface="Times New Roman" panose="02020603050405020304" pitchFamily="18" charset="0"/>
                <a:cs typeface="Times New Roman" panose="02020603050405020304" pitchFamily="18" charset="0"/>
              </a:rPr>
              <a:t>. Ali </a:t>
            </a:r>
            <a:r>
              <a:rPr lang="tr-TR" b="1" dirty="0" smtClean="0">
                <a:solidFill>
                  <a:srgbClr val="0070C0"/>
                </a:solidFill>
                <a:latin typeface="Times New Roman" panose="02020603050405020304" pitchFamily="18" charset="0"/>
                <a:cs typeface="Times New Roman" panose="02020603050405020304" pitchFamily="18" charset="0"/>
              </a:rPr>
              <a:t>Ayşe</a:t>
            </a:r>
            <a:r>
              <a:rPr lang="tr-TR" dirty="0" smtClean="0">
                <a:solidFill>
                  <a:srgbClr val="0070C0"/>
                </a:solidFill>
                <a:latin typeface="Times New Roman" panose="02020603050405020304" pitchFamily="18" charset="0"/>
                <a:cs typeface="Times New Roman" panose="02020603050405020304" pitchFamily="18" charset="0"/>
              </a:rPr>
              <a:t> + ye </a:t>
            </a:r>
            <a:r>
              <a:rPr lang="tr-TR" b="1" dirty="0" smtClean="0">
                <a:solidFill>
                  <a:srgbClr val="0070C0"/>
                </a:solidFill>
                <a:latin typeface="Times New Roman" panose="02020603050405020304" pitchFamily="18" charset="0"/>
                <a:cs typeface="Times New Roman" panose="02020603050405020304" pitchFamily="18" charset="0"/>
              </a:rPr>
              <a:t>kalem</a:t>
            </a:r>
            <a:r>
              <a:rPr lang="tr-TR" dirty="0" smtClean="0">
                <a:solidFill>
                  <a:srgbClr val="0070C0"/>
                </a:solidFill>
                <a:latin typeface="Times New Roman" panose="02020603050405020304" pitchFamily="18" charset="0"/>
                <a:cs typeface="Times New Roman" panose="02020603050405020304" pitchFamily="18" charset="0"/>
              </a:rPr>
              <a:t> + i uzattı. 	(ad)</a:t>
            </a:r>
          </a:p>
          <a:p>
            <a:pPr marL="0" indent="0">
              <a:buNone/>
            </a:pPr>
            <a:endParaRPr lang="tr-TR" dirty="0"/>
          </a:p>
        </p:txBody>
      </p:sp>
    </p:spTree>
    <p:extLst>
      <p:ext uri="{BB962C8B-B14F-4D97-AF65-F5344CB8AC3E}">
        <p14:creationId xmlns:p14="http://schemas.microsoft.com/office/powerpoint/2010/main" val="2070057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dirty="0">
                <a:latin typeface="Times New Roman" panose="02020603050405020304" pitchFamily="18" charset="0"/>
                <a:cs typeface="Times New Roman" panose="02020603050405020304" pitchFamily="18" charset="0"/>
              </a:rPr>
              <a:t>Durum Kategorisi</a:t>
            </a:r>
            <a:endParaRPr lang="tr-TR" sz="2800" dirty="0"/>
          </a:p>
        </p:txBody>
      </p:sp>
      <p:sp>
        <p:nvSpPr>
          <p:cNvPr id="3" name="İçerik Yer Tutucusu 2"/>
          <p:cNvSpPr>
            <a:spLocks noGrp="1"/>
          </p:cNvSpPr>
          <p:nvPr>
            <p:ph sz="quarter" idx="1"/>
          </p:nvPr>
        </p:nvSpPr>
        <p:spPr/>
        <p:txBody>
          <a:bodyPr/>
          <a:lstStyle/>
          <a:p>
            <a:pPr algn="just">
              <a:lnSpc>
                <a:spcPct val="150000"/>
              </a:lnSpc>
            </a:pPr>
            <a:r>
              <a:rPr lang="tr-TR" dirty="0" smtClean="0">
                <a:latin typeface="Times New Roman" panose="02020603050405020304" pitchFamily="18" charset="0"/>
                <a:cs typeface="Times New Roman" panose="02020603050405020304" pitchFamily="18" charset="0"/>
              </a:rPr>
              <a:t>(8)’deki tümceler</a:t>
            </a:r>
            <a:r>
              <a:rPr lang="tr-TR" dirty="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ilgeç, bağlaç, ünlem, belirteç ve eylemlerin durumla biçimlenemeyeceğini ama adların durumla </a:t>
            </a:r>
            <a:r>
              <a:rPr lang="tr-TR" dirty="0" smtClean="0">
                <a:latin typeface="Times New Roman" panose="02020603050405020304" pitchFamily="18" charset="0"/>
                <a:cs typeface="Times New Roman" panose="02020603050405020304" pitchFamily="18" charset="0"/>
              </a:rPr>
              <a:t>biçimlenebileceğini </a:t>
            </a:r>
            <a:r>
              <a:rPr lang="tr-TR" dirty="0" smtClean="0">
                <a:latin typeface="Times New Roman" panose="02020603050405020304" pitchFamily="18" charset="0"/>
                <a:cs typeface="Times New Roman" panose="02020603050405020304" pitchFamily="18" charset="0"/>
              </a:rPr>
              <a:t>göstermektedir.</a:t>
            </a:r>
          </a:p>
          <a:p>
            <a:pPr algn="just">
              <a:lnSpc>
                <a:spcPct val="150000"/>
              </a:lnSpc>
            </a:pPr>
            <a:r>
              <a:rPr lang="tr-TR" dirty="0" smtClean="0">
                <a:latin typeface="Times New Roman" panose="02020603050405020304" pitchFamily="18" charset="0"/>
                <a:cs typeface="Times New Roman" panose="02020603050405020304" pitchFamily="18" charset="0"/>
              </a:rPr>
              <a:t>Yukarıda çözümlenen sözcük türlerinin dışında, incelenmeyen  adıl ve sıfat </a:t>
            </a:r>
            <a:r>
              <a:rPr lang="tr-TR" dirty="0" err="1" smtClean="0">
                <a:latin typeface="Times New Roman" panose="02020603050405020304" pitchFamily="18" charset="0"/>
                <a:cs typeface="Times New Roman" panose="02020603050405020304" pitchFamily="18" charset="0"/>
              </a:rPr>
              <a:t>sözlükbirimleri</a:t>
            </a:r>
            <a:r>
              <a:rPr lang="tr-TR" dirty="0" smtClean="0">
                <a:latin typeface="Times New Roman" panose="02020603050405020304" pitchFamily="18" charset="0"/>
                <a:cs typeface="Times New Roman" panose="02020603050405020304" pitchFamily="18" charset="0"/>
              </a:rPr>
              <a:t> kalmaktadır.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689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dirty="0">
                <a:latin typeface="Times New Roman" panose="02020603050405020304" pitchFamily="18" charset="0"/>
                <a:cs typeface="Times New Roman" panose="02020603050405020304" pitchFamily="18" charset="0"/>
              </a:rPr>
              <a:t>Durum Kategorisi</a:t>
            </a:r>
            <a:endParaRPr lang="tr-TR" sz="2800" dirty="0"/>
          </a:p>
        </p:txBody>
      </p:sp>
      <p:sp>
        <p:nvSpPr>
          <p:cNvPr id="3" name="İçerik Yer Tutucusu 2"/>
          <p:cNvSpPr>
            <a:spLocks noGrp="1"/>
          </p:cNvSpPr>
          <p:nvPr>
            <p:ph sz="quarter" idx="1"/>
          </p:nvPr>
        </p:nvSpPr>
        <p:spPr/>
        <p:txBody>
          <a:bodyPr/>
          <a:lstStyle/>
          <a:p>
            <a:pPr algn="just"/>
            <a:r>
              <a:rPr lang="tr-TR" dirty="0" smtClean="0">
                <a:latin typeface="Times New Roman" panose="02020603050405020304" pitchFamily="18" charset="0"/>
                <a:cs typeface="Times New Roman" panose="02020603050405020304" pitchFamily="18" charset="0"/>
              </a:rPr>
              <a:t>Adıllar, adlara gönderim yaptıkları veya adlarla aynı örüntüyü paylaştıkları için durum açısından ad sözcük türü içerisinde değerlendirilir. Adıllar, tıpkı adlar gibi eylem, ilgeç ve bazı sıfatlar tarafından </a:t>
            </a:r>
            <a:r>
              <a:rPr lang="tr-TR" dirty="0" smtClean="0">
                <a:latin typeface="Times New Roman" panose="02020603050405020304" pitchFamily="18" charset="0"/>
                <a:cs typeface="Times New Roman" panose="02020603050405020304" pitchFamily="18" charset="0"/>
              </a:rPr>
              <a:t>durumsal ilişkiler </a:t>
            </a:r>
            <a:r>
              <a:rPr lang="tr-TR" dirty="0" smtClean="0">
                <a:latin typeface="Times New Roman" panose="02020603050405020304" pitchFamily="18" charset="0"/>
                <a:cs typeface="Times New Roman" panose="02020603050405020304" pitchFamily="18" charset="0"/>
              </a:rPr>
              <a:t>açısından biçimlenmeye zorlanırlar.</a:t>
            </a:r>
          </a:p>
          <a:p>
            <a:pPr algn="just"/>
            <a:r>
              <a:rPr lang="tr-TR" dirty="0" smtClean="0">
                <a:latin typeface="Times New Roman" panose="02020603050405020304" pitchFamily="18" charset="0"/>
                <a:cs typeface="Times New Roman" panose="02020603050405020304" pitchFamily="18" charset="0"/>
              </a:rPr>
              <a:t> (9) 	a. </a:t>
            </a:r>
            <a:r>
              <a:rPr lang="tr-TR" b="1" dirty="0" smtClean="0">
                <a:latin typeface="Times New Roman" panose="02020603050405020304" pitchFamily="18" charset="0"/>
                <a:cs typeface="Times New Roman" panose="02020603050405020304" pitchFamily="18" charset="0"/>
              </a:rPr>
              <a:t>Ben </a:t>
            </a:r>
            <a:r>
              <a:rPr lang="tr-TR" dirty="0" smtClean="0">
                <a:latin typeface="Times New Roman" panose="02020603050405020304" pitchFamily="18" charset="0"/>
                <a:cs typeface="Times New Roman" panose="02020603050405020304" pitchFamily="18" charset="0"/>
              </a:rPr>
              <a:t>bugün geç yattım.</a:t>
            </a: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 Bugün yolda </a:t>
            </a:r>
            <a:r>
              <a:rPr lang="tr-TR" b="1" dirty="0" smtClean="0">
                <a:latin typeface="Times New Roman" panose="02020603050405020304" pitchFamily="18" charset="0"/>
                <a:cs typeface="Times New Roman" panose="02020603050405020304" pitchFamily="18" charset="0"/>
              </a:rPr>
              <a:t>kimi</a:t>
            </a:r>
            <a:r>
              <a:rPr lang="tr-TR" dirty="0" smtClean="0">
                <a:latin typeface="Times New Roman" panose="02020603050405020304" pitchFamily="18" charset="0"/>
                <a:cs typeface="Times New Roman" panose="02020603050405020304" pitchFamily="18" charset="0"/>
              </a:rPr>
              <a:t> gördün.</a:t>
            </a: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c. Ali </a:t>
            </a:r>
            <a:r>
              <a:rPr lang="tr-TR" b="1" dirty="0" smtClean="0">
                <a:latin typeface="Times New Roman" panose="02020603050405020304" pitchFamily="18" charset="0"/>
                <a:cs typeface="Times New Roman" panose="02020603050405020304" pitchFamily="18" charset="0"/>
              </a:rPr>
              <a:t>birini </a:t>
            </a:r>
            <a:r>
              <a:rPr lang="tr-TR" dirty="0" smtClean="0">
                <a:latin typeface="Times New Roman" panose="02020603050405020304" pitchFamily="18" charset="0"/>
                <a:cs typeface="Times New Roman" panose="02020603050405020304" pitchFamily="18" charset="0"/>
              </a:rPr>
              <a:t>yemeğe davet etti.</a:t>
            </a: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 Ali </a:t>
            </a:r>
            <a:r>
              <a:rPr lang="tr-TR" b="1" dirty="0" smtClean="0">
                <a:latin typeface="Times New Roman" panose="02020603050405020304" pitchFamily="18" charset="0"/>
                <a:cs typeface="Times New Roman" panose="02020603050405020304" pitchFamily="18" charset="0"/>
              </a:rPr>
              <a:t>bunu</a:t>
            </a:r>
            <a:r>
              <a:rPr lang="tr-TR" dirty="0" smtClean="0">
                <a:latin typeface="Times New Roman" panose="02020603050405020304" pitchFamily="18" charset="0"/>
                <a:cs typeface="Times New Roman" panose="02020603050405020304" pitchFamily="18" charset="0"/>
              </a:rPr>
              <a:t> istedi.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2642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dirty="0">
                <a:latin typeface="Times New Roman" panose="02020603050405020304" pitchFamily="18" charset="0"/>
                <a:cs typeface="Times New Roman" panose="02020603050405020304" pitchFamily="18" charset="0"/>
              </a:rPr>
              <a:t>Durum Kategorisi</a:t>
            </a:r>
            <a:endParaRPr lang="tr-TR" sz="2800" dirty="0"/>
          </a:p>
        </p:txBody>
      </p:sp>
      <p:sp>
        <p:nvSpPr>
          <p:cNvPr id="3" name="İçerik Yer Tutucusu 2"/>
          <p:cNvSpPr>
            <a:spLocks noGrp="1"/>
          </p:cNvSpPr>
          <p:nvPr>
            <p:ph sz="quarter"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(10) 	a. </a:t>
            </a:r>
            <a:r>
              <a:rPr lang="tr-TR" b="1" dirty="0" smtClean="0">
                <a:latin typeface="Times New Roman" panose="02020603050405020304" pitchFamily="18" charset="0"/>
                <a:cs typeface="Times New Roman" panose="02020603050405020304" pitchFamily="18" charset="0"/>
              </a:rPr>
              <a:t>Yaralıya</a:t>
            </a:r>
            <a:r>
              <a:rPr lang="tr-TR" dirty="0" smtClean="0">
                <a:latin typeface="Times New Roman" panose="02020603050405020304" pitchFamily="18" charset="0"/>
                <a:cs typeface="Times New Roman" panose="02020603050405020304" pitchFamily="18" charset="0"/>
              </a:rPr>
              <a:t> doktorlar müdahale etti. 		(sıfat)</a:t>
            </a:r>
            <a:endParaRPr lang="tr-TR" dirty="0">
              <a:latin typeface="Times New Roman" panose="02020603050405020304" pitchFamily="18" charset="0"/>
              <a:cs typeface="Times New Roman" panose="02020603050405020304" pitchFamily="18" charset="0"/>
            </a:endParaRPr>
          </a:p>
          <a:p>
            <a:pPr marL="0" indent="0" algn="just">
              <a:buNone/>
            </a:pPr>
            <a:r>
              <a:rPr lang="tr-TR" dirty="0" smtClean="0">
                <a:latin typeface="Times New Roman" panose="02020603050405020304" pitchFamily="18" charset="0"/>
                <a:cs typeface="Times New Roman" panose="02020603050405020304" pitchFamily="18" charset="0"/>
              </a:rPr>
              <a:t>	b. Yaralı </a:t>
            </a:r>
            <a:r>
              <a:rPr lang="tr-TR" b="1" dirty="0" smtClean="0">
                <a:latin typeface="Times New Roman" panose="02020603050405020304" pitchFamily="18" charset="0"/>
                <a:cs typeface="Times New Roman" panose="02020603050405020304" pitchFamily="18" charset="0"/>
              </a:rPr>
              <a:t>hasta </a:t>
            </a:r>
            <a:r>
              <a:rPr lang="tr-TR" dirty="0" smtClean="0">
                <a:latin typeface="Times New Roman" panose="02020603050405020304" pitchFamily="18" charset="0"/>
                <a:cs typeface="Times New Roman" panose="02020603050405020304" pitchFamily="18" charset="0"/>
              </a:rPr>
              <a:t>+ ya doktorlar müdahale etti. 	(ad)</a:t>
            </a: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c.* Yaralı + </a:t>
            </a:r>
            <a:r>
              <a:rPr lang="tr-TR" b="1" dirty="0" smtClean="0">
                <a:latin typeface="Times New Roman" panose="02020603050405020304" pitchFamily="18" charset="0"/>
                <a:cs typeface="Times New Roman" panose="02020603050405020304" pitchFamily="18" charset="0"/>
              </a:rPr>
              <a:t>ya</a:t>
            </a:r>
            <a:r>
              <a:rPr lang="tr-TR" dirty="0" smtClean="0">
                <a:latin typeface="Times New Roman" panose="02020603050405020304" pitchFamily="18" charset="0"/>
                <a:cs typeface="Times New Roman" panose="02020603050405020304" pitchFamily="18" charset="0"/>
              </a:rPr>
              <a:t> hasta</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ya</a:t>
            </a:r>
            <a:r>
              <a:rPr lang="tr-TR" dirty="0" smtClean="0">
                <a:latin typeface="Times New Roman" panose="02020603050405020304" pitchFamily="18" charset="0"/>
                <a:cs typeface="Times New Roman" panose="02020603050405020304" pitchFamily="18" charset="0"/>
              </a:rPr>
              <a:t> doktorlar müdahale etti. </a:t>
            </a:r>
          </a:p>
          <a:p>
            <a:pPr marL="0" indent="0" algn="just">
              <a:buNone/>
            </a:pPr>
            <a:r>
              <a:rPr lang="tr-TR" dirty="0" smtClean="0">
                <a:latin typeface="Times New Roman" panose="02020603050405020304" pitchFamily="18" charset="0"/>
                <a:cs typeface="Times New Roman" panose="02020603050405020304" pitchFamily="18" charset="0"/>
              </a:rPr>
              <a:t>    (11) 	a. Ustalar </a:t>
            </a:r>
            <a:r>
              <a:rPr lang="tr-TR" b="1" dirty="0" smtClean="0">
                <a:latin typeface="Times New Roman" panose="02020603050405020304" pitchFamily="18" charset="0"/>
                <a:cs typeface="Times New Roman" panose="02020603050405020304" pitchFamily="18" charset="0"/>
              </a:rPr>
              <a:t>yetenekliyi</a:t>
            </a:r>
            <a:r>
              <a:rPr lang="tr-TR" dirty="0" smtClean="0">
                <a:latin typeface="Times New Roman" panose="02020603050405020304" pitchFamily="18" charset="0"/>
                <a:cs typeface="Times New Roman" panose="02020603050405020304" pitchFamily="18" charset="0"/>
              </a:rPr>
              <a:t> seçtiler.		 	(sıfat)</a:t>
            </a: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 Ustalar yetenekli </a:t>
            </a:r>
            <a:r>
              <a:rPr lang="tr-TR" b="1" dirty="0" smtClean="0">
                <a:latin typeface="Times New Roman" panose="02020603050405020304" pitchFamily="18" charset="0"/>
                <a:cs typeface="Times New Roman" panose="02020603050405020304" pitchFamily="18" charset="0"/>
              </a:rPr>
              <a:t>çırağ </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ı</a:t>
            </a:r>
            <a:r>
              <a:rPr lang="tr-TR" dirty="0" smtClean="0">
                <a:latin typeface="Times New Roman" panose="02020603050405020304" pitchFamily="18" charset="0"/>
                <a:cs typeface="Times New Roman" panose="02020603050405020304" pitchFamily="18" charset="0"/>
              </a:rPr>
              <a:t> seçtiler.	 	(ad) </a:t>
            </a:r>
          </a:p>
          <a:p>
            <a:pPr marL="0" indent="0" algn="just">
              <a:buNone/>
            </a:pPr>
            <a:r>
              <a:rPr lang="tr-TR" dirty="0" smtClean="0">
                <a:latin typeface="Times New Roman" panose="02020603050405020304" pitchFamily="18" charset="0"/>
                <a:cs typeface="Times New Roman" panose="02020603050405020304" pitchFamily="18" charset="0"/>
              </a:rPr>
              <a:t>	c.* Ustalar yetenekli + </a:t>
            </a:r>
            <a:r>
              <a:rPr lang="tr-TR" b="1" dirty="0" err="1" smtClean="0">
                <a:latin typeface="Times New Roman" panose="02020603050405020304" pitchFamily="18" charset="0"/>
                <a:cs typeface="Times New Roman" panose="02020603050405020304" pitchFamily="18" charset="0"/>
              </a:rPr>
              <a:t>yi</a:t>
            </a:r>
            <a:r>
              <a:rPr lang="tr-TR" dirty="0" smtClean="0">
                <a:latin typeface="Times New Roman" panose="02020603050405020304" pitchFamily="18" charset="0"/>
                <a:cs typeface="Times New Roman" panose="02020603050405020304" pitchFamily="18" charset="0"/>
              </a:rPr>
              <a:t> çırağ + </a:t>
            </a:r>
            <a:r>
              <a:rPr lang="tr-TR" b="1" dirty="0">
                <a:latin typeface="Times New Roman" panose="02020603050405020304" pitchFamily="18" charset="0"/>
                <a:cs typeface="Times New Roman" panose="02020603050405020304" pitchFamily="18" charset="0"/>
              </a:rPr>
              <a:t>ı</a:t>
            </a:r>
            <a:r>
              <a:rPr lang="tr-TR" dirty="0" smtClean="0">
                <a:latin typeface="Times New Roman" panose="02020603050405020304" pitchFamily="18" charset="0"/>
                <a:cs typeface="Times New Roman" panose="02020603050405020304" pitchFamily="18" charset="0"/>
              </a:rPr>
              <a:t> seçtiler.</a:t>
            </a:r>
          </a:p>
        </p:txBody>
      </p:sp>
    </p:spTree>
    <p:extLst>
      <p:ext uri="{BB962C8B-B14F-4D97-AF65-F5344CB8AC3E}">
        <p14:creationId xmlns:p14="http://schemas.microsoft.com/office/powerpoint/2010/main" val="3503701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dirty="0">
                <a:latin typeface="Times New Roman" panose="02020603050405020304" pitchFamily="18" charset="0"/>
                <a:cs typeface="Times New Roman" panose="02020603050405020304" pitchFamily="18" charset="0"/>
              </a:rPr>
              <a:t>Durum Kategorisi</a:t>
            </a:r>
            <a:endParaRPr lang="tr-TR" sz="2800" dirty="0"/>
          </a:p>
        </p:txBody>
      </p:sp>
      <p:sp>
        <p:nvSpPr>
          <p:cNvPr id="3" name="İçerik Yer Tutucusu 2"/>
          <p:cNvSpPr>
            <a:spLocks noGrp="1"/>
          </p:cNvSpPr>
          <p:nvPr>
            <p:ph sz="quarter" idx="1"/>
          </p:nvPr>
        </p:nvSpPr>
        <p:spPr/>
        <p:txBody>
          <a:bodyPr/>
          <a:lstStyle/>
          <a:p>
            <a:pPr algn="just">
              <a:lnSpc>
                <a:spcPct val="150000"/>
              </a:lnSpc>
            </a:pPr>
            <a:r>
              <a:rPr lang="tr-TR" dirty="0" smtClean="0">
                <a:latin typeface="Times New Roman" panose="02020603050405020304" pitchFamily="18" charset="0"/>
                <a:cs typeface="Times New Roman" panose="02020603050405020304" pitchFamily="18" charset="0"/>
              </a:rPr>
              <a:t>(10)  ve (11)’deki örnekler, sıfatların durum biçimbirimi alamadığını göstermektedir. </a:t>
            </a:r>
            <a:r>
              <a:rPr lang="tr-TR" dirty="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10a) ve (11a)’</a:t>
            </a:r>
            <a:r>
              <a:rPr lang="tr-TR" dirty="0" err="1" smtClean="0">
                <a:latin typeface="Times New Roman" panose="02020603050405020304" pitchFamily="18" charset="0"/>
                <a:cs typeface="Times New Roman" panose="02020603050405020304" pitchFamily="18" charset="0"/>
              </a:rPr>
              <a:t>daki</a:t>
            </a:r>
            <a:r>
              <a:rPr lang="tr-TR" dirty="0" smtClean="0">
                <a:latin typeface="Times New Roman" panose="02020603050405020304" pitchFamily="18" charset="0"/>
                <a:cs typeface="Times New Roman" panose="02020603050405020304" pitchFamily="18" charset="0"/>
              </a:rPr>
              <a:t> tümcelerde sıfatın üzerindeki ‘durum’ kategorisi sıfatın değil ‘düşen adın’ özelliğidir yani durum kategorisiyle biçimlenen birimin sıfat olmadığı (10c) ve (11c)’de görülmektedir.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81293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dirty="0">
                <a:latin typeface="Times New Roman" panose="02020603050405020304" pitchFamily="18" charset="0"/>
                <a:cs typeface="Times New Roman" panose="02020603050405020304" pitchFamily="18" charset="0"/>
              </a:rPr>
              <a:t>Durum Kategorisi</a:t>
            </a:r>
            <a:endParaRPr lang="tr-TR" sz="2800" dirty="0"/>
          </a:p>
        </p:txBody>
      </p:sp>
      <p:sp>
        <p:nvSpPr>
          <p:cNvPr id="3" name="İçerik Yer Tutucusu 2"/>
          <p:cNvSpPr>
            <a:spLocks noGrp="1"/>
          </p:cNvSpPr>
          <p:nvPr>
            <p:ph sz="quarter" idx="1"/>
          </p:nvPr>
        </p:nvSpPr>
        <p:spPr/>
        <p:txBody>
          <a:bodyPr/>
          <a:lstStyle/>
          <a:p>
            <a:r>
              <a:rPr lang="tr-TR" b="1" dirty="0" smtClean="0">
                <a:latin typeface="Times New Roman" panose="02020603050405020304" pitchFamily="18" charset="0"/>
                <a:cs typeface="Times New Roman" panose="02020603050405020304" pitchFamily="18" charset="0"/>
              </a:rPr>
              <a:t>Sonuç 2:</a:t>
            </a:r>
          </a:p>
          <a:p>
            <a:pPr marL="0" indent="0" algn="just">
              <a:buNone/>
            </a:pPr>
            <a:r>
              <a:rPr lang="tr-TR" dirty="0" smtClean="0">
                <a:latin typeface="Times New Roman" panose="02020603050405020304" pitchFamily="18" charset="0"/>
                <a:cs typeface="Times New Roman" panose="02020603050405020304" pitchFamily="18" charset="0"/>
              </a:rPr>
              <a:t>*Sözcük sınıflarından </a:t>
            </a:r>
            <a:r>
              <a:rPr lang="tr-TR" dirty="0" smtClean="0">
                <a:solidFill>
                  <a:srgbClr val="FF0000"/>
                </a:solidFill>
                <a:latin typeface="Times New Roman" panose="02020603050405020304" pitchFamily="18" charset="0"/>
                <a:cs typeface="Times New Roman" panose="02020603050405020304" pitchFamily="18" charset="0"/>
              </a:rPr>
              <a:t>(ad, sıfat, eylem, belirteç, edat, bağlaç, </a:t>
            </a:r>
            <a:r>
              <a:rPr lang="tr-TR" dirty="0" smtClean="0">
                <a:solidFill>
                  <a:srgbClr val="FF0000"/>
                </a:solidFill>
                <a:latin typeface="Times New Roman" panose="02020603050405020304" pitchFamily="18" charset="0"/>
                <a:cs typeface="Times New Roman" panose="02020603050405020304" pitchFamily="18" charset="0"/>
              </a:rPr>
              <a:t>ünlem)</a:t>
            </a:r>
            <a:r>
              <a:rPr lang="tr-TR"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sadece </a:t>
            </a:r>
            <a:r>
              <a:rPr lang="tr-TR" b="1" dirty="0" err="1" smtClean="0">
                <a:latin typeface="Times New Roman" panose="02020603050405020304" pitchFamily="18" charset="0"/>
                <a:cs typeface="Times New Roman" panose="02020603050405020304" pitchFamily="18" charset="0"/>
              </a:rPr>
              <a:t>AD</a:t>
            </a:r>
            <a:r>
              <a:rPr lang="tr-TR" dirty="0" err="1" smtClean="0">
                <a:latin typeface="Times New Roman" panose="02020603050405020304" pitchFamily="18" charset="0"/>
                <a:cs typeface="Times New Roman" panose="02020603050405020304" pitchFamily="18" charset="0"/>
              </a:rPr>
              <a:t>lar</a:t>
            </a:r>
            <a:r>
              <a:rPr lang="tr-TR" dirty="0" smtClean="0">
                <a:latin typeface="Times New Roman" panose="02020603050405020304" pitchFamily="18" charset="0"/>
                <a:cs typeface="Times New Roman" panose="02020603050405020304" pitchFamily="18" charset="0"/>
              </a:rPr>
              <a:t> durum kategorisiyle biçimlenirler. </a:t>
            </a:r>
          </a:p>
          <a:p>
            <a:pPr marL="0" indent="0">
              <a:buNone/>
            </a:pPr>
            <a:r>
              <a:rPr lang="tr-TR" b="1" i="1" dirty="0" smtClean="0">
                <a:latin typeface="Times New Roman" panose="02020603050405020304" pitchFamily="18" charset="0"/>
                <a:cs typeface="Times New Roman" panose="02020603050405020304" pitchFamily="18" charset="0"/>
              </a:rPr>
              <a:t>Durum Direnci İlkesi </a:t>
            </a:r>
            <a:r>
              <a:rPr lang="tr-TR" dirty="0" smtClean="0">
                <a:latin typeface="Times New Roman" panose="02020603050405020304" pitchFamily="18" charset="0"/>
                <a:cs typeface="Times New Roman" panose="02020603050405020304" pitchFamily="18" charset="0"/>
              </a:rPr>
              <a:t>( Case </a:t>
            </a:r>
            <a:r>
              <a:rPr lang="tr-TR" dirty="0" err="1" smtClean="0">
                <a:latin typeface="Times New Roman" panose="02020603050405020304" pitchFamily="18" charset="0"/>
                <a:cs typeface="Times New Roman" panose="02020603050405020304" pitchFamily="18" charset="0"/>
              </a:rPr>
              <a:t>Resistance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Principle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Stowell</a:t>
            </a:r>
            <a:r>
              <a:rPr lang="tr-TR" dirty="0" smtClean="0">
                <a:latin typeface="Times New Roman" panose="02020603050405020304" pitchFamily="18" charset="0"/>
                <a:cs typeface="Times New Roman" panose="02020603050405020304" pitchFamily="18" charset="0"/>
              </a:rPr>
              <a:t>, 1981: 141):</a:t>
            </a:r>
          </a:p>
          <a:p>
            <a:pPr marL="0" indent="0">
              <a:buNone/>
            </a:pPr>
            <a:r>
              <a:rPr lang="tr-TR" dirty="0" smtClean="0">
                <a:latin typeface="Times New Roman" panose="02020603050405020304" pitchFamily="18" charset="0"/>
                <a:cs typeface="Times New Roman" panose="02020603050405020304" pitchFamily="18" charset="0"/>
              </a:rPr>
              <a:t>**Durum atayan başlar, durum atanamaz. </a:t>
            </a:r>
          </a:p>
          <a:p>
            <a:pPr marL="0" indent="0">
              <a:buNone/>
            </a:pPr>
            <a:r>
              <a:rPr lang="tr-TR" dirty="0" smtClean="0">
                <a:latin typeface="Times New Roman" panose="02020603050405020304" pitchFamily="18" charset="0"/>
                <a:cs typeface="Times New Roman" panose="02020603050405020304" pitchFamily="18" charset="0"/>
              </a:rPr>
              <a:t>***Durum atanan birimler, durum atayamaz.</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9430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620000" cy="994122"/>
          </a:xfrm>
        </p:spPr>
        <p:txBody>
          <a:bodyPr>
            <a:normAutofit/>
          </a:bodyPr>
          <a:lstStyle/>
          <a:p>
            <a:pPr algn="ctr"/>
            <a:r>
              <a:rPr lang="tr-TR" sz="2800" i="1" dirty="0" smtClean="0">
                <a:latin typeface="Times New Roman" panose="02020603050405020304" pitchFamily="18" charset="0"/>
                <a:cs typeface="Times New Roman" panose="02020603050405020304" pitchFamily="18" charset="0"/>
              </a:rPr>
              <a:t>Durum Kategorisi </a:t>
            </a:r>
            <a:r>
              <a:rPr lang="tr-TR" sz="2800" dirty="0" smtClean="0">
                <a:latin typeface="Times New Roman" panose="02020603050405020304" pitchFamily="18" charset="0"/>
                <a:cs typeface="Times New Roman" panose="02020603050405020304" pitchFamily="18" charset="0"/>
              </a:rPr>
              <a:t>(Case </a:t>
            </a:r>
            <a:r>
              <a:rPr lang="tr-TR" sz="2800" dirty="0" err="1" smtClean="0">
                <a:latin typeface="Times New Roman" panose="02020603050405020304" pitchFamily="18" charset="0"/>
                <a:cs typeface="Times New Roman" panose="02020603050405020304" pitchFamily="18" charset="0"/>
              </a:rPr>
              <a:t>Category</a:t>
            </a:r>
            <a:r>
              <a:rPr lang="tr-TR" sz="2800" dirty="0" smtClean="0">
                <a:latin typeface="Times New Roman" panose="02020603050405020304" pitchFamily="18" charset="0"/>
                <a:cs typeface="Times New Roman" panose="02020603050405020304" pitchFamily="18" charset="0"/>
              </a:rPr>
              <a:t>)</a:t>
            </a:r>
            <a:endParaRPr lang="tr-TR" sz="28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p:txBody>
          <a:bodyPr/>
          <a:lstStyle/>
          <a:p>
            <a:r>
              <a:rPr lang="tr-TR" sz="2400" dirty="0" smtClean="0">
                <a:latin typeface="Times New Roman" panose="02020603050405020304" pitchFamily="18" charset="0"/>
                <a:cs typeface="Times New Roman" panose="02020603050405020304" pitchFamily="18" charset="0"/>
              </a:rPr>
              <a:t>(1) 	a.* Ali elma + ya  yedi.</a:t>
            </a:r>
          </a:p>
          <a:p>
            <a:pPr marL="0" indent="0">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 Ali kitap + ta okuyor.</a:t>
            </a:r>
          </a:p>
          <a:p>
            <a:pPr marL="0" indent="0">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c.* Ali Ankara + </a:t>
            </a:r>
            <a:r>
              <a:rPr lang="tr-TR" sz="2400" dirty="0" err="1" smtClean="0">
                <a:latin typeface="Times New Roman" panose="02020603050405020304" pitchFamily="18" charset="0"/>
                <a:cs typeface="Times New Roman" panose="02020603050405020304" pitchFamily="18" charset="0"/>
              </a:rPr>
              <a:t>yı</a:t>
            </a:r>
            <a:r>
              <a:rPr lang="tr-TR" sz="2400" dirty="0" smtClean="0">
                <a:latin typeface="Times New Roman" panose="02020603050405020304" pitchFamily="18" charset="0"/>
                <a:cs typeface="Times New Roman" panose="02020603050405020304" pitchFamily="18" charset="0"/>
              </a:rPr>
              <a:t> gidiyor.</a:t>
            </a:r>
          </a:p>
          <a:p>
            <a:pPr marL="0" indent="0">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d.* Ali elmayı bıçak +tan  kesti.</a:t>
            </a:r>
          </a:p>
          <a:p>
            <a:pPr marL="0" indent="0">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e.* Ali </a:t>
            </a:r>
            <a:r>
              <a:rPr lang="tr-TR" sz="2400" dirty="0" err="1" smtClean="0">
                <a:latin typeface="Times New Roman" panose="02020603050405020304" pitchFamily="18" charset="0"/>
                <a:cs typeface="Times New Roman" panose="02020603050405020304" pitchFamily="18" charset="0"/>
              </a:rPr>
              <a:t>Ankara+yı</a:t>
            </a:r>
            <a:r>
              <a:rPr lang="tr-TR" sz="2400" dirty="0" smtClean="0">
                <a:latin typeface="Times New Roman" panose="02020603050405020304" pitchFamily="18" charset="0"/>
                <a:cs typeface="Times New Roman" panose="02020603050405020304" pitchFamily="18" charset="0"/>
              </a:rPr>
              <a:t> yaşıyor. </a:t>
            </a:r>
          </a:p>
          <a:p>
            <a:pPr marL="0" indent="0">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f.* Ali </a:t>
            </a:r>
            <a:r>
              <a:rPr lang="tr-TR" sz="2400" dirty="0" err="1" smtClean="0">
                <a:latin typeface="Times New Roman" panose="02020603050405020304" pitchFamily="18" charset="0"/>
                <a:cs typeface="Times New Roman" panose="02020603050405020304" pitchFamily="18" charset="0"/>
              </a:rPr>
              <a:t>köpeğ</a:t>
            </a:r>
            <a:r>
              <a:rPr lang="tr-TR" sz="2400" dirty="0" smtClean="0">
                <a:latin typeface="Times New Roman" panose="02020603050405020304" pitchFamily="18" charset="0"/>
                <a:cs typeface="Times New Roman" panose="02020603050405020304" pitchFamily="18" charset="0"/>
              </a:rPr>
              <a:t> + i korkar. </a:t>
            </a:r>
          </a:p>
          <a:p>
            <a:pPr marL="0" indent="0">
              <a:buNone/>
            </a:pPr>
            <a:r>
              <a:rPr lang="tr-TR" dirty="0"/>
              <a:t>	</a:t>
            </a:r>
            <a:endParaRPr lang="tr-TR" dirty="0" smtClean="0"/>
          </a:p>
          <a:p>
            <a:pPr marL="0" indent="0">
              <a:buNone/>
            </a:pPr>
            <a:endParaRPr lang="tr-TR" dirty="0"/>
          </a:p>
        </p:txBody>
      </p:sp>
    </p:spTree>
    <p:extLst>
      <p:ext uri="{BB962C8B-B14F-4D97-AF65-F5344CB8AC3E}">
        <p14:creationId xmlns:p14="http://schemas.microsoft.com/office/powerpoint/2010/main" val="2551504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dirty="0">
                <a:latin typeface="Times New Roman" panose="02020603050405020304" pitchFamily="18" charset="0"/>
                <a:cs typeface="Times New Roman" panose="02020603050405020304" pitchFamily="18" charset="0"/>
              </a:rPr>
              <a:t>Durum Kategorisi</a:t>
            </a:r>
            <a:endParaRPr lang="tr-TR" sz="2800" dirty="0"/>
          </a:p>
        </p:txBody>
      </p:sp>
      <p:sp>
        <p:nvSpPr>
          <p:cNvPr id="3" name="İçerik Yer Tutucusu 2"/>
          <p:cNvSpPr>
            <a:spLocks noGrp="1"/>
          </p:cNvSpPr>
          <p:nvPr>
            <p:ph sz="quarter" idx="1"/>
          </p:nvPr>
        </p:nvSpPr>
        <p:spPr/>
        <p:txBody>
          <a:bodyPr/>
          <a:lstStyle/>
          <a:p>
            <a:pPr algn="just">
              <a:lnSpc>
                <a:spcPct val="150000"/>
              </a:lnSpc>
            </a:pPr>
            <a:r>
              <a:rPr lang="tr-TR" i="1" dirty="0" smtClean="0">
                <a:latin typeface="Times New Roman" panose="02020603050405020304" pitchFamily="18" charset="0"/>
                <a:cs typeface="Times New Roman" panose="02020603050405020304" pitchFamily="18" charset="0"/>
              </a:rPr>
              <a:t>Durum</a:t>
            </a:r>
            <a:r>
              <a:rPr lang="tr-TR"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dirty="0" err="1" smtClean="0">
                <a:latin typeface="Times New Roman" panose="02020603050405020304" pitchFamily="18" charset="0"/>
                <a:cs typeface="Times New Roman" panose="02020603050405020304" pitchFamily="18" charset="0"/>
              </a:rPr>
              <a:t>case</a:t>
            </a:r>
            <a:r>
              <a:rPr lang="tr-TR" dirty="0" smtClean="0">
                <a:latin typeface="Times New Roman" panose="02020603050405020304" pitchFamily="18" charset="0"/>
                <a:cs typeface="Times New Roman" panose="02020603050405020304" pitchFamily="18" charset="0"/>
              </a:rPr>
              <a:t>) kuramı, </a:t>
            </a:r>
            <a:r>
              <a:rPr lang="tr-TR" dirty="0" smtClean="0">
                <a:latin typeface="Times New Roman" panose="02020603050405020304" pitchFamily="18" charset="0"/>
                <a:cs typeface="Times New Roman" panose="02020603050405020304" pitchFamily="18" charset="0"/>
              </a:rPr>
              <a:t>ad öbeklerinin öbek yapı konumlarıyla olan etkileşimleri sonucu sözdizimsel yapıda ortaya çıkan biçimbilimsel ve soyut görünümleri incelemektedir (Uzun, 2000: 190). Bir başka deyişle durumsal ilişkiler, ad öbeğinin tümcede bulunduğu konuma göre belirlenir (</a:t>
            </a:r>
            <a:r>
              <a:rPr lang="tr-TR" dirty="0" err="1" smtClean="0">
                <a:latin typeface="Times New Roman" panose="02020603050405020304" pitchFamily="18" charset="0"/>
                <a:cs typeface="Times New Roman" panose="02020603050405020304" pitchFamily="18" charset="0"/>
              </a:rPr>
              <a:t>Carnie</a:t>
            </a:r>
            <a:r>
              <a:rPr lang="tr-TR" dirty="0" smtClean="0">
                <a:latin typeface="Times New Roman" panose="02020603050405020304" pitchFamily="18" charset="0"/>
                <a:cs typeface="Times New Roman" panose="02020603050405020304" pitchFamily="18" charset="0"/>
              </a:rPr>
              <a:t>, 2013: 336).</a:t>
            </a:r>
          </a:p>
        </p:txBody>
      </p:sp>
    </p:spTree>
    <p:extLst>
      <p:ext uri="{BB962C8B-B14F-4D97-AF65-F5344CB8AC3E}">
        <p14:creationId xmlns:p14="http://schemas.microsoft.com/office/powerpoint/2010/main" val="42369760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dirty="0">
                <a:latin typeface="Times New Roman" panose="02020603050405020304" pitchFamily="18" charset="0"/>
                <a:cs typeface="Times New Roman" panose="02020603050405020304" pitchFamily="18" charset="0"/>
              </a:rPr>
              <a:t>Durum Kategorisi</a:t>
            </a:r>
            <a:endParaRPr lang="tr-TR" sz="2800" dirty="0"/>
          </a:p>
        </p:txBody>
      </p:sp>
      <p:sp>
        <p:nvSpPr>
          <p:cNvPr id="3" name="İçerik Yer Tutucusu 2"/>
          <p:cNvSpPr>
            <a:spLocks noGrp="1"/>
          </p:cNvSpPr>
          <p:nvPr>
            <p:ph sz="quarter" idx="1"/>
          </p:nvPr>
        </p:nvSpPr>
        <p:spPr/>
        <p:txBody>
          <a:bodyPr/>
          <a:lstStyle/>
          <a:p>
            <a:pPr marL="0" indent="0">
              <a:buNone/>
            </a:pPr>
            <a:endParaRPr lang="tr-TR" dirty="0" smtClean="0"/>
          </a:p>
          <a:p>
            <a:pPr marL="0" indent="0">
              <a:buNone/>
            </a:pPr>
            <a:r>
              <a:rPr lang="tr-TR" dirty="0" smtClean="0"/>
              <a:t> </a:t>
            </a:r>
            <a:r>
              <a:rPr lang="tr-TR"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Durum atayıcı</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case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assigner</a:t>
            </a:r>
            <a:r>
              <a:rPr lang="tr-TR" dirty="0" smtClean="0">
                <a:latin typeface="Times New Roman" panose="02020603050405020304" pitchFamily="18" charset="0"/>
                <a:cs typeface="Times New Roman" panose="02020603050405020304" pitchFamily="18" charset="0"/>
              </a:rPr>
              <a:t>)</a:t>
            </a:r>
          </a:p>
          <a:p>
            <a:pPr marL="0" indent="0">
              <a:buNone/>
            </a:pPr>
            <a:r>
              <a:rPr lang="tr-TR" dirty="0" smtClean="0">
                <a:latin typeface="Times New Roman" panose="02020603050405020304" pitchFamily="18" charset="0"/>
                <a:cs typeface="Times New Roman" panose="02020603050405020304" pitchFamily="18" charset="0"/>
              </a:rPr>
              <a:t>  Eylem</a:t>
            </a:r>
            <a:r>
              <a:rPr lang="tr-TR" dirty="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ilgeç ve (kısmen) sıfat </a:t>
            </a:r>
          </a:p>
          <a:p>
            <a:pPr marL="0" indent="0">
              <a:buNone/>
            </a:pPr>
            <a:endParaRPr lang="tr-TR" dirty="0" smtClean="0">
              <a:latin typeface="Times New Roman" panose="02020603050405020304" pitchFamily="18" charset="0"/>
              <a:cs typeface="Times New Roman" panose="02020603050405020304" pitchFamily="18" charset="0"/>
            </a:endParaRPr>
          </a:p>
          <a:p>
            <a:pPr marL="0" indent="0">
              <a:buNone/>
            </a:pPr>
            <a:r>
              <a:rPr lang="tr-TR"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Durum atanıcı </a:t>
            </a:r>
            <a:r>
              <a:rPr lang="tr-TR" dirty="0" smtClean="0">
                <a:latin typeface="Times New Roman" panose="02020603050405020304" pitchFamily="18" charset="0"/>
                <a:cs typeface="Times New Roman" panose="02020603050405020304" pitchFamily="18" charset="0"/>
              </a:rPr>
              <a:t>(</a:t>
            </a:r>
            <a:r>
              <a:rPr lang="tr-TR" dirty="0" err="1" smtClean="0">
                <a:latin typeface="Times New Roman" panose="02020603050405020304" pitchFamily="18" charset="0"/>
                <a:cs typeface="Times New Roman" panose="02020603050405020304" pitchFamily="18" charset="0"/>
              </a:rPr>
              <a:t>case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assignee</a:t>
            </a:r>
            <a:r>
              <a:rPr lang="tr-TR" dirty="0" smtClean="0">
                <a:latin typeface="Times New Roman" panose="02020603050405020304" pitchFamily="18" charset="0"/>
                <a:cs typeface="Times New Roman" panose="02020603050405020304" pitchFamily="18" charset="0"/>
              </a:rPr>
              <a:t>)</a:t>
            </a:r>
          </a:p>
          <a:p>
            <a:pPr marL="0" indent="0">
              <a:buNone/>
            </a:pPr>
            <a:r>
              <a:rPr lang="tr-TR" dirty="0" smtClean="0">
                <a:latin typeface="Times New Roman" panose="02020603050405020304" pitchFamily="18" charset="0"/>
                <a:cs typeface="Times New Roman" panose="02020603050405020304" pitchFamily="18" charset="0"/>
              </a:rPr>
              <a:t>Ad</a:t>
            </a:r>
          </a:p>
          <a:p>
            <a:pPr marL="0" indent="0">
              <a:buNone/>
            </a:pPr>
            <a:endParaRPr lang="tr-TR" dirty="0" smtClean="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42694781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dirty="0">
                <a:latin typeface="Times New Roman" panose="02020603050405020304" pitchFamily="18" charset="0"/>
                <a:cs typeface="Times New Roman" panose="02020603050405020304" pitchFamily="18" charset="0"/>
              </a:rPr>
              <a:t>Durum Kategorisi</a:t>
            </a:r>
            <a:endParaRPr lang="tr-TR" sz="2800" dirty="0"/>
          </a:p>
        </p:txBody>
      </p:sp>
      <p:sp>
        <p:nvSpPr>
          <p:cNvPr id="3" name="İçerik Yer Tutucusu 2"/>
          <p:cNvSpPr>
            <a:spLocks noGrp="1"/>
          </p:cNvSpPr>
          <p:nvPr>
            <p:ph sz="quarter" idx="1"/>
          </p:nvPr>
        </p:nvSpPr>
        <p:spPr/>
        <p:txBody>
          <a:bodyPr/>
          <a:lstStyle/>
          <a:p>
            <a:pPr>
              <a:lnSpc>
                <a:spcPct val="150000"/>
              </a:lnSpc>
            </a:pPr>
            <a:r>
              <a:rPr lang="tr-TR" dirty="0" smtClean="0">
                <a:latin typeface="Times New Roman" panose="02020603050405020304" pitchFamily="18" charset="0"/>
                <a:cs typeface="Times New Roman" panose="02020603050405020304" pitchFamily="18" charset="0"/>
              </a:rPr>
              <a:t>Durum atayıcı başlar,  (12)’de görüldüğü gibi her zaman aynı durumu atamaktadır. </a:t>
            </a:r>
          </a:p>
          <a:p>
            <a:pPr>
              <a:lnSpc>
                <a:spcPct val="150000"/>
              </a:lnSpc>
            </a:pPr>
            <a:r>
              <a:rPr lang="tr-TR" dirty="0" smtClean="0">
                <a:latin typeface="Times New Roman" panose="02020603050405020304" pitchFamily="18" charset="0"/>
                <a:cs typeface="Times New Roman" panose="02020603050405020304" pitchFamily="18" charset="0"/>
              </a:rPr>
              <a:t>(12) 	a. Ali kardeşine eşyaları taşıttı.</a:t>
            </a:r>
          </a:p>
          <a:p>
            <a:pPr marL="0" indent="0">
              <a:lnSpc>
                <a:spcPct val="150000"/>
              </a:lnSpc>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 Ali  kardeşini eşyalardan taşıttı</a:t>
            </a:r>
          </a:p>
          <a:p>
            <a:pPr marL="0" indent="0">
              <a:buNone/>
            </a:pPr>
            <a:endParaRPr lang="tr-TR" dirty="0"/>
          </a:p>
        </p:txBody>
      </p:sp>
    </p:spTree>
    <p:extLst>
      <p:ext uri="{BB962C8B-B14F-4D97-AF65-F5344CB8AC3E}">
        <p14:creationId xmlns:p14="http://schemas.microsoft.com/office/powerpoint/2010/main" val="2328410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dirty="0">
                <a:latin typeface="Times New Roman" panose="02020603050405020304" pitchFamily="18" charset="0"/>
                <a:cs typeface="Times New Roman" panose="02020603050405020304" pitchFamily="18" charset="0"/>
              </a:rPr>
              <a:t>Durum Kategorisi</a:t>
            </a:r>
            <a:endParaRPr lang="tr-TR" sz="2800" dirty="0"/>
          </a:p>
        </p:txBody>
      </p:sp>
      <p:sp>
        <p:nvSpPr>
          <p:cNvPr id="3" name="İçerik Yer Tutucusu 2"/>
          <p:cNvSpPr>
            <a:spLocks noGrp="1"/>
          </p:cNvSpPr>
          <p:nvPr>
            <p:ph sz="quarter" idx="1"/>
          </p:nvPr>
        </p:nvSpPr>
        <p:spPr/>
        <p:txBody>
          <a:bodyPr/>
          <a:lstStyle/>
          <a:p>
            <a:pPr algn="just">
              <a:lnSpc>
                <a:spcPct val="150000"/>
              </a:lnSpc>
            </a:pPr>
            <a:r>
              <a:rPr lang="tr-TR" i="1" dirty="0" smtClean="0">
                <a:latin typeface="Times New Roman" panose="02020603050405020304" pitchFamily="18" charset="0"/>
                <a:cs typeface="Times New Roman" panose="02020603050405020304" pitchFamily="18" charset="0"/>
              </a:rPr>
              <a:t>Üye </a:t>
            </a:r>
            <a:r>
              <a:rPr lang="tr-TR" i="1" dirty="0">
                <a:latin typeface="Times New Roman" panose="02020603050405020304" pitchFamily="18" charset="0"/>
                <a:cs typeface="Times New Roman" panose="02020603050405020304" pitchFamily="18" charset="0"/>
              </a:rPr>
              <a:t>Y</a:t>
            </a:r>
            <a:r>
              <a:rPr lang="tr-TR" i="1" dirty="0" smtClean="0">
                <a:latin typeface="Times New Roman" panose="02020603050405020304" pitchFamily="18" charset="0"/>
                <a:cs typeface="Times New Roman" panose="02020603050405020304" pitchFamily="18" charset="0"/>
              </a:rPr>
              <a:t>apısı </a:t>
            </a:r>
            <a:r>
              <a:rPr lang="tr-TR" dirty="0" smtClean="0">
                <a:latin typeface="Times New Roman" panose="02020603050405020304" pitchFamily="18" charset="0"/>
                <a:cs typeface="Times New Roman" panose="02020603050405020304" pitchFamily="18" charset="0"/>
              </a:rPr>
              <a:t>(</a:t>
            </a:r>
            <a:r>
              <a:rPr lang="tr-TR" dirty="0" err="1">
                <a:latin typeface="Times New Roman" panose="02020603050405020304" pitchFamily="18" charset="0"/>
                <a:cs typeface="Times New Roman" panose="02020603050405020304" pitchFamily="18" charset="0"/>
              </a:rPr>
              <a:t>a</a:t>
            </a:r>
            <a:r>
              <a:rPr lang="tr-TR" dirty="0" err="1" smtClean="0">
                <a:latin typeface="Times New Roman" panose="02020603050405020304" pitchFamily="18" charset="0"/>
                <a:cs typeface="Times New Roman" panose="02020603050405020304" pitchFamily="18" charset="0"/>
              </a:rPr>
              <a:t>rgument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structure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sözlükçedeki</a:t>
            </a:r>
            <a:r>
              <a:rPr lang="tr-TR" dirty="0" smtClean="0">
                <a:latin typeface="Times New Roman" panose="02020603050405020304" pitchFamily="18" charset="0"/>
                <a:cs typeface="Times New Roman" panose="02020603050405020304" pitchFamily="18" charset="0"/>
              </a:rPr>
              <a:t> birimlerin kodlanmış olan sözdizimsel özellikleri dizisinde </a:t>
            </a:r>
            <a:r>
              <a:rPr lang="tr-TR" i="1" dirty="0" smtClean="0">
                <a:latin typeface="Times New Roman" panose="02020603050405020304" pitchFamily="18" charset="0"/>
                <a:cs typeface="Times New Roman" panose="02020603050405020304" pitchFamily="18" charset="0"/>
              </a:rPr>
              <a:t>başlar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heads</a:t>
            </a:r>
            <a:r>
              <a:rPr lang="tr-TR" dirty="0" smtClean="0">
                <a:latin typeface="Times New Roman" panose="02020603050405020304" pitchFamily="18" charset="0"/>
                <a:cs typeface="Times New Roman" panose="02020603050405020304" pitchFamily="18" charset="0"/>
              </a:rPr>
              <a:t>) ve </a:t>
            </a:r>
            <a:r>
              <a:rPr lang="tr-TR" i="1" dirty="0" smtClean="0">
                <a:latin typeface="Times New Roman" panose="02020603050405020304" pitchFamily="18" charset="0"/>
                <a:cs typeface="Times New Roman" panose="02020603050405020304" pitchFamily="18" charset="0"/>
              </a:rPr>
              <a:t>üyeler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arguments</a:t>
            </a:r>
            <a:r>
              <a:rPr lang="tr-TR" dirty="0" smtClean="0">
                <a:latin typeface="Times New Roman" panose="02020603050405020304" pitchFamily="18" charset="0"/>
                <a:cs typeface="Times New Roman" panose="02020603050405020304" pitchFamily="18" charset="0"/>
              </a:rPr>
              <a:t>) arasındaki sözdizimsel ilişkileri gerçekleştiren sistemdir (Hale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Keyser</a:t>
            </a:r>
            <a:r>
              <a:rPr lang="tr-TR" dirty="0" smtClean="0">
                <a:latin typeface="Times New Roman" panose="02020603050405020304" pitchFamily="18" charset="0"/>
                <a:cs typeface="Times New Roman" panose="02020603050405020304" pitchFamily="18" charset="0"/>
              </a:rPr>
              <a:t>, 1988: 73). Yani bu sistem, </a:t>
            </a:r>
            <a:r>
              <a:rPr lang="tr-TR" dirty="0" err="1" smtClean="0">
                <a:latin typeface="Times New Roman" panose="02020603050405020304" pitchFamily="18" charset="0"/>
                <a:cs typeface="Times New Roman" panose="02020603050405020304" pitchFamily="18" charset="0"/>
              </a:rPr>
              <a:t>sözlüksel</a:t>
            </a:r>
            <a:r>
              <a:rPr lang="tr-TR" dirty="0" smtClean="0">
                <a:latin typeface="Times New Roman" panose="02020603050405020304" pitchFamily="18" charset="0"/>
                <a:cs typeface="Times New Roman" panose="02020603050405020304" pitchFamily="18" charset="0"/>
              </a:rPr>
              <a:t> bir başın gerektirdiği üyelerin sayısı olarak belirlenebilir. Bu sayı, </a:t>
            </a:r>
            <a:r>
              <a:rPr lang="tr-TR" dirty="0" err="1" smtClean="0">
                <a:latin typeface="Times New Roman" panose="02020603050405020304" pitchFamily="18" charset="0"/>
                <a:cs typeface="Times New Roman" panose="02020603050405020304" pitchFamily="18" charset="0"/>
              </a:rPr>
              <a:t>sözlükçeden</a:t>
            </a:r>
            <a:r>
              <a:rPr lang="tr-TR" dirty="0" smtClean="0">
                <a:latin typeface="Times New Roman" panose="02020603050405020304" pitchFamily="18" charset="0"/>
                <a:cs typeface="Times New Roman" panose="02020603050405020304" pitchFamily="18" charset="0"/>
              </a:rPr>
              <a:t> seçilen birimin mantıksal yapısına göre değişebilmektedir.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20973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r>
              <a:rPr lang="tr-TR" sz="2400" dirty="0" smtClean="0">
                <a:latin typeface="Times New Roman" panose="02020603050405020304" pitchFamily="18" charset="0"/>
                <a:cs typeface="Times New Roman" panose="02020603050405020304" pitchFamily="18" charset="0"/>
              </a:rPr>
              <a:t>(13)	</a:t>
            </a:r>
            <a:r>
              <a:rPr lang="tr-TR" sz="2400" dirty="0" smtClean="0">
                <a:solidFill>
                  <a:srgbClr val="FF0000"/>
                </a:solidFill>
                <a:latin typeface="Times New Roman" panose="02020603050405020304" pitchFamily="18" charset="0"/>
                <a:cs typeface="Times New Roman" panose="02020603050405020304" pitchFamily="18" charset="0"/>
              </a:rPr>
              <a:t>Yalın 		Belirtme	+A/+DA/+Dan/+</a:t>
            </a:r>
            <a:r>
              <a:rPr lang="tr-TR" sz="2400" dirty="0" err="1" smtClean="0">
                <a:solidFill>
                  <a:srgbClr val="FF0000"/>
                </a:solidFill>
                <a:latin typeface="Times New Roman" panose="02020603050405020304" pitchFamily="18" charset="0"/>
                <a:cs typeface="Times New Roman" panose="02020603050405020304" pitchFamily="18" charset="0"/>
              </a:rPr>
              <a:t>lA</a:t>
            </a:r>
            <a:endParaRPr lang="tr-TR" sz="2400"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tr-TR" sz="2400" dirty="0" smtClean="0">
                <a:latin typeface="Times New Roman" panose="02020603050405020304" pitchFamily="18" charset="0"/>
                <a:cs typeface="Times New Roman" panose="02020603050405020304" pitchFamily="18" charset="0"/>
              </a:rPr>
              <a:t>a. 	X (biri)					</a:t>
            </a:r>
            <a:r>
              <a:rPr lang="tr-TR" sz="2400" b="1" dirty="0" smtClean="0">
                <a:latin typeface="Times New Roman" panose="02020603050405020304" pitchFamily="18" charset="0"/>
                <a:cs typeface="Times New Roman" panose="02020603050405020304" pitchFamily="18" charset="0"/>
              </a:rPr>
              <a:t>öl-</a:t>
            </a:r>
          </a:p>
          <a:p>
            <a:pPr marL="0" indent="0">
              <a:buNone/>
            </a:pPr>
            <a:r>
              <a:rPr lang="tr-TR" sz="2400" dirty="0" smtClean="0">
                <a:latin typeface="Times New Roman" panose="02020603050405020304" pitchFamily="18" charset="0"/>
                <a:cs typeface="Times New Roman" panose="02020603050405020304" pitchFamily="18" charset="0"/>
              </a:rPr>
              <a:t>b.	X (biri) 	(bir şeyi)		         </a:t>
            </a:r>
            <a:r>
              <a:rPr lang="tr-TR" sz="2400" b="1" dirty="0" smtClean="0">
                <a:latin typeface="Times New Roman" panose="02020603050405020304" pitchFamily="18" charset="0"/>
                <a:cs typeface="Times New Roman" panose="02020603050405020304" pitchFamily="18" charset="0"/>
              </a:rPr>
              <a:t>düşün-</a:t>
            </a:r>
          </a:p>
          <a:p>
            <a:pPr marL="0" indent="0">
              <a:buNone/>
            </a:pPr>
            <a:r>
              <a:rPr lang="tr-TR" sz="2400" dirty="0" smtClean="0">
                <a:latin typeface="Times New Roman" panose="02020603050405020304" pitchFamily="18" charset="0"/>
                <a:cs typeface="Times New Roman" panose="02020603050405020304" pitchFamily="18" charset="0"/>
              </a:rPr>
              <a:t>c.	X (biri)	(bir şeyi) 	(birine) 	</a:t>
            </a:r>
            <a:r>
              <a:rPr lang="tr-TR" sz="2400" b="1" dirty="0" smtClean="0">
                <a:latin typeface="Times New Roman" panose="02020603050405020304" pitchFamily="18" charset="0"/>
                <a:cs typeface="Times New Roman" panose="02020603050405020304" pitchFamily="18" charset="0"/>
              </a:rPr>
              <a:t>ver-</a:t>
            </a:r>
          </a:p>
          <a:p>
            <a:pPr marL="0" indent="0">
              <a:buNone/>
            </a:pPr>
            <a:r>
              <a:rPr lang="tr-TR" sz="2400" dirty="0" smtClean="0">
                <a:latin typeface="Times New Roman" panose="02020603050405020304" pitchFamily="18" charset="0"/>
                <a:cs typeface="Times New Roman" panose="02020603050405020304" pitchFamily="18" charset="0"/>
              </a:rPr>
              <a:t>d.	X </a:t>
            </a:r>
            <a:r>
              <a:rPr lang="tr-TR" sz="2400" dirty="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biri) 			(bir şeyden) 	</a:t>
            </a:r>
            <a:r>
              <a:rPr lang="tr-TR" sz="2400" b="1" dirty="0" smtClean="0">
                <a:latin typeface="Times New Roman" panose="02020603050405020304" pitchFamily="18" charset="0"/>
                <a:cs typeface="Times New Roman" panose="02020603050405020304" pitchFamily="18" charset="0"/>
              </a:rPr>
              <a:t>kork-</a:t>
            </a:r>
            <a:r>
              <a:rPr lang="tr-TR" sz="2400" dirty="0" smtClean="0">
                <a:latin typeface="Times New Roman" panose="02020603050405020304" pitchFamily="18" charset="0"/>
                <a:cs typeface="Times New Roman" panose="02020603050405020304" pitchFamily="18" charset="0"/>
              </a:rPr>
              <a:t>	X (biri</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			(bir yerde)	</a:t>
            </a:r>
            <a:r>
              <a:rPr lang="tr-TR" sz="2400" b="1" dirty="0" smtClean="0">
                <a:latin typeface="Times New Roman" panose="02020603050405020304" pitchFamily="18" charset="0"/>
                <a:cs typeface="Times New Roman" panose="02020603050405020304" pitchFamily="18" charset="0"/>
              </a:rPr>
              <a:t>yaşa-</a:t>
            </a:r>
          </a:p>
          <a:p>
            <a:pPr marL="0" indent="0">
              <a:buNone/>
            </a:pPr>
            <a:r>
              <a:rPr lang="tr-TR" sz="2400" dirty="0" smtClean="0">
                <a:latin typeface="Times New Roman" panose="02020603050405020304" pitchFamily="18" charset="0"/>
                <a:cs typeface="Times New Roman" panose="02020603050405020304" pitchFamily="18" charset="0"/>
              </a:rPr>
              <a:t>f.	X </a:t>
            </a:r>
            <a:r>
              <a:rPr lang="tr-TR" sz="2400" dirty="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biri</a:t>
            </a:r>
            <a:r>
              <a:rPr lang="tr-TR" sz="2400" dirty="0">
                <a:latin typeface="Times New Roman" panose="02020603050405020304" pitchFamily="18" charset="0"/>
                <a:cs typeface="Times New Roman" panose="02020603050405020304" pitchFamily="18" charset="0"/>
              </a:rPr>
              <a:t>)	(bir şeyi) </a:t>
            </a:r>
            <a:r>
              <a:rPr lang="tr-TR" sz="2400" dirty="0" smtClean="0">
                <a:latin typeface="Times New Roman" panose="02020603050405020304" pitchFamily="18" charset="0"/>
                <a:cs typeface="Times New Roman" panose="02020603050405020304" pitchFamily="18" charset="0"/>
              </a:rPr>
              <a:t>	(bir şeyle) 	</a:t>
            </a:r>
            <a:r>
              <a:rPr lang="tr-TR" sz="2400" b="1" dirty="0" smtClean="0">
                <a:latin typeface="Times New Roman" panose="02020603050405020304" pitchFamily="18" charset="0"/>
                <a:cs typeface="Times New Roman" panose="02020603050405020304" pitchFamily="18" charset="0"/>
              </a:rPr>
              <a:t>kes-</a:t>
            </a:r>
          </a:p>
          <a:p>
            <a:pPr marL="0" indent="0">
              <a:buNone/>
            </a:pPr>
            <a:endParaRPr lang="tr-TR" b="1" dirty="0"/>
          </a:p>
        </p:txBody>
      </p:sp>
    </p:spTree>
    <p:extLst>
      <p:ext uri="{BB962C8B-B14F-4D97-AF65-F5344CB8AC3E}">
        <p14:creationId xmlns:p14="http://schemas.microsoft.com/office/powerpoint/2010/main" val="10421394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algn="just">
              <a:lnSpc>
                <a:spcPct val="150000"/>
              </a:lnSpc>
            </a:pPr>
            <a:r>
              <a:rPr lang="tr-TR" dirty="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13)’teki görünümler, eylemlerin üye yapısına bağlı olarak durum atadıkları sonucuna ulaşılabilir.</a:t>
            </a:r>
          </a:p>
          <a:p>
            <a:pPr algn="just">
              <a:lnSpc>
                <a:spcPct val="150000"/>
              </a:lnSpc>
            </a:pPr>
            <a:r>
              <a:rPr lang="tr-TR" dirty="0" smtClean="0">
                <a:latin typeface="Times New Roman" panose="02020603050405020304" pitchFamily="18" charset="0"/>
                <a:cs typeface="Times New Roman" panose="02020603050405020304" pitchFamily="18" charset="0"/>
              </a:rPr>
              <a:t>Eylemler gibi ilgeçler ve (kısmen) sıfatlar da üye yapılarına sahiptir. Bundan dolayı durum atama özelliklerini üye yapılarında barındırırlar.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66693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dirty="0" smtClean="0">
                <a:latin typeface="Times New Roman" panose="02020603050405020304" pitchFamily="18" charset="0"/>
                <a:cs typeface="Times New Roman" panose="02020603050405020304" pitchFamily="18" charset="0"/>
              </a:rPr>
              <a:t>Durum Süzgeci</a:t>
            </a:r>
            <a:endParaRPr lang="tr-TR" sz="28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2400" dirty="0" smtClean="0">
                <a:latin typeface="Times New Roman" panose="02020603050405020304" pitchFamily="18" charset="0"/>
                <a:cs typeface="Times New Roman" panose="02020603050405020304" pitchFamily="18" charset="0"/>
              </a:rPr>
              <a:t>(14)	a.* Sen, ev hızlı ulaştın.</a:t>
            </a:r>
          </a:p>
          <a:p>
            <a:pPr marL="0" indent="0" algn="just">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 Sen, Ali ev gönderdin</a:t>
            </a:r>
          </a:p>
          <a:p>
            <a:pPr marL="0" indent="0" algn="just">
              <a:buNone/>
            </a:pPr>
            <a:r>
              <a:rPr lang="tr-TR" sz="2400" dirty="0" smtClean="0">
                <a:latin typeface="Times New Roman" panose="02020603050405020304" pitchFamily="18" charset="0"/>
                <a:cs typeface="Times New Roman" panose="02020603050405020304" pitchFamily="18" charset="0"/>
              </a:rPr>
              <a:t>(14)’teki tümceler bozuktur çünkü (14a)’da «ev» (14b)’de «Ali ve ev» adları durum atanmamıştır.</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i="1"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Sözdizimsel bir yapıda </a:t>
            </a:r>
            <a:r>
              <a:rPr lang="tr-TR" sz="2400" dirty="0" err="1">
                <a:latin typeface="Times New Roman" panose="02020603050405020304" pitchFamily="18" charset="0"/>
                <a:cs typeface="Times New Roman" panose="02020603050405020304" pitchFamily="18" charset="0"/>
              </a:rPr>
              <a:t>s</a:t>
            </a:r>
            <a:r>
              <a:rPr lang="tr-TR" sz="2400" dirty="0" err="1" smtClean="0">
                <a:latin typeface="Times New Roman" panose="02020603050405020304" pitchFamily="18" charset="0"/>
                <a:cs typeface="Times New Roman" panose="02020603050405020304" pitchFamily="18" charset="0"/>
              </a:rPr>
              <a:t>esbilgisel</a:t>
            </a:r>
            <a:r>
              <a:rPr lang="tr-TR" sz="2400" dirty="0" smtClean="0">
                <a:latin typeface="Times New Roman" panose="02020603050405020304" pitchFamily="18" charset="0"/>
                <a:cs typeface="Times New Roman" panose="02020603050405020304" pitchFamily="18" charset="0"/>
              </a:rPr>
              <a:t> olarak gerçekleşmiş her ad bir durum atanmalıdır</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(Chomsky, 1981:49).</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15341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smtClean="0">
                <a:latin typeface="Times New Roman" panose="02020603050405020304" pitchFamily="18" charset="0"/>
                <a:cs typeface="Times New Roman" panose="02020603050405020304" pitchFamily="18" charset="0"/>
              </a:rPr>
              <a:t> (15)</a:t>
            </a:r>
            <a:r>
              <a:rPr lang="tr-TR" dirty="0">
                <a:latin typeface="Times New Roman" panose="02020603050405020304" pitchFamily="18" charset="0"/>
                <a:cs typeface="Times New Roman" panose="02020603050405020304" pitchFamily="18" charset="0"/>
              </a:rPr>
              <a:t>	a.* Ali kitabı </a:t>
            </a:r>
            <a:r>
              <a:rPr lang="tr-TR" dirty="0" smtClean="0">
                <a:latin typeface="Times New Roman" panose="02020603050405020304" pitchFamily="18" charset="0"/>
                <a:cs typeface="Times New Roman" panose="02020603050405020304" pitchFamily="18" charset="0"/>
              </a:rPr>
              <a:t>Ayşe’ye </a:t>
            </a:r>
            <a:r>
              <a:rPr lang="tr-TR" dirty="0">
                <a:latin typeface="Times New Roman" panose="02020603050405020304" pitchFamily="18" charset="0"/>
                <a:cs typeface="Times New Roman" panose="02020603050405020304" pitchFamily="18" charset="0"/>
              </a:rPr>
              <a:t>dergiyi verdi.</a:t>
            </a:r>
          </a:p>
          <a:p>
            <a:pPr marL="114300" indent="0" algn="just">
              <a:buNone/>
            </a:pPr>
            <a:r>
              <a:rPr lang="tr-TR" dirty="0">
                <a:latin typeface="Times New Roman" panose="02020603050405020304" pitchFamily="18" charset="0"/>
                <a:cs typeface="Times New Roman" panose="02020603050405020304" pitchFamily="18" charset="0"/>
              </a:rPr>
              <a:t>	b.* Eve </a:t>
            </a:r>
            <a:r>
              <a:rPr lang="tr-TR" dirty="0" smtClean="0">
                <a:latin typeface="Times New Roman" panose="02020603050405020304" pitchFamily="18" charset="0"/>
                <a:cs typeface="Times New Roman" panose="02020603050405020304" pitchFamily="18" charset="0"/>
              </a:rPr>
              <a:t>Ahmet bugün </a:t>
            </a:r>
            <a:r>
              <a:rPr lang="tr-TR" dirty="0">
                <a:latin typeface="Times New Roman" panose="02020603050405020304" pitchFamily="18" charset="0"/>
                <a:cs typeface="Times New Roman" panose="02020603050405020304" pitchFamily="18" charset="0"/>
              </a:rPr>
              <a:t>okula gitti.</a:t>
            </a:r>
          </a:p>
          <a:p>
            <a:pPr algn="just"/>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 (15a ve b), </a:t>
            </a:r>
            <a:r>
              <a:rPr lang="tr-TR" dirty="0" err="1" smtClean="0">
                <a:latin typeface="Times New Roman" panose="02020603050405020304" pitchFamily="18" charset="0"/>
                <a:cs typeface="Times New Roman" panose="02020603050405020304" pitchFamily="18" charset="0"/>
              </a:rPr>
              <a:t>dilbilgisidışıdır</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çünkü bir tümcede iki farklı konumda bulunan ad öbeği aynı durumu atanamaz.</a:t>
            </a:r>
          </a:p>
          <a:p>
            <a:pPr algn="just"/>
            <a:r>
              <a:rPr lang="tr-TR" b="1" dirty="0" smtClean="0">
                <a:latin typeface="Times New Roman" panose="02020603050405020304" pitchFamily="18" charset="0"/>
                <a:cs typeface="Times New Roman" panose="02020603050405020304" pitchFamily="18" charset="0"/>
              </a:rPr>
              <a:t>Ama</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 (16)</a:t>
            </a:r>
            <a:r>
              <a:rPr lang="tr-TR" dirty="0">
                <a:latin typeface="Times New Roman" panose="02020603050405020304" pitchFamily="18" charset="0"/>
                <a:cs typeface="Times New Roman" panose="02020603050405020304" pitchFamily="18" charset="0"/>
              </a:rPr>
              <a:t>	a.  Ali Ayşe’ye kitabı, dergiyi verdi.</a:t>
            </a:r>
          </a:p>
          <a:p>
            <a:pPr marL="114300" indent="0" algn="just">
              <a:buNone/>
            </a:pPr>
            <a:r>
              <a:rPr lang="tr-TR" dirty="0">
                <a:latin typeface="Times New Roman" panose="02020603050405020304" pitchFamily="18" charset="0"/>
                <a:cs typeface="Times New Roman" panose="02020603050405020304" pitchFamily="18" charset="0"/>
              </a:rPr>
              <a:t>	b. Ahmet bugün eve ve okula gitti</a:t>
            </a:r>
            <a:r>
              <a:rPr lang="tr-TR" dirty="0" smtClean="0">
                <a:latin typeface="Times New Roman" panose="02020603050405020304" pitchFamily="18" charset="0"/>
                <a:cs typeface="Times New Roman" panose="02020603050405020304" pitchFamily="18" charset="0"/>
              </a:rPr>
              <a:t>.</a:t>
            </a:r>
          </a:p>
          <a:p>
            <a:pPr marL="114300" indent="0" algn="just">
              <a:buNone/>
            </a:pPr>
            <a:endParaRPr lang="tr-TR"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(16a ve b), </a:t>
            </a:r>
            <a:r>
              <a:rPr lang="tr-TR" dirty="0" err="1" smtClean="0">
                <a:latin typeface="Times New Roman" panose="02020603050405020304" pitchFamily="18" charset="0"/>
                <a:cs typeface="Times New Roman" panose="02020603050405020304" pitchFamily="18" charset="0"/>
              </a:rPr>
              <a:t>dilbilgiseldir</a:t>
            </a:r>
            <a:r>
              <a:rPr lang="tr-TR" dirty="0" smtClean="0">
                <a:latin typeface="Times New Roman" panose="02020603050405020304" pitchFamily="18" charset="0"/>
                <a:cs typeface="Times New Roman" panose="02020603050405020304" pitchFamily="18" charset="0"/>
              </a:rPr>
              <a:t> çünkü ‘kitabı ve dergiyi’ ile ‘</a:t>
            </a:r>
            <a:r>
              <a:rPr lang="tr-TR" dirty="0">
                <a:latin typeface="Times New Roman" panose="02020603050405020304" pitchFamily="18" charset="0"/>
                <a:cs typeface="Times New Roman" panose="02020603050405020304" pitchFamily="18" charset="0"/>
              </a:rPr>
              <a:t>eve ve </a:t>
            </a:r>
            <a:r>
              <a:rPr lang="tr-TR" dirty="0" smtClean="0">
                <a:latin typeface="Times New Roman" panose="02020603050405020304" pitchFamily="18" charset="0"/>
                <a:cs typeface="Times New Roman" panose="02020603050405020304" pitchFamily="18" charset="0"/>
              </a:rPr>
              <a:t>okula’ iki farklı ad öbeği olmalarına rağmen aynı konumda oldukları için tek durum atanmışlardır.</a:t>
            </a:r>
          </a:p>
          <a:p>
            <a:endParaRPr lang="tr-TR" dirty="0"/>
          </a:p>
        </p:txBody>
      </p:sp>
    </p:spTree>
    <p:extLst>
      <p:ext uri="{BB962C8B-B14F-4D97-AF65-F5344CB8AC3E}">
        <p14:creationId xmlns:p14="http://schemas.microsoft.com/office/powerpoint/2010/main" val="18898658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dirty="0" smtClean="0">
                <a:latin typeface="Times New Roman" panose="02020603050405020304" pitchFamily="18" charset="0"/>
                <a:cs typeface="Times New Roman" panose="02020603050405020304" pitchFamily="18" charset="0"/>
              </a:rPr>
              <a:t>Durum Envanteri</a:t>
            </a:r>
            <a:endParaRPr lang="tr-TR" sz="28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r>
              <a:rPr lang="tr-TR" sz="2400" dirty="0" smtClean="0">
                <a:latin typeface="Times New Roman" panose="02020603050405020304" pitchFamily="18" charset="0"/>
                <a:cs typeface="Times New Roman" panose="02020603050405020304" pitchFamily="18" charset="0"/>
              </a:rPr>
              <a:t>(17) a. Ali + </a:t>
            </a:r>
            <a:r>
              <a:rPr lang="tr-TR" sz="2400" dirty="0" smtClean="0">
                <a:solidFill>
                  <a:srgbClr val="FF0000"/>
                </a:solidFill>
                <a:latin typeface="Times New Roman" panose="02020603050405020304" pitchFamily="18" charset="0"/>
                <a:cs typeface="Times New Roman" panose="02020603050405020304" pitchFamily="18" charset="0"/>
              </a:rPr>
              <a:t>Ø</a:t>
            </a:r>
            <a:r>
              <a:rPr lang="tr-TR" sz="2400" dirty="0" smtClean="0">
                <a:latin typeface="Times New Roman" panose="02020603050405020304" pitchFamily="18" charset="0"/>
                <a:cs typeface="Times New Roman" panose="02020603050405020304" pitchFamily="18" charset="0"/>
              </a:rPr>
              <a:t> </a:t>
            </a:r>
            <a:r>
              <a:rPr lang="tr-TR" sz="2400" dirty="0" smtClean="0">
                <a:solidFill>
                  <a:srgbClr val="FF0000"/>
                </a:solidFill>
                <a:latin typeface="Times New Roman" panose="02020603050405020304" pitchFamily="18" charset="0"/>
                <a:cs typeface="Times New Roman" panose="02020603050405020304" pitchFamily="18" charset="0"/>
              </a:rPr>
              <a:t>kitap okudu.</a:t>
            </a:r>
          </a:p>
          <a:p>
            <a:pPr marL="0" indent="0">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 Ali güller + </a:t>
            </a:r>
            <a:r>
              <a:rPr lang="tr-TR" sz="2400" dirty="0" smtClean="0">
                <a:solidFill>
                  <a:srgbClr val="FF0000"/>
                </a:solidFill>
                <a:latin typeface="Times New Roman" panose="02020603050405020304" pitchFamily="18" charset="0"/>
                <a:cs typeface="Times New Roman" panose="02020603050405020304" pitchFamily="18" charset="0"/>
              </a:rPr>
              <a:t>i</a:t>
            </a:r>
            <a:r>
              <a:rPr lang="tr-TR" sz="2400" dirty="0" smtClean="0">
                <a:latin typeface="Times New Roman" panose="02020603050405020304" pitchFamily="18" charset="0"/>
                <a:cs typeface="Times New Roman" panose="02020603050405020304" pitchFamily="18" charset="0"/>
              </a:rPr>
              <a:t> kopardı.</a:t>
            </a:r>
          </a:p>
          <a:p>
            <a:pPr marL="0" indent="0">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c. Ali kasaba + </a:t>
            </a:r>
            <a:r>
              <a:rPr lang="tr-TR" sz="2400" dirty="0" smtClean="0">
                <a:solidFill>
                  <a:srgbClr val="FF0000"/>
                </a:solidFill>
                <a:latin typeface="Times New Roman" panose="02020603050405020304" pitchFamily="18" charset="0"/>
                <a:cs typeface="Times New Roman" panose="02020603050405020304" pitchFamily="18" charset="0"/>
              </a:rPr>
              <a:t>ya</a:t>
            </a:r>
            <a:r>
              <a:rPr lang="tr-TR" sz="2400" dirty="0" smtClean="0">
                <a:latin typeface="Times New Roman" panose="02020603050405020304" pitchFamily="18" charset="0"/>
                <a:cs typeface="Times New Roman" panose="02020603050405020304" pitchFamily="18" charset="0"/>
              </a:rPr>
              <a:t> dönmüş.</a:t>
            </a:r>
          </a:p>
          <a:p>
            <a:pPr marL="0" indent="0">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d. Ali okul + </a:t>
            </a:r>
            <a:r>
              <a:rPr lang="tr-TR" sz="2400" dirty="0" smtClean="0">
                <a:solidFill>
                  <a:srgbClr val="FF0000"/>
                </a:solidFill>
                <a:latin typeface="Times New Roman" panose="02020603050405020304" pitchFamily="18" charset="0"/>
                <a:cs typeface="Times New Roman" panose="02020603050405020304" pitchFamily="18" charset="0"/>
              </a:rPr>
              <a:t>dan</a:t>
            </a:r>
            <a:r>
              <a:rPr lang="tr-TR" sz="2400" dirty="0" smtClean="0">
                <a:latin typeface="Times New Roman" panose="02020603050405020304" pitchFamily="18" charset="0"/>
                <a:cs typeface="Times New Roman" panose="02020603050405020304" pitchFamily="18" charset="0"/>
              </a:rPr>
              <a:t> ayrılacak.</a:t>
            </a:r>
          </a:p>
          <a:p>
            <a:pPr marL="0" indent="0">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e. Ali İstanbul + </a:t>
            </a:r>
            <a:r>
              <a:rPr lang="tr-TR" sz="2400" dirty="0" smtClean="0">
                <a:solidFill>
                  <a:srgbClr val="FF0000"/>
                </a:solidFill>
                <a:latin typeface="Times New Roman" panose="02020603050405020304" pitchFamily="18" charset="0"/>
                <a:cs typeface="Times New Roman" panose="02020603050405020304" pitchFamily="18" charset="0"/>
              </a:rPr>
              <a:t>da</a:t>
            </a:r>
            <a:r>
              <a:rPr lang="tr-TR" sz="2400" dirty="0" smtClean="0">
                <a:latin typeface="Times New Roman" panose="02020603050405020304" pitchFamily="18" charset="0"/>
                <a:cs typeface="Times New Roman" panose="02020603050405020304" pitchFamily="18" charset="0"/>
              </a:rPr>
              <a:t> yaşıyor.</a:t>
            </a:r>
          </a:p>
          <a:p>
            <a:pPr marL="0" indent="0">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f.  Ali Ayşe + </a:t>
            </a:r>
            <a:r>
              <a:rPr lang="tr-TR" sz="2400" dirty="0" err="1" smtClean="0">
                <a:solidFill>
                  <a:srgbClr val="FF0000"/>
                </a:solidFill>
                <a:latin typeface="Times New Roman" panose="02020603050405020304" pitchFamily="18" charset="0"/>
                <a:cs typeface="Times New Roman" panose="02020603050405020304" pitchFamily="18" charset="0"/>
              </a:rPr>
              <a:t>nin</a:t>
            </a:r>
            <a:r>
              <a:rPr lang="tr-TR" sz="2400" dirty="0" smtClean="0">
                <a:latin typeface="Times New Roman" panose="02020603050405020304" pitchFamily="18" charset="0"/>
                <a:cs typeface="Times New Roman" panose="02020603050405020304" pitchFamily="18" charset="0"/>
              </a:rPr>
              <a:t> çantasını taşır.</a:t>
            </a:r>
          </a:p>
          <a:p>
            <a:pPr marL="0" indent="0">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g. Ali elmayı bıçak + </a:t>
            </a:r>
            <a:r>
              <a:rPr lang="tr-TR" sz="2400" dirty="0" smtClean="0">
                <a:solidFill>
                  <a:srgbClr val="FF0000"/>
                </a:solidFill>
                <a:latin typeface="Times New Roman" panose="02020603050405020304" pitchFamily="18" charset="0"/>
                <a:cs typeface="Times New Roman" panose="02020603050405020304" pitchFamily="18" charset="0"/>
              </a:rPr>
              <a:t>la</a:t>
            </a:r>
            <a:r>
              <a:rPr lang="tr-TR" sz="2400" dirty="0" smtClean="0">
                <a:latin typeface="Times New Roman" panose="02020603050405020304" pitchFamily="18" charset="0"/>
                <a:cs typeface="Times New Roman" panose="02020603050405020304" pitchFamily="18" charset="0"/>
              </a:rPr>
              <a:t> soydu.</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96205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dirty="0">
                <a:latin typeface="Times New Roman" panose="02020603050405020304" pitchFamily="18" charset="0"/>
                <a:cs typeface="Times New Roman" panose="02020603050405020304" pitchFamily="18" charset="0"/>
              </a:rPr>
              <a:t>Durum Envanteri</a:t>
            </a:r>
            <a:endParaRPr lang="tr-TR" sz="2800" dirty="0"/>
          </a:p>
        </p:txBody>
      </p:sp>
      <p:sp>
        <p:nvSpPr>
          <p:cNvPr id="3" name="İçerik Yer Tutucusu 2"/>
          <p:cNvSpPr>
            <a:spLocks noGrp="1"/>
          </p:cNvSpPr>
          <p:nvPr>
            <p:ph idx="1"/>
          </p:nvPr>
        </p:nvSpPr>
        <p:spPr/>
        <p:txBody>
          <a:bodyPr>
            <a:normAutofit/>
          </a:bodyPr>
          <a:lstStyle/>
          <a:p>
            <a:r>
              <a:rPr lang="tr-TR" sz="2400" dirty="0" smtClean="0">
                <a:latin typeface="Times New Roman" panose="02020603050405020304" pitchFamily="18" charset="0"/>
                <a:cs typeface="Times New Roman" panose="02020603050405020304" pitchFamily="18" charset="0"/>
              </a:rPr>
              <a:t>(18)	- </a:t>
            </a:r>
            <a:r>
              <a:rPr lang="tr-TR" sz="2400" i="1" dirty="0" smtClean="0">
                <a:latin typeface="Times New Roman" panose="02020603050405020304" pitchFamily="18" charset="0"/>
                <a:cs typeface="Times New Roman" panose="02020603050405020304" pitchFamily="18" charset="0"/>
              </a:rPr>
              <a:t>Yalın durum </a:t>
            </a:r>
            <a:r>
              <a:rPr lang="tr-TR" sz="2400" dirty="0" smtClean="0">
                <a:latin typeface="Times New Roman" panose="02020603050405020304" pitchFamily="18" charset="0"/>
                <a:cs typeface="Times New Roman" panose="02020603050405020304" pitchFamily="18" charset="0"/>
              </a:rPr>
              <a:t>(</a:t>
            </a:r>
            <a:r>
              <a:rPr lang="tr-TR" sz="2400" dirty="0" err="1" smtClean="0">
                <a:latin typeface="Times New Roman" panose="02020603050405020304" pitchFamily="18" charset="0"/>
                <a:cs typeface="Times New Roman" panose="02020603050405020304" pitchFamily="18" charset="0"/>
              </a:rPr>
              <a:t>nominative</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case</a:t>
            </a:r>
            <a:r>
              <a:rPr lang="tr-TR" sz="2400" dirty="0" smtClean="0">
                <a:latin typeface="Times New Roman" panose="02020603050405020304" pitchFamily="18" charset="0"/>
                <a:cs typeface="Times New Roman" panose="02020603050405020304" pitchFamily="18" charset="0"/>
              </a:rPr>
              <a:t>)</a:t>
            </a:r>
          </a:p>
          <a:p>
            <a:pPr marL="0" indent="0">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Belirtme durumu </a:t>
            </a:r>
            <a:r>
              <a:rPr lang="tr-TR" sz="2400" dirty="0" smtClean="0">
                <a:latin typeface="Times New Roman" panose="02020603050405020304" pitchFamily="18" charset="0"/>
                <a:cs typeface="Times New Roman" panose="02020603050405020304" pitchFamily="18" charset="0"/>
              </a:rPr>
              <a:t>(</a:t>
            </a:r>
            <a:r>
              <a:rPr lang="tr-TR" sz="2400" dirty="0" err="1">
                <a:latin typeface="Times New Roman" panose="02020603050405020304" pitchFamily="18" charset="0"/>
                <a:cs typeface="Times New Roman" panose="02020603050405020304" pitchFamily="18" charset="0"/>
              </a:rPr>
              <a:t>a</a:t>
            </a:r>
            <a:r>
              <a:rPr lang="tr-TR" sz="2400" dirty="0" err="1" smtClean="0">
                <a:latin typeface="Times New Roman" panose="02020603050405020304" pitchFamily="18" charset="0"/>
                <a:cs typeface="Times New Roman" panose="02020603050405020304" pitchFamily="18" charset="0"/>
              </a:rPr>
              <a:t>ccusative</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case</a:t>
            </a:r>
            <a:r>
              <a:rPr lang="tr-TR" sz="2400" dirty="0" smtClean="0">
                <a:latin typeface="Times New Roman" panose="02020603050405020304" pitchFamily="18" charset="0"/>
                <a:cs typeface="Times New Roman" panose="02020603050405020304" pitchFamily="18" charset="0"/>
              </a:rPr>
              <a:t>)</a:t>
            </a:r>
          </a:p>
          <a:p>
            <a:pPr marL="0" indent="0">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Yönelme durumu </a:t>
            </a:r>
            <a:r>
              <a:rPr lang="tr-TR" sz="2400" dirty="0" smtClean="0">
                <a:latin typeface="Times New Roman" panose="02020603050405020304" pitchFamily="18" charset="0"/>
                <a:cs typeface="Times New Roman" panose="02020603050405020304" pitchFamily="18" charset="0"/>
              </a:rPr>
              <a:t>(</a:t>
            </a:r>
            <a:r>
              <a:rPr lang="tr-TR" sz="2400" dirty="0" err="1" smtClean="0">
                <a:latin typeface="Times New Roman" panose="02020603050405020304" pitchFamily="18" charset="0"/>
                <a:cs typeface="Times New Roman" panose="02020603050405020304" pitchFamily="18" charset="0"/>
              </a:rPr>
              <a:t>dative</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case</a:t>
            </a:r>
            <a:r>
              <a:rPr lang="tr-TR" sz="2400" dirty="0" smtClean="0">
                <a:latin typeface="Times New Roman" panose="02020603050405020304" pitchFamily="18" charset="0"/>
                <a:cs typeface="Times New Roman" panose="02020603050405020304" pitchFamily="18" charset="0"/>
              </a:rPr>
              <a:t>)</a:t>
            </a:r>
          </a:p>
          <a:p>
            <a:pPr marL="0" indent="0">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Bulunma durumu </a:t>
            </a:r>
            <a:r>
              <a:rPr lang="tr-TR" sz="2400" dirty="0" smtClean="0">
                <a:latin typeface="Times New Roman" panose="02020603050405020304" pitchFamily="18" charset="0"/>
                <a:cs typeface="Times New Roman" panose="02020603050405020304" pitchFamily="18" charset="0"/>
              </a:rPr>
              <a:t>(</a:t>
            </a:r>
            <a:r>
              <a:rPr lang="tr-TR" sz="2400" dirty="0" err="1" smtClean="0">
                <a:latin typeface="Times New Roman" panose="02020603050405020304" pitchFamily="18" charset="0"/>
                <a:cs typeface="Times New Roman" panose="02020603050405020304" pitchFamily="18" charset="0"/>
              </a:rPr>
              <a:t>locative</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case</a:t>
            </a:r>
            <a:r>
              <a:rPr lang="tr-TR" sz="2400" dirty="0" smtClean="0">
                <a:latin typeface="Times New Roman" panose="02020603050405020304" pitchFamily="18" charset="0"/>
                <a:cs typeface="Times New Roman" panose="02020603050405020304" pitchFamily="18" charset="0"/>
              </a:rPr>
              <a:t>)</a:t>
            </a:r>
          </a:p>
          <a:p>
            <a:pPr marL="0" indent="0">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Ayrılma durumu </a:t>
            </a:r>
            <a:r>
              <a:rPr lang="tr-TR" sz="2400" dirty="0" smtClean="0">
                <a:latin typeface="Times New Roman" panose="02020603050405020304" pitchFamily="18" charset="0"/>
                <a:cs typeface="Times New Roman" panose="02020603050405020304" pitchFamily="18" charset="0"/>
              </a:rPr>
              <a:t>(</a:t>
            </a:r>
            <a:r>
              <a:rPr lang="tr-TR" sz="2400" dirty="0" err="1" smtClean="0">
                <a:latin typeface="Times New Roman" panose="02020603050405020304" pitchFamily="18" charset="0"/>
                <a:cs typeface="Times New Roman" panose="02020603050405020304" pitchFamily="18" charset="0"/>
              </a:rPr>
              <a:t>ablative</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case</a:t>
            </a:r>
            <a:r>
              <a:rPr lang="tr-TR" sz="2400" dirty="0" smtClean="0">
                <a:latin typeface="Times New Roman" panose="02020603050405020304" pitchFamily="18" charset="0"/>
                <a:cs typeface="Times New Roman" panose="02020603050405020304" pitchFamily="18" charset="0"/>
              </a:rPr>
              <a:t>)</a:t>
            </a:r>
          </a:p>
          <a:p>
            <a:pPr marL="0" indent="0">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İlgi durumu </a:t>
            </a:r>
            <a:r>
              <a:rPr lang="tr-TR" sz="2400" dirty="0" smtClean="0">
                <a:latin typeface="Times New Roman" panose="02020603050405020304" pitchFamily="18" charset="0"/>
                <a:cs typeface="Times New Roman" panose="02020603050405020304" pitchFamily="18" charset="0"/>
              </a:rPr>
              <a:t>(</a:t>
            </a:r>
            <a:r>
              <a:rPr lang="tr-TR" sz="2400" dirty="0" err="1" smtClean="0">
                <a:latin typeface="Times New Roman" panose="02020603050405020304" pitchFamily="18" charset="0"/>
                <a:cs typeface="Times New Roman" panose="02020603050405020304" pitchFamily="18" charset="0"/>
              </a:rPr>
              <a:t>genetive</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case</a:t>
            </a:r>
            <a:r>
              <a:rPr lang="tr-TR" sz="2400" dirty="0" smtClean="0">
                <a:latin typeface="Times New Roman" panose="02020603050405020304" pitchFamily="18" charset="0"/>
                <a:cs typeface="Times New Roman" panose="02020603050405020304" pitchFamily="18" charset="0"/>
              </a:rPr>
              <a:t>)</a:t>
            </a:r>
          </a:p>
          <a:p>
            <a:pPr marL="0" indent="0">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Araç durumu </a:t>
            </a:r>
            <a:r>
              <a:rPr lang="tr-TR" sz="2400" dirty="0" smtClean="0">
                <a:latin typeface="Times New Roman" panose="02020603050405020304" pitchFamily="18" charset="0"/>
                <a:cs typeface="Times New Roman" panose="02020603050405020304" pitchFamily="18" charset="0"/>
              </a:rPr>
              <a:t>(</a:t>
            </a:r>
            <a:r>
              <a:rPr lang="tr-TR" sz="2400" dirty="0" err="1" smtClean="0">
                <a:latin typeface="Times New Roman" panose="02020603050405020304" pitchFamily="18" charset="0"/>
                <a:cs typeface="Times New Roman" panose="02020603050405020304" pitchFamily="18" charset="0"/>
              </a:rPr>
              <a:t>instrumental</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case</a:t>
            </a:r>
            <a:r>
              <a:rPr lang="tr-TR" sz="2400" dirty="0" smtClean="0">
                <a:latin typeface="Times New Roman" panose="02020603050405020304" pitchFamily="18" charset="0"/>
                <a:cs typeface="Times New Roman" panose="02020603050405020304" pitchFamily="18" charset="0"/>
              </a:rPr>
              <a:t>)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9233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dirty="0">
                <a:latin typeface="Times New Roman" panose="02020603050405020304" pitchFamily="18" charset="0"/>
                <a:cs typeface="Times New Roman" panose="02020603050405020304" pitchFamily="18" charset="0"/>
              </a:rPr>
              <a:t>Durum Kategorisi</a:t>
            </a:r>
            <a:endParaRPr lang="tr-TR" sz="2800" dirty="0"/>
          </a:p>
        </p:txBody>
      </p:sp>
      <p:sp>
        <p:nvSpPr>
          <p:cNvPr id="3" name="İçerik Yer Tutucusu 2"/>
          <p:cNvSpPr>
            <a:spLocks noGrp="1"/>
          </p:cNvSpPr>
          <p:nvPr>
            <p:ph sz="quarter" idx="1"/>
          </p:nvPr>
        </p:nvSpPr>
        <p:spPr/>
        <p:txBody>
          <a:bodyPr/>
          <a:lstStyle/>
          <a:p>
            <a:pPr algn="just"/>
            <a:r>
              <a:rPr lang="tr-TR" dirty="0" smtClean="0">
                <a:latin typeface="Times New Roman" panose="02020603050405020304" pitchFamily="18" charset="0"/>
                <a:cs typeface="Times New Roman" panose="02020603050405020304" pitchFamily="18" charset="0"/>
              </a:rPr>
              <a:t>(2) 	a. Ali elma + Ø  yedi.</a:t>
            </a:r>
          </a:p>
          <a:p>
            <a:pPr marL="0" indent="0" algn="just">
              <a:buNone/>
            </a:pPr>
            <a:r>
              <a:rPr lang="tr-TR" dirty="0" smtClean="0">
                <a:latin typeface="Times New Roman" panose="02020603050405020304" pitchFamily="18" charset="0"/>
                <a:cs typeface="Times New Roman" panose="02020603050405020304" pitchFamily="18" charset="0"/>
              </a:rPr>
              <a:t>	b. Ali </a:t>
            </a:r>
            <a:r>
              <a:rPr lang="tr-TR" dirty="0" err="1" smtClean="0">
                <a:latin typeface="Times New Roman" panose="02020603050405020304" pitchFamily="18" charset="0"/>
                <a:cs typeface="Times New Roman" panose="02020603050405020304" pitchFamily="18" charset="0"/>
              </a:rPr>
              <a:t>kitab</a:t>
            </a:r>
            <a:r>
              <a:rPr lang="tr-TR" dirty="0" smtClean="0">
                <a:latin typeface="Times New Roman" panose="02020603050405020304" pitchFamily="18" charset="0"/>
                <a:cs typeface="Times New Roman" panose="02020603050405020304" pitchFamily="18" charset="0"/>
              </a:rPr>
              <a:t> + ı okuyor.</a:t>
            </a:r>
          </a:p>
          <a:p>
            <a:pPr marL="0" indent="0" algn="just">
              <a:buNone/>
            </a:pPr>
            <a:r>
              <a:rPr lang="tr-TR" dirty="0" smtClean="0">
                <a:latin typeface="Times New Roman" panose="02020603050405020304" pitchFamily="18" charset="0"/>
                <a:cs typeface="Times New Roman" panose="02020603050405020304" pitchFamily="18" charset="0"/>
              </a:rPr>
              <a:t>	c. Ali Ankara + </a:t>
            </a:r>
            <a:r>
              <a:rPr lang="tr-TR" dirty="0" smtClean="0">
                <a:latin typeface="Times New Roman" panose="02020603050405020304" pitchFamily="18" charset="0"/>
                <a:cs typeface="Times New Roman" panose="02020603050405020304" pitchFamily="18" charset="0"/>
              </a:rPr>
              <a:t>ya </a:t>
            </a:r>
            <a:r>
              <a:rPr lang="tr-TR" dirty="0" smtClean="0">
                <a:latin typeface="Times New Roman" panose="02020603050405020304" pitchFamily="18" charset="0"/>
                <a:cs typeface="Times New Roman" panose="02020603050405020304" pitchFamily="18" charset="0"/>
              </a:rPr>
              <a:t>gidiyor.</a:t>
            </a:r>
          </a:p>
          <a:p>
            <a:pPr marL="0" indent="0" algn="just">
              <a:buNone/>
            </a:pPr>
            <a:r>
              <a:rPr lang="tr-TR" dirty="0" smtClean="0">
                <a:latin typeface="Times New Roman" panose="02020603050405020304" pitchFamily="18" charset="0"/>
                <a:cs typeface="Times New Roman" panose="02020603050405020304" pitchFamily="18" charset="0"/>
              </a:rPr>
              <a:t>	d. Ali elmayı bıçak + la kesti.</a:t>
            </a:r>
          </a:p>
          <a:p>
            <a:pPr marL="0" indent="0" algn="just">
              <a:buNone/>
            </a:pPr>
            <a:r>
              <a:rPr lang="tr-TR" dirty="0" smtClean="0">
                <a:latin typeface="Times New Roman" panose="02020603050405020304" pitchFamily="18" charset="0"/>
                <a:cs typeface="Times New Roman" panose="02020603050405020304" pitchFamily="18" charset="0"/>
              </a:rPr>
              <a:t>	e. Ali Ankara’da yaşıyor. </a:t>
            </a:r>
          </a:p>
          <a:p>
            <a:pPr marL="0" indent="0" algn="just">
              <a:buNone/>
            </a:pPr>
            <a:r>
              <a:rPr lang="tr-TR" dirty="0" smtClean="0">
                <a:latin typeface="Times New Roman" panose="02020603050405020304" pitchFamily="18" charset="0"/>
                <a:cs typeface="Times New Roman" panose="02020603050405020304" pitchFamily="18" charset="0"/>
              </a:rPr>
              <a:t>	f.  Ali köpek + ten korkar. </a:t>
            </a:r>
          </a:p>
          <a:p>
            <a:endParaRPr lang="tr-TR" dirty="0"/>
          </a:p>
        </p:txBody>
      </p:sp>
    </p:spTree>
    <p:extLst>
      <p:ext uri="{BB962C8B-B14F-4D97-AF65-F5344CB8AC3E}">
        <p14:creationId xmlns:p14="http://schemas.microsoft.com/office/powerpoint/2010/main" val="32452143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dirty="0" smtClean="0">
                <a:latin typeface="Times New Roman" panose="02020603050405020304" pitchFamily="18" charset="0"/>
                <a:cs typeface="Times New Roman" panose="02020603050405020304" pitchFamily="18" charset="0"/>
              </a:rPr>
              <a:t>Durum kategorisi</a:t>
            </a:r>
            <a:endParaRPr lang="tr-TR" sz="28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nSpc>
                <a:spcPct val="150000"/>
              </a:lnSpc>
            </a:pPr>
            <a:r>
              <a:rPr lang="tr-TR" sz="2400" dirty="0" smtClean="0">
                <a:solidFill>
                  <a:srgbClr val="FF0000"/>
                </a:solidFill>
                <a:latin typeface="Times New Roman" panose="02020603050405020304" pitchFamily="18" charset="0"/>
                <a:cs typeface="Times New Roman" panose="02020603050405020304" pitchFamily="18" charset="0"/>
              </a:rPr>
              <a:t>Durumlar</a:t>
            </a:r>
            <a:r>
              <a:rPr lang="tr-TR" sz="2400" dirty="0" smtClean="0">
                <a:latin typeface="Times New Roman" panose="02020603050405020304" pitchFamily="18" charset="0"/>
                <a:cs typeface="Times New Roman" panose="02020603050405020304" pitchFamily="18" charset="0"/>
              </a:rPr>
              <a:t>		 </a:t>
            </a:r>
            <a:r>
              <a:rPr lang="tr-TR" sz="2400" dirty="0">
                <a:solidFill>
                  <a:srgbClr val="FF0000"/>
                </a:solidFill>
                <a:latin typeface="Times New Roman" panose="02020603050405020304" pitchFamily="18" charset="0"/>
                <a:cs typeface="Times New Roman" panose="02020603050405020304" pitchFamily="18" charset="0"/>
              </a:rPr>
              <a:t>İ</a:t>
            </a:r>
            <a:r>
              <a:rPr lang="tr-TR" sz="2400" dirty="0" smtClean="0">
                <a:solidFill>
                  <a:srgbClr val="FF0000"/>
                </a:solidFill>
                <a:latin typeface="Times New Roman" panose="02020603050405020304" pitchFamily="18" charset="0"/>
                <a:cs typeface="Times New Roman" panose="02020603050405020304" pitchFamily="18" charset="0"/>
              </a:rPr>
              <a:t>şlev </a:t>
            </a:r>
            <a:r>
              <a:rPr lang="tr-TR" sz="2400" dirty="0">
                <a:solidFill>
                  <a:srgbClr val="FF0000"/>
                </a:solidFill>
                <a:latin typeface="Times New Roman" panose="02020603050405020304" pitchFamily="18" charset="0"/>
                <a:cs typeface="Times New Roman" panose="02020603050405020304" pitchFamily="18" charset="0"/>
              </a:rPr>
              <a:t>/ </a:t>
            </a:r>
            <a:r>
              <a:rPr lang="tr-TR" sz="2400" dirty="0" smtClean="0">
                <a:solidFill>
                  <a:srgbClr val="FF0000"/>
                </a:solidFill>
                <a:latin typeface="Times New Roman" panose="02020603050405020304" pitchFamily="18" charset="0"/>
                <a:cs typeface="Times New Roman" panose="02020603050405020304" pitchFamily="18" charset="0"/>
              </a:rPr>
              <a:t>Dilbilgisi </a:t>
            </a:r>
            <a:r>
              <a:rPr lang="tr-TR" sz="2400" dirty="0" smtClean="0">
                <a:latin typeface="Times New Roman" panose="02020603050405020304" pitchFamily="18" charset="0"/>
                <a:cs typeface="Times New Roman" panose="02020603050405020304" pitchFamily="18" charset="0"/>
              </a:rPr>
              <a:t>		</a:t>
            </a:r>
            <a:r>
              <a:rPr lang="tr-TR" sz="2400" dirty="0" smtClean="0">
                <a:solidFill>
                  <a:srgbClr val="FF0000"/>
                </a:solidFill>
                <a:latin typeface="Times New Roman" panose="02020603050405020304" pitchFamily="18" charset="0"/>
                <a:cs typeface="Times New Roman" panose="02020603050405020304" pitchFamily="18" charset="0"/>
              </a:rPr>
              <a:t>Anlam </a:t>
            </a:r>
          </a:p>
          <a:p>
            <a:pPr marL="0" indent="0">
              <a:lnSpc>
                <a:spcPct val="150000"/>
              </a:lnSpc>
              <a:buNone/>
            </a:pPr>
            <a:r>
              <a:rPr lang="tr-TR" sz="2400" dirty="0" smtClean="0">
                <a:latin typeface="Times New Roman" panose="02020603050405020304" pitchFamily="18" charset="0"/>
                <a:cs typeface="Times New Roman" panose="02020603050405020304" pitchFamily="18" charset="0"/>
              </a:rPr>
              <a:t>Yalın durum 		Özneyi gösterir        Anlam </a:t>
            </a:r>
            <a:r>
              <a:rPr lang="tr-TR" sz="2400" dirty="0">
                <a:latin typeface="Times New Roman" panose="02020603050405020304" pitchFamily="18" charset="0"/>
                <a:cs typeface="Times New Roman" panose="02020603050405020304" pitchFamily="18" charset="0"/>
              </a:rPr>
              <a:t>yansıtmaz B</a:t>
            </a:r>
            <a:r>
              <a:rPr lang="tr-TR" sz="2400" dirty="0" smtClean="0">
                <a:latin typeface="Times New Roman" panose="02020603050405020304" pitchFamily="18" charset="0"/>
                <a:cs typeface="Times New Roman" panose="02020603050405020304" pitchFamily="18" charset="0"/>
              </a:rPr>
              <a:t>elirtme durumu 	Nesneyi </a:t>
            </a:r>
            <a:r>
              <a:rPr lang="tr-TR" sz="2400" dirty="0">
                <a:latin typeface="Times New Roman" panose="02020603050405020304" pitchFamily="18" charset="0"/>
                <a:cs typeface="Times New Roman" panose="02020603050405020304" pitchFamily="18" charset="0"/>
              </a:rPr>
              <a:t>gösterir  </a:t>
            </a:r>
            <a:r>
              <a:rPr lang="tr-TR" sz="2400" dirty="0" smtClean="0">
                <a:latin typeface="Times New Roman" panose="02020603050405020304" pitchFamily="18" charset="0"/>
                <a:cs typeface="Times New Roman" panose="02020603050405020304" pitchFamily="18" charset="0"/>
              </a:rPr>
              <a:t>    	Belirlilik anlatır İlgi durumu 		Tamlayanı </a:t>
            </a:r>
            <a:r>
              <a:rPr lang="tr-TR" sz="2400" dirty="0">
                <a:latin typeface="Times New Roman" panose="02020603050405020304" pitchFamily="18" charset="0"/>
                <a:cs typeface="Times New Roman" panose="02020603050405020304" pitchFamily="18" charset="0"/>
              </a:rPr>
              <a:t>gösterir </a:t>
            </a:r>
            <a:r>
              <a:rPr lang="tr-TR" sz="2400" dirty="0" smtClean="0">
                <a:latin typeface="Times New Roman" panose="02020603050405020304" pitchFamily="18" charset="0"/>
                <a:cs typeface="Times New Roman" panose="02020603050405020304" pitchFamily="18" charset="0"/>
              </a:rPr>
              <a:t>  	Belirlilik </a:t>
            </a:r>
            <a:r>
              <a:rPr lang="tr-TR" sz="2400" dirty="0">
                <a:latin typeface="Times New Roman" panose="02020603050405020304" pitchFamily="18" charset="0"/>
                <a:cs typeface="Times New Roman" panose="02020603050405020304" pitchFamily="18" charset="0"/>
              </a:rPr>
              <a:t>anlatır Yönelme durumu </a:t>
            </a:r>
            <a:r>
              <a:rPr lang="tr-TR" sz="2400" dirty="0" smtClean="0">
                <a:latin typeface="Times New Roman" panose="02020603050405020304" pitchFamily="18" charset="0"/>
                <a:cs typeface="Times New Roman" panose="02020603050405020304" pitchFamily="18" charset="0"/>
              </a:rPr>
              <a:t>	Dolaylı tüm. </a:t>
            </a:r>
            <a:r>
              <a:rPr lang="tr-TR" sz="2400" dirty="0">
                <a:latin typeface="Times New Roman" panose="02020603050405020304" pitchFamily="18" charset="0"/>
                <a:cs typeface="Times New Roman" panose="02020603050405020304" pitchFamily="18" charset="0"/>
              </a:rPr>
              <a:t>gösterir </a:t>
            </a:r>
            <a:r>
              <a:rPr lang="tr-TR" sz="2400" dirty="0" smtClean="0">
                <a:latin typeface="Times New Roman" panose="02020603050405020304" pitchFamily="18" charset="0"/>
                <a:cs typeface="Times New Roman" panose="02020603050405020304" pitchFamily="18" charset="0"/>
              </a:rPr>
              <a:t>	Yön gösterir</a:t>
            </a:r>
          </a:p>
          <a:p>
            <a:pPr marL="0" indent="0">
              <a:lnSpc>
                <a:spcPct val="150000"/>
              </a:lnSpc>
              <a:buNone/>
            </a:pPr>
            <a:r>
              <a:rPr lang="tr-TR" sz="2400" dirty="0" smtClean="0">
                <a:latin typeface="Times New Roman" panose="02020603050405020304" pitchFamily="18" charset="0"/>
                <a:cs typeface="Times New Roman" panose="02020603050405020304" pitchFamily="18" charset="0"/>
              </a:rPr>
              <a:t>Çıkma </a:t>
            </a:r>
            <a:r>
              <a:rPr lang="tr-TR" sz="2400" dirty="0">
                <a:latin typeface="Times New Roman" panose="02020603050405020304" pitchFamily="18" charset="0"/>
                <a:cs typeface="Times New Roman" panose="02020603050405020304" pitchFamily="18" charset="0"/>
              </a:rPr>
              <a:t>durumu </a:t>
            </a:r>
            <a:r>
              <a:rPr lang="tr-TR" sz="2400" dirty="0" smtClean="0">
                <a:latin typeface="Times New Roman" panose="02020603050405020304" pitchFamily="18" charset="0"/>
                <a:cs typeface="Times New Roman" panose="02020603050405020304" pitchFamily="18" charset="0"/>
              </a:rPr>
              <a:t>	Dolaylı tüm. gösterir 	Yön </a:t>
            </a:r>
            <a:r>
              <a:rPr lang="tr-TR" sz="2400" dirty="0">
                <a:latin typeface="Times New Roman" panose="02020603050405020304" pitchFamily="18" charset="0"/>
                <a:cs typeface="Times New Roman" panose="02020603050405020304" pitchFamily="18" charset="0"/>
              </a:rPr>
              <a:t>gösterir </a:t>
            </a:r>
            <a:r>
              <a:rPr lang="tr-TR" sz="2400" dirty="0" smtClean="0">
                <a:latin typeface="Times New Roman" panose="02020603050405020304" pitchFamily="18" charset="0"/>
                <a:cs typeface="Times New Roman" panose="02020603050405020304" pitchFamily="18" charset="0"/>
              </a:rPr>
              <a:t>Bulunma </a:t>
            </a:r>
            <a:r>
              <a:rPr lang="tr-TR" sz="2400" dirty="0">
                <a:latin typeface="Times New Roman" panose="02020603050405020304" pitchFamily="18" charset="0"/>
                <a:cs typeface="Times New Roman" panose="02020603050405020304" pitchFamily="18" charset="0"/>
              </a:rPr>
              <a:t>durumu </a:t>
            </a:r>
            <a:r>
              <a:rPr lang="tr-TR" sz="2400" dirty="0" smtClean="0">
                <a:latin typeface="Times New Roman" panose="02020603050405020304" pitchFamily="18" charset="0"/>
                <a:cs typeface="Times New Roman" panose="02020603050405020304" pitchFamily="18" charset="0"/>
              </a:rPr>
              <a:t>	Dolaylı tüm. </a:t>
            </a:r>
            <a:r>
              <a:rPr lang="tr-TR" sz="2400" dirty="0">
                <a:latin typeface="Times New Roman" panose="02020603050405020304" pitchFamily="18" charset="0"/>
                <a:cs typeface="Times New Roman" panose="02020603050405020304" pitchFamily="18" charset="0"/>
              </a:rPr>
              <a:t>gösterir </a:t>
            </a:r>
            <a:r>
              <a:rPr lang="tr-TR" sz="2400" dirty="0" smtClean="0">
                <a:latin typeface="Times New Roman" panose="02020603050405020304" pitchFamily="18" charset="0"/>
                <a:cs typeface="Times New Roman" panose="02020603050405020304" pitchFamily="18" charset="0"/>
              </a:rPr>
              <a:t>	Yer </a:t>
            </a:r>
            <a:r>
              <a:rPr lang="tr-TR" sz="2400" dirty="0">
                <a:latin typeface="Times New Roman" panose="02020603050405020304" pitchFamily="18" charset="0"/>
                <a:cs typeface="Times New Roman" panose="02020603050405020304" pitchFamily="18" charset="0"/>
              </a:rPr>
              <a:t>gösterir</a:t>
            </a:r>
          </a:p>
        </p:txBody>
      </p:sp>
    </p:spTree>
    <p:extLst>
      <p:ext uri="{BB962C8B-B14F-4D97-AF65-F5344CB8AC3E}">
        <p14:creationId xmlns:p14="http://schemas.microsoft.com/office/powerpoint/2010/main" val="16101837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dirty="0" smtClean="0">
                <a:latin typeface="Times New Roman" panose="02020603050405020304" pitchFamily="18" charset="0"/>
                <a:cs typeface="Times New Roman" panose="02020603050405020304" pitchFamily="18" charset="0"/>
              </a:rPr>
              <a:t>Yalın Durum</a:t>
            </a:r>
            <a:endParaRPr lang="tr-TR" sz="28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nSpc>
                <a:spcPct val="150000"/>
              </a:lnSpc>
            </a:pPr>
            <a:r>
              <a:rPr lang="tr-TR" sz="2400" dirty="0" smtClean="0">
                <a:latin typeface="Times New Roman" panose="02020603050405020304" pitchFamily="18" charset="0"/>
                <a:cs typeface="Times New Roman" panose="02020603050405020304" pitchFamily="18" charset="0"/>
              </a:rPr>
              <a:t>Yalın  durum işaretlenmektedir, </a:t>
            </a:r>
            <a:r>
              <a:rPr lang="tr-TR" sz="2400" dirty="0" err="1" smtClean="0">
                <a:latin typeface="Times New Roman" panose="02020603050405020304" pitchFamily="18" charset="0"/>
                <a:cs typeface="Times New Roman" panose="02020603050405020304" pitchFamily="18" charset="0"/>
              </a:rPr>
              <a:t>sessel</a:t>
            </a:r>
            <a:r>
              <a:rPr lang="tr-TR" sz="2400" dirty="0" smtClean="0">
                <a:latin typeface="Times New Roman" panose="02020603050405020304" pitchFamily="18" charset="0"/>
                <a:cs typeface="Times New Roman" panose="02020603050405020304" pitchFamily="18" charset="0"/>
              </a:rPr>
              <a:t> olarak ortaya çıkmaması </a:t>
            </a:r>
            <a:r>
              <a:rPr lang="tr-TR" sz="2400" i="1" u="sng" dirty="0" smtClean="0">
                <a:solidFill>
                  <a:srgbClr val="FF0000"/>
                </a:solidFill>
                <a:latin typeface="Times New Roman" panose="02020603050405020304" pitchFamily="18" charset="0"/>
                <a:cs typeface="Times New Roman" panose="02020603050405020304" pitchFamily="18" charset="0"/>
              </a:rPr>
              <a:t>hiç işaretlenmediği (ya da eksiz işaretlendiği) </a:t>
            </a:r>
            <a:r>
              <a:rPr lang="tr-TR" sz="2400" dirty="0" smtClean="0">
                <a:latin typeface="Times New Roman" panose="02020603050405020304" pitchFamily="18" charset="0"/>
                <a:cs typeface="Times New Roman" panose="02020603050405020304" pitchFamily="18" charset="0"/>
              </a:rPr>
              <a:t>anlamına gelmez. Dilbilgisinde bu durum «sıfır biçimbirim» olarak değerlendirilir.</a:t>
            </a:r>
          </a:p>
          <a:p>
            <a:r>
              <a:rPr lang="tr-TR" sz="2400" dirty="0" smtClean="0">
                <a:latin typeface="Times New Roman" panose="02020603050405020304" pitchFamily="18" charset="0"/>
                <a:cs typeface="Times New Roman" panose="02020603050405020304" pitchFamily="18" charset="0"/>
              </a:rPr>
              <a:t>(19) a. Ali + </a:t>
            </a:r>
            <a:r>
              <a:rPr lang="tr-TR" sz="2400" dirty="0">
                <a:solidFill>
                  <a:srgbClr val="FF0000"/>
                </a:solidFill>
                <a:latin typeface="Times New Roman" panose="02020603050405020304" pitchFamily="18" charset="0"/>
                <a:cs typeface="Times New Roman" panose="02020603050405020304" pitchFamily="18" charset="0"/>
              </a:rPr>
              <a:t>Ø</a:t>
            </a:r>
            <a:r>
              <a:rPr lang="tr-TR" sz="2400" dirty="0" smtClean="0">
                <a:latin typeface="Times New Roman" panose="02020603050405020304" pitchFamily="18" charset="0"/>
                <a:cs typeface="Times New Roman" panose="02020603050405020304" pitchFamily="18" charset="0"/>
              </a:rPr>
              <a:t> dün arkadaşlarıyla çay içti.	(Türkçe)</a:t>
            </a:r>
          </a:p>
          <a:p>
            <a:pPr marL="0" indent="0">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 Ali + </a:t>
            </a:r>
            <a:r>
              <a:rPr lang="tr-TR" sz="2400" dirty="0">
                <a:solidFill>
                  <a:srgbClr val="FF0000"/>
                </a:solidFill>
                <a:latin typeface="Times New Roman" panose="02020603050405020304" pitchFamily="18" charset="0"/>
                <a:cs typeface="Times New Roman" panose="02020603050405020304" pitchFamily="18" charset="0"/>
              </a:rPr>
              <a:t>Ø</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drank</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tea</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with</a:t>
            </a:r>
            <a:r>
              <a:rPr lang="tr-TR" sz="2400" dirty="0" smtClean="0">
                <a:latin typeface="Times New Roman" panose="02020603050405020304" pitchFamily="18" charset="0"/>
                <a:cs typeface="Times New Roman" panose="02020603050405020304" pitchFamily="18" charset="0"/>
              </a:rPr>
              <a:t> her </a:t>
            </a:r>
            <a:r>
              <a:rPr lang="tr-TR" sz="2400" dirty="0" err="1" smtClean="0">
                <a:latin typeface="Times New Roman" panose="02020603050405020304" pitchFamily="18" charset="0"/>
                <a:cs typeface="Times New Roman" panose="02020603050405020304" pitchFamily="18" charset="0"/>
              </a:rPr>
              <a:t>friends</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yesterday</a:t>
            </a:r>
            <a:r>
              <a:rPr lang="tr-TR" sz="2400" dirty="0" smtClean="0">
                <a:latin typeface="Times New Roman" panose="02020603050405020304" pitchFamily="18" charset="0"/>
                <a:cs typeface="Times New Roman" panose="02020603050405020304" pitchFamily="18" charset="0"/>
              </a:rPr>
              <a:t>. (İngilizce)</a:t>
            </a:r>
          </a:p>
          <a:p>
            <a:pPr marL="0" indent="0">
              <a:buNone/>
            </a:pPr>
            <a:r>
              <a:rPr lang="tr-TR"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8746661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sz="2400" i="1"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Japonca ve Korece gibi bazı diller ise Türkçe ve İngilizcenin aksine yalın durumu biçimbilimsel olarak işaretlemektedir (Kayar, 2006: 24, </a:t>
            </a:r>
            <a:r>
              <a:rPr lang="tr-TR" sz="2400" dirty="0" err="1" smtClean="0">
                <a:latin typeface="Times New Roman" panose="02020603050405020304" pitchFamily="18" charset="0"/>
                <a:cs typeface="Times New Roman" panose="02020603050405020304" pitchFamily="18" charset="0"/>
              </a:rPr>
              <a:t>Carnie</a:t>
            </a:r>
            <a:r>
              <a:rPr lang="tr-TR" sz="2400" dirty="0" smtClean="0">
                <a:latin typeface="Times New Roman" panose="02020603050405020304" pitchFamily="18" charset="0"/>
                <a:cs typeface="Times New Roman" panose="02020603050405020304" pitchFamily="18" charset="0"/>
              </a:rPr>
              <a:t>, 2013: 336).</a:t>
            </a:r>
            <a:endParaRPr lang="tr-TR" sz="2400" i="1"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(20) </a:t>
            </a:r>
            <a:r>
              <a:rPr lang="tr-TR" sz="2400" i="1" dirty="0" err="1" smtClean="0">
                <a:latin typeface="Times New Roman" panose="02020603050405020304" pitchFamily="18" charset="0"/>
                <a:cs typeface="Times New Roman" panose="02020603050405020304" pitchFamily="18" charset="0"/>
              </a:rPr>
              <a:t>Tarō-</a:t>
            </a:r>
            <a:r>
              <a:rPr lang="tr-TR" sz="2400" i="1" dirty="0" err="1" smtClean="0">
                <a:solidFill>
                  <a:srgbClr val="FF0000"/>
                </a:solidFill>
                <a:latin typeface="Times New Roman" panose="02020603050405020304" pitchFamily="18" charset="0"/>
                <a:cs typeface="Times New Roman" panose="02020603050405020304" pitchFamily="18" charset="0"/>
              </a:rPr>
              <a:t>ga</a:t>
            </a:r>
            <a:r>
              <a:rPr lang="tr-TR" sz="2400" i="1" dirty="0" smtClean="0">
                <a:latin typeface="Times New Roman" panose="02020603050405020304" pitchFamily="18" charset="0"/>
                <a:cs typeface="Times New Roman" panose="02020603050405020304" pitchFamily="18" charset="0"/>
              </a:rPr>
              <a:t> </a:t>
            </a:r>
            <a:r>
              <a:rPr lang="tr-TR" sz="2400" i="1" dirty="0" err="1">
                <a:latin typeface="Times New Roman" panose="02020603050405020304" pitchFamily="18" charset="0"/>
                <a:cs typeface="Times New Roman" panose="02020603050405020304" pitchFamily="18" charset="0"/>
              </a:rPr>
              <a:t>sensei-ni</a:t>
            </a:r>
            <a:r>
              <a:rPr lang="tr-TR" sz="2400" i="1" dirty="0">
                <a:latin typeface="Times New Roman" panose="02020603050405020304" pitchFamily="18" charset="0"/>
                <a:cs typeface="Times New Roman" panose="02020603050405020304" pitchFamily="18" charset="0"/>
              </a:rPr>
              <a:t> </a:t>
            </a:r>
            <a:r>
              <a:rPr lang="tr-TR" sz="2400" i="1" dirty="0" err="1" smtClean="0">
                <a:latin typeface="Times New Roman" panose="02020603050405020304" pitchFamily="18" charset="0"/>
                <a:cs typeface="Times New Roman" panose="02020603050405020304" pitchFamily="18" charset="0"/>
              </a:rPr>
              <a:t>home</a:t>
            </a:r>
            <a:r>
              <a:rPr lang="tr-TR" sz="2400" i="1" dirty="0" smtClean="0">
                <a:latin typeface="Times New Roman" panose="02020603050405020304" pitchFamily="18" charset="0"/>
                <a:cs typeface="Times New Roman" panose="02020603050405020304" pitchFamily="18" charset="0"/>
              </a:rPr>
              <a:t>-</a:t>
            </a:r>
            <a:r>
              <a:rPr lang="tr-TR" sz="2400" i="1" dirty="0" err="1" smtClean="0">
                <a:latin typeface="Times New Roman" panose="02020603050405020304" pitchFamily="18" charset="0"/>
                <a:cs typeface="Times New Roman" panose="02020603050405020304" pitchFamily="18" charset="0"/>
              </a:rPr>
              <a:t>rare</a:t>
            </a:r>
            <a:r>
              <a:rPr lang="tr-TR" sz="2400" i="1" dirty="0" smtClean="0">
                <a:latin typeface="Times New Roman" panose="02020603050405020304" pitchFamily="18" charset="0"/>
                <a:cs typeface="Times New Roman" panose="02020603050405020304" pitchFamily="18" charset="0"/>
              </a:rPr>
              <a:t>-ta  </a:t>
            </a:r>
            <a:r>
              <a:rPr lang="tr-TR" sz="2400" dirty="0" smtClean="0">
                <a:latin typeface="Times New Roman" panose="02020603050405020304" pitchFamily="18" charset="0"/>
                <a:cs typeface="Times New Roman" panose="02020603050405020304" pitchFamily="18" charset="0"/>
              </a:rPr>
              <a:t>(Japonca)</a:t>
            </a: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Tarō</a:t>
            </a:r>
            <a:r>
              <a:rPr lang="tr-TR" sz="2400" dirty="0" smtClean="0">
                <a:latin typeface="Times New Roman" panose="02020603050405020304" pitchFamily="18" charset="0"/>
                <a:cs typeface="Times New Roman" panose="02020603050405020304" pitchFamily="18" charset="0"/>
              </a:rPr>
              <a:t>-</a:t>
            </a:r>
            <a:r>
              <a:rPr lang="tr-TR" sz="2400" dirty="0" smtClean="0">
                <a:solidFill>
                  <a:srgbClr val="FF0000"/>
                </a:solidFill>
                <a:latin typeface="Times New Roman" panose="02020603050405020304" pitchFamily="18" charset="0"/>
                <a:cs typeface="Times New Roman" panose="02020603050405020304" pitchFamily="18" charset="0"/>
              </a:rPr>
              <a:t>Yal</a:t>
            </a:r>
            <a:r>
              <a:rPr lang="tr-TR" sz="2400" dirty="0">
                <a:latin typeface="Times New Roman" panose="02020603050405020304" pitchFamily="18" charset="0"/>
                <a:cs typeface="Times New Roman" panose="02020603050405020304" pitchFamily="18" charset="0"/>
              </a:rPr>
              <a:t>. öğretmen-Yön. öv-Edi.-</a:t>
            </a:r>
            <a:r>
              <a:rPr lang="tr-TR" sz="2400" dirty="0" smtClean="0">
                <a:latin typeface="Times New Roman" panose="02020603050405020304" pitchFamily="18" charset="0"/>
                <a:cs typeface="Times New Roman" panose="02020603050405020304" pitchFamily="18" charset="0"/>
              </a:rPr>
              <a:t>Geç.-Tek.-3.</a:t>
            </a: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Tarō</a:t>
            </a:r>
            <a:r>
              <a:rPr lang="tr-TR" sz="2400" dirty="0">
                <a:latin typeface="Times New Roman" panose="02020603050405020304" pitchFamily="18" charset="0"/>
                <a:cs typeface="Times New Roman" panose="02020603050405020304" pitchFamily="18" charset="0"/>
              </a:rPr>
              <a:t>, öğretmen tarafından </a:t>
            </a:r>
            <a:r>
              <a:rPr lang="tr-TR" sz="2400" dirty="0" smtClean="0">
                <a:latin typeface="Times New Roman" panose="02020603050405020304" pitchFamily="18" charset="0"/>
                <a:cs typeface="Times New Roman" panose="02020603050405020304" pitchFamily="18" charset="0"/>
              </a:rPr>
              <a:t>övüldü.</a:t>
            </a:r>
          </a:p>
          <a:p>
            <a:pPr marL="0" indent="0" algn="just">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 (Kayar, 2006: </a:t>
            </a:r>
            <a:r>
              <a:rPr lang="tr-TR" sz="2400" dirty="0" smtClean="0">
                <a:latin typeface="Times New Roman" panose="02020603050405020304" pitchFamily="18" charset="0"/>
                <a:cs typeface="Times New Roman" panose="02020603050405020304" pitchFamily="18" charset="0"/>
              </a:rPr>
              <a:t>24)</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44706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sz="2400" dirty="0" smtClean="0">
                <a:latin typeface="Times New Roman" panose="02020603050405020304" pitchFamily="18" charset="0"/>
                <a:cs typeface="Times New Roman" panose="02020603050405020304" pitchFamily="18" charset="0"/>
              </a:rPr>
              <a:t>Yalın durum özne işaretleyicisidir.</a:t>
            </a:r>
          </a:p>
          <a:p>
            <a:pPr algn="just"/>
            <a:r>
              <a:rPr lang="tr-TR" sz="2400" dirty="0" smtClean="0">
                <a:latin typeface="Times New Roman" panose="02020603050405020304" pitchFamily="18" charset="0"/>
                <a:cs typeface="Times New Roman" panose="02020603050405020304" pitchFamily="18" charset="0"/>
              </a:rPr>
              <a:t>(21) Ali’nin  dayısı + </a:t>
            </a:r>
            <a:r>
              <a:rPr lang="tr-TR" sz="2400" dirty="0" smtClean="0">
                <a:solidFill>
                  <a:srgbClr val="FF0000"/>
                </a:solidFill>
                <a:latin typeface="Times New Roman" panose="02020603050405020304" pitchFamily="18" charset="0"/>
                <a:cs typeface="Times New Roman" panose="02020603050405020304" pitchFamily="18" charset="0"/>
              </a:rPr>
              <a:t>Ø</a:t>
            </a:r>
            <a:r>
              <a:rPr lang="tr-TR" sz="2400" dirty="0" smtClean="0">
                <a:latin typeface="Times New Roman" panose="02020603050405020304" pitchFamily="18" charset="0"/>
                <a:cs typeface="Times New Roman" panose="02020603050405020304" pitchFamily="18" charset="0"/>
              </a:rPr>
              <a:t>, gelmiş.</a:t>
            </a:r>
          </a:p>
          <a:p>
            <a:pPr marL="0" indent="0" algn="just">
              <a:buNone/>
            </a:pPr>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Ama özne işaretleyici olmak </a:t>
            </a:r>
            <a:r>
              <a:rPr lang="tr-TR" sz="2400" i="1" dirty="0" smtClean="0">
                <a:latin typeface="Times New Roman" panose="02020603050405020304" pitchFamily="18" charset="0"/>
                <a:cs typeface="Times New Roman" panose="02020603050405020304" pitchFamily="18" charset="0"/>
              </a:rPr>
              <a:t>«kim yaptı» </a:t>
            </a:r>
            <a:r>
              <a:rPr lang="tr-TR" sz="2400" dirty="0" smtClean="0">
                <a:latin typeface="Times New Roman" panose="02020603050405020304" pitchFamily="18" charset="0"/>
                <a:cs typeface="Times New Roman" panose="02020603050405020304" pitchFamily="18" charset="0"/>
              </a:rPr>
              <a:t>veya </a:t>
            </a:r>
            <a:r>
              <a:rPr lang="tr-TR" sz="2400" i="1" dirty="0" smtClean="0">
                <a:latin typeface="Times New Roman" panose="02020603050405020304" pitchFamily="18" charset="0"/>
                <a:cs typeface="Times New Roman" panose="02020603050405020304" pitchFamily="18" charset="0"/>
              </a:rPr>
              <a:t>«işi yapan» </a:t>
            </a:r>
            <a:r>
              <a:rPr lang="tr-TR" sz="2400" dirty="0" smtClean="0">
                <a:latin typeface="Times New Roman" panose="02020603050405020304" pitchFamily="18" charset="0"/>
                <a:cs typeface="Times New Roman" panose="02020603050405020304" pitchFamily="18" charset="0"/>
              </a:rPr>
              <a:t>olarak anlaşılmamalıdır. </a:t>
            </a:r>
          </a:p>
          <a:p>
            <a:pPr algn="just"/>
            <a:r>
              <a:rPr lang="tr-TR" sz="2400" dirty="0" smtClean="0">
                <a:latin typeface="Times New Roman" panose="02020603050405020304" pitchFamily="18" charset="0"/>
                <a:cs typeface="Times New Roman" panose="02020603050405020304" pitchFamily="18" charset="0"/>
              </a:rPr>
              <a:t>(22) a. Ali </a:t>
            </a:r>
            <a:r>
              <a:rPr lang="tr-TR" sz="2400" dirty="0">
                <a:latin typeface="Times New Roman" panose="02020603050405020304" pitchFamily="18" charset="0"/>
                <a:cs typeface="Times New Roman" panose="02020603050405020304" pitchFamily="18" charset="0"/>
              </a:rPr>
              <a:t>+ </a:t>
            </a:r>
            <a:r>
              <a:rPr lang="tr-TR" sz="2400" dirty="0">
                <a:solidFill>
                  <a:srgbClr val="FF0000"/>
                </a:solidFill>
                <a:latin typeface="Times New Roman" panose="02020603050405020304" pitchFamily="18" charset="0"/>
                <a:cs typeface="Times New Roman" panose="02020603050405020304" pitchFamily="18" charset="0"/>
              </a:rPr>
              <a:t>Ø</a:t>
            </a:r>
            <a:r>
              <a:rPr lang="tr-TR" sz="2400" dirty="0">
                <a:latin typeface="Times New Roman" panose="02020603050405020304" pitchFamily="18" charset="0"/>
                <a:cs typeface="Times New Roman" panose="02020603050405020304" pitchFamily="18" charset="0"/>
              </a:rPr>
              <a:t>, bugün </a:t>
            </a:r>
            <a:r>
              <a:rPr lang="tr-TR" sz="2400" dirty="0" smtClean="0">
                <a:latin typeface="Times New Roman" panose="02020603050405020304" pitchFamily="18" charset="0"/>
                <a:cs typeface="Times New Roman" panose="02020603050405020304" pitchFamily="18" charset="0"/>
              </a:rPr>
              <a:t>filmleri izleyecek (</a:t>
            </a:r>
            <a:r>
              <a:rPr lang="tr-TR" sz="2400" i="1" dirty="0" smtClean="0">
                <a:latin typeface="Times New Roman" panose="02020603050405020304" pitchFamily="18" charset="0"/>
                <a:cs typeface="Times New Roman" panose="02020603050405020304" pitchFamily="18" charset="0"/>
              </a:rPr>
              <a:t>işi yapan ve yalın durumlu</a:t>
            </a:r>
            <a:r>
              <a:rPr lang="tr-TR" sz="2400" dirty="0" smtClean="0">
                <a:latin typeface="Times New Roman" panose="02020603050405020304" pitchFamily="18" charset="0"/>
                <a:cs typeface="Times New Roman" panose="02020603050405020304" pitchFamily="18" charset="0"/>
              </a:rPr>
              <a:t>)</a:t>
            </a:r>
          </a:p>
          <a:p>
            <a:pPr marL="0" indent="0" algn="just">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 Filmler + </a:t>
            </a:r>
            <a:r>
              <a:rPr lang="tr-TR" sz="2400" dirty="0" smtClean="0">
                <a:solidFill>
                  <a:srgbClr val="FF0000"/>
                </a:solidFill>
                <a:latin typeface="Times New Roman" panose="02020603050405020304" pitchFamily="18" charset="0"/>
                <a:cs typeface="Times New Roman" panose="02020603050405020304" pitchFamily="18" charset="0"/>
              </a:rPr>
              <a:t>Ø  </a:t>
            </a:r>
            <a:r>
              <a:rPr lang="tr-TR" sz="2400" dirty="0" smtClean="0">
                <a:latin typeface="Times New Roman" panose="02020603050405020304" pitchFamily="18" charset="0"/>
                <a:cs typeface="Times New Roman" panose="02020603050405020304" pitchFamily="18" charset="0"/>
              </a:rPr>
              <a:t>Ali tarafından </a:t>
            </a:r>
            <a:r>
              <a:rPr lang="tr-TR" sz="2400" dirty="0">
                <a:latin typeface="Times New Roman" panose="02020603050405020304" pitchFamily="18" charset="0"/>
                <a:cs typeface="Times New Roman" panose="02020603050405020304" pitchFamily="18" charset="0"/>
              </a:rPr>
              <a:t>b</a:t>
            </a:r>
            <a:r>
              <a:rPr lang="tr-TR" sz="2400" dirty="0" smtClean="0">
                <a:latin typeface="Times New Roman" panose="02020603050405020304" pitchFamily="18" charset="0"/>
                <a:cs typeface="Times New Roman" panose="02020603050405020304" pitchFamily="18" charset="0"/>
              </a:rPr>
              <a:t>ugün izlenecek (</a:t>
            </a:r>
            <a:r>
              <a:rPr lang="tr-TR" sz="2400" i="1" dirty="0" smtClean="0">
                <a:latin typeface="Times New Roman" panose="02020603050405020304" pitchFamily="18" charset="0"/>
                <a:cs typeface="Times New Roman" panose="02020603050405020304" pitchFamily="18" charset="0"/>
              </a:rPr>
              <a:t>işi yapan değil ama yalın durumlu</a:t>
            </a:r>
            <a:r>
              <a:rPr lang="tr-TR" sz="2400" dirty="0" smtClean="0">
                <a:latin typeface="Times New Roman" panose="02020603050405020304" pitchFamily="18" charset="0"/>
                <a:cs typeface="Times New Roman" panose="02020603050405020304" pitchFamily="18" charset="0"/>
              </a:rPr>
              <a:t>) </a:t>
            </a:r>
          </a:p>
          <a:p>
            <a:pPr marL="0" indent="0">
              <a:buNone/>
            </a:pPr>
            <a:r>
              <a:rPr lang="tr-TR" dirty="0"/>
              <a:t>	</a:t>
            </a:r>
          </a:p>
          <a:p>
            <a:endParaRPr lang="tr-TR" dirty="0"/>
          </a:p>
        </p:txBody>
      </p:sp>
    </p:spTree>
    <p:extLst>
      <p:ext uri="{BB962C8B-B14F-4D97-AF65-F5344CB8AC3E}">
        <p14:creationId xmlns:p14="http://schemas.microsoft.com/office/powerpoint/2010/main" val="21619486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lnSpc>
                <a:spcPct val="150000"/>
              </a:lnSpc>
            </a:pPr>
            <a:r>
              <a:rPr lang="tr-TR" dirty="0" smtClean="0"/>
              <a:t>(</a:t>
            </a:r>
            <a:r>
              <a:rPr lang="tr-TR" sz="2400" dirty="0" smtClean="0">
                <a:latin typeface="Times New Roman" panose="02020603050405020304" pitchFamily="18" charset="0"/>
                <a:cs typeface="Times New Roman" panose="02020603050405020304" pitchFamily="18" charset="0"/>
              </a:rPr>
              <a:t>23) Ali + </a:t>
            </a:r>
            <a:r>
              <a:rPr lang="tr-TR" sz="2400" dirty="0">
                <a:solidFill>
                  <a:srgbClr val="FF0000"/>
                </a:solidFill>
                <a:latin typeface="Times New Roman" panose="02020603050405020304" pitchFamily="18" charset="0"/>
                <a:cs typeface="Times New Roman" panose="02020603050405020304" pitchFamily="18" charset="0"/>
              </a:rPr>
              <a:t>Ø</a:t>
            </a:r>
            <a:r>
              <a:rPr lang="tr-TR" sz="2400" dirty="0" smtClean="0">
                <a:latin typeface="Times New Roman" panose="02020603050405020304" pitchFamily="18" charset="0"/>
                <a:cs typeface="Times New Roman" panose="02020603050405020304" pitchFamily="18" charset="0"/>
              </a:rPr>
              <a:t> Ayşe’ye kitap + </a:t>
            </a:r>
            <a:r>
              <a:rPr lang="tr-TR" sz="2400" dirty="0">
                <a:solidFill>
                  <a:srgbClr val="FF0000"/>
                </a:solidFill>
                <a:latin typeface="Times New Roman" panose="02020603050405020304" pitchFamily="18" charset="0"/>
                <a:cs typeface="Times New Roman" panose="02020603050405020304" pitchFamily="18" charset="0"/>
              </a:rPr>
              <a:t>Ø</a:t>
            </a:r>
            <a:r>
              <a:rPr lang="tr-TR" sz="2400" dirty="0" smtClean="0">
                <a:latin typeface="Times New Roman" panose="02020603050405020304" pitchFamily="18" charset="0"/>
                <a:cs typeface="Times New Roman" panose="02020603050405020304" pitchFamily="18" charset="0"/>
              </a:rPr>
              <a:t> okudu.</a:t>
            </a:r>
          </a:p>
          <a:p>
            <a:pPr algn="just">
              <a:lnSpc>
                <a:spcPct val="150000"/>
              </a:lnSpc>
            </a:pPr>
            <a:r>
              <a:rPr lang="tr-TR" sz="2400" dirty="0" smtClean="0">
                <a:latin typeface="Times New Roman" panose="02020603050405020304" pitchFamily="18" charset="0"/>
                <a:cs typeface="Times New Roman" panose="02020603050405020304" pitchFamily="18" charset="0"/>
              </a:rPr>
              <a:t>‘Bir tümcede, bir durum sadece bir kez atanabilir yani iki farklı konumda bulunan ad aynı durumu atanamaz’  bir başka deyişle ‘iki farklı üye aynı durumu atanamaz’ bundan dolayı (23)’te iki tane </a:t>
            </a:r>
            <a:r>
              <a:rPr lang="tr-TR" sz="2400" i="1" dirty="0" smtClean="0">
                <a:latin typeface="Times New Roman" panose="02020603050405020304" pitchFamily="18" charset="0"/>
                <a:cs typeface="Times New Roman" panose="02020603050405020304" pitchFamily="18" charset="0"/>
              </a:rPr>
              <a:t>yalın durum </a:t>
            </a:r>
            <a:r>
              <a:rPr lang="tr-TR" sz="2400" dirty="0" smtClean="0">
                <a:latin typeface="Times New Roman" panose="02020603050405020304" pitchFamily="18" charset="0"/>
                <a:cs typeface="Times New Roman" panose="02020603050405020304" pitchFamily="18" charset="0"/>
              </a:rPr>
              <a:t>yoktur. </a:t>
            </a:r>
            <a:endParaRPr lang="tr-TR" sz="2400" dirty="0">
              <a:latin typeface="Times New Roman" panose="02020603050405020304" pitchFamily="18" charset="0"/>
              <a:cs typeface="Times New Roman" panose="02020603050405020304"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(23)’teki adların durumlarının aynı olup olmadığı </a:t>
            </a:r>
            <a:r>
              <a:rPr lang="tr-TR" sz="2400" i="1" dirty="0" err="1" smtClean="0">
                <a:latin typeface="Times New Roman" panose="02020603050405020304" pitchFamily="18" charset="0"/>
                <a:cs typeface="Times New Roman" panose="02020603050405020304" pitchFamily="18" charset="0"/>
              </a:rPr>
              <a:t>dizisel</a:t>
            </a:r>
            <a:r>
              <a:rPr lang="tr-TR" sz="2400" i="1" dirty="0" smtClean="0">
                <a:latin typeface="Times New Roman" panose="02020603050405020304" pitchFamily="18" charset="0"/>
                <a:cs typeface="Times New Roman" panose="02020603050405020304" pitchFamily="18" charset="0"/>
              </a:rPr>
              <a:t>/dikey ilişki</a:t>
            </a:r>
            <a:r>
              <a:rPr lang="tr-TR" sz="2400" dirty="0" smtClean="0">
                <a:latin typeface="Times New Roman" panose="02020603050405020304" pitchFamily="18" charset="0"/>
                <a:cs typeface="Times New Roman" panose="02020603050405020304" pitchFamily="18" charset="0"/>
              </a:rPr>
              <a:t>yle (</a:t>
            </a:r>
            <a:r>
              <a:rPr lang="tr-TR" sz="2400" dirty="0" err="1" smtClean="0">
                <a:latin typeface="Times New Roman" panose="02020603050405020304" pitchFamily="18" charset="0"/>
                <a:cs typeface="Times New Roman" panose="02020603050405020304" pitchFamily="18" charset="0"/>
              </a:rPr>
              <a:t>paradigmatic</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relation</a:t>
            </a:r>
            <a:r>
              <a:rPr lang="tr-TR" sz="2400" dirty="0" smtClean="0">
                <a:latin typeface="Times New Roman" panose="02020603050405020304" pitchFamily="18" charset="0"/>
                <a:cs typeface="Times New Roman" panose="02020603050405020304" pitchFamily="18" charset="0"/>
              </a:rPr>
              <a:t>) gözlemlenebilir.</a:t>
            </a:r>
          </a:p>
          <a:p>
            <a:endParaRPr lang="tr-TR" dirty="0"/>
          </a:p>
        </p:txBody>
      </p:sp>
    </p:spTree>
    <p:extLst>
      <p:ext uri="{BB962C8B-B14F-4D97-AF65-F5344CB8AC3E}">
        <p14:creationId xmlns:p14="http://schemas.microsoft.com/office/powerpoint/2010/main" val="37154213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sz="2400" i="1" dirty="0" err="1" smtClean="0">
                <a:latin typeface="Times New Roman" panose="02020603050405020304" pitchFamily="18" charset="0"/>
                <a:cs typeface="Times New Roman" panose="02020603050405020304" pitchFamily="18" charset="0"/>
              </a:rPr>
              <a:t>Dizisel</a:t>
            </a:r>
            <a:r>
              <a:rPr lang="tr-TR" sz="2400" i="1" dirty="0" smtClean="0">
                <a:latin typeface="Times New Roman" panose="02020603050405020304" pitchFamily="18" charset="0"/>
                <a:cs typeface="Times New Roman" panose="02020603050405020304" pitchFamily="18" charset="0"/>
              </a:rPr>
              <a:t>/Dikey ilişki, değiştirme yoluyla birbirlerinin yerini alabilen ve aynı düzeyde bağlanabilen birimler arasında kurulan dikey bağıntı </a:t>
            </a:r>
            <a:r>
              <a:rPr lang="tr-TR" sz="2400" dirty="0" smtClean="0">
                <a:latin typeface="Times New Roman" panose="02020603050405020304" pitchFamily="18" charset="0"/>
                <a:cs typeface="Times New Roman" panose="02020603050405020304" pitchFamily="18" charset="0"/>
              </a:rPr>
              <a:t>(</a:t>
            </a:r>
            <a:r>
              <a:rPr lang="tr-TR" sz="2400" dirty="0" err="1" smtClean="0">
                <a:latin typeface="Times New Roman" panose="02020603050405020304" pitchFamily="18" charset="0"/>
                <a:cs typeface="Times New Roman" panose="02020603050405020304" pitchFamily="18" charset="0"/>
              </a:rPr>
              <a:t>İmer</a:t>
            </a:r>
            <a:r>
              <a:rPr lang="tr-TR" sz="2400" dirty="0" smtClean="0">
                <a:latin typeface="Times New Roman" panose="02020603050405020304" pitchFamily="18" charset="0"/>
                <a:cs typeface="Times New Roman" panose="02020603050405020304" pitchFamily="18" charset="0"/>
              </a:rPr>
              <a:t>, Kocaman ve Özsoy, 2011: 100).</a:t>
            </a:r>
          </a:p>
          <a:p>
            <a:pPr algn="just"/>
            <a:r>
              <a:rPr lang="tr-TR" sz="2400" dirty="0" smtClean="0">
                <a:latin typeface="Times New Roman" panose="02020603050405020304" pitchFamily="18" charset="0"/>
                <a:cs typeface="Times New Roman" panose="02020603050405020304" pitchFamily="18" charset="0"/>
              </a:rPr>
              <a:t>(24)	a. Ayşe + </a:t>
            </a:r>
            <a:r>
              <a:rPr lang="tr-TR" sz="2400" dirty="0" smtClean="0">
                <a:solidFill>
                  <a:srgbClr val="C00000"/>
                </a:solidFill>
                <a:latin typeface="Times New Roman" panose="02020603050405020304" pitchFamily="18" charset="0"/>
                <a:cs typeface="Times New Roman" panose="02020603050405020304" pitchFamily="18" charset="0"/>
              </a:rPr>
              <a:t>Ø</a:t>
            </a:r>
            <a:r>
              <a:rPr lang="tr-TR" sz="2400" dirty="0" smtClean="0">
                <a:latin typeface="Times New Roman" panose="02020603050405020304" pitchFamily="18" charset="0"/>
                <a:cs typeface="Times New Roman" panose="02020603050405020304" pitchFamily="18" charset="0"/>
              </a:rPr>
              <a:t>  tatil + </a:t>
            </a:r>
            <a:r>
              <a:rPr lang="tr-TR" sz="2400" dirty="0" smtClean="0">
                <a:solidFill>
                  <a:srgbClr val="C00000"/>
                </a:solidFill>
                <a:latin typeface="Times New Roman" panose="02020603050405020304" pitchFamily="18" charset="0"/>
                <a:cs typeface="Times New Roman" panose="02020603050405020304" pitchFamily="18" charset="0"/>
              </a:rPr>
              <a:t>e</a:t>
            </a:r>
            <a:r>
              <a:rPr lang="tr-TR" sz="2400" dirty="0" smtClean="0">
                <a:latin typeface="Times New Roman" panose="02020603050405020304" pitchFamily="18" charset="0"/>
                <a:cs typeface="Times New Roman" panose="02020603050405020304" pitchFamily="18" charset="0"/>
              </a:rPr>
              <a:t> çıkar.</a:t>
            </a:r>
          </a:p>
          <a:p>
            <a:pPr marL="0" indent="0" algn="just">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 Ali + </a:t>
            </a:r>
            <a:r>
              <a:rPr lang="tr-TR" sz="2400" dirty="0" smtClean="0">
                <a:solidFill>
                  <a:srgbClr val="C00000"/>
                </a:solidFill>
                <a:latin typeface="Times New Roman" panose="02020603050405020304" pitchFamily="18" charset="0"/>
                <a:cs typeface="Times New Roman" panose="02020603050405020304" pitchFamily="18" charset="0"/>
              </a:rPr>
              <a:t>Ø</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çocuğ</a:t>
            </a:r>
            <a:r>
              <a:rPr lang="tr-TR" sz="2400" dirty="0" smtClean="0">
                <a:latin typeface="Times New Roman" panose="02020603050405020304" pitchFamily="18" charset="0"/>
                <a:cs typeface="Times New Roman" panose="02020603050405020304" pitchFamily="18" charset="0"/>
              </a:rPr>
              <a:t> + </a:t>
            </a:r>
            <a:r>
              <a:rPr lang="tr-TR" sz="2400" dirty="0" smtClean="0">
                <a:solidFill>
                  <a:srgbClr val="C00000"/>
                </a:solidFill>
                <a:latin typeface="Times New Roman" panose="02020603050405020304" pitchFamily="18" charset="0"/>
                <a:cs typeface="Times New Roman" panose="02020603050405020304" pitchFamily="18" charset="0"/>
              </a:rPr>
              <a:t>a</a:t>
            </a:r>
            <a:r>
              <a:rPr lang="tr-TR" sz="2400" dirty="0" smtClean="0">
                <a:latin typeface="Times New Roman" panose="02020603050405020304" pitchFamily="18" charset="0"/>
                <a:cs typeface="Times New Roman" panose="02020603050405020304" pitchFamily="18" charset="0"/>
              </a:rPr>
              <a:t> bakar.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75543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sz="2400" dirty="0" smtClean="0">
                <a:latin typeface="Times New Roman" panose="02020603050405020304" pitchFamily="18" charset="0"/>
                <a:cs typeface="Times New Roman" panose="02020603050405020304" pitchFamily="18" charset="0"/>
              </a:rPr>
              <a:t>(25)	a. </a:t>
            </a:r>
            <a:r>
              <a:rPr lang="tr-TR" sz="2400" dirty="0">
                <a:latin typeface="Times New Roman" panose="02020603050405020304" pitchFamily="18" charset="0"/>
                <a:cs typeface="Times New Roman" panose="02020603050405020304" pitchFamily="18" charset="0"/>
              </a:rPr>
              <a:t>Ali + </a:t>
            </a:r>
            <a:r>
              <a:rPr lang="tr-TR" sz="2400" dirty="0">
                <a:solidFill>
                  <a:srgbClr val="FF0000"/>
                </a:solidFill>
                <a:latin typeface="Times New Roman" panose="02020603050405020304" pitchFamily="18" charset="0"/>
                <a:cs typeface="Times New Roman" panose="02020603050405020304" pitchFamily="18" charset="0"/>
              </a:rPr>
              <a:t>Ø</a:t>
            </a:r>
            <a:r>
              <a:rPr lang="tr-TR" sz="2400" dirty="0">
                <a:latin typeface="Times New Roman" panose="02020603050405020304" pitchFamily="18" charset="0"/>
                <a:cs typeface="Times New Roman" panose="02020603050405020304" pitchFamily="18" charset="0"/>
              </a:rPr>
              <a:t> Ayşe’ye kitap + </a:t>
            </a:r>
            <a:r>
              <a:rPr lang="tr-TR" sz="2400" dirty="0">
                <a:solidFill>
                  <a:srgbClr val="FF0000"/>
                </a:solidFill>
                <a:latin typeface="Times New Roman" panose="02020603050405020304" pitchFamily="18" charset="0"/>
                <a:cs typeface="Times New Roman" panose="02020603050405020304" pitchFamily="18" charset="0"/>
              </a:rPr>
              <a:t>Ø</a:t>
            </a:r>
            <a:r>
              <a:rPr lang="tr-TR" sz="2400" dirty="0">
                <a:latin typeface="Times New Roman" panose="02020603050405020304" pitchFamily="18" charset="0"/>
                <a:cs typeface="Times New Roman" panose="02020603050405020304" pitchFamily="18" charset="0"/>
              </a:rPr>
              <a:t> okudu</a:t>
            </a:r>
            <a:r>
              <a:rPr lang="tr-TR" sz="2400" dirty="0" smtClean="0">
                <a:latin typeface="Times New Roman" panose="02020603050405020304" pitchFamily="18" charset="0"/>
                <a:cs typeface="Times New Roman" panose="02020603050405020304" pitchFamily="18" charset="0"/>
              </a:rPr>
              <a:t>.</a:t>
            </a:r>
          </a:p>
          <a:p>
            <a:pPr marL="0" indent="0" algn="just">
              <a:buNone/>
            </a:pPr>
            <a:r>
              <a:rPr lang="tr-TR" sz="2400" dirty="0">
                <a:latin typeface="Times New Roman" panose="02020603050405020304" pitchFamily="18" charset="0"/>
                <a:cs typeface="Times New Roman" panose="02020603050405020304" pitchFamily="18" charset="0"/>
              </a:rPr>
              <a:t>	b</a:t>
            </a:r>
            <a:r>
              <a:rPr lang="tr-TR" sz="2400" dirty="0" smtClean="0">
                <a:latin typeface="Times New Roman" panose="02020603050405020304" pitchFamily="18" charset="0"/>
                <a:cs typeface="Times New Roman" panose="02020603050405020304" pitchFamily="18" charset="0"/>
              </a:rPr>
              <a:t>. O + </a:t>
            </a:r>
            <a:r>
              <a:rPr lang="tr-TR" sz="2400" dirty="0">
                <a:solidFill>
                  <a:srgbClr val="FF0000"/>
                </a:solidFill>
                <a:latin typeface="Times New Roman" panose="02020603050405020304" pitchFamily="18" charset="0"/>
                <a:cs typeface="Times New Roman" panose="02020603050405020304" pitchFamily="18" charset="0"/>
              </a:rPr>
              <a:t>Ø</a:t>
            </a:r>
            <a:r>
              <a:rPr lang="tr-TR" sz="2400" dirty="0">
                <a:latin typeface="Times New Roman" panose="02020603050405020304" pitchFamily="18" charset="0"/>
                <a:cs typeface="Times New Roman" panose="02020603050405020304" pitchFamily="18" charset="0"/>
              </a:rPr>
              <a:t> Ayşe’ye kitap + </a:t>
            </a:r>
            <a:r>
              <a:rPr lang="tr-TR" sz="2400" dirty="0">
                <a:solidFill>
                  <a:srgbClr val="FF0000"/>
                </a:solidFill>
                <a:latin typeface="Times New Roman" panose="02020603050405020304" pitchFamily="18" charset="0"/>
                <a:cs typeface="Times New Roman" panose="02020603050405020304" pitchFamily="18" charset="0"/>
              </a:rPr>
              <a:t>Ø</a:t>
            </a:r>
            <a:r>
              <a:rPr lang="tr-TR" sz="2400" dirty="0">
                <a:latin typeface="Times New Roman" panose="02020603050405020304" pitchFamily="18" charset="0"/>
                <a:cs typeface="Times New Roman" panose="02020603050405020304" pitchFamily="18" charset="0"/>
              </a:rPr>
              <a:t> okudu.</a:t>
            </a:r>
          </a:p>
          <a:p>
            <a:pPr marL="0" indent="0" algn="just">
              <a:buNone/>
            </a:pPr>
            <a:r>
              <a:rPr lang="tr-TR" sz="2400" dirty="0" smtClean="0">
                <a:latin typeface="Times New Roman" panose="02020603050405020304" pitchFamily="18" charset="0"/>
                <a:cs typeface="Times New Roman" panose="02020603050405020304" pitchFamily="18" charset="0"/>
              </a:rPr>
              <a:t>	c.*Ali </a:t>
            </a:r>
            <a:r>
              <a:rPr lang="tr-TR" sz="2400" dirty="0">
                <a:latin typeface="Times New Roman" panose="02020603050405020304" pitchFamily="18" charset="0"/>
                <a:cs typeface="Times New Roman" panose="02020603050405020304" pitchFamily="18" charset="0"/>
              </a:rPr>
              <a:t>+ </a:t>
            </a:r>
            <a:r>
              <a:rPr lang="tr-TR" sz="2400" dirty="0">
                <a:solidFill>
                  <a:srgbClr val="FF0000"/>
                </a:solidFill>
                <a:latin typeface="Times New Roman" panose="02020603050405020304" pitchFamily="18" charset="0"/>
                <a:cs typeface="Times New Roman" panose="02020603050405020304" pitchFamily="18" charset="0"/>
              </a:rPr>
              <a:t>Ø</a:t>
            </a:r>
            <a:r>
              <a:rPr lang="tr-TR" sz="2400" dirty="0">
                <a:latin typeface="Times New Roman" panose="02020603050405020304" pitchFamily="18" charset="0"/>
                <a:cs typeface="Times New Roman" panose="02020603050405020304" pitchFamily="18" charset="0"/>
              </a:rPr>
              <a:t> Ayşe’ye o</a:t>
            </a: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 </a:t>
            </a:r>
            <a:r>
              <a:rPr lang="tr-TR" sz="2400" dirty="0">
                <a:solidFill>
                  <a:srgbClr val="FF0000"/>
                </a:solidFill>
                <a:latin typeface="Times New Roman" panose="02020603050405020304" pitchFamily="18" charset="0"/>
                <a:cs typeface="Times New Roman" panose="02020603050405020304" pitchFamily="18" charset="0"/>
              </a:rPr>
              <a:t>Ø</a:t>
            </a:r>
            <a:r>
              <a:rPr lang="tr-TR" sz="2400" dirty="0">
                <a:latin typeface="Times New Roman" panose="02020603050405020304" pitchFamily="18" charset="0"/>
                <a:cs typeface="Times New Roman" panose="02020603050405020304" pitchFamily="18" charset="0"/>
              </a:rPr>
              <a:t> okudu</a:t>
            </a:r>
            <a:r>
              <a:rPr lang="tr-TR" sz="2400" dirty="0" smtClean="0">
                <a:latin typeface="Times New Roman" panose="02020603050405020304" pitchFamily="18" charset="0"/>
                <a:cs typeface="Times New Roman" panose="02020603050405020304" pitchFamily="18" charset="0"/>
              </a:rPr>
              <a:t>.</a:t>
            </a:r>
          </a:p>
          <a:p>
            <a:pPr marL="0" indent="0" algn="just">
              <a:buNone/>
            </a:pPr>
            <a:r>
              <a:rPr lang="tr-TR" sz="2400" dirty="0" smtClean="0">
                <a:latin typeface="Times New Roman" panose="02020603050405020304" pitchFamily="18" charset="0"/>
                <a:cs typeface="Times New Roman" panose="02020603050405020304" pitchFamily="18" charset="0"/>
              </a:rPr>
              <a:t>(25b)’de uygulanan «adıl testi» ‘Ali’ üzerindeki yalın durumu onaylar çünkü yerine geçen adıl da yalın durumludur. Ama ‘kitap’ (25a)’da ‘Ali’ gibi biçimsel olarak işaretli olmamasına rağmen yalın durumda değildir çünkü yerine adıl geçtiğinde aynı yapısal özelliği sergilememektedir.</a:t>
            </a:r>
            <a:endParaRPr lang="tr-TR" sz="2400" dirty="0">
              <a:latin typeface="Times New Roman" panose="02020603050405020304" pitchFamily="18" charset="0"/>
              <a:cs typeface="Times New Roman" panose="02020603050405020304" pitchFamily="18" charset="0"/>
            </a:endParaRPr>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6193151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a:lnSpc>
                <a:spcPct val="150000"/>
              </a:lnSpc>
            </a:pPr>
            <a:r>
              <a:rPr lang="tr-TR" sz="2400" dirty="0" smtClean="0">
                <a:latin typeface="Times New Roman" panose="02020603050405020304" pitchFamily="18" charset="0"/>
                <a:cs typeface="Times New Roman" panose="02020603050405020304" pitchFamily="18" charset="0"/>
              </a:rPr>
              <a:t>(26) a</a:t>
            </a:r>
            <a:r>
              <a:rPr lang="tr-TR" sz="2400" dirty="0">
                <a:latin typeface="Times New Roman" panose="02020603050405020304" pitchFamily="18" charset="0"/>
                <a:cs typeface="Times New Roman" panose="02020603050405020304" pitchFamily="18" charset="0"/>
              </a:rPr>
              <a:t>. Ali + </a:t>
            </a:r>
            <a:r>
              <a:rPr lang="tr-TR" sz="2400" dirty="0">
                <a:solidFill>
                  <a:srgbClr val="FF0000"/>
                </a:solidFill>
                <a:latin typeface="Times New Roman" panose="02020603050405020304" pitchFamily="18" charset="0"/>
                <a:cs typeface="Times New Roman" panose="02020603050405020304" pitchFamily="18" charset="0"/>
              </a:rPr>
              <a:t>Ø</a:t>
            </a:r>
            <a:r>
              <a:rPr lang="tr-TR" sz="2400" dirty="0">
                <a:latin typeface="Times New Roman" panose="02020603050405020304" pitchFamily="18" charset="0"/>
                <a:cs typeface="Times New Roman" panose="02020603050405020304" pitchFamily="18" charset="0"/>
              </a:rPr>
              <a:t> Ayşe’ye kitap + </a:t>
            </a:r>
            <a:r>
              <a:rPr lang="tr-TR" sz="2400" dirty="0">
                <a:solidFill>
                  <a:srgbClr val="FF0000"/>
                </a:solidFill>
                <a:latin typeface="Times New Roman" panose="02020603050405020304" pitchFamily="18" charset="0"/>
                <a:cs typeface="Times New Roman" panose="02020603050405020304" pitchFamily="18" charset="0"/>
              </a:rPr>
              <a:t>Ø</a:t>
            </a:r>
            <a:r>
              <a:rPr lang="tr-TR" sz="2400" dirty="0">
                <a:latin typeface="Times New Roman" panose="02020603050405020304" pitchFamily="18" charset="0"/>
                <a:cs typeface="Times New Roman" panose="02020603050405020304" pitchFamily="18" charset="0"/>
              </a:rPr>
              <a:t> okudu</a:t>
            </a:r>
            <a:r>
              <a:rPr lang="tr-TR" sz="2400" dirty="0" smtClean="0">
                <a:latin typeface="Times New Roman" panose="02020603050405020304" pitchFamily="18" charset="0"/>
                <a:cs typeface="Times New Roman" panose="02020603050405020304" pitchFamily="18" charset="0"/>
              </a:rPr>
              <a:t>.</a:t>
            </a:r>
          </a:p>
          <a:p>
            <a:pPr marL="0" indent="0">
              <a:lnSpc>
                <a:spcPct val="150000"/>
              </a:lnSpc>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 Ayşe’ye </a:t>
            </a:r>
            <a:r>
              <a:rPr lang="tr-TR" sz="2400" dirty="0">
                <a:latin typeface="Times New Roman" panose="02020603050405020304" pitchFamily="18" charset="0"/>
                <a:cs typeface="Times New Roman" panose="02020603050405020304" pitchFamily="18" charset="0"/>
              </a:rPr>
              <a:t>Ali + </a:t>
            </a:r>
            <a:r>
              <a:rPr lang="tr-TR" sz="2400" dirty="0">
                <a:solidFill>
                  <a:srgbClr val="FF0000"/>
                </a:solidFill>
                <a:latin typeface="Times New Roman" panose="02020603050405020304" pitchFamily="18" charset="0"/>
                <a:cs typeface="Times New Roman" panose="02020603050405020304" pitchFamily="18" charset="0"/>
              </a:rPr>
              <a:t>Ø</a:t>
            </a: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kitap + </a:t>
            </a:r>
            <a:r>
              <a:rPr lang="tr-TR" sz="2400" dirty="0">
                <a:solidFill>
                  <a:srgbClr val="FF0000"/>
                </a:solidFill>
                <a:latin typeface="Times New Roman" panose="02020603050405020304" pitchFamily="18" charset="0"/>
                <a:cs typeface="Times New Roman" panose="02020603050405020304" pitchFamily="18" charset="0"/>
              </a:rPr>
              <a:t>Ø</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okudu.</a:t>
            </a:r>
          </a:p>
          <a:p>
            <a:pPr marL="0" indent="0">
              <a:lnSpc>
                <a:spcPct val="150000"/>
              </a:lnSpc>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c. </a:t>
            </a:r>
            <a:r>
              <a:rPr lang="tr-TR" sz="2400" dirty="0">
                <a:latin typeface="Times New Roman" panose="02020603050405020304" pitchFamily="18" charset="0"/>
                <a:cs typeface="Times New Roman" panose="02020603050405020304" pitchFamily="18" charset="0"/>
              </a:rPr>
              <a:t>Ayşe’ye kitap + </a:t>
            </a:r>
            <a:r>
              <a:rPr lang="tr-TR" sz="2400" dirty="0">
                <a:solidFill>
                  <a:srgbClr val="FF0000"/>
                </a:solidFill>
                <a:latin typeface="Times New Roman" panose="02020603050405020304" pitchFamily="18" charset="0"/>
                <a:cs typeface="Times New Roman" panose="02020603050405020304" pitchFamily="18" charset="0"/>
              </a:rPr>
              <a:t>Ø</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okudu </a:t>
            </a:r>
            <a:r>
              <a:rPr lang="tr-TR" sz="2400" dirty="0">
                <a:latin typeface="Times New Roman" panose="02020603050405020304" pitchFamily="18" charset="0"/>
                <a:cs typeface="Times New Roman" panose="02020603050405020304" pitchFamily="18" charset="0"/>
              </a:rPr>
              <a:t>Ali + </a:t>
            </a:r>
            <a:r>
              <a:rPr lang="tr-TR" sz="2400" dirty="0" smtClean="0">
                <a:solidFill>
                  <a:srgbClr val="FF0000"/>
                </a:solidFill>
                <a:latin typeface="Times New Roman" panose="02020603050405020304" pitchFamily="18" charset="0"/>
                <a:cs typeface="Times New Roman" panose="02020603050405020304" pitchFamily="18" charset="0"/>
              </a:rPr>
              <a:t>Ø</a:t>
            </a:r>
            <a:r>
              <a:rPr lang="tr-TR" sz="2400" dirty="0" smtClean="0">
                <a:latin typeface="Times New Roman" panose="02020603050405020304" pitchFamily="18" charset="0"/>
                <a:cs typeface="Times New Roman" panose="02020603050405020304" pitchFamily="18" charset="0"/>
              </a:rPr>
              <a:t>.</a:t>
            </a:r>
          </a:p>
          <a:p>
            <a:pPr marL="0" indent="0">
              <a:lnSpc>
                <a:spcPct val="150000"/>
              </a:lnSpc>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d. Dün Ali </a:t>
            </a:r>
            <a:r>
              <a:rPr lang="tr-TR" sz="2400" dirty="0">
                <a:latin typeface="Times New Roman" panose="02020603050405020304" pitchFamily="18" charset="0"/>
                <a:cs typeface="Times New Roman" panose="02020603050405020304" pitchFamily="18" charset="0"/>
              </a:rPr>
              <a:t>+ </a:t>
            </a:r>
            <a:r>
              <a:rPr lang="tr-TR" sz="2400" dirty="0" smtClean="0">
                <a:solidFill>
                  <a:srgbClr val="FF0000"/>
                </a:solidFill>
                <a:latin typeface="Times New Roman" panose="02020603050405020304" pitchFamily="18" charset="0"/>
                <a:cs typeface="Times New Roman" panose="02020603050405020304" pitchFamily="18" charset="0"/>
              </a:rPr>
              <a:t>Ø </a:t>
            </a:r>
            <a:r>
              <a:rPr lang="tr-TR" sz="2400" dirty="0">
                <a:latin typeface="Times New Roman" panose="02020603050405020304" pitchFamily="18" charset="0"/>
                <a:cs typeface="Times New Roman" panose="02020603050405020304" pitchFamily="18" charset="0"/>
              </a:rPr>
              <a:t>Ayşe’ye kitap + </a:t>
            </a:r>
            <a:r>
              <a:rPr lang="tr-TR" sz="2400" dirty="0">
                <a:solidFill>
                  <a:srgbClr val="FF0000"/>
                </a:solidFill>
                <a:latin typeface="Times New Roman" panose="02020603050405020304" pitchFamily="18" charset="0"/>
                <a:cs typeface="Times New Roman" panose="02020603050405020304" pitchFamily="18" charset="0"/>
              </a:rPr>
              <a:t>Ø</a:t>
            </a:r>
            <a:r>
              <a:rPr lang="tr-TR" sz="2400" dirty="0">
                <a:latin typeface="Times New Roman" panose="02020603050405020304" pitchFamily="18" charset="0"/>
                <a:cs typeface="Times New Roman" panose="02020603050405020304" pitchFamily="18" charset="0"/>
              </a:rPr>
              <a:t> okudu</a:t>
            </a:r>
            <a:r>
              <a:rPr lang="tr-TR" sz="2400" dirty="0" smtClean="0">
                <a:latin typeface="Times New Roman" panose="02020603050405020304" pitchFamily="18" charset="0"/>
                <a:cs typeface="Times New Roman" panose="02020603050405020304" pitchFamily="18" charset="0"/>
              </a:rPr>
              <a:t>.</a:t>
            </a:r>
          </a:p>
          <a:p>
            <a:pPr marL="0" indent="0">
              <a:lnSpc>
                <a:spcPct val="150000"/>
              </a:lnSpc>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e. </a:t>
            </a:r>
            <a:r>
              <a:rPr lang="tr-TR" sz="2400" dirty="0">
                <a:latin typeface="Times New Roman" panose="02020603050405020304" pitchFamily="18" charset="0"/>
                <a:cs typeface="Times New Roman" panose="02020603050405020304" pitchFamily="18" charset="0"/>
              </a:rPr>
              <a:t>Ayşe’ye kitap + </a:t>
            </a:r>
            <a:r>
              <a:rPr lang="tr-TR" sz="2400" dirty="0">
                <a:solidFill>
                  <a:srgbClr val="FF0000"/>
                </a:solidFill>
                <a:latin typeface="Times New Roman" panose="02020603050405020304" pitchFamily="18" charset="0"/>
                <a:cs typeface="Times New Roman" panose="02020603050405020304" pitchFamily="18" charset="0"/>
              </a:rPr>
              <a:t>Ø</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okudu dün </a:t>
            </a:r>
            <a:r>
              <a:rPr lang="tr-TR" sz="2400" dirty="0">
                <a:latin typeface="Times New Roman" panose="02020603050405020304" pitchFamily="18" charset="0"/>
                <a:cs typeface="Times New Roman" panose="02020603050405020304" pitchFamily="18" charset="0"/>
              </a:rPr>
              <a:t>Ali + </a:t>
            </a:r>
            <a:r>
              <a:rPr lang="tr-TR" sz="2400" dirty="0" smtClean="0">
                <a:solidFill>
                  <a:srgbClr val="FF0000"/>
                </a:solidFill>
                <a:latin typeface="Times New Roman" panose="02020603050405020304" pitchFamily="18" charset="0"/>
                <a:cs typeface="Times New Roman" panose="02020603050405020304" pitchFamily="18" charset="0"/>
              </a:rPr>
              <a:t>Ø</a:t>
            </a:r>
            <a:r>
              <a:rPr lang="tr-TR" sz="2400" dirty="0" smtClean="0">
                <a:latin typeface="Times New Roman" panose="02020603050405020304" pitchFamily="18" charset="0"/>
                <a:cs typeface="Times New Roman" panose="02020603050405020304" pitchFamily="18" charset="0"/>
              </a:rPr>
              <a:t>.</a:t>
            </a:r>
          </a:p>
          <a:p>
            <a:pPr marL="0" indent="0">
              <a:lnSpc>
                <a:spcPct val="150000"/>
              </a:lnSpc>
              <a:buNone/>
            </a:pPr>
            <a:r>
              <a:rPr lang="tr-TR" sz="2400" dirty="0" smtClean="0">
                <a:latin typeface="Times New Roman" panose="02020603050405020304" pitchFamily="18" charset="0"/>
                <a:cs typeface="Times New Roman" panose="02020603050405020304" pitchFamily="18" charset="0"/>
              </a:rPr>
              <a:t>(26)’da ‘Ali’ yalın durumlu olmasına rağmen tümcenin her yerine taşınabilmektedir ama ‘kitap’ adı özgür bir sunulum sergilememektedir. Bu da, ikisinin aynı durumda olmadığını gösterir. </a:t>
            </a:r>
            <a:endParaRPr lang="tr-TR" sz="2400" dirty="0">
              <a:latin typeface="Times New Roman" panose="02020603050405020304" pitchFamily="18" charset="0"/>
              <a:cs typeface="Times New Roman" panose="02020603050405020304" pitchFamily="18" charset="0"/>
            </a:endParaRPr>
          </a:p>
          <a:p>
            <a:pPr marL="0" indent="0">
              <a:buNone/>
            </a:pPr>
            <a:endParaRPr lang="tr-TR" dirty="0"/>
          </a:p>
          <a:p>
            <a:pPr marL="0" indent="0">
              <a:buNone/>
            </a:pPr>
            <a:endParaRPr lang="tr-TR" dirty="0"/>
          </a:p>
        </p:txBody>
      </p:sp>
    </p:spTree>
    <p:extLst>
      <p:ext uri="{BB962C8B-B14F-4D97-AF65-F5344CB8AC3E}">
        <p14:creationId xmlns:p14="http://schemas.microsoft.com/office/powerpoint/2010/main" val="5411138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620000" cy="922114"/>
          </a:xfrm>
        </p:spPr>
        <p:txBody>
          <a:bodyPr/>
          <a:lstStyle/>
          <a:p>
            <a:pPr algn="ctr"/>
            <a:r>
              <a:rPr lang="tr-TR" sz="2800" dirty="0" smtClean="0">
                <a:latin typeface="Times New Roman" panose="02020603050405020304" pitchFamily="18" charset="0"/>
                <a:cs typeface="Times New Roman" panose="02020603050405020304" pitchFamily="18" charset="0"/>
              </a:rPr>
              <a:t>Belirtme Durumu</a:t>
            </a:r>
            <a:endParaRPr lang="tr-TR" sz="28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2400" i="1" dirty="0" smtClean="0">
                <a:latin typeface="Times New Roman" panose="02020603050405020304" pitchFamily="18" charset="0"/>
                <a:cs typeface="Times New Roman" panose="02020603050405020304" pitchFamily="18" charset="0"/>
              </a:rPr>
              <a:t>Geçişli </a:t>
            </a:r>
            <a:r>
              <a:rPr lang="tr-TR" sz="2400" dirty="0" smtClean="0">
                <a:latin typeface="Times New Roman" panose="02020603050405020304" pitchFamily="18" charset="0"/>
                <a:cs typeface="Times New Roman" panose="02020603050405020304" pitchFamily="18" charset="0"/>
              </a:rPr>
              <a:t>(</a:t>
            </a:r>
            <a:r>
              <a:rPr lang="tr-TR" sz="2400" dirty="0" err="1" smtClean="0">
                <a:latin typeface="Times New Roman" panose="02020603050405020304" pitchFamily="18" charset="0"/>
                <a:cs typeface="Times New Roman" panose="02020603050405020304" pitchFamily="18" charset="0"/>
              </a:rPr>
              <a:t>transitive</a:t>
            </a:r>
            <a:r>
              <a:rPr lang="tr-TR" sz="2400" dirty="0" smtClean="0">
                <a:latin typeface="Times New Roman" panose="02020603050405020304" pitchFamily="18" charset="0"/>
                <a:cs typeface="Times New Roman" panose="02020603050405020304" pitchFamily="18" charset="0"/>
              </a:rPr>
              <a:t>) bir eylem tarafından ada atanan durumdur. Geçişli bir eylem olmadan belirtme durumu ada atanamaz.</a:t>
            </a:r>
          </a:p>
          <a:p>
            <a:pPr algn="just"/>
            <a:r>
              <a:rPr lang="tr-TR" sz="2400" dirty="0" smtClean="0">
                <a:latin typeface="Times New Roman" panose="02020603050405020304" pitchFamily="18" charset="0"/>
                <a:cs typeface="Times New Roman" panose="02020603050405020304" pitchFamily="18" charset="0"/>
              </a:rPr>
              <a:t>(27) Ali  </a:t>
            </a:r>
            <a:r>
              <a:rPr lang="tr-TR" sz="2400" dirty="0" err="1" smtClean="0">
                <a:latin typeface="Times New Roman" panose="02020603050405020304" pitchFamily="18" charset="0"/>
                <a:cs typeface="Times New Roman" panose="02020603050405020304" pitchFamily="18" charset="0"/>
              </a:rPr>
              <a:t>askerliğ</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 i </a:t>
            </a:r>
            <a:r>
              <a:rPr lang="tr-TR" sz="2400" dirty="0" smtClean="0">
                <a:latin typeface="Times New Roman" panose="02020603050405020304" pitchFamily="18" charset="0"/>
                <a:cs typeface="Times New Roman" panose="02020603050405020304" pitchFamily="18" charset="0"/>
              </a:rPr>
              <a:t>düşünüyor.</a:t>
            </a:r>
          </a:p>
          <a:p>
            <a:pPr algn="just"/>
            <a:r>
              <a:rPr lang="tr-TR" sz="2400" dirty="0" smtClean="0">
                <a:latin typeface="Times New Roman" panose="02020603050405020304" pitchFamily="18" charset="0"/>
                <a:cs typeface="Times New Roman" panose="02020603050405020304" pitchFamily="18" charset="0"/>
              </a:rPr>
              <a:t>Türkçede belirtme durumu işaretleyicisi +X/ +</a:t>
            </a:r>
            <a:r>
              <a:rPr lang="tr-TR" sz="2400" dirty="0" err="1" smtClean="0">
                <a:latin typeface="Times New Roman" panose="02020603050405020304" pitchFamily="18" charset="0"/>
                <a:cs typeface="Times New Roman" panose="02020603050405020304" pitchFamily="18" charset="0"/>
              </a:rPr>
              <a:t>yX’dir</a:t>
            </a:r>
            <a:r>
              <a:rPr lang="tr-TR" sz="24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466310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sz="2400" dirty="0" smtClean="0">
                <a:latin typeface="Times New Roman" panose="02020603050405020304" pitchFamily="18" charset="0"/>
                <a:cs typeface="Times New Roman" panose="02020603050405020304" pitchFamily="18" charset="0"/>
              </a:rPr>
              <a:t>Türkçede belirtme durumu hem </a:t>
            </a:r>
            <a:r>
              <a:rPr lang="tr-TR" sz="2400" i="1" dirty="0" smtClean="0">
                <a:latin typeface="Times New Roman" panose="02020603050405020304" pitchFamily="18" charset="0"/>
                <a:cs typeface="Times New Roman" panose="02020603050405020304" pitchFamily="18" charset="0"/>
              </a:rPr>
              <a:t>işaretli</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marked</a:t>
            </a:r>
            <a:r>
              <a:rPr lang="tr-TR" sz="2400" dirty="0" smtClean="0">
                <a:latin typeface="Times New Roman" panose="02020603050405020304" pitchFamily="18" charset="0"/>
                <a:cs typeface="Times New Roman" panose="02020603050405020304" pitchFamily="18" charset="0"/>
              </a:rPr>
              <a:t>) hem de </a:t>
            </a:r>
            <a:r>
              <a:rPr lang="tr-TR" sz="2400" i="1" dirty="0" smtClean="0">
                <a:latin typeface="Times New Roman" panose="02020603050405020304" pitchFamily="18" charset="0"/>
                <a:cs typeface="Times New Roman" panose="02020603050405020304" pitchFamily="18" charset="0"/>
              </a:rPr>
              <a:t>işaretsiz</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unmarked</a:t>
            </a:r>
            <a:r>
              <a:rPr lang="tr-TR" sz="2400" dirty="0" smtClean="0">
                <a:latin typeface="Times New Roman" panose="02020603050405020304" pitchFamily="18" charset="0"/>
                <a:cs typeface="Times New Roman" panose="02020603050405020304" pitchFamily="18" charset="0"/>
              </a:rPr>
              <a:t>) olarak </a:t>
            </a:r>
            <a:r>
              <a:rPr lang="tr-TR" sz="2400" dirty="0" smtClean="0">
                <a:latin typeface="Times New Roman" panose="02020603050405020304" pitchFamily="18" charset="0"/>
                <a:cs typeface="Times New Roman" panose="02020603050405020304" pitchFamily="18" charset="0"/>
              </a:rPr>
              <a:t>görülebilmektedir</a:t>
            </a:r>
            <a:r>
              <a:rPr lang="tr-TR" sz="2400" dirty="0" smtClean="0">
                <a:latin typeface="Times New Roman" panose="02020603050405020304" pitchFamily="18" charset="0"/>
                <a:cs typeface="Times New Roman" panose="02020603050405020304" pitchFamily="18" charset="0"/>
              </a:rPr>
              <a:t>.</a:t>
            </a:r>
          </a:p>
          <a:p>
            <a:pPr algn="just"/>
            <a:r>
              <a:rPr lang="tr-TR" sz="2400" dirty="0" smtClean="0">
                <a:latin typeface="Times New Roman" panose="02020603050405020304" pitchFamily="18" charset="0"/>
                <a:cs typeface="Times New Roman" panose="02020603050405020304" pitchFamily="18" charset="0"/>
              </a:rPr>
              <a:t>(28)	a. Ali odun + </a:t>
            </a:r>
            <a:r>
              <a:rPr lang="tr-TR" sz="2400" dirty="0" smtClean="0">
                <a:solidFill>
                  <a:srgbClr val="C00000"/>
                </a:solidFill>
                <a:latin typeface="Times New Roman" panose="02020603050405020304" pitchFamily="18" charset="0"/>
                <a:cs typeface="Times New Roman" panose="02020603050405020304" pitchFamily="18" charset="0"/>
              </a:rPr>
              <a:t>Ø</a:t>
            </a:r>
            <a:r>
              <a:rPr lang="tr-TR" sz="2400" dirty="0" smtClean="0">
                <a:latin typeface="Times New Roman" panose="02020603050405020304" pitchFamily="18" charset="0"/>
                <a:cs typeface="Times New Roman" panose="02020603050405020304" pitchFamily="18" charset="0"/>
              </a:rPr>
              <a:t> kırdı.</a:t>
            </a:r>
          </a:p>
          <a:p>
            <a:pPr marL="0" indent="0" algn="just">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 </a:t>
            </a:r>
            <a:r>
              <a:rPr lang="tr-TR" sz="2400" dirty="0">
                <a:latin typeface="Times New Roman" panose="02020603050405020304" pitchFamily="18" charset="0"/>
                <a:cs typeface="Times New Roman" panose="02020603050405020304" pitchFamily="18" charset="0"/>
              </a:rPr>
              <a:t>Ali odun + </a:t>
            </a:r>
            <a:r>
              <a:rPr lang="tr-TR" sz="2400" dirty="0" smtClean="0">
                <a:solidFill>
                  <a:srgbClr val="C00000"/>
                </a:solidFill>
                <a:latin typeface="Times New Roman" panose="02020603050405020304" pitchFamily="18" charset="0"/>
                <a:cs typeface="Times New Roman" panose="02020603050405020304" pitchFamily="18" charset="0"/>
              </a:rPr>
              <a:t>u</a:t>
            </a: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kırdı.</a:t>
            </a:r>
          </a:p>
          <a:p>
            <a:pPr marL="0" indent="0">
              <a:buNone/>
            </a:pPr>
            <a:endParaRPr lang="tr-TR" dirty="0" smtClean="0"/>
          </a:p>
        </p:txBody>
      </p:sp>
    </p:spTree>
    <p:extLst>
      <p:ext uri="{BB962C8B-B14F-4D97-AF65-F5344CB8AC3E}">
        <p14:creationId xmlns:p14="http://schemas.microsoft.com/office/powerpoint/2010/main" val="4162873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850106"/>
          </a:xfrm>
        </p:spPr>
        <p:txBody>
          <a:bodyPr>
            <a:normAutofit/>
          </a:bodyPr>
          <a:lstStyle/>
          <a:p>
            <a:pPr algn="ctr"/>
            <a:r>
              <a:rPr lang="tr-TR" sz="2800" dirty="0">
                <a:latin typeface="Times New Roman" panose="02020603050405020304" pitchFamily="18" charset="0"/>
                <a:cs typeface="Times New Roman" panose="02020603050405020304" pitchFamily="18" charset="0"/>
              </a:rPr>
              <a:t>Durum Kategorisi</a:t>
            </a:r>
            <a:endParaRPr lang="tr-TR" sz="2800" dirty="0"/>
          </a:p>
        </p:txBody>
      </p:sp>
      <p:sp>
        <p:nvSpPr>
          <p:cNvPr id="3" name="İçerik Yer Tutucusu 2"/>
          <p:cNvSpPr>
            <a:spLocks noGrp="1"/>
          </p:cNvSpPr>
          <p:nvPr>
            <p:ph sz="quarter" idx="1"/>
          </p:nvPr>
        </p:nvSpPr>
        <p:spPr/>
        <p:txBody>
          <a:bodyPr/>
          <a:lstStyle/>
          <a:p>
            <a:pPr algn="just">
              <a:lnSpc>
                <a:spcPct val="150000"/>
              </a:lnSpc>
            </a:pPr>
            <a:r>
              <a:rPr lang="tr-TR" dirty="0" smtClean="0">
                <a:latin typeface="Times New Roman" panose="02020603050405020304" pitchFamily="18" charset="0"/>
                <a:cs typeface="Times New Roman" panose="02020603050405020304" pitchFamily="18" charset="0"/>
              </a:rPr>
              <a:t>(1) ve (2)’deki örnekler, adların her tümcede eylemlere bağlı olarak farklı biçimbilimsel görünümler sergilediğini göstermektedir.</a:t>
            </a:r>
          </a:p>
          <a:p>
            <a:pPr algn="just">
              <a:lnSpc>
                <a:spcPct val="150000"/>
              </a:lnSpc>
            </a:pPr>
            <a:r>
              <a:rPr lang="tr-TR" dirty="0" smtClean="0">
                <a:latin typeface="Times New Roman" panose="02020603050405020304" pitchFamily="18" charset="0"/>
                <a:cs typeface="Times New Roman" panose="02020603050405020304" pitchFamily="18" charset="0"/>
              </a:rPr>
              <a:t>(1) ve (2)’deki örneklerde gözlemlenen temel nokta ‘eylem değiştikçe adların üzerindeki durum biçimbirimlerinin de </a:t>
            </a:r>
            <a:r>
              <a:rPr lang="tr-TR" dirty="0" err="1" smtClean="0">
                <a:latin typeface="Times New Roman" panose="02020603050405020304" pitchFamily="18" charset="0"/>
                <a:cs typeface="Times New Roman" panose="02020603050405020304" pitchFamily="18" charset="0"/>
              </a:rPr>
              <a:t>değişmesi’dir</a:t>
            </a:r>
            <a:r>
              <a:rPr lang="tr-TR" dirty="0" smtClean="0">
                <a:latin typeface="Times New Roman" panose="02020603050405020304" pitchFamily="18" charset="0"/>
                <a:cs typeface="Times New Roman" panose="02020603050405020304" pitchFamily="18" charset="0"/>
              </a:rPr>
              <a:t>.</a:t>
            </a:r>
          </a:p>
          <a:p>
            <a:endParaRPr lang="tr-TR" dirty="0"/>
          </a:p>
        </p:txBody>
      </p:sp>
    </p:spTree>
    <p:extLst>
      <p:ext uri="{BB962C8B-B14F-4D97-AF65-F5344CB8AC3E}">
        <p14:creationId xmlns:p14="http://schemas.microsoft.com/office/powerpoint/2010/main" val="26927630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sz="2400" dirty="0" smtClean="0">
                <a:latin typeface="Times New Roman" panose="02020603050405020304" pitchFamily="18" charset="0"/>
                <a:cs typeface="Times New Roman" panose="02020603050405020304" pitchFamily="18" charset="0"/>
              </a:rPr>
              <a:t>(28a)’</a:t>
            </a:r>
            <a:r>
              <a:rPr lang="tr-TR" sz="2400" dirty="0" err="1" smtClean="0">
                <a:latin typeface="Times New Roman" panose="02020603050405020304" pitchFamily="18" charset="0"/>
                <a:cs typeface="Times New Roman" panose="02020603050405020304" pitchFamily="18" charset="0"/>
              </a:rPr>
              <a:t>daki</a:t>
            </a:r>
            <a:r>
              <a:rPr lang="tr-TR" sz="2400" dirty="0" smtClean="0">
                <a:latin typeface="Times New Roman" panose="02020603050405020304" pitchFamily="18" charset="0"/>
                <a:cs typeface="Times New Roman" panose="02020603050405020304" pitchFamily="18" charset="0"/>
              </a:rPr>
              <a:t> «odun» adının belirtme durumu işaretlendiği adıl testinde açık olarak ortaya çıkmaktadır.</a:t>
            </a:r>
          </a:p>
          <a:p>
            <a:pPr algn="just"/>
            <a:r>
              <a:rPr lang="tr-TR" sz="2400" dirty="0" smtClean="0">
                <a:latin typeface="Times New Roman" panose="02020603050405020304" pitchFamily="18" charset="0"/>
                <a:cs typeface="Times New Roman" panose="02020603050405020304" pitchFamily="18" charset="0"/>
              </a:rPr>
              <a:t>(29) a. </a:t>
            </a:r>
            <a:r>
              <a:rPr lang="tr-TR" sz="2400" dirty="0">
                <a:latin typeface="Times New Roman" panose="02020603050405020304" pitchFamily="18" charset="0"/>
                <a:cs typeface="Times New Roman" panose="02020603050405020304" pitchFamily="18" charset="0"/>
              </a:rPr>
              <a:t>Ali odun + </a:t>
            </a:r>
            <a:r>
              <a:rPr lang="tr-TR" sz="2400" dirty="0">
                <a:solidFill>
                  <a:srgbClr val="C00000"/>
                </a:solidFill>
                <a:latin typeface="Times New Roman" panose="02020603050405020304" pitchFamily="18" charset="0"/>
                <a:cs typeface="Times New Roman" panose="02020603050405020304" pitchFamily="18" charset="0"/>
              </a:rPr>
              <a:t>Ø</a:t>
            </a:r>
            <a:r>
              <a:rPr lang="tr-TR" sz="2400" dirty="0">
                <a:latin typeface="Times New Roman" panose="02020603050405020304" pitchFamily="18" charset="0"/>
                <a:cs typeface="Times New Roman" panose="02020603050405020304" pitchFamily="18" charset="0"/>
              </a:rPr>
              <a:t> kırdı</a:t>
            </a:r>
            <a:r>
              <a:rPr lang="tr-TR" sz="2400" dirty="0" smtClean="0">
                <a:latin typeface="Times New Roman" panose="02020603050405020304" pitchFamily="18" charset="0"/>
                <a:cs typeface="Times New Roman" panose="02020603050405020304" pitchFamily="18" charset="0"/>
              </a:rPr>
              <a:t>.</a:t>
            </a:r>
          </a:p>
          <a:p>
            <a:pPr marL="0" indent="0" algn="just">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 Ali o + </a:t>
            </a:r>
            <a:r>
              <a:rPr lang="tr-TR" sz="2400" dirty="0" smtClean="0">
                <a:solidFill>
                  <a:srgbClr val="C00000"/>
                </a:solidFill>
                <a:latin typeface="Times New Roman" panose="02020603050405020304" pitchFamily="18" charset="0"/>
                <a:cs typeface="Times New Roman" panose="02020603050405020304" pitchFamily="18" charset="0"/>
              </a:rPr>
              <a:t>nu</a:t>
            </a: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kırdı</a:t>
            </a:r>
            <a:r>
              <a:rPr lang="tr-TR" sz="2400" dirty="0" smtClean="0">
                <a:latin typeface="Times New Roman" panose="02020603050405020304" pitchFamily="18" charset="0"/>
                <a:cs typeface="Times New Roman" panose="02020603050405020304" pitchFamily="18" charset="0"/>
              </a:rPr>
              <a:t>.</a:t>
            </a:r>
          </a:p>
          <a:p>
            <a:pPr marL="0" indent="0">
              <a:buNone/>
            </a:pPr>
            <a:endParaRPr lang="tr-TR" dirty="0"/>
          </a:p>
          <a:p>
            <a:pPr marL="0" indent="0">
              <a:buNone/>
            </a:pPr>
            <a:endParaRPr lang="tr-TR" dirty="0"/>
          </a:p>
          <a:p>
            <a:endParaRPr lang="tr-TR" dirty="0"/>
          </a:p>
        </p:txBody>
      </p:sp>
    </p:spTree>
    <p:extLst>
      <p:ext uri="{BB962C8B-B14F-4D97-AF65-F5344CB8AC3E}">
        <p14:creationId xmlns:p14="http://schemas.microsoft.com/office/powerpoint/2010/main" val="11749202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sz="2400" dirty="0" smtClean="0">
                <a:latin typeface="Times New Roman" panose="02020603050405020304" pitchFamily="18" charset="0"/>
                <a:cs typeface="Times New Roman" panose="02020603050405020304" pitchFamily="18" charset="0"/>
              </a:rPr>
              <a:t>Biçimbilimsel işaretli belirtme durumu ve soyut belirtme durumu arasındaki fark </a:t>
            </a:r>
            <a:r>
              <a:rPr lang="tr-TR" sz="2400" i="1" dirty="0" err="1" smtClean="0">
                <a:latin typeface="Times New Roman" panose="02020603050405020304" pitchFamily="18" charset="0"/>
                <a:cs typeface="Times New Roman" panose="02020603050405020304" pitchFamily="18" charset="0"/>
              </a:rPr>
              <a:t>anlambilimsel</a:t>
            </a:r>
            <a:r>
              <a:rPr lang="tr-TR" sz="2400" dirty="0" err="1" smtClean="0">
                <a:latin typeface="Times New Roman" panose="02020603050405020304" pitchFamily="18" charset="0"/>
                <a:cs typeface="Times New Roman" panose="02020603050405020304" pitchFamily="18" charset="0"/>
              </a:rPr>
              <a:t>dir</a:t>
            </a:r>
            <a:r>
              <a:rPr lang="tr-TR" sz="2400" dirty="0" smtClean="0">
                <a:latin typeface="Times New Roman" panose="02020603050405020304" pitchFamily="18" charset="0"/>
                <a:cs typeface="Times New Roman" panose="02020603050405020304" pitchFamily="18" charset="0"/>
              </a:rPr>
              <a:t>. Bu fark, durumu atanan adın </a:t>
            </a:r>
            <a:r>
              <a:rPr lang="tr-TR" sz="2400" dirty="0" smtClean="0">
                <a:solidFill>
                  <a:srgbClr val="C00000"/>
                </a:solidFill>
                <a:latin typeface="Times New Roman" panose="02020603050405020304" pitchFamily="18" charset="0"/>
                <a:cs typeface="Times New Roman" panose="02020603050405020304" pitchFamily="18" charset="0"/>
              </a:rPr>
              <a:t>belirli </a:t>
            </a:r>
            <a:r>
              <a:rPr lang="tr-TR" sz="2400" dirty="0" smtClean="0">
                <a:latin typeface="Times New Roman" panose="02020603050405020304" pitchFamily="18" charset="0"/>
                <a:cs typeface="Times New Roman" panose="02020603050405020304" pitchFamily="18" charset="0"/>
              </a:rPr>
              <a:t>ve</a:t>
            </a:r>
            <a:r>
              <a:rPr lang="tr-TR" sz="2400" dirty="0" smtClean="0">
                <a:solidFill>
                  <a:srgbClr val="C00000"/>
                </a:solidFill>
                <a:latin typeface="Times New Roman" panose="02020603050405020304" pitchFamily="18" charset="0"/>
                <a:cs typeface="Times New Roman" panose="02020603050405020304" pitchFamily="18" charset="0"/>
              </a:rPr>
              <a:t> belirsiz </a:t>
            </a:r>
            <a:r>
              <a:rPr lang="tr-TR" sz="2400" dirty="0" smtClean="0">
                <a:latin typeface="Times New Roman" panose="02020603050405020304" pitchFamily="18" charset="0"/>
                <a:cs typeface="Times New Roman" panose="02020603050405020304" pitchFamily="18" charset="0"/>
              </a:rPr>
              <a:t>özellik sergilemesi yönündedir. Ama her iki ad da, tümcenin nesnesidir.</a:t>
            </a:r>
          </a:p>
          <a:p>
            <a:pPr algn="just"/>
            <a:r>
              <a:rPr lang="tr-TR" sz="2400" dirty="0" smtClean="0">
                <a:latin typeface="Times New Roman" panose="02020603050405020304" pitchFamily="18" charset="0"/>
                <a:cs typeface="Times New Roman" panose="02020603050405020304" pitchFamily="18" charset="0"/>
              </a:rPr>
              <a:t>(30) a. Ali yere </a:t>
            </a:r>
            <a:r>
              <a:rPr lang="tr-TR" sz="2400" dirty="0" smtClean="0">
                <a:solidFill>
                  <a:srgbClr val="C00000"/>
                </a:solidFill>
                <a:latin typeface="Times New Roman" panose="02020603050405020304" pitchFamily="18" charset="0"/>
                <a:cs typeface="Times New Roman" panose="02020603050405020304" pitchFamily="18" charset="0"/>
              </a:rPr>
              <a:t>kitap</a:t>
            </a:r>
            <a:r>
              <a:rPr lang="tr-TR" sz="2400" dirty="0" smtClean="0">
                <a:latin typeface="Times New Roman" panose="02020603050405020304" pitchFamily="18" charset="0"/>
                <a:cs typeface="Times New Roman" panose="02020603050405020304" pitchFamily="18" charset="0"/>
              </a:rPr>
              <a:t> düşürdü (nesne).</a:t>
            </a:r>
          </a:p>
          <a:p>
            <a:pPr marL="0" indent="0" algn="just">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 </a:t>
            </a:r>
            <a:r>
              <a:rPr lang="tr-TR" sz="2400" dirty="0">
                <a:latin typeface="Times New Roman" panose="02020603050405020304" pitchFamily="18" charset="0"/>
                <a:cs typeface="Times New Roman" panose="02020603050405020304" pitchFamily="18" charset="0"/>
              </a:rPr>
              <a:t>Ali yere </a:t>
            </a:r>
            <a:r>
              <a:rPr lang="tr-TR" sz="2400" dirty="0" smtClean="0">
                <a:solidFill>
                  <a:srgbClr val="C00000"/>
                </a:solidFill>
                <a:latin typeface="Times New Roman" panose="02020603050405020304" pitchFamily="18" charset="0"/>
                <a:cs typeface="Times New Roman" panose="02020603050405020304" pitchFamily="18" charset="0"/>
              </a:rPr>
              <a:t>kitabı </a:t>
            </a:r>
            <a:r>
              <a:rPr lang="tr-TR" sz="2400" dirty="0" smtClean="0">
                <a:latin typeface="Times New Roman" panose="02020603050405020304" pitchFamily="18" charset="0"/>
                <a:cs typeface="Times New Roman" panose="02020603050405020304" pitchFamily="18" charset="0"/>
              </a:rPr>
              <a:t>düşürdü (nesne).</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04901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sz="2400" dirty="0" smtClean="0">
                <a:latin typeface="Times New Roman" panose="02020603050405020304" pitchFamily="18" charset="0"/>
                <a:cs typeface="Times New Roman" panose="02020603050405020304" pitchFamily="18" charset="0"/>
              </a:rPr>
              <a:t>(31) </a:t>
            </a:r>
            <a:r>
              <a:rPr lang="tr-TR" sz="2400" dirty="0">
                <a:latin typeface="Times New Roman" panose="02020603050405020304" pitchFamily="18" charset="0"/>
                <a:cs typeface="Times New Roman" panose="02020603050405020304" pitchFamily="18" charset="0"/>
              </a:rPr>
              <a:t>a. Ali yere </a:t>
            </a:r>
            <a:r>
              <a:rPr lang="tr-TR" sz="2400" dirty="0" smtClean="0">
                <a:solidFill>
                  <a:srgbClr val="C00000"/>
                </a:solidFill>
                <a:latin typeface="Times New Roman" panose="02020603050405020304" pitchFamily="18" charset="0"/>
                <a:cs typeface="Times New Roman" panose="02020603050405020304" pitchFamily="18" charset="0"/>
              </a:rPr>
              <a:t>kitap</a:t>
            </a:r>
            <a:r>
              <a:rPr lang="tr-TR" sz="2400" dirty="0" smtClean="0">
                <a:latin typeface="Times New Roman" panose="02020603050405020304" pitchFamily="18" charset="0"/>
                <a:cs typeface="Times New Roman" panose="02020603050405020304" pitchFamily="18" charset="0"/>
              </a:rPr>
              <a:t> düşürdü.</a:t>
            </a: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b. Ali yere </a:t>
            </a:r>
            <a:r>
              <a:rPr lang="tr-TR" sz="2400" dirty="0" smtClean="0">
                <a:solidFill>
                  <a:srgbClr val="C00000"/>
                </a:solidFill>
                <a:latin typeface="Times New Roman" panose="02020603050405020304" pitchFamily="18" charset="0"/>
                <a:cs typeface="Times New Roman" panose="02020603050405020304" pitchFamily="18" charset="0"/>
              </a:rPr>
              <a:t>kitabı</a:t>
            </a:r>
            <a:r>
              <a:rPr lang="tr-TR" sz="2400" dirty="0" smtClean="0">
                <a:latin typeface="Times New Roman" panose="02020603050405020304" pitchFamily="18" charset="0"/>
                <a:cs typeface="Times New Roman" panose="02020603050405020304" pitchFamily="18" charset="0"/>
              </a:rPr>
              <a:t> düşürdü.</a:t>
            </a:r>
          </a:p>
          <a:p>
            <a:pPr marL="0" indent="0" algn="just">
              <a:buNone/>
            </a:pPr>
            <a:r>
              <a:rPr lang="tr-TR" sz="2400" dirty="0" smtClean="0">
                <a:latin typeface="Times New Roman" panose="02020603050405020304" pitchFamily="18" charset="0"/>
                <a:cs typeface="Times New Roman" panose="02020603050405020304" pitchFamily="18" charset="0"/>
              </a:rPr>
              <a:t>(31a)’</a:t>
            </a:r>
            <a:r>
              <a:rPr lang="tr-TR" sz="2400" dirty="0" err="1" smtClean="0">
                <a:latin typeface="Times New Roman" panose="02020603050405020304" pitchFamily="18" charset="0"/>
                <a:cs typeface="Times New Roman" panose="02020603050405020304" pitchFamily="18" charset="0"/>
              </a:rPr>
              <a:t>daki</a:t>
            </a:r>
            <a:r>
              <a:rPr lang="tr-TR" sz="2400" dirty="0" smtClean="0">
                <a:latin typeface="Times New Roman" panose="02020603050405020304" pitchFamily="18" charset="0"/>
                <a:cs typeface="Times New Roman" panose="02020603050405020304" pitchFamily="18" charset="0"/>
              </a:rPr>
              <a:t> ‘kitap’ adı, hem konuşucu hem de dinleyici açısından belirsizken (31b)’deki ‘kitap’ adı belirlidir.  </a:t>
            </a:r>
            <a:endParaRPr lang="tr-TR" sz="24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7372434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sz="2400" dirty="0" smtClean="0">
                <a:latin typeface="Times New Roman" panose="02020603050405020304" pitchFamily="18" charset="0"/>
                <a:cs typeface="Times New Roman" panose="02020603050405020304" pitchFamily="18" charset="0"/>
              </a:rPr>
              <a:t>Ad </a:t>
            </a:r>
            <a:r>
              <a:rPr lang="tr-TR" sz="2400" dirty="0">
                <a:latin typeface="Times New Roman" panose="02020603050405020304" pitchFamily="18" charset="0"/>
                <a:cs typeface="Times New Roman" panose="02020603050405020304" pitchFamily="18" charset="0"/>
              </a:rPr>
              <a:t>içsel olarak </a:t>
            </a:r>
            <a:r>
              <a:rPr lang="tr-TR" sz="2400" dirty="0" smtClean="0">
                <a:latin typeface="Times New Roman" panose="02020603050405020304" pitchFamily="18" charset="0"/>
                <a:cs typeface="Times New Roman" panose="02020603050405020304" pitchFamily="18" charset="0"/>
              </a:rPr>
              <a:t>belirlilik taşıyorsa belirtme durumu </a:t>
            </a:r>
            <a:r>
              <a:rPr lang="tr-TR" sz="2400" dirty="0">
                <a:latin typeface="Times New Roman" panose="02020603050405020304" pitchFamily="18" charset="0"/>
                <a:cs typeface="Times New Roman" panose="02020603050405020304" pitchFamily="18" charset="0"/>
              </a:rPr>
              <a:t>eklenmelidir. </a:t>
            </a:r>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32) </a:t>
            </a:r>
            <a:r>
              <a:rPr lang="tr-TR" sz="2400" dirty="0" smtClean="0">
                <a:latin typeface="Times New Roman" panose="02020603050405020304" pitchFamily="18" charset="0"/>
                <a:cs typeface="Times New Roman" panose="02020603050405020304" pitchFamily="18" charset="0"/>
              </a:rPr>
              <a:t>a. Ali </a:t>
            </a:r>
            <a:r>
              <a:rPr lang="tr-TR" sz="2400" dirty="0">
                <a:latin typeface="Times New Roman" panose="02020603050405020304" pitchFamily="18" charset="0"/>
                <a:cs typeface="Times New Roman" panose="02020603050405020304" pitchFamily="18" charset="0"/>
              </a:rPr>
              <a:t>Ayşe’yi </a:t>
            </a:r>
            <a:r>
              <a:rPr lang="tr-TR" sz="2400" dirty="0" smtClean="0">
                <a:latin typeface="Times New Roman" panose="02020603050405020304" pitchFamily="18" charset="0"/>
                <a:cs typeface="Times New Roman" panose="02020603050405020304" pitchFamily="18" charset="0"/>
              </a:rPr>
              <a:t>seviyor.</a:t>
            </a:r>
          </a:p>
          <a:p>
            <a:pPr marL="0" indent="0" algn="just">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 *Ali </a:t>
            </a:r>
            <a:r>
              <a:rPr lang="tr-TR" sz="2400" dirty="0">
                <a:latin typeface="Times New Roman" panose="02020603050405020304" pitchFamily="18" charset="0"/>
                <a:cs typeface="Times New Roman" panose="02020603050405020304" pitchFamily="18" charset="0"/>
              </a:rPr>
              <a:t>Ayşe </a:t>
            </a:r>
            <a:r>
              <a:rPr lang="tr-TR" sz="2400" dirty="0" smtClean="0">
                <a:latin typeface="Times New Roman" panose="02020603050405020304" pitchFamily="18" charset="0"/>
                <a:cs typeface="Times New Roman" panose="02020603050405020304" pitchFamily="18" charset="0"/>
              </a:rPr>
              <a:t>seviyor.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07428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sz="2400" dirty="0">
                <a:latin typeface="Times New Roman" panose="02020603050405020304" pitchFamily="18" charset="0"/>
                <a:cs typeface="Times New Roman" panose="02020603050405020304" pitchFamily="18" charset="0"/>
              </a:rPr>
              <a:t>Belirli niceleyiciler (bu, şu, o, diğer, öbür, aynı, bütün, tüm, her, her bir </a:t>
            </a:r>
            <a:r>
              <a:rPr lang="tr-TR" sz="2400" dirty="0" smtClean="0">
                <a:latin typeface="Times New Roman" panose="02020603050405020304" pitchFamily="18" charset="0"/>
                <a:cs typeface="Times New Roman" panose="02020603050405020304" pitchFamily="18" charset="0"/>
              </a:rPr>
              <a:t>vb.) </a:t>
            </a:r>
            <a:r>
              <a:rPr lang="tr-TR" sz="2400" dirty="0">
                <a:latin typeface="Times New Roman" panose="02020603050405020304" pitchFamily="18" charset="0"/>
                <a:cs typeface="Times New Roman" panose="02020603050405020304" pitchFamily="18" charset="0"/>
              </a:rPr>
              <a:t>de içsel olarak </a:t>
            </a:r>
            <a:r>
              <a:rPr lang="tr-TR" sz="2400" dirty="0" smtClean="0">
                <a:latin typeface="Times New Roman" panose="02020603050405020304" pitchFamily="18" charset="0"/>
                <a:cs typeface="Times New Roman" panose="02020603050405020304" pitchFamily="18" charset="0"/>
              </a:rPr>
              <a:t>belirlilik </a:t>
            </a:r>
            <a:r>
              <a:rPr lang="tr-TR" sz="2400" dirty="0">
                <a:latin typeface="Times New Roman" panose="02020603050405020304" pitchFamily="18" charset="0"/>
                <a:cs typeface="Times New Roman" panose="02020603050405020304" pitchFamily="18" charset="0"/>
              </a:rPr>
              <a:t>taşımaktadır, bu durumunda </a:t>
            </a:r>
            <a:r>
              <a:rPr lang="tr-TR" sz="2400" dirty="0" smtClean="0">
                <a:latin typeface="Times New Roman" panose="02020603050405020304" pitchFamily="18" charset="0"/>
                <a:cs typeface="Times New Roman" panose="02020603050405020304" pitchFamily="18" charset="0"/>
              </a:rPr>
              <a:t>bu niceleyicilerin niteledikleri adlara belirtme </a:t>
            </a:r>
            <a:r>
              <a:rPr lang="tr-TR" sz="2400" dirty="0">
                <a:latin typeface="Times New Roman" panose="02020603050405020304" pitchFamily="18" charset="0"/>
                <a:cs typeface="Times New Roman" panose="02020603050405020304" pitchFamily="18" charset="0"/>
              </a:rPr>
              <a:t>durumu </a:t>
            </a:r>
            <a:r>
              <a:rPr lang="tr-TR" sz="2400" dirty="0" smtClean="0">
                <a:latin typeface="Times New Roman" panose="02020603050405020304" pitchFamily="18" charset="0"/>
                <a:cs typeface="Times New Roman" panose="02020603050405020304" pitchFamily="18" charset="0"/>
              </a:rPr>
              <a:t>eklenmesi zorunludur.</a:t>
            </a:r>
          </a:p>
          <a:p>
            <a:pPr algn="just"/>
            <a:r>
              <a:rPr lang="tr-TR" sz="2400"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33) </a:t>
            </a:r>
            <a:r>
              <a:rPr lang="tr-TR" sz="2400" dirty="0" smtClean="0">
                <a:latin typeface="Times New Roman" panose="02020603050405020304" pitchFamily="18" charset="0"/>
                <a:cs typeface="Times New Roman" panose="02020603050405020304" pitchFamily="18" charset="0"/>
              </a:rPr>
              <a:t>a. Ali bu kızı seviyor.</a:t>
            </a:r>
          </a:p>
          <a:p>
            <a:pPr marL="0" indent="0" algn="just">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 Ali bu kız seviyor.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50721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algn="just"/>
            <a:r>
              <a:rPr lang="tr-TR" sz="2400" dirty="0" smtClean="0">
                <a:latin typeface="Times New Roman" panose="02020603050405020304" pitchFamily="18" charset="0"/>
                <a:cs typeface="Times New Roman" panose="02020603050405020304" pitchFamily="18" charset="0"/>
              </a:rPr>
              <a:t>İyelik biçimbirimlerinin </a:t>
            </a:r>
            <a:r>
              <a:rPr lang="tr-TR" sz="2400" dirty="0">
                <a:latin typeface="Times New Roman" panose="02020603050405020304" pitchFamily="18" charset="0"/>
                <a:cs typeface="Times New Roman" panose="02020603050405020304" pitchFamily="18" charset="0"/>
              </a:rPr>
              <a:t>eklendiği </a:t>
            </a:r>
            <a:r>
              <a:rPr lang="tr-TR" sz="2400" dirty="0" smtClean="0">
                <a:latin typeface="Times New Roman" panose="02020603050405020304" pitchFamily="18" charset="0"/>
                <a:cs typeface="Times New Roman" panose="02020603050405020304" pitchFamily="18" charset="0"/>
              </a:rPr>
              <a:t>adlara belirtme </a:t>
            </a:r>
            <a:r>
              <a:rPr lang="tr-TR" sz="2400" dirty="0">
                <a:latin typeface="Times New Roman" panose="02020603050405020304" pitchFamily="18" charset="0"/>
                <a:cs typeface="Times New Roman" panose="02020603050405020304" pitchFamily="18" charset="0"/>
              </a:rPr>
              <a:t>durumu </a:t>
            </a:r>
            <a:r>
              <a:rPr lang="tr-TR" sz="2400" dirty="0" smtClean="0">
                <a:latin typeface="Times New Roman" panose="02020603050405020304" pitchFamily="18" charset="0"/>
                <a:cs typeface="Times New Roman" panose="02020603050405020304" pitchFamily="18" charset="0"/>
              </a:rPr>
              <a:t>eklenmesi zorunludur çünkü iyelik biçimbirimi eklendiği adı ‘belirli’ hâle getirir.</a:t>
            </a:r>
          </a:p>
          <a:p>
            <a:pPr algn="just"/>
            <a:r>
              <a:rPr lang="tr-TR" sz="2400" dirty="0" smtClean="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34) </a:t>
            </a:r>
            <a:r>
              <a:rPr lang="tr-TR" sz="2400" dirty="0" smtClean="0">
                <a:latin typeface="Times New Roman" panose="02020603050405020304" pitchFamily="18" charset="0"/>
                <a:cs typeface="Times New Roman" panose="02020603050405020304" pitchFamily="18" charset="0"/>
              </a:rPr>
              <a:t>a. Ali </a:t>
            </a:r>
            <a:r>
              <a:rPr lang="tr-TR" sz="2400" dirty="0">
                <a:latin typeface="Times New Roman" panose="02020603050405020304" pitchFamily="18" charset="0"/>
                <a:cs typeface="Times New Roman" panose="02020603050405020304" pitchFamily="18" charset="0"/>
              </a:rPr>
              <a:t>kitabımı </a:t>
            </a:r>
            <a:r>
              <a:rPr lang="tr-TR" sz="2400" dirty="0" smtClean="0">
                <a:latin typeface="Times New Roman" panose="02020603050405020304" pitchFamily="18" charset="0"/>
                <a:cs typeface="Times New Roman" panose="02020603050405020304" pitchFamily="18" charset="0"/>
              </a:rPr>
              <a:t>aldı. </a:t>
            </a:r>
          </a:p>
          <a:p>
            <a:pPr marL="0" indent="0" algn="just">
              <a:buNone/>
            </a:pPr>
            <a:r>
              <a:rPr lang="tr-TR" sz="2400" dirty="0" smtClean="0">
                <a:latin typeface="Times New Roman" panose="02020603050405020304" pitchFamily="18" charset="0"/>
                <a:cs typeface="Times New Roman" panose="02020603050405020304" pitchFamily="18" charset="0"/>
              </a:rPr>
              <a:t>	b.*Ali </a:t>
            </a:r>
            <a:r>
              <a:rPr lang="tr-TR" sz="2400" dirty="0">
                <a:latin typeface="Times New Roman" panose="02020603050405020304" pitchFamily="18" charset="0"/>
                <a:cs typeface="Times New Roman" panose="02020603050405020304" pitchFamily="18" charset="0"/>
              </a:rPr>
              <a:t>kitabım </a:t>
            </a:r>
            <a:r>
              <a:rPr lang="tr-TR" sz="2400" dirty="0" smtClean="0">
                <a:latin typeface="Times New Roman" panose="02020603050405020304" pitchFamily="18" charset="0"/>
                <a:cs typeface="Times New Roman" panose="02020603050405020304" pitchFamily="18" charset="0"/>
              </a:rPr>
              <a:t>aldı. </a:t>
            </a:r>
          </a:p>
          <a:p>
            <a:pPr algn="just"/>
            <a:r>
              <a:rPr lang="tr-TR" sz="2400" dirty="0" smtClean="0">
                <a:latin typeface="Times New Roman" panose="02020603050405020304" pitchFamily="18" charset="0"/>
                <a:cs typeface="Times New Roman" panose="02020603050405020304" pitchFamily="18" charset="0"/>
              </a:rPr>
              <a:t>Ancak bazı birleşik sözcüklerde yer alan +I/+</a:t>
            </a:r>
            <a:r>
              <a:rPr lang="tr-TR" sz="2400" dirty="0" err="1" smtClean="0">
                <a:latin typeface="Times New Roman" panose="02020603050405020304" pitchFamily="18" charset="0"/>
                <a:cs typeface="Times New Roman" panose="02020603050405020304" pitchFamily="18" charset="0"/>
              </a:rPr>
              <a:t>sI</a:t>
            </a:r>
            <a:r>
              <a:rPr lang="tr-TR" sz="2400" dirty="0" smtClean="0">
                <a:latin typeface="Times New Roman" panose="02020603050405020304" pitchFamily="18" charset="0"/>
                <a:cs typeface="Times New Roman" panose="02020603050405020304" pitchFamily="18" charset="0"/>
              </a:rPr>
              <a:t> iyelik biçimbirimleri kişi kategorisini işaretlemediği için </a:t>
            </a:r>
            <a:r>
              <a:rPr lang="tr-TR" sz="2400" dirty="0">
                <a:latin typeface="Times New Roman" panose="02020603050405020304" pitchFamily="18" charset="0"/>
                <a:cs typeface="Times New Roman" panose="02020603050405020304" pitchFamily="18" charset="0"/>
              </a:rPr>
              <a:t>bu </a:t>
            </a:r>
            <a:r>
              <a:rPr lang="tr-TR" sz="2400" dirty="0" smtClean="0">
                <a:latin typeface="Times New Roman" panose="02020603050405020304" pitchFamily="18" charset="0"/>
                <a:cs typeface="Times New Roman" panose="02020603050405020304" pitchFamily="18" charset="0"/>
              </a:rPr>
              <a:t>tür birleşikler tümcede belirsiz ad öbeği olarak yer alabilir.</a:t>
            </a:r>
          </a:p>
          <a:p>
            <a:pPr algn="just"/>
            <a:r>
              <a:rPr lang="tr-TR" sz="2400"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35) </a:t>
            </a:r>
            <a:r>
              <a:rPr lang="tr-TR" sz="2400" dirty="0" smtClean="0">
                <a:latin typeface="Times New Roman" panose="02020603050405020304" pitchFamily="18" charset="0"/>
                <a:cs typeface="Times New Roman" panose="02020603050405020304" pitchFamily="18" charset="0"/>
              </a:rPr>
              <a:t>a. Ali </a:t>
            </a:r>
            <a:r>
              <a:rPr lang="tr-TR" sz="2400" b="1" dirty="0" smtClean="0">
                <a:latin typeface="Times New Roman" panose="02020603050405020304" pitchFamily="18" charset="0"/>
                <a:cs typeface="Times New Roman" panose="02020603050405020304" pitchFamily="18" charset="0"/>
              </a:rPr>
              <a:t>fotoğraf</a:t>
            </a: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makine</a:t>
            </a:r>
            <a:r>
              <a:rPr lang="tr-TR" sz="2400" b="1" dirty="0">
                <a:latin typeface="Times New Roman" panose="02020603050405020304" pitchFamily="18" charset="0"/>
                <a:cs typeface="Times New Roman" panose="02020603050405020304" pitchFamily="18" charset="0"/>
              </a:rPr>
              <a:t>si</a:t>
            </a:r>
            <a:r>
              <a:rPr lang="tr-TR" sz="2400" dirty="0">
                <a:latin typeface="Times New Roman" panose="02020603050405020304" pitchFamily="18" charset="0"/>
                <a:cs typeface="Times New Roman" panose="02020603050405020304" pitchFamily="18" charset="0"/>
              </a:rPr>
              <a:t>ni aldı. </a:t>
            </a: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	b. Ali </a:t>
            </a:r>
            <a:r>
              <a:rPr lang="tr-TR" sz="2400" dirty="0">
                <a:latin typeface="Times New Roman" panose="02020603050405020304" pitchFamily="18" charset="0"/>
                <a:cs typeface="Times New Roman" panose="02020603050405020304" pitchFamily="18" charset="0"/>
              </a:rPr>
              <a:t>fotoğraf makinesi </a:t>
            </a:r>
            <a:r>
              <a:rPr lang="tr-TR" sz="2400" dirty="0" smtClean="0">
                <a:latin typeface="Times New Roman" panose="02020603050405020304" pitchFamily="18" charset="0"/>
                <a:cs typeface="Times New Roman" panose="02020603050405020304" pitchFamily="18" charset="0"/>
              </a:rPr>
              <a:t>aldı.</a:t>
            </a:r>
          </a:p>
          <a:p>
            <a:pPr marL="0" indent="0" algn="just">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c. </a:t>
            </a:r>
            <a:r>
              <a:rPr lang="tr-TR" sz="2400" b="1" dirty="0">
                <a:latin typeface="Times New Roman" panose="02020603050405020304" pitchFamily="18" charset="0"/>
                <a:cs typeface="Times New Roman" panose="02020603050405020304" pitchFamily="18" charset="0"/>
              </a:rPr>
              <a:t>Ali</a:t>
            </a:r>
            <a:r>
              <a:rPr lang="tr-TR" sz="2400" dirty="0">
                <a:latin typeface="Times New Roman" panose="02020603050405020304" pitchFamily="18" charset="0"/>
                <a:cs typeface="Times New Roman" panose="02020603050405020304" pitchFamily="18" charset="0"/>
              </a:rPr>
              <a:t>’nin fotoğraf </a:t>
            </a:r>
            <a:r>
              <a:rPr lang="tr-TR" sz="2400" dirty="0" smtClean="0">
                <a:latin typeface="Times New Roman" panose="02020603050405020304" pitchFamily="18" charset="0"/>
                <a:cs typeface="Times New Roman" panose="02020603050405020304" pitchFamily="18" charset="0"/>
              </a:rPr>
              <a:t>makine</a:t>
            </a:r>
            <a:r>
              <a:rPr lang="tr-TR" sz="2400" b="1" dirty="0" smtClean="0">
                <a:latin typeface="Times New Roman" panose="02020603050405020304" pitchFamily="18" charset="0"/>
                <a:cs typeface="Times New Roman" panose="02020603050405020304" pitchFamily="18" charset="0"/>
              </a:rPr>
              <a:t>si</a:t>
            </a:r>
            <a:r>
              <a:rPr lang="tr-TR" sz="2400" dirty="0" smtClean="0">
                <a:latin typeface="Times New Roman" panose="02020603050405020304" pitchFamily="18" charset="0"/>
                <a:cs typeface="Times New Roman" panose="02020603050405020304" pitchFamily="18" charset="0"/>
              </a:rPr>
              <a:t>ni beğendim.</a:t>
            </a:r>
          </a:p>
          <a:p>
            <a:pPr marL="0" indent="0" algn="just">
              <a:buNone/>
            </a:pPr>
            <a:r>
              <a:rPr lang="tr-TR" sz="2400" dirty="0" smtClean="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35a</a:t>
            </a:r>
            <a:r>
              <a:rPr lang="tr-TR" sz="2400" dirty="0" smtClean="0">
                <a:latin typeface="Times New Roman" panose="02020603050405020304" pitchFamily="18" charset="0"/>
                <a:cs typeface="Times New Roman" panose="02020603050405020304" pitchFamily="18" charset="0"/>
              </a:rPr>
              <a:t>)’da –</a:t>
            </a:r>
            <a:r>
              <a:rPr lang="tr-TR" sz="2400" dirty="0" err="1" smtClean="0">
                <a:latin typeface="Times New Roman" panose="02020603050405020304" pitchFamily="18" charset="0"/>
                <a:cs typeface="Times New Roman" panose="02020603050405020304" pitchFamily="18" charset="0"/>
              </a:rPr>
              <a:t>sı</a:t>
            </a:r>
            <a:r>
              <a:rPr lang="tr-TR" sz="2400" dirty="0" smtClean="0">
                <a:latin typeface="Times New Roman" panose="02020603050405020304" pitchFamily="18" charset="0"/>
                <a:cs typeface="Times New Roman" panose="02020603050405020304" pitchFamily="18" charset="0"/>
              </a:rPr>
              <a:t> biçimbirimi ‘fotoğraf’ sözcüğüyle ilişkili olup kişi kategorisi bildirmemektedir. Ama (</a:t>
            </a:r>
            <a:r>
              <a:rPr lang="tr-TR" sz="2400" dirty="0" smtClean="0">
                <a:latin typeface="Times New Roman" panose="02020603050405020304" pitchFamily="18" charset="0"/>
                <a:cs typeface="Times New Roman" panose="02020603050405020304" pitchFamily="18" charset="0"/>
              </a:rPr>
              <a:t>35c</a:t>
            </a:r>
            <a:r>
              <a:rPr lang="tr-TR" sz="2400" dirty="0" smtClean="0">
                <a:latin typeface="Times New Roman" panose="02020603050405020304" pitchFamily="18" charset="0"/>
                <a:cs typeface="Times New Roman" panose="02020603050405020304" pitchFamily="18" charset="0"/>
              </a:rPr>
              <a:t>)’de </a:t>
            </a:r>
            <a:r>
              <a:rPr lang="tr-TR" sz="2400" dirty="0">
                <a:latin typeface="Times New Roman" panose="02020603050405020304" pitchFamily="18" charset="0"/>
                <a:cs typeface="Times New Roman" panose="02020603050405020304" pitchFamily="18" charset="0"/>
              </a:rPr>
              <a:t>–</a:t>
            </a:r>
            <a:r>
              <a:rPr lang="tr-TR" sz="2400" dirty="0" err="1">
                <a:latin typeface="Times New Roman" panose="02020603050405020304" pitchFamily="18" charset="0"/>
                <a:cs typeface="Times New Roman" panose="02020603050405020304" pitchFamily="18" charset="0"/>
              </a:rPr>
              <a:t>sı</a:t>
            </a:r>
            <a:r>
              <a:rPr lang="tr-TR" sz="2400" dirty="0">
                <a:latin typeface="Times New Roman" panose="02020603050405020304" pitchFamily="18" charset="0"/>
                <a:cs typeface="Times New Roman" panose="02020603050405020304" pitchFamily="18" charset="0"/>
              </a:rPr>
              <a:t> biçimbirimi </a:t>
            </a:r>
            <a:r>
              <a:rPr lang="tr-TR" sz="2400" dirty="0" smtClean="0">
                <a:latin typeface="Times New Roman" panose="02020603050405020304" pitchFamily="18" charset="0"/>
                <a:cs typeface="Times New Roman" panose="02020603050405020304" pitchFamily="18" charset="0"/>
              </a:rPr>
              <a:t>‘Ali’ sözcüğüyle ilişkili olup kişi kategorisi işaretlemektedir.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4788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sz="2400" dirty="0" smtClean="0">
                <a:latin typeface="Times New Roman" panose="02020603050405020304" pitchFamily="18" charset="0"/>
                <a:cs typeface="Times New Roman" panose="02020603050405020304" pitchFamily="18" charset="0"/>
              </a:rPr>
              <a:t>Türkçede belirtme durumu biçimbirimiyle işaretli ad öbeği tümce içerisinde özgür olarak yer değiştirebilirken </a:t>
            </a:r>
            <a:r>
              <a:rPr lang="tr-TR" sz="2400" dirty="0">
                <a:latin typeface="Times New Roman" panose="02020603050405020304" pitchFamily="18" charset="0"/>
                <a:cs typeface="Times New Roman" panose="02020603050405020304" pitchFamily="18" charset="0"/>
              </a:rPr>
              <a:t>belirtme </a:t>
            </a:r>
            <a:r>
              <a:rPr lang="tr-TR" sz="2400" dirty="0" smtClean="0">
                <a:latin typeface="Times New Roman" panose="02020603050405020304" pitchFamily="18" charset="0"/>
                <a:cs typeface="Times New Roman" panose="02020603050405020304" pitchFamily="18" charset="0"/>
              </a:rPr>
              <a:t>durum biçimbirimiyle  işaretsiz ad öbeği aynı şekilde yer değiştiremez ve bulunduğu konum eylem-önüdür.</a:t>
            </a:r>
          </a:p>
          <a:p>
            <a:pPr algn="just"/>
            <a:r>
              <a:rPr lang="tr-TR" sz="2400" dirty="0" smtClean="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36) </a:t>
            </a:r>
            <a:r>
              <a:rPr lang="tr-TR" sz="2400" dirty="0" smtClean="0">
                <a:latin typeface="Times New Roman" panose="02020603050405020304" pitchFamily="18" charset="0"/>
                <a:cs typeface="Times New Roman" panose="02020603050405020304" pitchFamily="18" charset="0"/>
              </a:rPr>
              <a:t>a. Ali Ayşe için dün </a:t>
            </a:r>
            <a:r>
              <a:rPr lang="tr-TR" sz="2400" dirty="0" smtClean="0">
                <a:solidFill>
                  <a:srgbClr val="C00000"/>
                </a:solidFill>
                <a:latin typeface="Times New Roman" panose="02020603050405020304" pitchFamily="18" charset="0"/>
                <a:cs typeface="Times New Roman" panose="02020603050405020304" pitchFamily="18" charset="0"/>
              </a:rPr>
              <a:t>çay </a:t>
            </a:r>
            <a:r>
              <a:rPr lang="tr-TR" sz="2400" dirty="0" smtClean="0">
                <a:latin typeface="Times New Roman" panose="02020603050405020304" pitchFamily="18" charset="0"/>
                <a:cs typeface="Times New Roman" panose="02020603050405020304" pitchFamily="18" charset="0"/>
              </a:rPr>
              <a:t>doldurdu. </a:t>
            </a:r>
          </a:p>
          <a:p>
            <a:pPr marL="0" indent="0" algn="just">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 Ali </a:t>
            </a:r>
            <a:r>
              <a:rPr lang="tr-TR" sz="2400" dirty="0">
                <a:solidFill>
                  <a:srgbClr val="C00000"/>
                </a:solidFill>
                <a:latin typeface="Times New Roman" panose="02020603050405020304" pitchFamily="18" charset="0"/>
                <a:cs typeface="Times New Roman" panose="02020603050405020304" pitchFamily="18" charset="0"/>
              </a:rPr>
              <a:t>çay </a:t>
            </a:r>
            <a:r>
              <a:rPr lang="tr-TR" sz="2400" dirty="0" smtClean="0">
                <a:latin typeface="Times New Roman" panose="02020603050405020304" pitchFamily="18" charset="0"/>
                <a:cs typeface="Times New Roman" panose="02020603050405020304" pitchFamily="18" charset="0"/>
              </a:rPr>
              <a:t>Ayşe </a:t>
            </a:r>
            <a:r>
              <a:rPr lang="tr-TR" sz="2400" dirty="0">
                <a:latin typeface="Times New Roman" panose="02020603050405020304" pitchFamily="18" charset="0"/>
                <a:cs typeface="Times New Roman" panose="02020603050405020304" pitchFamily="18" charset="0"/>
              </a:rPr>
              <a:t>için dün </a:t>
            </a:r>
            <a:r>
              <a:rPr lang="tr-TR" sz="2400" dirty="0" smtClean="0">
                <a:latin typeface="Times New Roman" panose="02020603050405020304" pitchFamily="18" charset="0"/>
                <a:cs typeface="Times New Roman" panose="02020603050405020304" pitchFamily="18" charset="0"/>
              </a:rPr>
              <a:t>doldurdu</a:t>
            </a:r>
            <a:r>
              <a:rPr lang="tr-TR" sz="2400" dirty="0">
                <a:latin typeface="Times New Roman" panose="02020603050405020304" pitchFamily="18" charset="0"/>
                <a:cs typeface="Times New Roman" panose="02020603050405020304" pitchFamily="18" charset="0"/>
              </a:rPr>
              <a:t>. </a:t>
            </a: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c.* </a:t>
            </a:r>
            <a:r>
              <a:rPr lang="tr-TR" sz="2400" dirty="0" smtClean="0">
                <a:solidFill>
                  <a:srgbClr val="C00000"/>
                </a:solidFill>
                <a:latin typeface="Times New Roman" panose="02020603050405020304" pitchFamily="18" charset="0"/>
                <a:cs typeface="Times New Roman" panose="02020603050405020304" pitchFamily="18" charset="0"/>
              </a:rPr>
              <a:t>Çay </a:t>
            </a:r>
            <a:r>
              <a:rPr lang="tr-TR" sz="2400" dirty="0" smtClean="0">
                <a:latin typeface="Times New Roman" panose="02020603050405020304" pitchFamily="18" charset="0"/>
                <a:cs typeface="Times New Roman" panose="02020603050405020304" pitchFamily="18" charset="0"/>
              </a:rPr>
              <a:t>Ali Ayşe </a:t>
            </a:r>
            <a:r>
              <a:rPr lang="tr-TR" sz="2400" dirty="0">
                <a:latin typeface="Times New Roman" panose="02020603050405020304" pitchFamily="18" charset="0"/>
                <a:cs typeface="Times New Roman" panose="02020603050405020304" pitchFamily="18" charset="0"/>
              </a:rPr>
              <a:t>için dün doldurdu. </a:t>
            </a: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d.* </a:t>
            </a:r>
            <a:r>
              <a:rPr lang="tr-TR" sz="2400" dirty="0">
                <a:latin typeface="Times New Roman" panose="02020603050405020304" pitchFamily="18" charset="0"/>
                <a:cs typeface="Times New Roman" panose="02020603050405020304" pitchFamily="18" charset="0"/>
              </a:rPr>
              <a:t>Ayşe için dün </a:t>
            </a:r>
            <a:r>
              <a:rPr lang="tr-TR" sz="2400" dirty="0" smtClean="0">
                <a:latin typeface="Times New Roman" panose="02020603050405020304" pitchFamily="18" charset="0"/>
                <a:cs typeface="Times New Roman" panose="02020603050405020304" pitchFamily="18" charset="0"/>
              </a:rPr>
              <a:t>doldurdu</a:t>
            </a:r>
            <a:r>
              <a:rPr lang="tr-TR" sz="2400" dirty="0">
                <a:latin typeface="Times New Roman" panose="02020603050405020304" pitchFamily="18" charset="0"/>
                <a:cs typeface="Times New Roman" panose="02020603050405020304" pitchFamily="18" charset="0"/>
              </a:rPr>
              <a:t> </a:t>
            </a:r>
            <a:r>
              <a:rPr lang="tr-TR" sz="2400" dirty="0" smtClean="0">
                <a:solidFill>
                  <a:srgbClr val="C00000"/>
                </a:solidFill>
                <a:latin typeface="Times New Roman" panose="02020603050405020304" pitchFamily="18" charset="0"/>
                <a:cs typeface="Times New Roman" panose="02020603050405020304" pitchFamily="18" charset="0"/>
              </a:rPr>
              <a:t>çay </a:t>
            </a:r>
            <a:r>
              <a:rPr lang="tr-TR" sz="2400" dirty="0" smtClean="0">
                <a:latin typeface="Times New Roman" panose="02020603050405020304" pitchFamily="18" charset="0"/>
                <a:cs typeface="Times New Roman" panose="02020603050405020304" pitchFamily="18" charset="0"/>
              </a:rPr>
              <a:t>Ali. </a:t>
            </a:r>
            <a:endParaRPr lang="tr-TR" sz="2400" dirty="0">
              <a:latin typeface="Times New Roman" panose="02020603050405020304" pitchFamily="18" charset="0"/>
              <a:cs typeface="Times New Roman" panose="02020603050405020304" pitchFamily="18" charset="0"/>
            </a:endParaRPr>
          </a:p>
          <a:p>
            <a:pPr marL="0" indent="0">
              <a:buNone/>
            </a:pPr>
            <a:endParaRPr lang="tr-TR" dirty="0"/>
          </a:p>
          <a:p>
            <a:pPr marL="0" indent="0">
              <a:buNone/>
            </a:pPr>
            <a:endParaRPr lang="tr-TR" dirty="0"/>
          </a:p>
        </p:txBody>
      </p:sp>
    </p:spTree>
    <p:extLst>
      <p:ext uri="{BB962C8B-B14F-4D97-AF65-F5344CB8AC3E}">
        <p14:creationId xmlns:p14="http://schemas.microsoft.com/office/powerpoint/2010/main" val="8200236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sz="2400" dirty="0" smtClean="0">
                <a:latin typeface="Times New Roman" panose="02020603050405020304" pitchFamily="18" charset="0"/>
                <a:cs typeface="Times New Roman" panose="02020603050405020304" pitchFamily="18" charset="0"/>
              </a:rPr>
              <a:t>Nesne, eyleme anlamsal, yapısal ve çizgisel açıdan özneden daha yakındır. </a:t>
            </a:r>
          </a:p>
          <a:p>
            <a:r>
              <a:rPr lang="tr-TR" sz="2400" dirty="0" smtClean="0">
                <a:latin typeface="Times New Roman" panose="02020603050405020304" pitchFamily="18" charset="0"/>
                <a:cs typeface="Times New Roman" panose="02020603050405020304" pitchFamily="18" charset="0"/>
              </a:rPr>
              <a:t>(38) Ali </a:t>
            </a:r>
            <a:r>
              <a:rPr lang="tr-TR" sz="2400" dirty="0" smtClean="0">
                <a:solidFill>
                  <a:srgbClr val="C00000"/>
                </a:solidFill>
                <a:latin typeface="Times New Roman" panose="02020603050405020304" pitchFamily="18" charset="0"/>
                <a:cs typeface="Times New Roman" panose="02020603050405020304" pitchFamily="18" charset="0"/>
              </a:rPr>
              <a:t>şu evi </a:t>
            </a:r>
            <a:r>
              <a:rPr lang="tr-TR" sz="2400" dirty="0" smtClean="0">
                <a:latin typeface="Times New Roman" panose="02020603050405020304" pitchFamily="18" charset="0"/>
                <a:cs typeface="Times New Roman" panose="02020603050405020304" pitchFamily="18" charset="0"/>
              </a:rPr>
              <a:t>sattı.</a:t>
            </a:r>
          </a:p>
          <a:p>
            <a:pPr marL="114300" indent="0">
              <a:buNone/>
            </a:pPr>
            <a:r>
              <a:rPr lang="tr-TR" sz="2400" b="1" dirty="0" smtClean="0">
                <a:latin typeface="Times New Roman" panose="02020603050405020304" pitchFamily="18" charset="0"/>
                <a:cs typeface="Times New Roman" panose="02020603050405020304" pitchFamily="18" charset="0"/>
              </a:rPr>
              <a:t>Ama</a:t>
            </a:r>
            <a:r>
              <a:rPr lang="tr-TR" sz="2400" dirty="0" smtClean="0">
                <a:latin typeface="Times New Roman" panose="02020603050405020304" pitchFamily="18" charset="0"/>
                <a:cs typeface="Times New Roman" panose="02020603050405020304" pitchFamily="18" charset="0"/>
              </a:rPr>
              <a:t>;</a:t>
            </a:r>
          </a:p>
          <a:p>
            <a:r>
              <a:rPr lang="tr-TR" sz="2400" dirty="0" smtClean="0">
                <a:latin typeface="Times New Roman" panose="02020603050405020304" pitchFamily="18" charset="0"/>
                <a:cs typeface="Times New Roman" panose="02020603050405020304" pitchFamily="18" charset="0"/>
              </a:rPr>
              <a:t>(39) a. Evi </a:t>
            </a:r>
            <a:r>
              <a:rPr lang="tr-TR" sz="2400" dirty="0" smtClean="0">
                <a:solidFill>
                  <a:srgbClr val="C00000"/>
                </a:solidFill>
                <a:latin typeface="Times New Roman" panose="02020603050405020304" pitchFamily="18" charset="0"/>
                <a:cs typeface="Times New Roman" panose="02020603050405020304" pitchFamily="18" charset="0"/>
              </a:rPr>
              <a:t>su</a:t>
            </a:r>
            <a:r>
              <a:rPr lang="tr-TR" sz="2400" dirty="0" smtClean="0">
                <a:latin typeface="Times New Roman" panose="02020603050405020304" pitchFamily="18" charset="0"/>
                <a:cs typeface="Times New Roman" panose="02020603050405020304" pitchFamily="18" charset="0"/>
              </a:rPr>
              <a:t> bastı.</a:t>
            </a:r>
          </a:p>
          <a:p>
            <a:pPr marL="0" indent="0">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 Beni </a:t>
            </a:r>
            <a:r>
              <a:rPr lang="tr-TR" sz="2400" dirty="0" smtClean="0">
                <a:solidFill>
                  <a:srgbClr val="C00000"/>
                </a:solidFill>
                <a:latin typeface="Times New Roman" panose="02020603050405020304" pitchFamily="18" charset="0"/>
                <a:cs typeface="Times New Roman" panose="02020603050405020304" pitchFamily="18" charset="0"/>
              </a:rPr>
              <a:t>arı </a:t>
            </a:r>
            <a:r>
              <a:rPr lang="tr-TR" sz="2400" dirty="0" smtClean="0">
                <a:latin typeface="Times New Roman" panose="02020603050405020304" pitchFamily="18" charset="0"/>
                <a:cs typeface="Times New Roman" panose="02020603050405020304" pitchFamily="18" charset="0"/>
              </a:rPr>
              <a:t>soktu.</a:t>
            </a:r>
          </a:p>
          <a:p>
            <a:pPr marL="0" indent="0">
              <a:buNone/>
            </a:pPr>
            <a:r>
              <a:rPr lang="tr-TR" dirty="0"/>
              <a:t>	</a:t>
            </a:r>
          </a:p>
        </p:txBody>
      </p:sp>
    </p:spTree>
    <p:extLst>
      <p:ext uri="{BB962C8B-B14F-4D97-AF65-F5344CB8AC3E}">
        <p14:creationId xmlns:p14="http://schemas.microsoft.com/office/powerpoint/2010/main" val="41162587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sz="2400" dirty="0" smtClean="0">
                <a:latin typeface="Times New Roman" panose="02020603050405020304" pitchFamily="18" charset="0"/>
                <a:cs typeface="Times New Roman" panose="02020603050405020304" pitchFamily="18" charset="0"/>
              </a:rPr>
              <a:t>Yalın durum ve belirtme </a:t>
            </a:r>
            <a:r>
              <a:rPr lang="tr-TR" sz="2400" dirty="0" smtClean="0">
                <a:latin typeface="Times New Roman" panose="02020603050405020304" pitchFamily="18" charset="0"/>
                <a:cs typeface="Times New Roman" panose="02020603050405020304" pitchFamily="18" charset="0"/>
              </a:rPr>
              <a:t>durumunu sadece eylemler atayabilir ilgeçler ve sıfatlar atayamaz</a:t>
            </a:r>
            <a:r>
              <a:rPr lang="tr-TR" sz="2400" dirty="0" smtClean="0">
                <a:latin typeface="Times New Roman" panose="02020603050405020304" pitchFamily="18" charset="0"/>
                <a:cs typeface="Times New Roman" panose="02020603050405020304" pitchFamily="18" charset="0"/>
              </a:rPr>
              <a:t>.</a:t>
            </a:r>
          </a:p>
          <a:p>
            <a:pPr algn="just"/>
            <a:r>
              <a:rPr lang="tr-TR" sz="2400" dirty="0" smtClean="0">
                <a:solidFill>
                  <a:srgbClr val="FF0000"/>
                </a:solidFill>
                <a:latin typeface="Times New Roman" panose="02020603050405020304" pitchFamily="18" charset="0"/>
                <a:cs typeface="Times New Roman" panose="02020603050405020304" pitchFamily="18" charset="0"/>
              </a:rPr>
              <a:t>ANCAK</a:t>
            </a:r>
            <a:r>
              <a:rPr lang="tr-TR" sz="2400" dirty="0" smtClean="0">
                <a:latin typeface="Times New Roman" panose="02020603050405020304" pitchFamily="18" charset="0"/>
                <a:cs typeface="Times New Roman" panose="02020603050405020304" pitchFamily="18" charset="0"/>
              </a:rPr>
              <a:t>; yalın durum Evrensel Dilbilgisi çerçevesinde «</a:t>
            </a:r>
            <a:r>
              <a:rPr lang="tr-TR" sz="2400" i="1" dirty="0" smtClean="0">
                <a:latin typeface="Times New Roman" panose="02020603050405020304" pitchFamily="18" charset="0"/>
                <a:cs typeface="Times New Roman" panose="02020603050405020304" pitchFamily="18" charset="0"/>
              </a:rPr>
              <a:t>Zaman Öbeği </a:t>
            </a:r>
            <a:r>
              <a:rPr lang="tr-TR" sz="2400" dirty="0" smtClean="0">
                <a:latin typeface="Times New Roman" panose="02020603050405020304" pitchFamily="18" charset="0"/>
                <a:cs typeface="Times New Roman" panose="02020603050405020304" pitchFamily="18" charset="0"/>
              </a:rPr>
              <a:t>(tense </a:t>
            </a:r>
            <a:r>
              <a:rPr lang="tr-TR" sz="2400" dirty="0" err="1" smtClean="0">
                <a:latin typeface="Times New Roman" panose="02020603050405020304" pitchFamily="18" charset="0"/>
                <a:cs typeface="Times New Roman" panose="02020603050405020304" pitchFamily="18" charset="0"/>
              </a:rPr>
              <a:t>phrase</a:t>
            </a:r>
            <a:r>
              <a:rPr lang="tr-TR" sz="2400" dirty="0" smtClean="0">
                <a:latin typeface="Times New Roman" panose="02020603050405020304" pitchFamily="18" charset="0"/>
                <a:cs typeface="Times New Roman" panose="02020603050405020304" pitchFamily="18" charset="0"/>
              </a:rPr>
              <a:t>)»’</a:t>
            </a:r>
            <a:r>
              <a:rPr lang="tr-TR" sz="2400" dirty="0" err="1" smtClean="0">
                <a:latin typeface="Times New Roman" panose="02020603050405020304" pitchFamily="18" charset="0"/>
                <a:cs typeface="Times New Roman" panose="02020603050405020304" pitchFamily="18" charset="0"/>
              </a:rPr>
              <a:t>ni</a:t>
            </a:r>
            <a:r>
              <a:rPr lang="tr-TR" sz="2400" dirty="0" smtClean="0">
                <a:latin typeface="Times New Roman" panose="02020603050405020304" pitchFamily="18" charset="0"/>
                <a:cs typeface="Times New Roman" panose="02020603050405020304" pitchFamily="18" charset="0"/>
              </a:rPr>
              <a:t> oluşturan «zaman» başı tarafından atandığı iddia edilir. Bu durum sözdizim bileşeninin alanına girdiği için burada </a:t>
            </a:r>
            <a:r>
              <a:rPr lang="tr-TR" sz="2400" dirty="0" err="1" smtClean="0">
                <a:latin typeface="Times New Roman" panose="02020603050405020304" pitchFamily="18" charset="0"/>
                <a:cs typeface="Times New Roman" panose="02020603050405020304" pitchFamily="18" charset="0"/>
              </a:rPr>
              <a:t>ayrıntılandırılmamıştır</a:t>
            </a:r>
            <a:r>
              <a:rPr lang="tr-TR" sz="24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9506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dirty="0">
                <a:latin typeface="Times New Roman" panose="02020603050405020304" pitchFamily="18" charset="0"/>
                <a:cs typeface="Times New Roman" panose="02020603050405020304" pitchFamily="18" charset="0"/>
              </a:rPr>
              <a:t>Durum Kategorisi</a:t>
            </a:r>
            <a:endParaRPr lang="tr-TR" sz="2800" dirty="0"/>
          </a:p>
        </p:txBody>
      </p:sp>
      <p:sp>
        <p:nvSpPr>
          <p:cNvPr id="3" name="İçerik Yer Tutucusu 2"/>
          <p:cNvSpPr>
            <a:spLocks noGrp="1"/>
          </p:cNvSpPr>
          <p:nvPr>
            <p:ph sz="quarter" idx="1"/>
          </p:nvPr>
        </p:nvSpPr>
        <p:spPr/>
        <p:txBody>
          <a:bodyPr/>
          <a:lstStyle/>
          <a:p>
            <a:r>
              <a:rPr lang="tr-TR" dirty="0" smtClean="0">
                <a:latin typeface="Times New Roman" panose="02020603050405020304" pitchFamily="18" charset="0"/>
                <a:cs typeface="Times New Roman" panose="02020603050405020304" pitchFamily="18" charset="0"/>
              </a:rPr>
              <a:t>(3) 	a.* sen + e için </a:t>
            </a:r>
          </a:p>
          <a:p>
            <a:pPr marL="0" indent="0">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 ev +den kadar</a:t>
            </a:r>
          </a:p>
          <a:p>
            <a:pPr marL="0" indent="0">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c.* bu + nu dolayı </a:t>
            </a:r>
          </a:p>
          <a:p>
            <a:pPr marL="0" indent="0">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 Ali+ ye beraber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2440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dirty="0">
                <a:latin typeface="Times New Roman" panose="02020603050405020304" pitchFamily="18" charset="0"/>
                <a:cs typeface="Times New Roman" panose="02020603050405020304" pitchFamily="18" charset="0"/>
              </a:rPr>
              <a:t>Durum Kategorisi</a:t>
            </a:r>
            <a:endParaRPr lang="tr-TR" sz="2800" dirty="0"/>
          </a:p>
        </p:txBody>
      </p:sp>
      <p:sp>
        <p:nvSpPr>
          <p:cNvPr id="3" name="İçerik Yer Tutucusu 2"/>
          <p:cNvSpPr>
            <a:spLocks noGrp="1"/>
          </p:cNvSpPr>
          <p:nvPr>
            <p:ph sz="quarter" idx="1"/>
          </p:nvPr>
        </p:nvSpPr>
        <p:spPr/>
        <p:txBody>
          <a:bodyPr/>
          <a:lstStyle/>
          <a:p>
            <a:r>
              <a:rPr lang="tr-TR" dirty="0" smtClean="0">
                <a:latin typeface="Times New Roman" panose="02020603050405020304" pitchFamily="18" charset="0"/>
                <a:cs typeface="Times New Roman" panose="02020603050405020304" pitchFamily="18" charset="0"/>
              </a:rPr>
              <a:t>(4) 	a. sen + in için </a:t>
            </a:r>
          </a:p>
          <a:p>
            <a:pPr marL="0" indent="0">
              <a:buNone/>
            </a:pPr>
            <a:r>
              <a:rPr lang="tr-TR" dirty="0" smtClean="0">
                <a:latin typeface="Times New Roman" panose="02020603050405020304" pitchFamily="18" charset="0"/>
                <a:cs typeface="Times New Roman" panose="02020603050405020304" pitchFamily="18" charset="0"/>
              </a:rPr>
              <a:t>	b. ev + e kadar</a:t>
            </a:r>
          </a:p>
          <a:p>
            <a:pPr marL="0" indent="0">
              <a:buNone/>
            </a:pPr>
            <a:r>
              <a:rPr lang="tr-TR" dirty="0" smtClean="0">
                <a:latin typeface="Times New Roman" panose="02020603050405020304" pitchFamily="18" charset="0"/>
                <a:cs typeface="Times New Roman" panose="02020603050405020304" pitchFamily="18" charset="0"/>
              </a:rPr>
              <a:t>	c. bu + </a:t>
            </a:r>
            <a:r>
              <a:rPr lang="tr-TR" dirty="0" err="1" smtClean="0">
                <a:latin typeface="Times New Roman" panose="02020603050405020304" pitchFamily="18" charset="0"/>
                <a:cs typeface="Times New Roman" panose="02020603050405020304" pitchFamily="18" charset="0"/>
              </a:rPr>
              <a:t>ndan</a:t>
            </a:r>
            <a:r>
              <a:rPr lang="tr-TR" dirty="0" smtClean="0">
                <a:latin typeface="Times New Roman" panose="02020603050405020304" pitchFamily="18" charset="0"/>
                <a:cs typeface="Times New Roman" panose="02020603050405020304" pitchFamily="18" charset="0"/>
              </a:rPr>
              <a:t> dolayı </a:t>
            </a:r>
          </a:p>
          <a:p>
            <a:pPr marL="0" indent="0">
              <a:buNone/>
            </a:pPr>
            <a:r>
              <a:rPr lang="tr-TR" dirty="0" smtClean="0">
                <a:latin typeface="Times New Roman" panose="02020603050405020304" pitchFamily="18" charset="0"/>
                <a:cs typeface="Times New Roman" panose="02020603050405020304" pitchFamily="18" charset="0"/>
              </a:rPr>
              <a:t>	d. Ali+ </a:t>
            </a:r>
            <a:r>
              <a:rPr lang="tr-TR" dirty="0" err="1" smtClean="0">
                <a:latin typeface="Times New Roman" panose="02020603050405020304" pitchFamily="18" charset="0"/>
                <a:cs typeface="Times New Roman" panose="02020603050405020304" pitchFamily="18" charset="0"/>
              </a:rPr>
              <a:t>yle</a:t>
            </a:r>
            <a:r>
              <a:rPr lang="tr-TR" dirty="0" smtClean="0">
                <a:latin typeface="Times New Roman" panose="02020603050405020304" pitchFamily="18" charset="0"/>
                <a:cs typeface="Times New Roman" panose="02020603050405020304" pitchFamily="18" charset="0"/>
              </a:rPr>
              <a:t> beraber</a:t>
            </a:r>
          </a:p>
          <a:p>
            <a:endParaRPr lang="tr-TR" dirty="0"/>
          </a:p>
        </p:txBody>
      </p:sp>
    </p:spTree>
    <p:extLst>
      <p:ext uri="{BB962C8B-B14F-4D97-AF65-F5344CB8AC3E}">
        <p14:creationId xmlns:p14="http://schemas.microsoft.com/office/powerpoint/2010/main" val="3605592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dirty="0">
                <a:latin typeface="Times New Roman" panose="02020603050405020304" pitchFamily="18" charset="0"/>
                <a:cs typeface="Times New Roman" panose="02020603050405020304" pitchFamily="18" charset="0"/>
              </a:rPr>
              <a:t>Durum Kategorisi</a:t>
            </a:r>
            <a:endParaRPr lang="tr-TR" sz="2800" dirty="0"/>
          </a:p>
        </p:txBody>
      </p:sp>
      <p:sp>
        <p:nvSpPr>
          <p:cNvPr id="3" name="İçerik Yer Tutucusu 2"/>
          <p:cNvSpPr>
            <a:spLocks noGrp="1"/>
          </p:cNvSpPr>
          <p:nvPr>
            <p:ph sz="quarter" idx="1"/>
          </p:nvPr>
        </p:nvSpPr>
        <p:spPr/>
        <p:txBody>
          <a:bodyPr/>
          <a:lstStyle/>
          <a:p>
            <a:pPr>
              <a:lnSpc>
                <a:spcPct val="150000"/>
              </a:lnSpc>
            </a:pPr>
            <a:r>
              <a:rPr lang="tr-TR" dirty="0" smtClean="0">
                <a:latin typeface="Times New Roman" panose="02020603050405020304" pitchFamily="18" charset="0"/>
                <a:cs typeface="Times New Roman" panose="02020603050405020304" pitchFamily="18" charset="0"/>
              </a:rPr>
              <a:t>(3) ve (4)’teki örnekler, ‘</a:t>
            </a:r>
            <a:r>
              <a:rPr lang="tr-TR" dirty="0" err="1" smtClean="0">
                <a:latin typeface="Times New Roman" panose="02020603050405020304" pitchFamily="18" charset="0"/>
                <a:cs typeface="Times New Roman" panose="02020603050405020304" pitchFamily="18" charset="0"/>
              </a:rPr>
              <a:t>ilgeç’lerle</a:t>
            </a:r>
            <a:r>
              <a:rPr lang="tr-TR" dirty="0" smtClean="0">
                <a:latin typeface="Times New Roman" panose="02020603050405020304" pitchFamily="18" charset="0"/>
                <a:cs typeface="Times New Roman" panose="02020603050405020304" pitchFamily="18" charset="0"/>
              </a:rPr>
              <a:t> adların durum açısından yakından ilişkili olduğunu gösterir. </a:t>
            </a:r>
          </a:p>
          <a:p>
            <a:pPr>
              <a:lnSpc>
                <a:spcPct val="150000"/>
              </a:lnSpc>
            </a:pPr>
            <a:r>
              <a:rPr lang="tr-TR" dirty="0" smtClean="0">
                <a:latin typeface="Times New Roman" panose="02020603050405020304" pitchFamily="18" charset="0"/>
                <a:cs typeface="Times New Roman" panose="02020603050405020304" pitchFamily="18" charset="0"/>
              </a:rPr>
              <a:t>(4)’teki öbeklerde, adların üzerindeki durum biçimbirimlerinin ‘</a:t>
            </a:r>
            <a:r>
              <a:rPr lang="tr-TR" dirty="0" err="1" smtClean="0">
                <a:latin typeface="Times New Roman" panose="02020603050405020304" pitchFamily="18" charset="0"/>
                <a:cs typeface="Times New Roman" panose="02020603050405020304" pitchFamily="18" charset="0"/>
              </a:rPr>
              <a:t>ilgeç’lere</a:t>
            </a:r>
            <a:r>
              <a:rPr lang="tr-TR" dirty="0" smtClean="0">
                <a:latin typeface="Times New Roman" panose="02020603050405020304" pitchFamily="18" charset="0"/>
                <a:cs typeface="Times New Roman" panose="02020603050405020304" pitchFamily="18" charset="0"/>
              </a:rPr>
              <a:t> bağlı olarak değiştiği gözlemlenmektedir.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5254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dirty="0">
                <a:latin typeface="Times New Roman" panose="02020603050405020304" pitchFamily="18" charset="0"/>
                <a:cs typeface="Times New Roman" panose="02020603050405020304" pitchFamily="18" charset="0"/>
              </a:rPr>
              <a:t>Durum Kategorisi</a:t>
            </a:r>
            <a:endParaRPr lang="tr-TR" sz="2800" dirty="0"/>
          </a:p>
        </p:txBody>
      </p:sp>
      <p:sp>
        <p:nvSpPr>
          <p:cNvPr id="3" name="İçerik Yer Tutucusu 2"/>
          <p:cNvSpPr>
            <a:spLocks noGrp="1"/>
          </p:cNvSpPr>
          <p:nvPr>
            <p:ph sz="quarter" idx="1"/>
          </p:nvPr>
        </p:nvSpPr>
        <p:spPr/>
        <p:txBody>
          <a:bodyPr/>
          <a:lstStyle/>
          <a:p>
            <a:r>
              <a:rPr lang="tr-TR" dirty="0" smtClean="0">
                <a:latin typeface="Times New Roman" panose="02020603050405020304" pitchFamily="18" charset="0"/>
                <a:cs typeface="Times New Roman" panose="02020603050405020304" pitchFamily="18" charset="0"/>
              </a:rPr>
              <a:t>(5) 	a. * kitap + tan düşkün</a:t>
            </a:r>
          </a:p>
          <a:p>
            <a:pPr marL="0" indent="0">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 * Ayşe + </a:t>
            </a:r>
            <a:r>
              <a:rPr lang="tr-TR" dirty="0" err="1" smtClean="0">
                <a:latin typeface="Times New Roman" panose="02020603050405020304" pitchFamily="18" charset="0"/>
                <a:cs typeface="Times New Roman" panose="02020603050405020304" pitchFamily="18" charset="0"/>
              </a:rPr>
              <a:t>yi</a:t>
            </a:r>
            <a:r>
              <a:rPr lang="tr-TR" dirty="0" smtClean="0">
                <a:latin typeface="Times New Roman" panose="02020603050405020304" pitchFamily="18" charset="0"/>
                <a:cs typeface="Times New Roman" panose="02020603050405020304" pitchFamily="18" charset="0"/>
              </a:rPr>
              <a:t> âşık </a:t>
            </a:r>
          </a:p>
          <a:p>
            <a:pPr marL="0" indent="0">
              <a:buNone/>
            </a:pPr>
            <a:r>
              <a:rPr lang="tr-TR" dirty="0">
                <a:latin typeface="Times New Roman" panose="02020603050405020304" pitchFamily="18" charset="0"/>
                <a:cs typeface="Times New Roman" panose="02020603050405020304" pitchFamily="18" charset="0"/>
              </a:rPr>
              <a:t>	c</a:t>
            </a:r>
            <a:r>
              <a:rPr lang="tr-TR" dirty="0" smtClean="0">
                <a:latin typeface="Times New Roman" panose="02020603050405020304" pitchFamily="18" charset="0"/>
                <a:cs typeface="Times New Roman" panose="02020603050405020304" pitchFamily="18" charset="0"/>
              </a:rPr>
              <a:t>. * sözdizim + le hayran   </a:t>
            </a:r>
          </a:p>
          <a:p>
            <a:pPr marL="0" indent="0">
              <a:buNone/>
            </a:pPr>
            <a:endParaRPr lang="tr-TR" dirty="0"/>
          </a:p>
        </p:txBody>
      </p:sp>
    </p:spTree>
    <p:extLst>
      <p:ext uri="{BB962C8B-B14F-4D97-AF65-F5344CB8AC3E}">
        <p14:creationId xmlns:p14="http://schemas.microsoft.com/office/powerpoint/2010/main" val="1577519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dirty="0">
                <a:latin typeface="Times New Roman" panose="02020603050405020304" pitchFamily="18" charset="0"/>
                <a:cs typeface="Times New Roman" panose="02020603050405020304" pitchFamily="18" charset="0"/>
              </a:rPr>
              <a:t>Durum Kategorisi</a:t>
            </a:r>
            <a:endParaRPr lang="tr-TR" sz="2800" dirty="0"/>
          </a:p>
        </p:txBody>
      </p:sp>
      <p:sp>
        <p:nvSpPr>
          <p:cNvPr id="3" name="İçerik Yer Tutucusu 2"/>
          <p:cNvSpPr>
            <a:spLocks noGrp="1"/>
          </p:cNvSpPr>
          <p:nvPr>
            <p:ph sz="quarter" idx="1"/>
          </p:nvPr>
        </p:nvSpPr>
        <p:spPr/>
        <p:txBody>
          <a:bodyPr/>
          <a:lstStyle/>
          <a:p>
            <a:r>
              <a:rPr lang="tr-TR" dirty="0" smtClean="0"/>
              <a:t>(</a:t>
            </a:r>
            <a:r>
              <a:rPr lang="tr-TR" dirty="0" smtClean="0">
                <a:latin typeface="Times New Roman" panose="02020603050405020304" pitchFamily="18" charset="0"/>
                <a:cs typeface="Times New Roman" panose="02020603050405020304" pitchFamily="18" charset="0"/>
              </a:rPr>
              <a:t>6) 	a. kitap + a düşkün</a:t>
            </a:r>
          </a:p>
          <a:p>
            <a:pPr marL="0" indent="0">
              <a:buNone/>
            </a:pPr>
            <a:r>
              <a:rPr lang="tr-TR" dirty="0" smtClean="0">
                <a:latin typeface="Times New Roman" panose="02020603050405020304" pitchFamily="18" charset="0"/>
                <a:cs typeface="Times New Roman" panose="02020603050405020304" pitchFamily="18" charset="0"/>
              </a:rPr>
              <a:t>	b. Ayşe + ye âşık  </a:t>
            </a:r>
          </a:p>
          <a:p>
            <a:pPr marL="0" indent="0">
              <a:buNone/>
            </a:pPr>
            <a:r>
              <a:rPr lang="tr-TR" dirty="0" smtClean="0">
                <a:latin typeface="Times New Roman" panose="02020603050405020304" pitchFamily="18" charset="0"/>
                <a:cs typeface="Times New Roman" panose="02020603050405020304" pitchFamily="18" charset="0"/>
              </a:rPr>
              <a:t>	c. sözdizim + e hayran   </a:t>
            </a:r>
          </a:p>
          <a:p>
            <a:endParaRPr lang="tr-TR" dirty="0"/>
          </a:p>
        </p:txBody>
      </p:sp>
    </p:spTree>
    <p:extLst>
      <p:ext uri="{BB962C8B-B14F-4D97-AF65-F5344CB8AC3E}">
        <p14:creationId xmlns:p14="http://schemas.microsoft.com/office/powerpoint/2010/main" val="16473268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565</TotalTime>
  <Words>1256</Words>
  <Application>Microsoft Office PowerPoint</Application>
  <PresentationFormat>Ekran Gösterisi (4:3)</PresentationFormat>
  <Paragraphs>222</Paragraphs>
  <Slides>48</Slides>
  <Notes>0</Notes>
  <HiddenSlides>0</HiddenSlides>
  <MMClips>0</MMClips>
  <ScaleCrop>false</ScaleCrop>
  <HeadingPairs>
    <vt:vector size="4" baseType="variant">
      <vt:variant>
        <vt:lpstr>Tema</vt:lpstr>
      </vt:variant>
      <vt:variant>
        <vt:i4>1</vt:i4>
      </vt:variant>
      <vt:variant>
        <vt:lpstr>Slayt Başlıkları</vt:lpstr>
      </vt:variant>
      <vt:variant>
        <vt:i4>48</vt:i4>
      </vt:variant>
    </vt:vector>
  </HeadingPairs>
  <TitlesOfParts>
    <vt:vector size="49" baseType="lpstr">
      <vt:lpstr>Bitişiklik</vt:lpstr>
      <vt:lpstr>TUR170 Türkiye Türkçesi Biçim Bilgisi</vt:lpstr>
      <vt:lpstr>Durum Kategorisi (Case Category)</vt:lpstr>
      <vt:lpstr>Durum Kategorisi</vt:lpstr>
      <vt:lpstr>Durum Kategorisi</vt:lpstr>
      <vt:lpstr>Durum Kategorisi</vt:lpstr>
      <vt:lpstr>Durum Kategorisi</vt:lpstr>
      <vt:lpstr>Durum Kategorisi</vt:lpstr>
      <vt:lpstr>Durum Kategorisi</vt:lpstr>
      <vt:lpstr>Durum Kategorisi</vt:lpstr>
      <vt:lpstr>Durum Kategorisi</vt:lpstr>
      <vt:lpstr>Durum Kategorisi</vt:lpstr>
      <vt:lpstr>Durum Kategorisi</vt:lpstr>
      <vt:lpstr>Durum Kategorisi</vt:lpstr>
      <vt:lpstr>Durum Kategorisi</vt:lpstr>
      <vt:lpstr>Durum Kategorisi</vt:lpstr>
      <vt:lpstr>Durum Kategorisi</vt:lpstr>
      <vt:lpstr>Durum Kategorisi</vt:lpstr>
      <vt:lpstr>Durum Kategorisi</vt:lpstr>
      <vt:lpstr>Durum Kategorisi</vt:lpstr>
      <vt:lpstr>Durum Kategorisi</vt:lpstr>
      <vt:lpstr>Durum Kategorisi</vt:lpstr>
      <vt:lpstr>Durum Kategorisi</vt:lpstr>
      <vt:lpstr>Durum Kategorisi</vt:lpstr>
      <vt:lpstr>PowerPoint Sunusu</vt:lpstr>
      <vt:lpstr>PowerPoint Sunusu</vt:lpstr>
      <vt:lpstr>Durum Süzgeci</vt:lpstr>
      <vt:lpstr>PowerPoint Sunusu</vt:lpstr>
      <vt:lpstr>Durum Envanteri</vt:lpstr>
      <vt:lpstr>Durum Envanteri</vt:lpstr>
      <vt:lpstr>Durum kategorisi</vt:lpstr>
      <vt:lpstr>Yalın Durum</vt:lpstr>
      <vt:lpstr>PowerPoint Sunusu</vt:lpstr>
      <vt:lpstr>PowerPoint Sunusu</vt:lpstr>
      <vt:lpstr>PowerPoint Sunusu</vt:lpstr>
      <vt:lpstr>PowerPoint Sunusu</vt:lpstr>
      <vt:lpstr>PowerPoint Sunusu</vt:lpstr>
      <vt:lpstr>PowerPoint Sunusu</vt:lpstr>
      <vt:lpstr>Belirtme Durumu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TUR170 Türkiye Türkçesi Biçim Bilgisi</dc:title>
  <dc:creator>bilgisayar</dc:creator>
  <cp:lastModifiedBy>bilgisayar</cp:lastModifiedBy>
  <cp:revision>61</cp:revision>
  <dcterms:created xsi:type="dcterms:W3CDTF">2021-03-24T14:01:52Z</dcterms:created>
  <dcterms:modified xsi:type="dcterms:W3CDTF">2021-06-23T09:08:52Z</dcterms:modified>
</cp:coreProperties>
</file>