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5" r:id="rId4"/>
    <p:sldId id="296" r:id="rId5"/>
    <p:sldId id="297" r:id="rId6"/>
    <p:sldId id="304" r:id="rId7"/>
    <p:sldId id="306" r:id="rId8"/>
    <p:sldId id="307" r:id="rId9"/>
    <p:sldId id="308" r:id="rId10"/>
    <p:sldId id="309" r:id="rId11"/>
    <p:sldId id="310" r:id="rId12"/>
  </p:sldIdLst>
  <p:sldSz cx="9144000" cy="6858000" type="screen4x3"/>
  <p:notesSz cx="6797675" cy="9874250"/>
  <p:defaultTextStyle>
    <a:defPPr>
      <a:defRPr lang="tr-TR"/>
    </a:defPPr>
    <a:lvl1pPr algn="l" rtl="0" eaLnBrk="0" fontAlgn="base" hangingPunct="0">
      <a:lnSpc>
        <a:spcPct val="115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5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5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5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5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94274" autoAdjust="0"/>
  </p:normalViewPr>
  <p:slideViewPr>
    <p:cSldViewPr>
      <p:cViewPr>
        <p:scale>
          <a:sx n="66" d="100"/>
          <a:sy n="66" d="100"/>
        </p:scale>
        <p:origin x="-2934" y="-1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5862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29A7961-1DF3-49AD-97D5-9680AC058A7D}" type="datetime1">
              <a:rPr lang="tr-TR"/>
              <a:pPr>
                <a:defRPr/>
              </a:pPr>
              <a:t>29.09.2017</a:t>
            </a:fld>
            <a:endParaRPr lang="tr-TR"/>
          </a:p>
        </p:txBody>
      </p:sp>
      <p:sp>
        <p:nvSpPr>
          <p:cNvPr id="156676" name="Rectangle 3"/>
          <p:cNvSpPr>
            <a:spLocks noGrp="1"/>
          </p:cNvSpPr>
          <p:nvPr>
            <p:ph type="ftr" sz="quarter" idx="2"/>
          </p:nvPr>
        </p:nvSpPr>
        <p:spPr bwMode="auto">
          <a:xfrm>
            <a:off x="0" y="9379542"/>
            <a:ext cx="2945862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47" tIns="43973" rIns="87947" bIns="43973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wrap="square" lIns="87947" tIns="43973" rIns="87947" bIns="439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1DC03DD-9106-4515-8A9B-FB3DC6F1B5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50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Header Placeholder 12185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1859" name="Date Placeholder 121858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1"/>
            <a:ext cx="2945862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7588" name="Rectangle 12185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Notes Placeholder 8397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689771"/>
            <a:ext cx="5438748" cy="444318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  <a:endParaRPr lang="en-US" noProof="0" smtClean="0"/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121862" name="Footer Placeholder 12186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542"/>
            <a:ext cx="2945862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47" tIns="43973" rIns="87947" bIns="43973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3975" name="Slide Number Placeholder 8397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379542"/>
            <a:ext cx="2945862" cy="49317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87947" tIns="43973" rIns="87947" bIns="439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EFD59B5-6A8A-4E9A-80E3-46FC9924204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498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2288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68611" name="Rectangle 12288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D59B5-6A8A-4E9A-80E3-46FC99242045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959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C15D-796F-42AC-8539-C532E80515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06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  <a:endParaRPr lang="tr-TR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C9044-6AE4-477B-9404-7D9832AF63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21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  <a:endParaRPr lang="tr-TR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6808D-7975-4CD1-8A25-76D4C28C85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45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E56A9-2F4F-485B-8DB2-F2AAC96788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37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40D0C-74C9-4056-AC62-59B3B13DD3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6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2C21-2A81-4E74-A83D-646EC3DB00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26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59B49-ECC4-4C2B-B3D1-DFDBB9A0D6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82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E5EA6-5A56-448C-AF62-E5A8C4B19A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74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15F8B-1383-498E-8094-86D9E4FC42C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2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tr-TR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3D9C9-95EC-46A0-9A34-D9D87D4218D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1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7907303-A838-4797-A571-52C895D0BF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</p:sldLayoutIdLst>
  <p:hf hdr="0" ftr="0" dt="0"/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>
      <a:lvl1pPr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1pPr>
      <a:lvl2pPr marL="4572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2pPr>
      <a:lvl3pPr marL="9144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3pPr>
      <a:lvl4pPr marL="13716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4pPr>
      <a:lvl5pPr marL="18288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5pPr>
      <a:lvl6pPr marL="22860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6pPr>
      <a:lvl7pPr marL="27432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7pPr>
      <a:lvl8pPr marL="32004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8pPr>
      <a:lvl9pPr marL="36576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hap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9BEE4D-879E-427D-AAFF-157F2E4092B0}" type="slidenum">
              <a:rPr lang="tr-TR" smtClean="0"/>
              <a:pPr/>
              <a:t>1</a:t>
            </a:fld>
            <a:endParaRPr lang="tr-TR" smtClean="0"/>
          </a:p>
        </p:txBody>
      </p:sp>
      <p:sp>
        <p:nvSpPr>
          <p:cNvPr id="12291" name="Shape 2049"/>
          <p:cNvSpPr>
            <a:spLocks noGrp="1" noChangeArrowheads="1"/>
          </p:cNvSpPr>
          <p:nvPr>
            <p:ph type="ctrTitle"/>
          </p:nvPr>
        </p:nvSpPr>
        <p:spPr>
          <a:xfrm>
            <a:off x="179512" y="2708920"/>
            <a:ext cx="8715375" cy="792162"/>
          </a:xfrm>
        </p:spPr>
        <p:txBody>
          <a:bodyPr/>
          <a:lstStyle/>
          <a:p>
            <a:pPr marL="0" indent="0" defTabSz="914400" eaLnBrk="1" hangingPunct="1"/>
            <a:r>
              <a:rPr lang="tr-TR" sz="3200" dirty="0" smtClean="0">
                <a:solidFill>
                  <a:schemeClr val="tx1"/>
                </a:solidFill>
              </a:rPr>
              <a:t>Katı </a:t>
            </a:r>
            <a:r>
              <a:rPr lang="tr-TR" sz="3200" dirty="0" smtClean="0">
                <a:solidFill>
                  <a:schemeClr val="tx1"/>
                </a:solidFill>
              </a:rPr>
              <a:t>Cismin Yuvarlanma Hareketi</a:t>
            </a:r>
            <a:br>
              <a:rPr lang="tr-TR" sz="3200" dirty="0" smtClean="0">
                <a:solidFill>
                  <a:schemeClr val="tx1"/>
                </a:solidFill>
              </a:rPr>
            </a:br>
            <a:r>
              <a:rPr lang="tr-TR" sz="3200" dirty="0" err="1" smtClean="0">
                <a:solidFill>
                  <a:schemeClr val="tx1"/>
                </a:solidFill>
              </a:rPr>
              <a:t>Açısal</a:t>
            </a:r>
            <a:r>
              <a:rPr lang="tr-TR" sz="3200" dirty="0" smtClean="0">
                <a:solidFill>
                  <a:schemeClr val="tx1"/>
                </a:solidFill>
              </a:rPr>
              <a:t> momentum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6F13F-FA5A-4CC9-95E3-3077E5D8D5EF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500063"/>
            <a:ext cx="9115425" cy="585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7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Kaynaklar</a:t>
            </a:r>
          </a:p>
        </p:txBody>
      </p:sp>
      <p:sp>
        <p:nvSpPr>
          <p:cNvPr id="49155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tr-TR" altLang="tr-TR" sz="2800" smtClean="0"/>
              <a:t>Temel Fizik Cilt 1, Fishbane, Gasiorowicz, Thornton. Arkadaş yayınevi</a:t>
            </a:r>
          </a:p>
          <a:p>
            <a:pPr marL="514350" indent="-514350">
              <a:buFontTx/>
              <a:buAutoNum type="arabicPeriod"/>
            </a:pPr>
            <a:r>
              <a:rPr lang="tr-TR" altLang="tr-TR" sz="2800" smtClean="0"/>
              <a:t>Fen ve Mühendislik için Fizik 1, Serway, Palme yayıncılık.</a:t>
            </a:r>
          </a:p>
          <a:p>
            <a:pPr marL="514350" indent="-514350">
              <a:buFontTx/>
              <a:buAutoNum type="arabicPeriod"/>
            </a:pPr>
            <a:r>
              <a:rPr lang="tr-TR" altLang="tr-TR" sz="2800" smtClean="0"/>
              <a:t>Üniversiteler için Fizik, Bekir Karaoğlu, Seçkin Yayıncılık</a:t>
            </a:r>
          </a:p>
        </p:txBody>
      </p:sp>
      <p:sp>
        <p:nvSpPr>
          <p:cNvPr id="4915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rtl="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rtl="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rtl="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rtl="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AF56389-2627-453F-8C0D-05E3C2462D08}" type="slidenum">
              <a:rPr lang="en-US" altLang="tr-TR" sz="1400" smtClean="0"/>
              <a:pPr/>
              <a:t>11</a:t>
            </a:fld>
            <a:endParaRPr lang="en-US" altLang="tr-TR" sz="1400" smtClean="0"/>
          </a:p>
        </p:txBody>
      </p:sp>
    </p:spTree>
    <p:extLst>
      <p:ext uri="{BB962C8B-B14F-4D97-AF65-F5344CB8AC3E}">
        <p14:creationId xmlns:p14="http://schemas.microsoft.com/office/powerpoint/2010/main" val="415816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/>
          <a:lstStyle/>
          <a:p>
            <a:pPr>
              <a:defRPr/>
            </a:pPr>
            <a:r>
              <a:rPr lang="tr-TR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GİRİŞ</a:t>
            </a:r>
            <a:endParaRPr lang="tr-TR" sz="360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79388" y="1341438"/>
            <a:ext cx="8715375" cy="2519362"/>
          </a:xfrm>
        </p:spPr>
        <p:txBody>
          <a:bodyPr/>
          <a:lstStyle/>
          <a:p>
            <a:pPr marL="0">
              <a:buFontTx/>
              <a:buNone/>
            </a:pPr>
            <a:r>
              <a:rPr lang="tr-TR" sz="1800" smtClean="0"/>
              <a:t>Bu bölümün ana konusu dönme kinematiğinde önemli olan açısal momentumdur. Çizgisel momentumun korunumunda olduğu gibi açısal momentum korunumu fiziğin temel yasalarından biridir. Bu durum sisteme dışarıdan bir tork/dönme momenti uygulanmadığında geçerlidir. Açısal momentumun korunumu relativistik ve kuantum sistemlerinde de geçerlidir. </a:t>
            </a:r>
            <a:endParaRPr lang="tr-TR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482D09E-4394-4404-AEF9-56101A7B6F5F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/>
          <a:lstStyle/>
          <a:p>
            <a:r>
              <a:rPr lang="tr-TR" sz="3600" b="1" dirty="0" smtClean="0"/>
              <a:t>Vektör </a:t>
            </a:r>
            <a:r>
              <a:rPr lang="tr-TR" sz="3600" b="1" dirty="0" smtClean="0"/>
              <a:t>çarpımı ve </a:t>
            </a:r>
            <a:r>
              <a:rPr lang="tr-TR" sz="3600" b="1" dirty="0" err="1" smtClean="0"/>
              <a:t>tork</a:t>
            </a:r>
            <a:endParaRPr lang="tr-TR" sz="3600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14313" y="1428750"/>
            <a:ext cx="8715375" cy="2720975"/>
          </a:xfrm>
        </p:spPr>
        <p:txBody>
          <a:bodyPr/>
          <a:lstStyle/>
          <a:p>
            <a:pPr marL="0">
              <a:buFontTx/>
              <a:buNone/>
            </a:pPr>
            <a:r>
              <a:rPr lang="tr-TR" sz="1800" smtClean="0"/>
              <a:t>Açısal momentum ile ilgileniyorsa vektörlerin vektörel çarpımları önem kazanmaktadır. Burada önceki bölümde anlatılmış olan dönme momentini kullanarak vektörel çarpım anlatılacaktır. r uzaklığındaki bir cisme F kuvvetinin etkidiğini kabul edelim. Cismi etki eden dönme momenti </a:t>
            </a:r>
            <a:r>
              <a:rPr lang="en-US" sz="1800" i="1" smtClean="0"/>
              <a:t>r F sin </a:t>
            </a:r>
            <a:r>
              <a:rPr lang="en-US" sz="1800" i="1" smtClean="0">
                <a:sym typeface="Symbol" pitchFamily="18" charset="2"/>
              </a:rPr>
              <a:t></a:t>
            </a:r>
            <a:r>
              <a:rPr lang="tr-TR" sz="1800" smtClean="0"/>
              <a:t> buradaki </a:t>
            </a:r>
            <a:r>
              <a:rPr lang="en-US" sz="1800" i="1" smtClean="0">
                <a:sym typeface="Symbol" pitchFamily="18" charset="2"/>
              </a:rPr>
              <a:t></a:t>
            </a:r>
            <a:r>
              <a:rPr lang="en-US" sz="1800" smtClean="0"/>
              <a:t> </a:t>
            </a:r>
            <a:r>
              <a:rPr lang="tr-TR" sz="1800" smtClean="0"/>
              <a:t>açısı r ve F vektörleri arasındaki açıdır. Burada dönme ekseni r ve F vektörleri tarafından belirlenir. </a:t>
            </a:r>
            <a:endParaRPr lang="en-US" sz="1800" smtClean="0"/>
          </a:p>
          <a:p>
            <a:pPr marL="0">
              <a:buFontTx/>
              <a:buNone/>
            </a:pPr>
            <a:r>
              <a:rPr lang="tr-TR" sz="1800" smtClean="0"/>
              <a:t>Tork vektörü </a:t>
            </a:r>
            <a:r>
              <a:rPr lang="en-US" sz="1800" smtClean="0">
                <a:sym typeface="Symbol" pitchFamily="18" charset="2"/>
              </a:rPr>
              <a:t></a:t>
            </a:r>
            <a:r>
              <a:rPr lang="tr-TR" sz="1800" smtClean="0">
                <a:sym typeface="Symbol" pitchFamily="18" charset="2"/>
              </a:rPr>
              <a:t>, r ve F vektörlerine bağlıdır. r ve F vektörlerinin vektörel çarpımı aşağıdaki gibidir:</a:t>
            </a:r>
            <a:endParaRPr lang="tr-TR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3D40F45-1E4C-49BC-A3B9-72CDA9458CB8}" type="slidenum">
              <a:rPr lang="tr-TR" smtClean="0"/>
              <a:pPr/>
              <a:t>3</a:t>
            </a:fld>
            <a:endParaRPr lang="tr-TR" smtClean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437063"/>
            <a:ext cx="53657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/>
          <a:lstStyle/>
          <a:p>
            <a:r>
              <a:rPr lang="tr-TR" sz="3600" b="1" dirty="0" smtClean="0"/>
              <a:t>Vektör </a:t>
            </a:r>
            <a:r>
              <a:rPr lang="tr-TR" sz="3600" b="1" dirty="0" smtClean="0"/>
              <a:t>çarpımı ve </a:t>
            </a:r>
            <a:r>
              <a:rPr lang="tr-TR" sz="3600" b="1" dirty="0" err="1" smtClean="0"/>
              <a:t>tork</a:t>
            </a:r>
            <a:endParaRPr lang="tr-TR" sz="3600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8DB004A-775A-4D03-B4C1-B545114C59D8}" type="slidenum">
              <a:rPr lang="tr-TR" smtClean="0"/>
              <a:pPr/>
              <a:t>4</a:t>
            </a:fld>
            <a:endParaRPr lang="tr-TR" smtClean="0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714500"/>
            <a:ext cx="53657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143125"/>
            <a:ext cx="2571750" cy="401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204788" y="2316163"/>
            <a:ext cx="5510212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 sz="1600"/>
              <a:t>Vektör çarpımının matematiksel gösterimi şu şekildedir. A ve B gibi iki vektör verilsin bu iki vektörün vektörel çarpımı </a:t>
            </a:r>
            <a:r>
              <a:rPr lang="en-US" sz="1600"/>
              <a:t>A</a:t>
            </a:r>
            <a:r>
              <a:rPr lang="en-US" sz="1600">
                <a:sym typeface="Symbol" pitchFamily="18" charset="2"/>
              </a:rPr>
              <a:t></a:t>
            </a:r>
            <a:r>
              <a:rPr lang="en-US" sz="1600"/>
              <a:t>B i</a:t>
            </a:r>
            <a:r>
              <a:rPr lang="tr-TR" sz="1600"/>
              <a:t>le gösterilir ve C gibi üçüncü bir vektör elde edilir. Büyüklüğü </a:t>
            </a:r>
            <a:r>
              <a:rPr lang="en-US" sz="1600" i="1"/>
              <a:t>AB sin</a:t>
            </a:r>
            <a:r>
              <a:rPr lang="en-US" sz="1600" i="1">
                <a:sym typeface="Symbol" pitchFamily="18" charset="2"/>
              </a:rPr>
              <a:t></a:t>
            </a:r>
            <a:r>
              <a:rPr lang="en-US" sz="1600" i="1"/>
              <a:t>, </a:t>
            </a:r>
            <a:r>
              <a:rPr lang="tr-TR" sz="1600" i="1"/>
              <a:t>şeklindedir buradaki </a:t>
            </a:r>
            <a:r>
              <a:rPr lang="en-US" sz="1600" i="1">
                <a:sym typeface="Symbol" pitchFamily="18" charset="2"/>
              </a:rPr>
              <a:t></a:t>
            </a:r>
            <a:r>
              <a:rPr lang="en-US" sz="1600" i="1"/>
              <a:t> </a:t>
            </a:r>
            <a:r>
              <a:rPr lang="tr-TR" sz="1600" i="1"/>
              <a:t> A ve B vektörleri arasındaki açıdır. </a:t>
            </a:r>
          </a:p>
          <a:p>
            <a:endParaRPr lang="tr-TR" sz="1600" i="1"/>
          </a:p>
          <a:p>
            <a:endParaRPr lang="tr-TR" sz="1600" i="1"/>
          </a:p>
          <a:p>
            <a:endParaRPr lang="tr-TR" sz="1600" i="1"/>
          </a:p>
        </p:txBody>
      </p:sp>
      <p:pic>
        <p:nvPicPr>
          <p:cNvPr id="153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000500"/>
            <a:ext cx="40370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41830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/>
          <a:lstStyle/>
          <a:p>
            <a:r>
              <a:rPr lang="tr-TR" sz="3600" b="1" dirty="0" err="1" smtClean="0"/>
              <a:t>Vektörel</a:t>
            </a:r>
            <a:r>
              <a:rPr lang="tr-TR" sz="3600" b="1" dirty="0" smtClean="0"/>
              <a:t> </a:t>
            </a:r>
            <a:r>
              <a:rPr lang="tr-TR" sz="3600" b="1" dirty="0" smtClean="0"/>
              <a:t>çarpım ve </a:t>
            </a:r>
            <a:r>
              <a:rPr lang="tr-TR" sz="3600" b="1" dirty="0" err="1" smtClean="0"/>
              <a:t>tork</a:t>
            </a:r>
            <a:endParaRPr lang="tr-TR" sz="3600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123F11B-5BA5-4809-84CF-853CEEA24826}" type="slidenum">
              <a:rPr lang="tr-TR" smtClean="0"/>
              <a:pPr/>
              <a:t>5</a:t>
            </a:fld>
            <a:endParaRPr lang="tr-TR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428750"/>
            <a:ext cx="2571750" cy="401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214313" y="1428750"/>
            <a:ext cx="51435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/>
              <a:t>Vektör çarpımının bazı özellikleri aşağıda verilmektedir</a:t>
            </a:r>
            <a:r>
              <a:rPr lang="en-US"/>
              <a:t>:</a:t>
            </a:r>
            <a:endParaRPr lang="tr-TR"/>
          </a:p>
          <a:p>
            <a:r>
              <a:rPr lang="en-US"/>
              <a:t>1. </a:t>
            </a:r>
            <a:r>
              <a:rPr lang="tr-TR"/>
              <a:t>Skaler çarpımın aksine vektörel çarpımda vektörler yer değiştirimez (not commutative)</a:t>
            </a:r>
            <a:r>
              <a:rPr lang="en-US" i="1"/>
              <a:t>. </a:t>
            </a:r>
            <a:r>
              <a:rPr lang="tr-TR" i="1"/>
              <a:t>Vektörel çarpımda vektörlerin yerleri önemlidir</a:t>
            </a:r>
            <a:r>
              <a:rPr lang="en-US" i="1"/>
              <a:t> </a:t>
            </a:r>
            <a:r>
              <a:rPr lang="en-US"/>
              <a:t>:</a:t>
            </a:r>
            <a:endParaRPr lang="tr-TR"/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928938"/>
            <a:ext cx="43608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43375"/>
            <a:ext cx="6672263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/>
              <a:t>Anlık açısal momentum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0467472-676B-49B6-A25C-3A12B3FC255A}" type="slidenum">
              <a:rPr lang="tr-TR" smtClean="0"/>
              <a:pPr/>
              <a:t>6</a:t>
            </a:fld>
            <a:endParaRPr lang="tr-TR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941" y="2818720"/>
            <a:ext cx="25717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82245"/>
            <a:ext cx="2544762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539750" y="3933825"/>
            <a:ext cx="8424863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tr-TR" sz="2400" dirty="0"/>
              <a:t>Bir orijine göre bir parçacığın anlık </a:t>
            </a:r>
            <a:r>
              <a:rPr lang="tr-TR" sz="2400" dirty="0" err="1"/>
              <a:t>açısal</a:t>
            </a:r>
            <a:r>
              <a:rPr lang="tr-TR" sz="2400" dirty="0"/>
              <a:t> momentumu L,  parçacığın anlık r uzaklığının anlık çizgisel momentumu P ile </a:t>
            </a:r>
            <a:r>
              <a:rPr lang="tr-TR" sz="2400" dirty="0" err="1"/>
              <a:t>vektörel</a:t>
            </a:r>
            <a:r>
              <a:rPr lang="tr-TR" sz="2400" dirty="0"/>
              <a:t> çarpımına eşittir.:</a:t>
            </a:r>
          </a:p>
          <a:p>
            <a:endParaRPr lang="tr-TR" sz="2400" dirty="0"/>
          </a:p>
          <a:p>
            <a:r>
              <a:rPr lang="tr-TR" sz="2400" b="1" dirty="0"/>
              <a:t>L</a:t>
            </a:r>
            <a:r>
              <a:rPr lang="tr-TR" sz="2400" dirty="0"/>
              <a:t>=</a:t>
            </a:r>
            <a:r>
              <a:rPr lang="tr-TR" sz="2400" b="1" dirty="0" err="1"/>
              <a:t>r</a:t>
            </a:r>
            <a:r>
              <a:rPr lang="tr-TR" sz="2400" dirty="0" err="1"/>
              <a:t>×</a:t>
            </a:r>
            <a:r>
              <a:rPr lang="tr-TR" sz="2400" b="1" dirty="0" err="1"/>
              <a:t>P</a:t>
            </a:r>
            <a:r>
              <a:rPr lang="tr-TR" sz="2400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39750" y="1196752"/>
                <a:ext cx="7704658" cy="1627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Bir sistemi oluşturan parçacıkların toplam dönme momentini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tr-TR" sz="200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tr-TR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tr-TR" sz="2000" b="0" i="1" smtClean="0">
                          <a:latin typeface="Cambria Math"/>
                        </a:rPr>
                        <m:t>=</m:t>
                      </m:r>
                      <m:box>
                        <m:boxPr>
                          <m:ctrlPr>
                            <a:rPr lang="tr-TR" sz="2000" b="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tr-TR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tr-TR" sz="2000" b="0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tr-TR" sz="20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tr-TR" sz="2000" b="1" i="1" smtClean="0">
                                  <a:latin typeface="Cambria Math"/>
                                </a:rPr>
                                <m:t>𝒓</m:t>
                              </m:r>
                              <m:r>
                                <a:rPr lang="tr-TR" sz="2000" b="0" i="1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tr-TR" sz="2000" b="1" i="1" smtClean="0">
                                  <a:latin typeface="Cambria Math"/>
                                  <a:ea typeface="Cambria Math"/>
                                </a:rPr>
                                <m:t>𝑷</m:t>
                              </m:r>
                              <m:r>
                                <a:rPr lang="tr-TR" sz="20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tr-TR" sz="20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tr-TR" sz="2000" dirty="0" smtClean="0"/>
              </a:p>
              <a:p>
                <a:r>
                  <a:rPr lang="tr-TR" sz="2000" dirty="0" smtClean="0"/>
                  <a:t>Yazılabilir.</a:t>
                </a:r>
                <a:endParaRPr lang="tr-TR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50" y="1196752"/>
                <a:ext cx="7704658" cy="1627305"/>
              </a:xfrm>
              <a:prstGeom prst="rect">
                <a:avLst/>
              </a:prstGeom>
              <a:blipFill rotWithShape="1">
                <a:blip r:embed="rId4"/>
                <a:stretch>
                  <a:fillRect l="-871" t="-749" b="-599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Açısal momentum-</a:t>
            </a:r>
            <a:r>
              <a:rPr lang="tr-TR" sz="3200" b="1" dirty="0">
                <a:sym typeface="Symbol"/>
              </a:rPr>
              <a:t> L</a:t>
            </a:r>
            <a:r>
              <a:rPr lang="tr-TR" sz="3200" dirty="0">
                <a:sym typeface="Symbol"/>
              </a:rPr>
              <a:t>=</a:t>
            </a:r>
            <a:r>
              <a:rPr lang="tr-TR" sz="3200" b="1" dirty="0">
                <a:sym typeface="Symbol"/>
              </a:rPr>
              <a:t>r</a:t>
            </a:r>
            <a:r>
              <a:rPr lang="tr-TR" sz="3200" dirty="0">
                <a:sym typeface="Symbol"/>
              </a:rPr>
              <a:t>×</a:t>
            </a:r>
            <a:r>
              <a:rPr lang="tr-TR" sz="3200" b="1" dirty="0">
                <a:sym typeface="Symbol"/>
              </a:rPr>
              <a:t>P</a:t>
            </a:r>
            <a:endParaRPr lang="tr-TR" sz="3200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A75B0B5-BF0B-4B43-91AC-2E58F1D1D7AB}" type="slidenum">
              <a:rPr lang="tr-TR" smtClean="0"/>
              <a:pPr/>
              <a:t>7</a:t>
            </a:fld>
            <a:endParaRPr lang="tr-TR" smtClean="0"/>
          </a:p>
        </p:txBody>
      </p:sp>
      <p:sp>
        <p:nvSpPr>
          <p:cNvPr id="2" name="TextBox 1"/>
          <p:cNvSpPr txBox="1"/>
          <p:nvPr/>
        </p:nvSpPr>
        <p:spPr>
          <a:xfrm>
            <a:off x="468313" y="1268760"/>
            <a:ext cx="8496175" cy="5162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 smtClean="0"/>
              <a:t>Newton un 2nci yasaı momentumun zamana göre değişiminin yani cismin hızındaki değişimin o cisme etkiyen bir kuvvetin olduğunu gösterir. </a:t>
            </a:r>
            <a:r>
              <a:rPr lang="tr-TR" sz="1800" dirty="0" smtClean="0">
                <a:sym typeface="Symbol"/>
              </a:rPr>
              <a:t></a:t>
            </a:r>
            <a:r>
              <a:rPr lang="tr-TR" sz="1800" b="1" dirty="0" smtClean="0">
                <a:sym typeface="Symbol"/>
              </a:rPr>
              <a:t>F</a:t>
            </a:r>
            <a:r>
              <a:rPr lang="tr-TR" sz="1800" dirty="0" smtClean="0">
                <a:sym typeface="Symbol"/>
              </a:rPr>
              <a:t>=d</a:t>
            </a:r>
            <a:r>
              <a:rPr lang="tr-TR" sz="1800" b="1" dirty="0" smtClean="0">
                <a:sym typeface="Symbol"/>
              </a:rPr>
              <a:t>P</a:t>
            </a:r>
            <a:r>
              <a:rPr lang="tr-TR" sz="1800" dirty="0" smtClean="0">
                <a:sym typeface="Symbol"/>
              </a:rPr>
              <a:t>/dt.Tork yani döndürme momenti L açısal momentumun oluşmasına neden olur. Tork, bir parçacığın açısal momentumunun zamana göre değişiminden kaynaklanır. </a:t>
            </a:r>
          </a:p>
          <a:p>
            <a:r>
              <a:rPr lang="tr-TR" sz="1800" dirty="0" smtClean="0">
                <a:sym typeface="Symbol"/>
              </a:rPr>
              <a:t></a:t>
            </a:r>
            <a:r>
              <a:rPr lang="tr-TR" sz="1800" b="1" dirty="0" smtClean="0">
                <a:sym typeface="Symbol"/>
              </a:rPr>
              <a:t></a:t>
            </a:r>
            <a:r>
              <a:rPr lang="tr-TR" sz="1800" dirty="0" smtClean="0">
                <a:sym typeface="Symbol"/>
              </a:rPr>
              <a:t> ve </a:t>
            </a:r>
            <a:r>
              <a:rPr lang="tr-TR" sz="1800" b="1" dirty="0" smtClean="0">
                <a:sym typeface="Symbol"/>
              </a:rPr>
              <a:t>L </a:t>
            </a:r>
            <a:r>
              <a:rPr lang="tr-TR" sz="1800" dirty="0" smtClean="0">
                <a:sym typeface="Symbol"/>
              </a:rPr>
              <a:t>değelerinin aynı orijine göre ölçülmesi gerekmektedir. Ayrıca seçilen orijinin eylemsiz olması yani üzerine bir kuvvetin etkimemesi gerekmektedir.  </a:t>
            </a:r>
          </a:p>
          <a:p>
            <a:r>
              <a:rPr lang="tr-TR" sz="1800" dirty="0" smtClean="0">
                <a:sym typeface="Symbol"/>
              </a:rPr>
              <a:t>Açısal momentumun birimi SI birim sisteminde kg m</a:t>
            </a:r>
            <a:r>
              <a:rPr lang="tr-TR" sz="1800" baseline="30000" dirty="0" smtClean="0">
                <a:sym typeface="Symbol"/>
              </a:rPr>
              <a:t>2</a:t>
            </a:r>
            <a:r>
              <a:rPr lang="tr-TR" sz="1800" dirty="0" smtClean="0">
                <a:sym typeface="Symbol"/>
              </a:rPr>
              <a:t>/s dir. L nin büyüklüğü ve yönü seçilen orijine göre belirlenir.  Sağ el kuralına göre L nin yönü belirlenir.  L nin yönü r ve P nin oluşturduğu düzleme diktir. </a:t>
            </a:r>
            <a:r>
              <a:rPr lang="tr-TR" sz="1800" b="1" dirty="0" smtClean="0">
                <a:sym typeface="Symbol"/>
              </a:rPr>
              <a:t>r</a:t>
            </a:r>
            <a:r>
              <a:rPr lang="tr-TR" sz="1800" dirty="0" smtClean="0">
                <a:sym typeface="Symbol"/>
              </a:rPr>
              <a:t> ve </a:t>
            </a:r>
            <a:r>
              <a:rPr lang="tr-TR" sz="1800" b="1" dirty="0" smtClean="0">
                <a:sym typeface="Symbol"/>
              </a:rPr>
              <a:t>P</a:t>
            </a:r>
            <a:r>
              <a:rPr lang="tr-TR" sz="1800" dirty="0" smtClean="0">
                <a:sym typeface="Symbol"/>
              </a:rPr>
              <a:t> xy düzleminde ise  </a:t>
            </a:r>
            <a:r>
              <a:rPr lang="tr-TR" sz="1800" b="1" dirty="0" smtClean="0">
                <a:sym typeface="Symbol"/>
              </a:rPr>
              <a:t>L</a:t>
            </a:r>
            <a:r>
              <a:rPr lang="tr-TR" sz="1800" dirty="0" smtClean="0">
                <a:sym typeface="Symbol"/>
              </a:rPr>
              <a:t> açısal momentumu z ekseni boyunca olur. </a:t>
            </a:r>
            <a:r>
              <a:rPr lang="tr-TR" sz="1800" b="1" dirty="0" smtClean="0">
                <a:sym typeface="Symbol"/>
              </a:rPr>
              <a:t>P</a:t>
            </a:r>
            <a:r>
              <a:rPr lang="tr-TR" sz="1800" dirty="0" smtClean="0">
                <a:sym typeface="Symbol"/>
              </a:rPr>
              <a:t>=m</a:t>
            </a:r>
            <a:r>
              <a:rPr lang="tr-TR" sz="1800" b="1" dirty="0" smtClean="0">
                <a:sym typeface="Symbol"/>
              </a:rPr>
              <a:t>v</a:t>
            </a:r>
            <a:r>
              <a:rPr lang="tr-TR" sz="1800" dirty="0" smtClean="0">
                <a:sym typeface="Symbol"/>
              </a:rPr>
              <a:t> </a:t>
            </a:r>
          </a:p>
          <a:p>
            <a:endParaRPr lang="tr-TR" sz="1800" dirty="0" smtClean="0">
              <a:sym typeface="Symbol"/>
            </a:endParaRPr>
          </a:p>
          <a:p>
            <a:r>
              <a:rPr lang="tr-TR" sz="1800" dirty="0" smtClean="0">
                <a:sym typeface="Symbol"/>
              </a:rPr>
              <a:t>L=mvr sin</a:t>
            </a:r>
          </a:p>
          <a:p>
            <a:endParaRPr lang="tr-TR" sz="1800" dirty="0" smtClean="0">
              <a:sym typeface="Symbol"/>
            </a:endParaRPr>
          </a:p>
          <a:p>
            <a:r>
              <a:rPr lang="tr-TR" sz="1800" dirty="0" smtClean="0">
                <a:sym typeface="Symbol"/>
              </a:rPr>
              <a:t>Buradaki  açısı r ile P arasındaki açıdır. =90º ise açısal momentum L=mvr olur.</a:t>
            </a:r>
          </a:p>
          <a:p>
            <a:endParaRPr lang="tr-TR" sz="1800" dirty="0">
              <a:sym typeface="Symbol"/>
            </a:endParaRPr>
          </a:p>
          <a:p>
            <a:endParaRPr lang="tr-TR" sz="1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6F13F-FA5A-4CC9-95E3-3077E5D8D5E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995363"/>
            <a:ext cx="8848725" cy="48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2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6F13F-FA5A-4CC9-95E3-3077E5D8D5EF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85838"/>
            <a:ext cx="870585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1043608" y="404664"/>
            <a:ext cx="5857694" cy="610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Eylemsizlik Momentinin Hesabı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903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13138</TotalTime>
  <Words>459</Words>
  <Application>Microsoft Office PowerPoint</Application>
  <PresentationFormat>Ekran Gösterisi (4:3)</PresentationFormat>
  <Paragraphs>44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Default Design</vt:lpstr>
      <vt:lpstr>Katı Cismin Yuvarlanma Hareketi Açısal momentum</vt:lpstr>
      <vt:lpstr>GİRİŞ</vt:lpstr>
      <vt:lpstr>Vektör çarpımı ve tork</vt:lpstr>
      <vt:lpstr>Vektör çarpımı ve tork</vt:lpstr>
      <vt:lpstr>Vektörel çarpım ve tork</vt:lpstr>
      <vt:lpstr>Anlık açısal momentum</vt:lpstr>
      <vt:lpstr>Açısal momentum- L=r×P</vt:lpstr>
      <vt:lpstr>PowerPoint Sunusu</vt:lpstr>
      <vt:lpstr>PowerPoint Sunusu</vt:lpstr>
      <vt:lpstr>PowerPoint Sunusu</vt:lpstr>
      <vt:lpstr>Kaynaklar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</dc:creator>
  <cp:lastModifiedBy>SUNUCU</cp:lastModifiedBy>
  <cp:revision>1060</cp:revision>
  <dcterms:created xsi:type="dcterms:W3CDTF">2005-10-13T20:33:39Z</dcterms:created>
  <dcterms:modified xsi:type="dcterms:W3CDTF">2017-09-29T11:46:54Z</dcterms:modified>
</cp:coreProperties>
</file>