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819" r:id="rId2"/>
    <p:sldId id="371" r:id="rId3"/>
    <p:sldId id="799" r:id="rId4"/>
    <p:sldId id="800" r:id="rId5"/>
    <p:sldId id="801" r:id="rId6"/>
    <p:sldId id="802" r:id="rId7"/>
    <p:sldId id="803" r:id="rId8"/>
    <p:sldId id="80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la Güler" initials="DG" lastIdx="3" clrIdx="0">
    <p:extLst>
      <p:ext uri="{19B8F6BF-5375-455C-9EA6-DF929625EA0E}">
        <p15:presenceInfo xmlns:p15="http://schemas.microsoft.com/office/powerpoint/2012/main" userId="88e680b55ea01a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4CE"/>
    <a:srgbClr val="85A644"/>
    <a:srgbClr val="1BB5A3"/>
    <a:srgbClr val="5DA309"/>
    <a:srgbClr val="68B60A"/>
    <a:srgbClr val="F9AD6F"/>
    <a:srgbClr val="0649D0"/>
    <a:srgbClr val="327A54"/>
    <a:srgbClr val="94DA9C"/>
    <a:srgbClr val="5147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84020" autoAdjust="0"/>
  </p:normalViewPr>
  <p:slideViewPr>
    <p:cSldViewPr>
      <p:cViewPr varScale="1">
        <p:scale>
          <a:sx n="74" d="100"/>
          <a:sy n="74" d="100"/>
        </p:scale>
        <p:origin x="2040"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088C8FDE-166C-464C-9DA1-8F6E45CB23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994518BE-ACAB-4B43-AB88-EBDF03FF9A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86BACD-D7DA-4084-B6EB-D0854552C37B}" type="datetimeFigureOut">
              <a:rPr lang="tr-TR" smtClean="0"/>
              <a:t>28.07.2021</a:t>
            </a:fld>
            <a:endParaRPr lang="tr-TR"/>
          </a:p>
        </p:txBody>
      </p:sp>
      <p:sp>
        <p:nvSpPr>
          <p:cNvPr id="4" name="Alt Bilgi Yer Tutucusu 3">
            <a:extLst>
              <a:ext uri="{FF2B5EF4-FFF2-40B4-BE49-F238E27FC236}">
                <a16:creationId xmlns:a16="http://schemas.microsoft.com/office/drawing/2014/main" id="{11CDDF67-13BB-4C46-A4CA-2632F8DC1C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BD4458B2-11D0-4479-9780-5F84C85BA2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66B198-31A0-4B5E-9762-DB18A77C7213}" type="slidenum">
              <a:rPr lang="tr-TR" smtClean="0"/>
              <a:t>‹#›</a:t>
            </a:fld>
            <a:endParaRPr lang="tr-TR"/>
          </a:p>
        </p:txBody>
      </p:sp>
    </p:spTree>
    <p:extLst>
      <p:ext uri="{BB962C8B-B14F-4D97-AF65-F5344CB8AC3E}">
        <p14:creationId xmlns:p14="http://schemas.microsoft.com/office/powerpoint/2010/main" val="303989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EB5DE-2340-4039-AAD1-246EADEE6D7C}" type="datetimeFigureOut">
              <a:rPr lang="tr-TR" smtClean="0"/>
              <a:t>28.07.2021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80133-E6F4-4E0D-86A1-D7A27675BCD5}" type="slidenum">
              <a:rPr lang="tr-TR" smtClean="0"/>
              <a:t>‹#›</a:t>
            </a:fld>
            <a:endParaRPr lang="tr-TR"/>
          </a:p>
        </p:txBody>
      </p:sp>
    </p:spTree>
    <p:extLst>
      <p:ext uri="{BB962C8B-B14F-4D97-AF65-F5344CB8AC3E}">
        <p14:creationId xmlns:p14="http://schemas.microsoft.com/office/powerpoint/2010/main" val="150954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680133-E6F4-4E0D-86A1-D7A27675BCD5}" type="slidenum">
              <a:rPr lang="tr-TR" smtClean="0"/>
              <a:t>2</a:t>
            </a:fld>
            <a:endParaRPr lang="tr-TR"/>
          </a:p>
        </p:txBody>
      </p:sp>
    </p:spTree>
    <p:extLst>
      <p:ext uri="{BB962C8B-B14F-4D97-AF65-F5344CB8AC3E}">
        <p14:creationId xmlns:p14="http://schemas.microsoft.com/office/powerpoint/2010/main" val="353118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121273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1265658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680133-E6F4-4E0D-86A1-D7A27675BCD5}" type="slidenum">
              <a:rPr lang="tr-TR" smtClean="0"/>
              <a:t>8</a:t>
            </a:fld>
            <a:endParaRPr lang="tr-TR"/>
          </a:p>
        </p:txBody>
      </p:sp>
    </p:spTree>
    <p:extLst>
      <p:ext uri="{BB962C8B-B14F-4D97-AF65-F5344CB8AC3E}">
        <p14:creationId xmlns:p14="http://schemas.microsoft.com/office/powerpoint/2010/main" val="354376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Tree>
    <p:extLst>
      <p:ext uri="{BB962C8B-B14F-4D97-AF65-F5344CB8AC3E}">
        <p14:creationId xmlns:p14="http://schemas.microsoft.com/office/powerpoint/2010/main" val="2371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457200" y="1600201"/>
            <a:ext cx="8229600" cy="3484984"/>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18107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05963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7"/>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tr-TR"/>
              <a:t>Asıl alt başlık stilini düzenlemek için tıklatın</a:t>
            </a:r>
          </a:p>
        </p:txBody>
      </p:sp>
      <p:sp>
        <p:nvSpPr>
          <p:cNvPr id="5" name="Küçük Resim Yer Tutucusu 4"/>
          <p:cNvSpPr>
            <a:spLocks noGrp="1"/>
          </p:cNvSpPr>
          <p:nvPr>
            <p:ph type="clipArt" sz="quarter" idx="10"/>
          </p:nvPr>
        </p:nvSpPr>
        <p:spPr>
          <a:xfrm>
            <a:off x="8215683" y="20187"/>
            <a:ext cx="914400" cy="914400"/>
          </a:xfrm>
        </p:spPr>
        <p:txBody>
          <a:bodyPr/>
          <a:lstStyle/>
          <a:p>
            <a:endParaRPr lang="tr-TR" dirty="0"/>
          </a:p>
        </p:txBody>
      </p:sp>
    </p:spTree>
    <p:extLst>
      <p:ext uri="{BB962C8B-B14F-4D97-AF65-F5344CB8AC3E}">
        <p14:creationId xmlns:p14="http://schemas.microsoft.com/office/powerpoint/2010/main" val="70317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idx="1"/>
          </p:nvPr>
        </p:nvSpPr>
        <p:spPr>
          <a:xfrm>
            <a:off x="457200" y="1600201"/>
            <a:ext cx="8229600" cy="3484984"/>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6876256" y="6381328"/>
            <a:ext cx="4824536" cy="365125"/>
          </a:xfrm>
          <a:prstGeom prst="rect">
            <a:avLst/>
          </a:prstGeom>
        </p:spPr>
        <p:txBody>
          <a:bodyPr/>
          <a:lstStyle/>
          <a:p>
            <a:endParaRPr lang="tr-TR" dirty="0"/>
          </a:p>
        </p:txBody>
      </p:sp>
      <p:sp>
        <p:nvSpPr>
          <p:cNvPr id="6" name="Slayt Numarası Yer Tutucusu 5"/>
          <p:cNvSpPr>
            <a:spLocks noGrp="1"/>
          </p:cNvSpPr>
          <p:nvPr>
            <p:ph type="sldNum" sz="quarter" idx="12"/>
          </p:nvPr>
        </p:nvSpPr>
        <p:spPr>
          <a:xfrm>
            <a:off x="6588224" y="6381328"/>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89996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61603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74905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a:xfrm>
            <a:off x="457200" y="6356350"/>
            <a:ext cx="2133600" cy="365125"/>
          </a:xfrm>
          <a:prstGeom prst="rect">
            <a:avLst/>
          </a:prstGeom>
        </p:spPr>
        <p:txBody>
          <a:bodyPr/>
          <a:lstStyle/>
          <a:p>
            <a:endParaRPr lang="tr-TR"/>
          </a:p>
        </p:txBody>
      </p:sp>
      <p:sp>
        <p:nvSpPr>
          <p:cNvPr id="8" name="Altbilgi Yer Tutucusu 7"/>
          <p:cNvSpPr>
            <a:spLocks noGrp="1"/>
          </p:cNvSpPr>
          <p:nvPr>
            <p:ph type="ftr" sz="quarter" idx="11"/>
          </p:nvPr>
        </p:nvSpPr>
        <p:spPr>
          <a:xfrm>
            <a:off x="2195736" y="6182506"/>
            <a:ext cx="4824536" cy="365125"/>
          </a:xfrm>
          <a:prstGeom prst="rect">
            <a:avLst/>
          </a:prstGeom>
        </p:spPr>
        <p:txBody>
          <a:bodyPr/>
          <a:lstStyle/>
          <a:p>
            <a:endParaRPr lang="tr-TR"/>
          </a:p>
        </p:txBody>
      </p:sp>
      <p:sp>
        <p:nvSpPr>
          <p:cNvPr id="9" name="Slayt Numarası Yer Tutucusu 8"/>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88643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a:xfrm>
            <a:off x="457200" y="6356350"/>
            <a:ext cx="2133600" cy="365125"/>
          </a:xfrm>
          <a:prstGeom prst="rect">
            <a:avLst/>
          </a:prstGeom>
        </p:spPr>
        <p:txBody>
          <a:bodyPr/>
          <a:lstStyle/>
          <a:p>
            <a:endParaRPr lang="tr-TR"/>
          </a:p>
        </p:txBody>
      </p:sp>
      <p:sp>
        <p:nvSpPr>
          <p:cNvPr id="4" name="Altbilgi Yer Tutucusu 3"/>
          <p:cNvSpPr>
            <a:spLocks noGrp="1"/>
          </p:cNvSpPr>
          <p:nvPr>
            <p:ph type="ftr" sz="quarter" idx="11"/>
          </p:nvPr>
        </p:nvSpPr>
        <p:spPr>
          <a:xfrm>
            <a:off x="7092280" y="6381328"/>
            <a:ext cx="4824536" cy="365125"/>
          </a:xfrm>
          <a:prstGeom prst="rect">
            <a:avLst/>
          </a:prstGeom>
        </p:spPr>
        <p:txBody>
          <a:bodyPr/>
          <a:lstStyle/>
          <a:p>
            <a:endParaRPr lang="tr-TR" dirty="0"/>
          </a:p>
        </p:txBody>
      </p:sp>
      <p:sp>
        <p:nvSpPr>
          <p:cNvPr id="5" name="Slayt Numarası Yer Tutucusu 4"/>
          <p:cNvSpPr>
            <a:spLocks noGrp="1"/>
          </p:cNvSpPr>
          <p:nvPr>
            <p:ph type="sldNum" sz="quarter" idx="12"/>
          </p:nvPr>
        </p:nvSpPr>
        <p:spPr>
          <a:xfrm>
            <a:off x="6553200" y="6356350"/>
            <a:ext cx="2133600" cy="365125"/>
          </a:xfrm>
          <a:prstGeom prst="rect">
            <a:avLst/>
          </a:prstGeom>
        </p:spPr>
        <p:txBody>
          <a:bodyPr/>
          <a:lstStyle>
            <a:lvl1pPr>
              <a:defRPr/>
            </a:lvl1pPr>
          </a:lstStyle>
          <a:p>
            <a:r>
              <a:rPr lang="tr-TR" dirty="0"/>
              <a:t> 6</a:t>
            </a:r>
          </a:p>
        </p:txBody>
      </p:sp>
    </p:spTree>
    <p:extLst>
      <p:ext uri="{BB962C8B-B14F-4D97-AF65-F5344CB8AC3E}">
        <p14:creationId xmlns:p14="http://schemas.microsoft.com/office/powerpoint/2010/main" val="34793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p>
            <a:endParaRPr lang="tr-TR"/>
          </a:p>
        </p:txBody>
      </p:sp>
      <p:sp>
        <p:nvSpPr>
          <p:cNvPr id="3" name="Altbilgi Yer Tutucusu 2"/>
          <p:cNvSpPr>
            <a:spLocks noGrp="1"/>
          </p:cNvSpPr>
          <p:nvPr>
            <p:ph type="ftr" sz="quarter" idx="11"/>
          </p:nvPr>
        </p:nvSpPr>
        <p:spPr>
          <a:xfrm>
            <a:off x="2195736" y="6182506"/>
            <a:ext cx="4824536" cy="365125"/>
          </a:xfrm>
          <a:prstGeom prst="rect">
            <a:avLst/>
          </a:prstGeom>
        </p:spPr>
        <p:txBody>
          <a:bodyPr/>
          <a:lstStyle/>
          <a:p>
            <a:endParaRPr lang="tr-TR"/>
          </a:p>
        </p:txBody>
      </p:sp>
      <p:sp>
        <p:nvSpPr>
          <p:cNvPr id="4" name="Slayt Numarası Yer Tutucusu 3"/>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4486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75230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051720" y="4869160"/>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6948264" y="6381328"/>
            <a:ext cx="4824536" cy="365125"/>
          </a:xfrm>
          <a:prstGeom prst="rect">
            <a:avLst/>
          </a:prstGeom>
        </p:spPr>
        <p:txBody>
          <a:bodyPr/>
          <a:lstStyle/>
          <a:p>
            <a:endParaRPr lang="tr-TR" dirty="0"/>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277708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Göktuğ\Üniversite\Ankara Üniversitesi\İdari\İnternet Sitesi\logooooo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7544" y="5589240"/>
            <a:ext cx="1080120" cy="10453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oshıba\Desktop\fakülte türkçe logo.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68344" y="5589240"/>
            <a:ext cx="1203847" cy="1094407"/>
          </a:xfrm>
          <a:prstGeom prst="rect">
            <a:avLst/>
          </a:prstGeom>
          <a:noFill/>
          <a:extLst>
            <a:ext uri="{909E8E84-426E-40DD-AFC4-6F175D3DCCD1}">
              <a14:hiddenFill xmlns:a14="http://schemas.microsoft.com/office/drawing/2010/main">
                <a:solidFill>
                  <a:srgbClr val="FFFFFF"/>
                </a:solidFill>
              </a14:hiddenFill>
            </a:ext>
          </a:extLst>
        </p:spPr>
      </p:pic>
      <p:sp>
        <p:nvSpPr>
          <p:cNvPr id="7" name="Başlık Yer Tutucusu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8" name="Metin Yer Tutucusu 7"/>
          <p:cNvSpPr>
            <a:spLocks noGrp="1"/>
          </p:cNvSpPr>
          <p:nvPr>
            <p:ph type="body" idx="1"/>
          </p:nvPr>
        </p:nvSpPr>
        <p:spPr>
          <a:xfrm>
            <a:off x="457200" y="1600201"/>
            <a:ext cx="8229600" cy="24768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9" name="Metin kutusu 8"/>
          <p:cNvSpPr txBox="1"/>
          <p:nvPr userDrawn="1"/>
        </p:nvSpPr>
        <p:spPr>
          <a:xfrm>
            <a:off x="2339752" y="6250136"/>
            <a:ext cx="4752528" cy="369332"/>
          </a:xfrm>
          <a:prstGeom prst="rect">
            <a:avLst/>
          </a:prstGeom>
          <a:noFill/>
        </p:spPr>
        <p:txBody>
          <a:bodyPr wrap="square" rtlCol="0">
            <a:spAutoFit/>
          </a:bodyPr>
          <a:lstStyle/>
          <a:p>
            <a:r>
              <a:rPr lang="tr-TR" b="1" i="1" dirty="0">
                <a:latin typeface="Times New Roman" panose="02020603050405020304" pitchFamily="18" charset="0"/>
                <a:cs typeface="Times New Roman" panose="02020603050405020304" pitchFamily="18" charset="0"/>
              </a:rPr>
              <a:t>Ankara Üniversitesi Spor Bilimleri Fakültesi</a:t>
            </a:r>
          </a:p>
        </p:txBody>
      </p:sp>
    </p:spTree>
    <p:extLst>
      <p:ext uri="{BB962C8B-B14F-4D97-AF65-F5344CB8AC3E}">
        <p14:creationId xmlns:p14="http://schemas.microsoft.com/office/powerpoint/2010/main" val="199036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11560" y="4149080"/>
            <a:ext cx="7772400" cy="1470025"/>
          </a:xfrm>
        </p:spPr>
        <p:txBody>
          <a:bodyPr/>
          <a:lstStyle/>
          <a:p>
            <a:r>
              <a:rPr lang="tr-TR" b="1" dirty="0">
                <a:solidFill>
                  <a:schemeClr val="bg1">
                    <a:lumMod val="50000"/>
                  </a:schemeClr>
                </a:solidFill>
                <a:effectLst>
                  <a:outerShdw blurRad="38100" dist="38100" dir="2700000" algn="tl">
                    <a:srgbClr val="000000">
                      <a:alpha val="43137"/>
                    </a:srgbClr>
                  </a:outerShdw>
                </a:effectLst>
              </a:rPr>
              <a:t>Eğitimde Yaratıcı Drama ve </a:t>
            </a:r>
            <a:r>
              <a:rPr lang="tr-TR" b="1" dirty="0" smtClean="0">
                <a:solidFill>
                  <a:schemeClr val="bg1">
                    <a:lumMod val="50000"/>
                  </a:schemeClr>
                </a:solidFill>
                <a:effectLst>
                  <a:outerShdw blurRad="38100" dist="38100" dir="2700000" algn="tl">
                    <a:srgbClr val="000000">
                      <a:alpha val="43137"/>
                    </a:srgbClr>
                  </a:outerShdw>
                </a:effectLst>
              </a:rPr>
              <a:t>Beden ve Beden Eğitimi</a:t>
            </a:r>
            <a:endParaRPr lang="tr-TR" dirty="0"/>
          </a:p>
        </p:txBody>
      </p:sp>
      <p:pic>
        <p:nvPicPr>
          <p:cNvPr id="5" name="Picture 4" descr="yaratÄ±cÄ± drama ile ilgili gÃ¶rsel sonucu">
            <a:extLst>
              <a:ext uri="{FF2B5EF4-FFF2-40B4-BE49-F238E27FC236}">
                <a16:creationId xmlns:a16="http://schemas.microsoft.com/office/drawing/2014/main" id="{F5407782-A4EF-46A9-90BE-3493986DE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94288"/>
            <a:ext cx="2062673" cy="1265106"/>
          </a:xfrm>
          <a:prstGeom prst="rect">
            <a:avLst/>
          </a:prstGeom>
          <a:noFill/>
          <a:effectLst>
            <a:outerShdw blurRad="50800" dist="38100" dir="16200000" rotWithShape="0">
              <a:prstClr val="black">
                <a:alpha val="40000"/>
              </a:prstClr>
            </a:outerShdw>
            <a:softEdge rad="31750"/>
          </a:effectLst>
          <a:scene3d>
            <a:camera prst="perspectiveAbove"/>
            <a:lightRig rig="threePt" dir="t"/>
          </a:scene3d>
          <a:extLst>
            <a:ext uri="{909E8E84-426E-40DD-AFC4-6F175D3DCCD1}">
              <a14:hiddenFill xmlns:a14="http://schemas.microsoft.com/office/drawing/2010/main">
                <a:solidFill>
                  <a:srgbClr val="FFFFFF"/>
                </a:solidFill>
              </a14:hiddenFill>
            </a:ext>
          </a:extLst>
        </p:spPr>
      </p:pic>
      <p:pic>
        <p:nvPicPr>
          <p:cNvPr id="6" name="Picture 2" descr="beden eÄitiminde yaratÄ±cÄ± drama ile ilgili gÃ¶rsel sonucu">
            <a:extLst>
              <a:ext uri="{FF2B5EF4-FFF2-40B4-BE49-F238E27FC236}">
                <a16:creationId xmlns:a16="http://schemas.microsoft.com/office/drawing/2014/main" id="{C1BE2C95-67B4-4A37-B6B5-C61F1F6AA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600324"/>
            <a:ext cx="4731107" cy="2653034"/>
          </a:xfrm>
          <a:prstGeom prst="rect">
            <a:avLst/>
          </a:prstGeom>
          <a:noFill/>
          <a:ln>
            <a:solidFill>
              <a:schemeClr val="bg1"/>
            </a:solidFill>
          </a:ln>
          <a:effectLst>
            <a:reflection blurRad="6350" stA="52000" endA="300" endPos="35000" dir="5400000" sy="-100000" algn="bl" rotWithShape="0"/>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5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endParaRPr lang="tr-TR" dirty="0"/>
          </a:p>
        </p:txBody>
      </p:sp>
      <p:sp>
        <p:nvSpPr>
          <p:cNvPr id="6" name="Yuvarlatılmış Dikdörtgen 5"/>
          <p:cNvSpPr/>
          <p:nvPr/>
        </p:nvSpPr>
        <p:spPr>
          <a:xfrm>
            <a:off x="324704" y="845376"/>
            <a:ext cx="8425799" cy="67322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endParaRPr lang="tr-TR" sz="2800" b="1" dirty="0">
              <a:solidFill>
                <a:schemeClr val="bg1"/>
              </a:solidFill>
              <a:effectLst>
                <a:outerShdw blurRad="38100" dist="38100" dir="2700000" algn="tl">
                  <a:srgbClr val="000000">
                    <a:alpha val="43137"/>
                  </a:srgbClr>
                </a:outerShdw>
              </a:effectLst>
            </a:endParaRPr>
          </a:p>
          <a:p>
            <a:r>
              <a:rPr lang="tr-TR" sz="2800" b="1" dirty="0">
                <a:solidFill>
                  <a:schemeClr val="bg1"/>
                </a:solidFill>
                <a:effectLst>
                  <a:outerShdw blurRad="38100" dist="38100" dir="2700000" algn="tl">
                    <a:srgbClr val="000000">
                      <a:alpha val="43137"/>
                    </a:srgbClr>
                  </a:outerShdw>
                </a:effectLst>
              </a:rPr>
              <a:t>Yaratıcı Drama ve Bileşenleri</a:t>
            </a:r>
            <a:endParaRPr lang="en-US" sz="2800" dirty="0">
              <a:solidFill>
                <a:schemeClr val="bg1"/>
              </a:solidFill>
              <a:latin typeface="Calibri Light" charset="0"/>
              <a:ea typeface="Calibri Light" charset="0"/>
              <a:cs typeface="Calibri Light" charset="0"/>
            </a:endParaRPr>
          </a:p>
          <a:p>
            <a:endParaRPr lang="en-US" sz="2800" dirty="0">
              <a:solidFill>
                <a:schemeClr val="bg1"/>
              </a:solidFill>
              <a:latin typeface="Calibri Light" charset="0"/>
              <a:ea typeface="Calibri Light" charset="0"/>
              <a:cs typeface="Calibri Light" charset="0"/>
            </a:endParaRPr>
          </a:p>
        </p:txBody>
      </p:sp>
      <p:sp>
        <p:nvSpPr>
          <p:cNvPr id="8" name="Yuvarlatılmış Dikdörtgen 7"/>
          <p:cNvSpPr/>
          <p:nvPr/>
        </p:nvSpPr>
        <p:spPr>
          <a:xfrm>
            <a:off x="292552" y="1534624"/>
            <a:ext cx="8444267" cy="692695"/>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tr-TR" sz="2800" b="1" dirty="0">
              <a:solidFill>
                <a:schemeClr val="bg1"/>
              </a:solidFill>
              <a:effectLst>
                <a:outerShdw blurRad="38100" dist="38100" dir="2700000" algn="tl">
                  <a:srgbClr val="000000">
                    <a:alpha val="43137"/>
                  </a:srgbClr>
                </a:outerShdw>
              </a:effectLst>
            </a:endParaRPr>
          </a:p>
          <a:p>
            <a:r>
              <a:rPr lang="tr-TR" sz="2800" b="1" dirty="0">
                <a:solidFill>
                  <a:schemeClr val="bg1"/>
                </a:solidFill>
                <a:effectLst>
                  <a:outerShdw blurRad="38100" dist="38100" dir="2700000" algn="tl">
                    <a:srgbClr val="000000">
                      <a:alpha val="43137"/>
                    </a:srgbClr>
                  </a:outerShdw>
                </a:effectLst>
              </a:rPr>
              <a:t>Dünyada ve Ülkemizde Yaratıcı Drama</a:t>
            </a:r>
            <a:endParaRPr lang="en-US" sz="2800" dirty="0">
              <a:solidFill>
                <a:schemeClr val="bg1"/>
              </a:solidFill>
              <a:latin typeface="Calibri Light" charset="0"/>
              <a:ea typeface="Calibri Light" charset="0"/>
              <a:cs typeface="Calibri Light" charset="0"/>
            </a:endParaRPr>
          </a:p>
          <a:p>
            <a:endParaRPr lang="en-US" sz="2800" dirty="0">
              <a:solidFill>
                <a:schemeClr val="bg1"/>
              </a:solidFill>
              <a:latin typeface="Calibri Light" charset="0"/>
              <a:ea typeface="Calibri Light" charset="0"/>
              <a:cs typeface="Calibri Light" charset="0"/>
            </a:endParaRPr>
          </a:p>
        </p:txBody>
      </p:sp>
      <p:sp>
        <p:nvSpPr>
          <p:cNvPr id="10" name="Yuvarlatılmış Dikdörtgen 9"/>
          <p:cNvSpPr/>
          <p:nvPr/>
        </p:nvSpPr>
        <p:spPr>
          <a:xfrm>
            <a:off x="313830" y="2224087"/>
            <a:ext cx="8436673" cy="673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effectLst>
                  <a:outerShdw blurRad="38100" dist="38100" dir="2700000" algn="tl">
                    <a:srgbClr val="000000">
                      <a:alpha val="43137"/>
                    </a:srgbClr>
                  </a:outerShdw>
                </a:effectLst>
              </a:rPr>
              <a:t>Yaratıcı </a:t>
            </a:r>
            <a:r>
              <a:rPr lang="tr-TR" sz="2800" b="1" dirty="0" err="1">
                <a:solidFill>
                  <a:schemeClr val="bg1"/>
                </a:solidFill>
                <a:effectLst>
                  <a:outerShdw blurRad="38100" dist="38100" dir="2700000" algn="tl">
                    <a:srgbClr val="000000">
                      <a:alpha val="43137"/>
                    </a:srgbClr>
                  </a:outerShdw>
                </a:effectLst>
              </a:rPr>
              <a:t>Dramanın</a:t>
            </a:r>
            <a:r>
              <a:rPr lang="tr-TR" sz="2800" b="1" dirty="0">
                <a:solidFill>
                  <a:schemeClr val="bg1"/>
                </a:solidFill>
                <a:effectLst>
                  <a:outerShdw blurRad="38100" dist="38100" dir="2700000" algn="tl">
                    <a:srgbClr val="000000">
                      <a:alpha val="43137"/>
                    </a:srgbClr>
                  </a:outerShdw>
                </a:effectLst>
              </a:rPr>
              <a:t> Aşamaları</a:t>
            </a:r>
            <a:endParaRPr lang="en-US" sz="2800" dirty="0">
              <a:solidFill>
                <a:schemeClr val="bg1"/>
              </a:solidFill>
              <a:latin typeface="Calibri Light" charset="0"/>
              <a:ea typeface="Calibri Light" charset="0"/>
              <a:cs typeface="Calibri Light" charset="0"/>
            </a:endParaRPr>
          </a:p>
        </p:txBody>
      </p:sp>
      <p:sp>
        <p:nvSpPr>
          <p:cNvPr id="11" name="Yuvarlatılmış Dikdörtgen 10"/>
          <p:cNvSpPr/>
          <p:nvPr/>
        </p:nvSpPr>
        <p:spPr>
          <a:xfrm>
            <a:off x="370197" y="2916782"/>
            <a:ext cx="8393993" cy="67861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tr-TR" sz="2800" b="1" dirty="0">
                <a:solidFill>
                  <a:schemeClr val="bg1"/>
                </a:solidFill>
              </a:rPr>
              <a:t>Eğitimde Yaratıcı Drama</a:t>
            </a:r>
          </a:p>
        </p:txBody>
      </p:sp>
      <p:sp>
        <p:nvSpPr>
          <p:cNvPr id="14" name="Unvan 1"/>
          <p:cNvSpPr txBox="1">
            <a:spLocks/>
          </p:cNvSpPr>
          <p:nvPr/>
        </p:nvSpPr>
        <p:spPr>
          <a:xfrm>
            <a:off x="0" y="0"/>
            <a:ext cx="9144000" cy="692696"/>
          </a:xfrm>
          <a:prstGeom prst="rect">
            <a:avLst/>
          </a:prstGeom>
          <a:ln>
            <a:solidFill>
              <a:srgbClr val="0070C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defPPr>
              <a:defRPr lang="tr-TR"/>
            </a:defPPr>
            <a:lvl1pPr algn="ctr" defTabSz="914400" rtl="0" eaLnBrk="1" latinLnBrk="0" hangingPunct="1">
              <a:spcBef>
                <a:spcPct val="0"/>
              </a:spcBef>
              <a:buNone/>
              <a:defRPr sz="2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b="1" dirty="0">
                <a:solidFill>
                  <a:schemeClr val="bg1">
                    <a:lumMod val="50000"/>
                  </a:schemeClr>
                </a:solidFill>
                <a:effectLst>
                  <a:outerShdw blurRad="38100" dist="38100" dir="2700000" algn="tl">
                    <a:srgbClr val="000000">
                      <a:alpha val="43137"/>
                    </a:srgbClr>
                  </a:outerShdw>
                </a:effectLst>
              </a:rPr>
              <a:t>                                             </a:t>
            </a:r>
            <a:r>
              <a:rPr lang="tr-TR" sz="3200" b="1" dirty="0">
                <a:solidFill>
                  <a:schemeClr val="bg1">
                    <a:lumMod val="50000"/>
                  </a:schemeClr>
                </a:solidFill>
                <a:effectLst>
                  <a:outerShdw blurRad="38100" dist="38100" dir="2700000" algn="tl">
                    <a:srgbClr val="000000">
                      <a:alpha val="43137"/>
                    </a:srgbClr>
                  </a:outerShdw>
                </a:effectLst>
              </a:rPr>
              <a:t>SUNUM PLANI</a:t>
            </a:r>
          </a:p>
        </p:txBody>
      </p:sp>
      <p:sp>
        <p:nvSpPr>
          <p:cNvPr id="15" name="Yuvarlatılmış Dikdörtgen 11">
            <a:extLst>
              <a:ext uri="{FF2B5EF4-FFF2-40B4-BE49-F238E27FC236}">
                <a16:creationId xmlns:a16="http://schemas.microsoft.com/office/drawing/2014/main" id="{C2DAA9B1-95AB-4C62-825C-22E02F716CCA}"/>
              </a:ext>
            </a:extLst>
          </p:cNvPr>
          <p:cNvSpPr/>
          <p:nvPr/>
        </p:nvSpPr>
        <p:spPr>
          <a:xfrm>
            <a:off x="338390" y="3604735"/>
            <a:ext cx="8412463" cy="673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b="1" dirty="0">
                <a:solidFill>
                  <a:schemeClr val="bg1"/>
                </a:solidFill>
                <a:effectLst>
                  <a:outerShdw blurRad="38100" dist="38100" dir="2700000" algn="tl">
                    <a:srgbClr val="000000">
                      <a:alpha val="43137"/>
                    </a:srgbClr>
                  </a:outerShdw>
                </a:effectLst>
              </a:rPr>
              <a:t>Beden Eğitiminde Yaratıcı Drama</a:t>
            </a:r>
            <a:endParaRPr lang="en-US" sz="2800" b="1" dirty="0">
              <a:solidFill>
                <a:schemeClr val="bg1"/>
              </a:solidFill>
              <a:effectLst>
                <a:outerShdw blurRad="38100" dist="38100" dir="2700000" algn="tl">
                  <a:srgbClr val="000000">
                    <a:alpha val="43137"/>
                  </a:srgbClr>
                </a:outerShdw>
              </a:effectLst>
              <a:latin typeface="Calibri Light" charset="0"/>
              <a:ea typeface="Calibri Light" charset="0"/>
              <a:cs typeface="Calibri Light" charset="0"/>
            </a:endParaRPr>
          </a:p>
        </p:txBody>
      </p:sp>
    </p:spTree>
    <p:extLst>
      <p:ext uri="{BB962C8B-B14F-4D97-AF65-F5344CB8AC3E}">
        <p14:creationId xmlns:p14="http://schemas.microsoft.com/office/powerpoint/2010/main" val="50037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9036" y="477812"/>
            <a:ext cx="7487574" cy="994431"/>
          </a:xfrm>
        </p:spPr>
        <p:txBody>
          <a:bodyPr>
            <a:normAutofit fontScale="90000"/>
          </a:bodyPr>
          <a:lstStyle/>
          <a:p>
            <a:r>
              <a:rPr lang="tr-TR" b="1" dirty="0"/>
              <a:t>     </a:t>
            </a:r>
            <a:r>
              <a:rPr lang="tr-TR" sz="4000" b="1" dirty="0">
                <a:solidFill>
                  <a:schemeClr val="bg1">
                    <a:lumMod val="50000"/>
                  </a:schemeClr>
                </a:solidFill>
                <a:effectLst>
                  <a:outerShdw blurRad="38100" dist="38100" dir="2700000" algn="tl">
                    <a:srgbClr val="000000">
                      <a:alpha val="43137"/>
                    </a:srgbClr>
                  </a:outerShdw>
                </a:effectLst>
              </a:rPr>
              <a:t>Yaratıcı Drama ile ilişkili       Kavramlar </a:t>
            </a:r>
          </a:p>
        </p:txBody>
      </p:sp>
      <p:grpSp>
        <p:nvGrpSpPr>
          <p:cNvPr id="2" name="Group 1"/>
          <p:cNvGrpSpPr/>
          <p:nvPr/>
        </p:nvGrpSpPr>
        <p:grpSpPr>
          <a:xfrm>
            <a:off x="2051720" y="1628800"/>
            <a:ext cx="4927752" cy="4543531"/>
            <a:chOff x="4518614" y="1793411"/>
            <a:chExt cx="2944476" cy="4313883"/>
          </a:xfrm>
        </p:grpSpPr>
        <p:sp>
          <p:nvSpPr>
            <p:cNvPr id="7" name="Freeform 6"/>
            <p:cNvSpPr>
              <a:spLocks/>
            </p:cNvSpPr>
            <p:nvPr/>
          </p:nvSpPr>
          <p:spPr bwMode="auto">
            <a:xfrm>
              <a:off x="6100064" y="2952213"/>
              <a:ext cx="1363026" cy="1445967"/>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rgbClr val="51478B"/>
            </a:solidFill>
            <a:ln w="9525">
              <a:solidFill>
                <a:schemeClr val="tx2">
                  <a:lumMod val="60000"/>
                  <a:lumOff val="40000"/>
                </a:schemeClr>
              </a:solid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2800" dirty="0">
                  <a:latin typeface="Arial" panose="020B0604020202020204" pitchFamily="34" charset="0"/>
                  <a:cs typeface="Arial" panose="020B0604020202020204" pitchFamily="34" charset="0"/>
                </a:rPr>
                <a:t>Dramatik</a:t>
              </a:r>
              <a:r>
                <a:rPr lang="tr-TR" sz="1350" dirty="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Durum</a:t>
              </a:r>
              <a:endParaRPr lang="en-US" sz="280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p:txBody>
        </p:sp>
        <p:sp>
          <p:nvSpPr>
            <p:cNvPr id="8" name="Freeform 7"/>
            <p:cNvSpPr>
              <a:spLocks/>
            </p:cNvSpPr>
            <p:nvPr/>
          </p:nvSpPr>
          <p:spPr bwMode="auto">
            <a:xfrm>
              <a:off x="4518614" y="2920617"/>
              <a:ext cx="1363026" cy="1477563"/>
            </a:xfrm>
            <a:custGeom>
              <a:avLst/>
              <a:gdLst>
                <a:gd name="T0" fmla="*/ 170 w 790"/>
                <a:gd name="T1" fmla="*/ 0 h 778"/>
                <a:gd name="T2" fmla="*/ 621 w 790"/>
                <a:gd name="T3" fmla="*/ 0 h 778"/>
                <a:gd name="T4" fmla="*/ 790 w 790"/>
                <a:gd name="T5" fmla="*/ 141 h 778"/>
                <a:gd name="T6" fmla="*/ 790 w 790"/>
                <a:gd name="T7" fmla="*/ 364 h 778"/>
                <a:gd name="T8" fmla="*/ 790 w 790"/>
                <a:gd name="T9" fmla="*/ 396 h 778"/>
                <a:gd name="T10" fmla="*/ 790 w 790"/>
                <a:gd name="T11" fmla="*/ 515 h 778"/>
                <a:gd name="T12" fmla="*/ 790 w 790"/>
                <a:gd name="T13" fmla="*/ 778 h 778"/>
                <a:gd name="T14" fmla="*/ 630 w 790"/>
                <a:gd name="T15" fmla="*/ 656 h 778"/>
                <a:gd name="T16" fmla="*/ 630 w 790"/>
                <a:gd name="T17" fmla="*/ 655 h 778"/>
                <a:gd name="T18" fmla="*/ 621 w 790"/>
                <a:gd name="T19" fmla="*/ 656 h 778"/>
                <a:gd name="T20" fmla="*/ 170 w 790"/>
                <a:gd name="T21" fmla="*/ 656 h 778"/>
                <a:gd name="T22" fmla="*/ 0 w 790"/>
                <a:gd name="T23" fmla="*/ 515 h 778"/>
                <a:gd name="T24" fmla="*/ 0 w 790"/>
                <a:gd name="T25" fmla="*/ 141 h 778"/>
                <a:gd name="T26" fmla="*/ 170 w 790"/>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0" h="778">
                  <a:moveTo>
                    <a:pt x="170" y="0"/>
                  </a:moveTo>
                  <a:cubicBezTo>
                    <a:pt x="621" y="0"/>
                    <a:pt x="621" y="0"/>
                    <a:pt x="621" y="0"/>
                  </a:cubicBezTo>
                  <a:cubicBezTo>
                    <a:pt x="715" y="0"/>
                    <a:pt x="790" y="63"/>
                    <a:pt x="790" y="141"/>
                  </a:cubicBezTo>
                  <a:cubicBezTo>
                    <a:pt x="790" y="364"/>
                    <a:pt x="790" y="364"/>
                    <a:pt x="790" y="364"/>
                  </a:cubicBezTo>
                  <a:cubicBezTo>
                    <a:pt x="790" y="396"/>
                    <a:pt x="790" y="396"/>
                    <a:pt x="790" y="396"/>
                  </a:cubicBezTo>
                  <a:cubicBezTo>
                    <a:pt x="790" y="515"/>
                    <a:pt x="790" y="515"/>
                    <a:pt x="790" y="515"/>
                  </a:cubicBezTo>
                  <a:cubicBezTo>
                    <a:pt x="790" y="778"/>
                    <a:pt x="790" y="778"/>
                    <a:pt x="790" y="778"/>
                  </a:cubicBezTo>
                  <a:cubicBezTo>
                    <a:pt x="743" y="674"/>
                    <a:pt x="630" y="656"/>
                    <a:pt x="630" y="656"/>
                  </a:cubicBezTo>
                  <a:cubicBezTo>
                    <a:pt x="630" y="655"/>
                    <a:pt x="630" y="655"/>
                    <a:pt x="630" y="655"/>
                  </a:cubicBezTo>
                  <a:cubicBezTo>
                    <a:pt x="627" y="656"/>
                    <a:pt x="624" y="656"/>
                    <a:pt x="621" y="656"/>
                  </a:cubicBezTo>
                  <a:cubicBezTo>
                    <a:pt x="170" y="656"/>
                    <a:pt x="170" y="656"/>
                    <a:pt x="170" y="656"/>
                  </a:cubicBezTo>
                  <a:cubicBezTo>
                    <a:pt x="76" y="656"/>
                    <a:pt x="0" y="593"/>
                    <a:pt x="0" y="515"/>
                  </a:cubicBezTo>
                  <a:cubicBezTo>
                    <a:pt x="0" y="141"/>
                    <a:pt x="0" y="141"/>
                    <a:pt x="0" y="141"/>
                  </a:cubicBezTo>
                  <a:cubicBezTo>
                    <a:pt x="0" y="63"/>
                    <a:pt x="76" y="0"/>
                    <a:pt x="170" y="0"/>
                  </a:cubicBezTo>
                  <a:close/>
                </a:path>
              </a:pathLst>
            </a:custGeom>
            <a:solidFill>
              <a:srgbClr val="1BB5A3"/>
            </a:solidFill>
            <a:ln w="9525">
              <a:solidFill>
                <a:srgbClr val="3A8E74"/>
              </a:solid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2800" dirty="0">
                  <a:latin typeface="Arial" panose="020B0604020202020204" pitchFamily="34" charset="0"/>
                  <a:cs typeface="Arial" panose="020B0604020202020204" pitchFamily="34" charset="0"/>
                </a:rPr>
                <a:t>  Dramatik </a:t>
              </a:r>
              <a:endParaRPr lang="en-US" sz="2800" dirty="0">
                <a:latin typeface="Arial" panose="020B0604020202020204" pitchFamily="34" charset="0"/>
                <a:cs typeface="Arial" panose="020B0604020202020204" pitchFamily="34" charset="0"/>
              </a:endParaRPr>
            </a:p>
          </p:txBody>
        </p:sp>
        <p:sp>
          <p:nvSpPr>
            <p:cNvPr id="9" name="Freeform 8"/>
            <p:cNvSpPr>
              <a:spLocks/>
            </p:cNvSpPr>
            <p:nvPr/>
          </p:nvSpPr>
          <p:spPr bwMode="auto">
            <a:xfrm>
              <a:off x="6100064" y="1829595"/>
              <a:ext cx="972417" cy="1091022"/>
            </a:xfrm>
            <a:custGeom>
              <a:avLst/>
              <a:gdLst>
                <a:gd name="T0" fmla="*/ 491 w 625"/>
                <a:gd name="T1" fmla="*/ 0 h 665"/>
                <a:gd name="T2" fmla="*/ 134 w 625"/>
                <a:gd name="T3" fmla="*/ 0 h 665"/>
                <a:gd name="T4" fmla="*/ 0 w 625"/>
                <a:gd name="T5" fmla="*/ 120 h 665"/>
                <a:gd name="T6" fmla="*/ 0 w 625"/>
                <a:gd name="T7" fmla="*/ 311 h 665"/>
                <a:gd name="T8" fmla="*/ 0 w 625"/>
                <a:gd name="T9" fmla="*/ 338 h 665"/>
                <a:gd name="T10" fmla="*/ 0 w 625"/>
                <a:gd name="T11" fmla="*/ 440 h 665"/>
                <a:gd name="T12" fmla="*/ 0 w 625"/>
                <a:gd name="T13" fmla="*/ 665 h 665"/>
                <a:gd name="T14" fmla="*/ 127 w 625"/>
                <a:gd name="T15" fmla="*/ 560 h 665"/>
                <a:gd name="T16" fmla="*/ 127 w 625"/>
                <a:gd name="T17" fmla="*/ 560 h 665"/>
                <a:gd name="T18" fmla="*/ 134 w 625"/>
                <a:gd name="T19" fmla="*/ 560 h 665"/>
                <a:gd name="T20" fmla="*/ 491 w 625"/>
                <a:gd name="T21" fmla="*/ 560 h 665"/>
                <a:gd name="T22" fmla="*/ 625 w 625"/>
                <a:gd name="T23" fmla="*/ 440 h 665"/>
                <a:gd name="T24" fmla="*/ 625 w 625"/>
                <a:gd name="T25" fmla="*/ 120 h 665"/>
                <a:gd name="T26" fmla="*/ 491 w 625"/>
                <a:gd name="T27"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5" h="665">
                  <a:moveTo>
                    <a:pt x="491" y="0"/>
                  </a:moveTo>
                  <a:cubicBezTo>
                    <a:pt x="134" y="0"/>
                    <a:pt x="134" y="0"/>
                    <a:pt x="134" y="0"/>
                  </a:cubicBezTo>
                  <a:cubicBezTo>
                    <a:pt x="60" y="0"/>
                    <a:pt x="0" y="54"/>
                    <a:pt x="0" y="120"/>
                  </a:cubicBezTo>
                  <a:cubicBezTo>
                    <a:pt x="0" y="311"/>
                    <a:pt x="0" y="311"/>
                    <a:pt x="0" y="311"/>
                  </a:cubicBezTo>
                  <a:cubicBezTo>
                    <a:pt x="0" y="338"/>
                    <a:pt x="0" y="338"/>
                    <a:pt x="0" y="338"/>
                  </a:cubicBezTo>
                  <a:cubicBezTo>
                    <a:pt x="0" y="440"/>
                    <a:pt x="0" y="440"/>
                    <a:pt x="0" y="440"/>
                  </a:cubicBezTo>
                  <a:cubicBezTo>
                    <a:pt x="0" y="665"/>
                    <a:pt x="0" y="665"/>
                    <a:pt x="0" y="665"/>
                  </a:cubicBezTo>
                  <a:cubicBezTo>
                    <a:pt x="38" y="575"/>
                    <a:pt x="127" y="560"/>
                    <a:pt x="127" y="560"/>
                  </a:cubicBezTo>
                  <a:cubicBezTo>
                    <a:pt x="127" y="560"/>
                    <a:pt x="127" y="560"/>
                    <a:pt x="127" y="560"/>
                  </a:cubicBezTo>
                  <a:cubicBezTo>
                    <a:pt x="129" y="560"/>
                    <a:pt x="132" y="560"/>
                    <a:pt x="134" y="560"/>
                  </a:cubicBezTo>
                  <a:cubicBezTo>
                    <a:pt x="491" y="560"/>
                    <a:pt x="491" y="560"/>
                    <a:pt x="491" y="560"/>
                  </a:cubicBezTo>
                  <a:cubicBezTo>
                    <a:pt x="565" y="560"/>
                    <a:pt x="625" y="506"/>
                    <a:pt x="625" y="440"/>
                  </a:cubicBezTo>
                  <a:cubicBezTo>
                    <a:pt x="625" y="120"/>
                    <a:pt x="625" y="120"/>
                    <a:pt x="625" y="120"/>
                  </a:cubicBezTo>
                  <a:cubicBezTo>
                    <a:pt x="625" y="54"/>
                    <a:pt x="565" y="0"/>
                    <a:pt x="491" y="0"/>
                  </a:cubicBezTo>
                  <a:close/>
                </a:path>
              </a:pathLst>
            </a:custGeom>
            <a:solidFill>
              <a:srgbClr val="00B050"/>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2800" dirty="0">
                  <a:latin typeface="Arial" panose="020B0604020202020204" pitchFamily="34" charset="0"/>
                  <a:cs typeface="Arial" panose="020B0604020202020204" pitchFamily="34" charset="0"/>
                </a:rPr>
                <a:t>Drama</a:t>
              </a:r>
              <a:endParaRPr lang="en-US" sz="2800" dirty="0">
                <a:latin typeface="Arial" panose="020B0604020202020204" pitchFamily="34" charset="0"/>
                <a:cs typeface="Arial" panose="020B0604020202020204" pitchFamily="34" charset="0"/>
              </a:endParaRPr>
            </a:p>
          </p:txBody>
        </p:sp>
        <p:sp>
          <p:nvSpPr>
            <p:cNvPr id="10" name="Freeform 9"/>
            <p:cNvSpPr>
              <a:spLocks/>
            </p:cNvSpPr>
            <p:nvPr/>
          </p:nvSpPr>
          <p:spPr bwMode="auto">
            <a:xfrm>
              <a:off x="4909223" y="1793411"/>
              <a:ext cx="972417" cy="1091023"/>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accent6"/>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1350" dirty="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Dram</a:t>
              </a:r>
              <a:endParaRPr lang="en-US" sz="2800" dirty="0">
                <a:latin typeface="Arial" panose="020B0604020202020204" pitchFamily="34" charset="0"/>
                <a:cs typeface="Arial" panose="020B0604020202020204" pitchFamily="34" charset="0"/>
              </a:endParaRPr>
            </a:p>
          </p:txBody>
        </p:sp>
        <p:sp>
          <p:nvSpPr>
            <p:cNvPr id="11" name="Freeform 10"/>
            <p:cNvSpPr>
              <a:spLocks/>
            </p:cNvSpPr>
            <p:nvPr/>
          </p:nvSpPr>
          <p:spPr bwMode="auto">
            <a:xfrm>
              <a:off x="5132758" y="4528148"/>
              <a:ext cx="1769117" cy="1579146"/>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rgbClr val="A7CD47"/>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135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Dramitazyon</a:t>
              </a:r>
              <a:endParaRPr lang="en-US" sz="2800" dirty="0">
                <a:latin typeface="Arial" panose="020B0604020202020204" pitchFamily="34" charset="0"/>
                <a:cs typeface="Arial" panose="020B0604020202020204" pitchFamily="34" charset="0"/>
              </a:endParaRPr>
            </a:p>
          </p:txBody>
        </p:sp>
      </p:grpSp>
      <p:sp>
        <p:nvSpPr>
          <p:cNvPr id="112" name="TextBox 111"/>
          <p:cNvSpPr txBox="1"/>
          <p:nvPr/>
        </p:nvSpPr>
        <p:spPr>
          <a:xfrm>
            <a:off x="2982428" y="2506419"/>
            <a:ext cx="227948" cy="276999"/>
          </a:xfrm>
          <a:prstGeom prst="rect">
            <a:avLst/>
          </a:prstGeom>
          <a:noFill/>
        </p:spPr>
        <p:txBody>
          <a:bodyPr wrap="none" rtlCol="0">
            <a:spAutoFit/>
          </a:bodyPr>
          <a:lstStyle/>
          <a:p>
            <a:pPr algn="r"/>
            <a:r>
              <a:rPr lang="en-US" sz="1200" kern="0" dirty="0">
                <a:solidFill>
                  <a:schemeClr val="tx1">
                    <a:lumMod val="75000"/>
                    <a:lumOff val="25000"/>
                  </a:schemeClr>
                </a:solidFill>
                <a:latin typeface="Arial" panose="020B0604020202020204" pitchFamily="34" charset="0"/>
                <a:cs typeface="Arial" panose="020B0604020202020204" pitchFamily="34" charset="0"/>
              </a:rPr>
              <a:t>.</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77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E867DBAB-8067-4C5A-BF09-004C87675178}"/>
              </a:ext>
            </a:extLst>
          </p:cNvPr>
          <p:cNvSpPr txBox="1">
            <a:spLocks/>
          </p:cNvSpPr>
          <p:nvPr/>
        </p:nvSpPr>
        <p:spPr>
          <a:xfrm>
            <a:off x="684788" y="942918"/>
            <a:ext cx="7886700" cy="994431"/>
          </a:xfrm>
          <a:prstGeom prst="rect">
            <a:avLst/>
          </a:prstGeom>
        </p:spPr>
        <p:txBody>
          <a:bodyPr vert="horz" lIns="68598" tIns="34299" rIns="68598" bIns="34299" rtlCol="0" anchor="ctr">
            <a:normAutofit/>
          </a:bodyPr>
          <a:lstStyle>
            <a:lvl1pPr algn="l" defTabSz="914126" rtl="0" eaLnBrk="1" latinLnBrk="0" hangingPunct="1">
              <a:lnSpc>
                <a:spcPct val="90000"/>
              </a:lnSpc>
              <a:spcBef>
                <a:spcPct val="0"/>
              </a:spcBef>
              <a:buNone/>
              <a:defRPr sz="4399" kern="1200">
                <a:solidFill>
                  <a:schemeClr val="tx1"/>
                </a:solidFill>
                <a:latin typeface="+mj-lt"/>
                <a:ea typeface="+mj-ea"/>
                <a:cs typeface="+mj-cs"/>
              </a:defRPr>
            </a:lvl1pPr>
          </a:lstStyle>
          <a:p>
            <a:endParaRPr lang="en-US" sz="3300" dirty="0"/>
          </a:p>
        </p:txBody>
      </p:sp>
      <p:grpSp>
        <p:nvGrpSpPr>
          <p:cNvPr id="4" name="Group 2">
            <a:extLst>
              <a:ext uri="{FF2B5EF4-FFF2-40B4-BE49-F238E27FC236}">
                <a16:creationId xmlns:a16="http://schemas.microsoft.com/office/drawing/2014/main" id="{065BB90A-C322-49E5-B668-FB11F0695F93}"/>
              </a:ext>
            </a:extLst>
          </p:cNvPr>
          <p:cNvGrpSpPr/>
          <p:nvPr/>
        </p:nvGrpSpPr>
        <p:grpSpPr>
          <a:xfrm>
            <a:off x="323528" y="1222971"/>
            <a:ext cx="3015291" cy="3986031"/>
            <a:chOff x="1854863" y="1911015"/>
            <a:chExt cx="3075789" cy="4186467"/>
          </a:xfrm>
        </p:grpSpPr>
        <p:sp>
          <p:nvSpPr>
            <p:cNvPr id="5" name="Freeform 6">
              <a:extLst>
                <a:ext uri="{FF2B5EF4-FFF2-40B4-BE49-F238E27FC236}">
                  <a16:creationId xmlns:a16="http://schemas.microsoft.com/office/drawing/2014/main" id="{DB6568A4-E6E7-4E70-A1C9-F20918E93AAA}"/>
                </a:ext>
              </a:extLst>
            </p:cNvPr>
            <p:cNvSpPr>
              <a:spLocks/>
            </p:cNvSpPr>
            <p:nvPr/>
          </p:nvSpPr>
          <p:spPr bwMode="auto">
            <a:xfrm>
              <a:off x="3437259" y="2954318"/>
              <a:ext cx="1493393" cy="1468328"/>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Dramatik      Durum</a:t>
              </a:r>
              <a:endParaRPr lang="en-US" dirty="0">
                <a:latin typeface="Arial" panose="020B0604020202020204" pitchFamily="34" charset="0"/>
                <a:cs typeface="Arial" panose="020B0604020202020204" pitchFamily="34" charset="0"/>
              </a:endParaRPr>
            </a:p>
          </p:txBody>
        </p:sp>
        <p:sp>
          <p:nvSpPr>
            <p:cNvPr id="6" name="Freeform 7">
              <a:extLst>
                <a:ext uri="{FF2B5EF4-FFF2-40B4-BE49-F238E27FC236}">
                  <a16:creationId xmlns:a16="http://schemas.microsoft.com/office/drawing/2014/main" id="{75E1921D-4D6E-4863-A8A7-ABB19B21477A}"/>
                </a:ext>
              </a:extLst>
            </p:cNvPr>
            <p:cNvSpPr>
              <a:spLocks/>
            </p:cNvSpPr>
            <p:nvPr/>
          </p:nvSpPr>
          <p:spPr bwMode="auto">
            <a:xfrm>
              <a:off x="1854863" y="2929478"/>
              <a:ext cx="1490755" cy="1468328"/>
            </a:xfrm>
            <a:custGeom>
              <a:avLst/>
              <a:gdLst>
                <a:gd name="T0" fmla="*/ 170 w 790"/>
                <a:gd name="T1" fmla="*/ 0 h 778"/>
                <a:gd name="T2" fmla="*/ 621 w 790"/>
                <a:gd name="T3" fmla="*/ 0 h 778"/>
                <a:gd name="T4" fmla="*/ 790 w 790"/>
                <a:gd name="T5" fmla="*/ 141 h 778"/>
                <a:gd name="T6" fmla="*/ 790 w 790"/>
                <a:gd name="T7" fmla="*/ 364 h 778"/>
                <a:gd name="T8" fmla="*/ 790 w 790"/>
                <a:gd name="T9" fmla="*/ 396 h 778"/>
                <a:gd name="T10" fmla="*/ 790 w 790"/>
                <a:gd name="T11" fmla="*/ 515 h 778"/>
                <a:gd name="T12" fmla="*/ 790 w 790"/>
                <a:gd name="T13" fmla="*/ 778 h 778"/>
                <a:gd name="T14" fmla="*/ 630 w 790"/>
                <a:gd name="T15" fmla="*/ 656 h 778"/>
                <a:gd name="T16" fmla="*/ 630 w 790"/>
                <a:gd name="T17" fmla="*/ 655 h 778"/>
                <a:gd name="T18" fmla="*/ 621 w 790"/>
                <a:gd name="T19" fmla="*/ 656 h 778"/>
                <a:gd name="T20" fmla="*/ 170 w 790"/>
                <a:gd name="T21" fmla="*/ 656 h 778"/>
                <a:gd name="T22" fmla="*/ 0 w 790"/>
                <a:gd name="T23" fmla="*/ 515 h 778"/>
                <a:gd name="T24" fmla="*/ 0 w 790"/>
                <a:gd name="T25" fmla="*/ 141 h 778"/>
                <a:gd name="T26" fmla="*/ 170 w 790"/>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0" h="778">
                  <a:moveTo>
                    <a:pt x="170" y="0"/>
                  </a:moveTo>
                  <a:cubicBezTo>
                    <a:pt x="621" y="0"/>
                    <a:pt x="621" y="0"/>
                    <a:pt x="621" y="0"/>
                  </a:cubicBezTo>
                  <a:cubicBezTo>
                    <a:pt x="715" y="0"/>
                    <a:pt x="790" y="63"/>
                    <a:pt x="790" y="141"/>
                  </a:cubicBezTo>
                  <a:cubicBezTo>
                    <a:pt x="790" y="364"/>
                    <a:pt x="790" y="364"/>
                    <a:pt x="790" y="364"/>
                  </a:cubicBezTo>
                  <a:cubicBezTo>
                    <a:pt x="790" y="396"/>
                    <a:pt x="790" y="396"/>
                    <a:pt x="790" y="396"/>
                  </a:cubicBezTo>
                  <a:cubicBezTo>
                    <a:pt x="790" y="515"/>
                    <a:pt x="790" y="515"/>
                    <a:pt x="790" y="515"/>
                  </a:cubicBezTo>
                  <a:cubicBezTo>
                    <a:pt x="790" y="778"/>
                    <a:pt x="790" y="778"/>
                    <a:pt x="790" y="778"/>
                  </a:cubicBezTo>
                  <a:cubicBezTo>
                    <a:pt x="743" y="674"/>
                    <a:pt x="630" y="656"/>
                    <a:pt x="630" y="656"/>
                  </a:cubicBezTo>
                  <a:cubicBezTo>
                    <a:pt x="630" y="655"/>
                    <a:pt x="630" y="655"/>
                    <a:pt x="630" y="655"/>
                  </a:cubicBezTo>
                  <a:cubicBezTo>
                    <a:pt x="627" y="656"/>
                    <a:pt x="624" y="656"/>
                    <a:pt x="621" y="656"/>
                  </a:cubicBezTo>
                  <a:cubicBezTo>
                    <a:pt x="170" y="656"/>
                    <a:pt x="170" y="656"/>
                    <a:pt x="170" y="656"/>
                  </a:cubicBezTo>
                  <a:cubicBezTo>
                    <a:pt x="76" y="656"/>
                    <a:pt x="0" y="593"/>
                    <a:pt x="0" y="515"/>
                  </a:cubicBezTo>
                  <a:cubicBezTo>
                    <a:pt x="0" y="141"/>
                    <a:pt x="0" y="141"/>
                    <a:pt x="0" y="141"/>
                  </a:cubicBezTo>
                  <a:cubicBezTo>
                    <a:pt x="0" y="63"/>
                    <a:pt x="76" y="0"/>
                    <a:pt x="170"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Dramatik</a:t>
              </a:r>
              <a:endParaRPr lang="en-US" sz="2000" dirty="0">
                <a:latin typeface="Arial" panose="020B0604020202020204" pitchFamily="34" charset="0"/>
                <a:cs typeface="Arial" panose="020B0604020202020204" pitchFamily="34" charset="0"/>
              </a:endParaRPr>
            </a:p>
          </p:txBody>
        </p:sp>
        <p:sp>
          <p:nvSpPr>
            <p:cNvPr id="7" name="Freeform 8">
              <a:extLst>
                <a:ext uri="{FF2B5EF4-FFF2-40B4-BE49-F238E27FC236}">
                  <a16:creationId xmlns:a16="http://schemas.microsoft.com/office/drawing/2014/main" id="{A2C8C4E4-2F47-4BB8-866D-558B2286998F}"/>
                </a:ext>
              </a:extLst>
            </p:cNvPr>
            <p:cNvSpPr>
              <a:spLocks/>
            </p:cNvSpPr>
            <p:nvPr/>
          </p:nvSpPr>
          <p:spPr bwMode="auto">
            <a:xfrm>
              <a:off x="3435327" y="1911015"/>
              <a:ext cx="1039689" cy="1091022"/>
            </a:xfrm>
            <a:custGeom>
              <a:avLst/>
              <a:gdLst>
                <a:gd name="T0" fmla="*/ 491 w 625"/>
                <a:gd name="T1" fmla="*/ 0 h 665"/>
                <a:gd name="T2" fmla="*/ 134 w 625"/>
                <a:gd name="T3" fmla="*/ 0 h 665"/>
                <a:gd name="T4" fmla="*/ 0 w 625"/>
                <a:gd name="T5" fmla="*/ 120 h 665"/>
                <a:gd name="T6" fmla="*/ 0 w 625"/>
                <a:gd name="T7" fmla="*/ 311 h 665"/>
                <a:gd name="T8" fmla="*/ 0 w 625"/>
                <a:gd name="T9" fmla="*/ 338 h 665"/>
                <a:gd name="T10" fmla="*/ 0 w 625"/>
                <a:gd name="T11" fmla="*/ 440 h 665"/>
                <a:gd name="T12" fmla="*/ 0 w 625"/>
                <a:gd name="T13" fmla="*/ 665 h 665"/>
                <a:gd name="T14" fmla="*/ 127 w 625"/>
                <a:gd name="T15" fmla="*/ 560 h 665"/>
                <a:gd name="T16" fmla="*/ 127 w 625"/>
                <a:gd name="T17" fmla="*/ 560 h 665"/>
                <a:gd name="T18" fmla="*/ 134 w 625"/>
                <a:gd name="T19" fmla="*/ 560 h 665"/>
                <a:gd name="T20" fmla="*/ 491 w 625"/>
                <a:gd name="T21" fmla="*/ 560 h 665"/>
                <a:gd name="T22" fmla="*/ 625 w 625"/>
                <a:gd name="T23" fmla="*/ 440 h 665"/>
                <a:gd name="T24" fmla="*/ 625 w 625"/>
                <a:gd name="T25" fmla="*/ 120 h 665"/>
                <a:gd name="T26" fmla="*/ 491 w 625"/>
                <a:gd name="T27"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5" h="665">
                  <a:moveTo>
                    <a:pt x="491" y="0"/>
                  </a:moveTo>
                  <a:cubicBezTo>
                    <a:pt x="134" y="0"/>
                    <a:pt x="134" y="0"/>
                    <a:pt x="134" y="0"/>
                  </a:cubicBezTo>
                  <a:cubicBezTo>
                    <a:pt x="60" y="0"/>
                    <a:pt x="0" y="54"/>
                    <a:pt x="0" y="120"/>
                  </a:cubicBezTo>
                  <a:cubicBezTo>
                    <a:pt x="0" y="311"/>
                    <a:pt x="0" y="311"/>
                    <a:pt x="0" y="311"/>
                  </a:cubicBezTo>
                  <a:cubicBezTo>
                    <a:pt x="0" y="338"/>
                    <a:pt x="0" y="338"/>
                    <a:pt x="0" y="338"/>
                  </a:cubicBezTo>
                  <a:cubicBezTo>
                    <a:pt x="0" y="440"/>
                    <a:pt x="0" y="440"/>
                    <a:pt x="0" y="440"/>
                  </a:cubicBezTo>
                  <a:cubicBezTo>
                    <a:pt x="0" y="665"/>
                    <a:pt x="0" y="665"/>
                    <a:pt x="0" y="665"/>
                  </a:cubicBezTo>
                  <a:cubicBezTo>
                    <a:pt x="38" y="575"/>
                    <a:pt x="127" y="560"/>
                    <a:pt x="127" y="560"/>
                  </a:cubicBezTo>
                  <a:cubicBezTo>
                    <a:pt x="127" y="560"/>
                    <a:pt x="127" y="560"/>
                    <a:pt x="127" y="560"/>
                  </a:cubicBezTo>
                  <a:cubicBezTo>
                    <a:pt x="129" y="560"/>
                    <a:pt x="132" y="560"/>
                    <a:pt x="134" y="560"/>
                  </a:cubicBezTo>
                  <a:cubicBezTo>
                    <a:pt x="491" y="560"/>
                    <a:pt x="491" y="560"/>
                    <a:pt x="491" y="560"/>
                  </a:cubicBezTo>
                  <a:cubicBezTo>
                    <a:pt x="565" y="560"/>
                    <a:pt x="625" y="506"/>
                    <a:pt x="625" y="440"/>
                  </a:cubicBezTo>
                  <a:cubicBezTo>
                    <a:pt x="625" y="120"/>
                    <a:pt x="625" y="120"/>
                    <a:pt x="625" y="120"/>
                  </a:cubicBezTo>
                  <a:cubicBezTo>
                    <a:pt x="625" y="54"/>
                    <a:pt x="565" y="0"/>
                    <a:pt x="49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pPr algn="ctr"/>
              <a:r>
                <a:rPr lang="tr-TR" sz="1350" dirty="0">
                  <a:latin typeface="Arial" panose="020B0604020202020204" pitchFamily="34" charset="0"/>
                  <a:cs typeface="Arial" panose="020B0604020202020204" pitchFamily="34" charset="0"/>
                </a:rPr>
                <a:t>  </a:t>
              </a:r>
            </a:p>
            <a:p>
              <a:pPr algn="ctr"/>
              <a:r>
                <a:rPr lang="tr-TR" sz="1350"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Drama</a:t>
              </a:r>
              <a:endParaRPr lang="en-US" dirty="0">
                <a:latin typeface="Arial" panose="020B0604020202020204" pitchFamily="34" charset="0"/>
                <a:cs typeface="Arial" panose="020B0604020202020204" pitchFamily="34" charset="0"/>
              </a:endParaRPr>
            </a:p>
          </p:txBody>
        </p:sp>
        <p:sp>
          <p:nvSpPr>
            <p:cNvPr id="8" name="Freeform 9">
              <a:extLst>
                <a:ext uri="{FF2B5EF4-FFF2-40B4-BE49-F238E27FC236}">
                  <a16:creationId xmlns:a16="http://schemas.microsoft.com/office/drawing/2014/main" id="{CA3343E1-0CD8-43D9-B86A-82A213831CE8}"/>
                </a:ext>
              </a:extLst>
            </p:cNvPr>
            <p:cNvSpPr>
              <a:spLocks/>
            </p:cNvSpPr>
            <p:nvPr/>
          </p:nvSpPr>
          <p:spPr bwMode="auto">
            <a:xfrm>
              <a:off x="2426100" y="1911015"/>
              <a:ext cx="919519" cy="1091022"/>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accent6"/>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9" name="Freeform 10">
              <a:extLst>
                <a:ext uri="{FF2B5EF4-FFF2-40B4-BE49-F238E27FC236}">
                  <a16:creationId xmlns:a16="http://schemas.microsoft.com/office/drawing/2014/main" id="{A4D1AE0D-477D-4E78-915B-BC1DFCAB4F49}"/>
                </a:ext>
              </a:extLst>
            </p:cNvPr>
            <p:cNvSpPr>
              <a:spLocks/>
            </p:cNvSpPr>
            <p:nvPr/>
          </p:nvSpPr>
          <p:spPr bwMode="auto">
            <a:xfrm>
              <a:off x="2260428" y="4518336"/>
              <a:ext cx="2356010" cy="1579146"/>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endParaRPr lang="tr-TR" sz="1350" dirty="0">
                <a:latin typeface="Arial" panose="020B0604020202020204" pitchFamily="34" charset="0"/>
                <a:cs typeface="Arial" panose="020B0604020202020204" pitchFamily="34" charset="0"/>
              </a:endParaRPr>
            </a:p>
            <a:p>
              <a:r>
                <a:rPr lang="tr-TR" sz="2000" dirty="0" err="1">
                  <a:latin typeface="Arial" panose="020B0604020202020204" pitchFamily="34" charset="0"/>
                  <a:cs typeface="Arial" panose="020B0604020202020204" pitchFamily="34" charset="0"/>
                </a:rPr>
                <a:t>Dramatizasyon</a:t>
              </a:r>
              <a:endParaRPr lang="en-US" sz="2000" dirty="0">
                <a:latin typeface="Arial" panose="020B0604020202020204" pitchFamily="34" charset="0"/>
                <a:cs typeface="Arial" panose="020B0604020202020204" pitchFamily="34" charset="0"/>
              </a:endParaRPr>
            </a:p>
          </p:txBody>
        </p:sp>
        <p:grpSp>
          <p:nvGrpSpPr>
            <p:cNvPr id="10" name="Group 46">
              <a:extLst>
                <a:ext uri="{FF2B5EF4-FFF2-40B4-BE49-F238E27FC236}">
                  <a16:creationId xmlns:a16="http://schemas.microsoft.com/office/drawing/2014/main" id="{069280E3-DFAC-486E-80AA-27952167AEAF}"/>
                </a:ext>
              </a:extLst>
            </p:cNvPr>
            <p:cNvGrpSpPr/>
            <p:nvPr/>
          </p:nvGrpSpPr>
          <p:grpSpPr>
            <a:xfrm>
              <a:off x="2862626" y="2241658"/>
              <a:ext cx="46467" cy="206313"/>
              <a:chOff x="2501900" y="1811338"/>
              <a:chExt cx="79375" cy="352424"/>
            </a:xfrm>
            <a:solidFill>
              <a:schemeClr val="bg1"/>
            </a:solidFill>
          </p:grpSpPr>
          <p:sp>
            <p:nvSpPr>
              <p:cNvPr id="21" name="Freeform 43">
                <a:extLst>
                  <a:ext uri="{FF2B5EF4-FFF2-40B4-BE49-F238E27FC236}">
                    <a16:creationId xmlns:a16="http://schemas.microsoft.com/office/drawing/2014/main" id="{5E039692-6C7E-44B3-868C-1238B4E1E494}"/>
                  </a:ext>
                </a:extLst>
              </p:cNvPr>
              <p:cNvSpPr>
                <a:spLocks/>
              </p:cNvSpPr>
              <p:nvPr/>
            </p:nvSpPr>
            <p:spPr bwMode="auto">
              <a:xfrm>
                <a:off x="2503488" y="1811338"/>
                <a:ext cx="76200" cy="242887"/>
              </a:xfrm>
              <a:custGeom>
                <a:avLst/>
                <a:gdLst>
                  <a:gd name="T0" fmla="*/ 167 w 334"/>
                  <a:gd name="T1" fmla="*/ 0 h 1073"/>
                  <a:gd name="T2" fmla="*/ 201 w 334"/>
                  <a:gd name="T3" fmla="*/ 2 h 1073"/>
                  <a:gd name="T4" fmla="*/ 230 w 334"/>
                  <a:gd name="T5" fmla="*/ 8 h 1073"/>
                  <a:gd name="T6" fmla="*/ 258 w 334"/>
                  <a:gd name="T7" fmla="*/ 18 h 1073"/>
                  <a:gd name="T8" fmla="*/ 280 w 334"/>
                  <a:gd name="T9" fmla="*/ 33 h 1073"/>
                  <a:gd name="T10" fmla="*/ 300 w 334"/>
                  <a:gd name="T11" fmla="*/ 51 h 1073"/>
                  <a:gd name="T12" fmla="*/ 314 w 334"/>
                  <a:gd name="T13" fmla="*/ 72 h 1073"/>
                  <a:gd name="T14" fmla="*/ 326 w 334"/>
                  <a:gd name="T15" fmla="*/ 98 h 1073"/>
                  <a:gd name="T16" fmla="*/ 331 w 334"/>
                  <a:gd name="T17" fmla="*/ 128 h 1073"/>
                  <a:gd name="T18" fmla="*/ 334 w 334"/>
                  <a:gd name="T19" fmla="*/ 162 h 1073"/>
                  <a:gd name="T20" fmla="*/ 334 w 334"/>
                  <a:gd name="T21" fmla="*/ 406 h 1073"/>
                  <a:gd name="T22" fmla="*/ 332 w 334"/>
                  <a:gd name="T23" fmla="*/ 438 h 1073"/>
                  <a:gd name="T24" fmla="*/ 329 w 334"/>
                  <a:gd name="T25" fmla="*/ 471 h 1073"/>
                  <a:gd name="T26" fmla="*/ 326 w 334"/>
                  <a:gd name="T27" fmla="*/ 505 h 1073"/>
                  <a:gd name="T28" fmla="*/ 260 w 334"/>
                  <a:gd name="T29" fmla="*/ 996 h 1073"/>
                  <a:gd name="T30" fmla="*/ 255 w 334"/>
                  <a:gd name="T31" fmla="*/ 1019 h 1073"/>
                  <a:gd name="T32" fmla="*/ 247 w 334"/>
                  <a:gd name="T33" fmla="*/ 1039 h 1073"/>
                  <a:gd name="T34" fmla="*/ 237 w 334"/>
                  <a:gd name="T35" fmla="*/ 1052 h 1073"/>
                  <a:gd name="T36" fmla="*/ 224 w 334"/>
                  <a:gd name="T37" fmla="*/ 1062 h 1073"/>
                  <a:gd name="T38" fmla="*/ 208 w 334"/>
                  <a:gd name="T39" fmla="*/ 1069 h 1073"/>
                  <a:gd name="T40" fmla="*/ 188 w 334"/>
                  <a:gd name="T41" fmla="*/ 1072 h 1073"/>
                  <a:gd name="T42" fmla="*/ 167 w 334"/>
                  <a:gd name="T43" fmla="*/ 1073 h 1073"/>
                  <a:gd name="T44" fmla="*/ 145 w 334"/>
                  <a:gd name="T45" fmla="*/ 1072 h 1073"/>
                  <a:gd name="T46" fmla="*/ 126 w 334"/>
                  <a:gd name="T47" fmla="*/ 1069 h 1073"/>
                  <a:gd name="T48" fmla="*/ 110 w 334"/>
                  <a:gd name="T49" fmla="*/ 1062 h 1073"/>
                  <a:gd name="T50" fmla="*/ 96 w 334"/>
                  <a:gd name="T51" fmla="*/ 1052 h 1073"/>
                  <a:gd name="T52" fmla="*/ 86 w 334"/>
                  <a:gd name="T53" fmla="*/ 1039 h 1073"/>
                  <a:gd name="T54" fmla="*/ 78 w 334"/>
                  <a:gd name="T55" fmla="*/ 1019 h 1073"/>
                  <a:gd name="T56" fmla="*/ 74 w 334"/>
                  <a:gd name="T57" fmla="*/ 996 h 1073"/>
                  <a:gd name="T58" fmla="*/ 8 w 334"/>
                  <a:gd name="T59" fmla="*/ 505 h 1073"/>
                  <a:gd name="T60" fmla="*/ 5 w 334"/>
                  <a:gd name="T61" fmla="*/ 471 h 1073"/>
                  <a:gd name="T62" fmla="*/ 1 w 334"/>
                  <a:gd name="T63" fmla="*/ 438 h 1073"/>
                  <a:gd name="T64" fmla="*/ 0 w 334"/>
                  <a:gd name="T65" fmla="*/ 406 h 1073"/>
                  <a:gd name="T66" fmla="*/ 0 w 334"/>
                  <a:gd name="T67" fmla="*/ 162 h 1073"/>
                  <a:gd name="T68" fmla="*/ 2 w 334"/>
                  <a:gd name="T69" fmla="*/ 128 h 1073"/>
                  <a:gd name="T70" fmla="*/ 8 w 334"/>
                  <a:gd name="T71" fmla="*/ 98 h 1073"/>
                  <a:gd name="T72" fmla="*/ 19 w 334"/>
                  <a:gd name="T73" fmla="*/ 72 h 1073"/>
                  <a:gd name="T74" fmla="*/ 34 w 334"/>
                  <a:gd name="T75" fmla="*/ 51 h 1073"/>
                  <a:gd name="T76" fmla="*/ 53 w 334"/>
                  <a:gd name="T77" fmla="*/ 33 h 1073"/>
                  <a:gd name="T78" fmla="*/ 76 w 334"/>
                  <a:gd name="T79" fmla="*/ 18 h 1073"/>
                  <a:gd name="T80" fmla="*/ 103 w 334"/>
                  <a:gd name="T81" fmla="*/ 8 h 1073"/>
                  <a:gd name="T82" fmla="*/ 133 w 334"/>
                  <a:gd name="T83" fmla="*/ 2 h 1073"/>
                  <a:gd name="T84" fmla="*/ 167 w 334"/>
                  <a:gd name="T8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4" h="1073">
                    <a:moveTo>
                      <a:pt x="167" y="0"/>
                    </a:moveTo>
                    <a:lnTo>
                      <a:pt x="201" y="2"/>
                    </a:lnTo>
                    <a:lnTo>
                      <a:pt x="230" y="8"/>
                    </a:lnTo>
                    <a:lnTo>
                      <a:pt x="258" y="18"/>
                    </a:lnTo>
                    <a:lnTo>
                      <a:pt x="280" y="33"/>
                    </a:lnTo>
                    <a:lnTo>
                      <a:pt x="300" y="51"/>
                    </a:lnTo>
                    <a:lnTo>
                      <a:pt x="314" y="72"/>
                    </a:lnTo>
                    <a:lnTo>
                      <a:pt x="326" y="98"/>
                    </a:lnTo>
                    <a:lnTo>
                      <a:pt x="331" y="128"/>
                    </a:lnTo>
                    <a:lnTo>
                      <a:pt x="334" y="162"/>
                    </a:lnTo>
                    <a:lnTo>
                      <a:pt x="334" y="406"/>
                    </a:lnTo>
                    <a:lnTo>
                      <a:pt x="332" y="438"/>
                    </a:lnTo>
                    <a:lnTo>
                      <a:pt x="329" y="471"/>
                    </a:lnTo>
                    <a:lnTo>
                      <a:pt x="326" y="505"/>
                    </a:lnTo>
                    <a:lnTo>
                      <a:pt x="260" y="996"/>
                    </a:lnTo>
                    <a:lnTo>
                      <a:pt x="255" y="1019"/>
                    </a:lnTo>
                    <a:lnTo>
                      <a:pt x="247" y="1039"/>
                    </a:lnTo>
                    <a:lnTo>
                      <a:pt x="237" y="1052"/>
                    </a:lnTo>
                    <a:lnTo>
                      <a:pt x="224" y="1062"/>
                    </a:lnTo>
                    <a:lnTo>
                      <a:pt x="208" y="1069"/>
                    </a:lnTo>
                    <a:lnTo>
                      <a:pt x="188" y="1072"/>
                    </a:lnTo>
                    <a:lnTo>
                      <a:pt x="167" y="1073"/>
                    </a:lnTo>
                    <a:lnTo>
                      <a:pt x="145" y="1072"/>
                    </a:lnTo>
                    <a:lnTo>
                      <a:pt x="126" y="1069"/>
                    </a:lnTo>
                    <a:lnTo>
                      <a:pt x="110" y="1062"/>
                    </a:lnTo>
                    <a:lnTo>
                      <a:pt x="96" y="1052"/>
                    </a:lnTo>
                    <a:lnTo>
                      <a:pt x="86" y="1039"/>
                    </a:lnTo>
                    <a:lnTo>
                      <a:pt x="78" y="1019"/>
                    </a:lnTo>
                    <a:lnTo>
                      <a:pt x="74" y="996"/>
                    </a:lnTo>
                    <a:lnTo>
                      <a:pt x="8" y="505"/>
                    </a:lnTo>
                    <a:lnTo>
                      <a:pt x="5" y="471"/>
                    </a:lnTo>
                    <a:lnTo>
                      <a:pt x="1" y="438"/>
                    </a:lnTo>
                    <a:lnTo>
                      <a:pt x="0" y="406"/>
                    </a:lnTo>
                    <a:lnTo>
                      <a:pt x="0" y="162"/>
                    </a:lnTo>
                    <a:lnTo>
                      <a:pt x="2" y="128"/>
                    </a:lnTo>
                    <a:lnTo>
                      <a:pt x="8" y="98"/>
                    </a:lnTo>
                    <a:lnTo>
                      <a:pt x="19" y="72"/>
                    </a:lnTo>
                    <a:lnTo>
                      <a:pt x="34" y="51"/>
                    </a:lnTo>
                    <a:lnTo>
                      <a:pt x="53" y="33"/>
                    </a:lnTo>
                    <a:lnTo>
                      <a:pt x="76" y="18"/>
                    </a:lnTo>
                    <a:lnTo>
                      <a:pt x="103" y="8"/>
                    </a:lnTo>
                    <a:lnTo>
                      <a:pt x="133" y="2"/>
                    </a:lnTo>
                    <a:lnTo>
                      <a:pt x="16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22" name="Freeform 44">
                <a:extLst>
                  <a:ext uri="{FF2B5EF4-FFF2-40B4-BE49-F238E27FC236}">
                    <a16:creationId xmlns:a16="http://schemas.microsoft.com/office/drawing/2014/main" id="{69AB3905-9199-4EBA-9292-5723C4CF5851}"/>
                  </a:ext>
                </a:extLst>
              </p:cNvPr>
              <p:cNvSpPr>
                <a:spLocks/>
              </p:cNvSpPr>
              <p:nvPr/>
            </p:nvSpPr>
            <p:spPr bwMode="auto">
              <a:xfrm>
                <a:off x="2501900" y="2085975"/>
                <a:ext cx="79375" cy="77787"/>
              </a:xfrm>
              <a:custGeom>
                <a:avLst/>
                <a:gdLst>
                  <a:gd name="T0" fmla="*/ 174 w 347"/>
                  <a:gd name="T1" fmla="*/ 0 h 344"/>
                  <a:gd name="T2" fmla="*/ 209 w 347"/>
                  <a:gd name="T3" fmla="*/ 4 h 344"/>
                  <a:gd name="T4" fmla="*/ 241 w 347"/>
                  <a:gd name="T5" fmla="*/ 14 h 344"/>
                  <a:gd name="T6" fmla="*/ 270 w 347"/>
                  <a:gd name="T7" fmla="*/ 30 h 344"/>
                  <a:gd name="T8" fmla="*/ 296 w 347"/>
                  <a:gd name="T9" fmla="*/ 50 h 344"/>
                  <a:gd name="T10" fmla="*/ 318 w 347"/>
                  <a:gd name="T11" fmla="*/ 76 h 344"/>
                  <a:gd name="T12" fmla="*/ 334 w 347"/>
                  <a:gd name="T13" fmla="*/ 106 h 344"/>
                  <a:gd name="T14" fmla="*/ 344 w 347"/>
                  <a:gd name="T15" fmla="*/ 138 h 344"/>
                  <a:gd name="T16" fmla="*/ 347 w 347"/>
                  <a:gd name="T17" fmla="*/ 172 h 344"/>
                  <a:gd name="T18" fmla="*/ 344 w 347"/>
                  <a:gd name="T19" fmla="*/ 207 h 344"/>
                  <a:gd name="T20" fmla="*/ 334 w 347"/>
                  <a:gd name="T21" fmla="*/ 240 h 344"/>
                  <a:gd name="T22" fmla="*/ 318 w 347"/>
                  <a:gd name="T23" fmla="*/ 269 h 344"/>
                  <a:gd name="T24" fmla="*/ 296 w 347"/>
                  <a:gd name="T25" fmla="*/ 294 h 344"/>
                  <a:gd name="T26" fmla="*/ 270 w 347"/>
                  <a:gd name="T27" fmla="*/ 315 h 344"/>
                  <a:gd name="T28" fmla="*/ 241 w 347"/>
                  <a:gd name="T29" fmla="*/ 331 h 344"/>
                  <a:gd name="T30" fmla="*/ 209 w 347"/>
                  <a:gd name="T31" fmla="*/ 341 h 344"/>
                  <a:gd name="T32" fmla="*/ 174 w 347"/>
                  <a:gd name="T33" fmla="*/ 344 h 344"/>
                  <a:gd name="T34" fmla="*/ 139 w 347"/>
                  <a:gd name="T35" fmla="*/ 341 h 344"/>
                  <a:gd name="T36" fmla="*/ 107 w 347"/>
                  <a:gd name="T37" fmla="*/ 331 h 344"/>
                  <a:gd name="T38" fmla="*/ 77 w 347"/>
                  <a:gd name="T39" fmla="*/ 315 h 344"/>
                  <a:gd name="T40" fmla="*/ 51 w 347"/>
                  <a:gd name="T41" fmla="*/ 294 h 344"/>
                  <a:gd name="T42" fmla="*/ 30 w 347"/>
                  <a:gd name="T43" fmla="*/ 269 h 344"/>
                  <a:gd name="T44" fmla="*/ 14 w 347"/>
                  <a:gd name="T45" fmla="*/ 240 h 344"/>
                  <a:gd name="T46" fmla="*/ 4 w 347"/>
                  <a:gd name="T47" fmla="*/ 207 h 344"/>
                  <a:gd name="T48" fmla="*/ 0 w 347"/>
                  <a:gd name="T49" fmla="*/ 172 h 344"/>
                  <a:gd name="T50" fmla="*/ 4 w 347"/>
                  <a:gd name="T51" fmla="*/ 138 h 344"/>
                  <a:gd name="T52" fmla="*/ 14 w 347"/>
                  <a:gd name="T53" fmla="*/ 106 h 344"/>
                  <a:gd name="T54" fmla="*/ 30 w 347"/>
                  <a:gd name="T55" fmla="*/ 76 h 344"/>
                  <a:gd name="T56" fmla="*/ 51 w 347"/>
                  <a:gd name="T57" fmla="*/ 50 h 344"/>
                  <a:gd name="T58" fmla="*/ 77 w 347"/>
                  <a:gd name="T59" fmla="*/ 30 h 344"/>
                  <a:gd name="T60" fmla="*/ 107 w 347"/>
                  <a:gd name="T61" fmla="*/ 14 h 344"/>
                  <a:gd name="T62" fmla="*/ 139 w 347"/>
                  <a:gd name="T63" fmla="*/ 4 h 344"/>
                  <a:gd name="T64" fmla="*/ 174 w 347"/>
                  <a:gd name="T65"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7" h="344">
                    <a:moveTo>
                      <a:pt x="174" y="0"/>
                    </a:moveTo>
                    <a:lnTo>
                      <a:pt x="209" y="4"/>
                    </a:lnTo>
                    <a:lnTo>
                      <a:pt x="241" y="14"/>
                    </a:lnTo>
                    <a:lnTo>
                      <a:pt x="270" y="30"/>
                    </a:lnTo>
                    <a:lnTo>
                      <a:pt x="296" y="50"/>
                    </a:lnTo>
                    <a:lnTo>
                      <a:pt x="318" y="76"/>
                    </a:lnTo>
                    <a:lnTo>
                      <a:pt x="334" y="106"/>
                    </a:lnTo>
                    <a:lnTo>
                      <a:pt x="344" y="138"/>
                    </a:lnTo>
                    <a:lnTo>
                      <a:pt x="347" y="172"/>
                    </a:lnTo>
                    <a:lnTo>
                      <a:pt x="344" y="207"/>
                    </a:lnTo>
                    <a:lnTo>
                      <a:pt x="334" y="240"/>
                    </a:lnTo>
                    <a:lnTo>
                      <a:pt x="318" y="269"/>
                    </a:lnTo>
                    <a:lnTo>
                      <a:pt x="296" y="294"/>
                    </a:lnTo>
                    <a:lnTo>
                      <a:pt x="270" y="315"/>
                    </a:lnTo>
                    <a:lnTo>
                      <a:pt x="241" y="331"/>
                    </a:lnTo>
                    <a:lnTo>
                      <a:pt x="209" y="341"/>
                    </a:lnTo>
                    <a:lnTo>
                      <a:pt x="174" y="344"/>
                    </a:lnTo>
                    <a:lnTo>
                      <a:pt x="139" y="341"/>
                    </a:lnTo>
                    <a:lnTo>
                      <a:pt x="107" y="331"/>
                    </a:lnTo>
                    <a:lnTo>
                      <a:pt x="77" y="315"/>
                    </a:lnTo>
                    <a:lnTo>
                      <a:pt x="51" y="294"/>
                    </a:lnTo>
                    <a:lnTo>
                      <a:pt x="30" y="269"/>
                    </a:lnTo>
                    <a:lnTo>
                      <a:pt x="14" y="240"/>
                    </a:lnTo>
                    <a:lnTo>
                      <a:pt x="4" y="207"/>
                    </a:lnTo>
                    <a:lnTo>
                      <a:pt x="0" y="172"/>
                    </a:lnTo>
                    <a:lnTo>
                      <a:pt x="4" y="138"/>
                    </a:lnTo>
                    <a:lnTo>
                      <a:pt x="14" y="106"/>
                    </a:lnTo>
                    <a:lnTo>
                      <a:pt x="30" y="76"/>
                    </a:lnTo>
                    <a:lnTo>
                      <a:pt x="51" y="50"/>
                    </a:lnTo>
                    <a:lnTo>
                      <a:pt x="77" y="30"/>
                    </a:lnTo>
                    <a:lnTo>
                      <a:pt x="107" y="14"/>
                    </a:lnTo>
                    <a:lnTo>
                      <a:pt x="139" y="4"/>
                    </a:lnTo>
                    <a:lnTo>
                      <a:pt x="17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grpSp>
      </p:grpSp>
      <p:graphicFrame>
        <p:nvGraphicFramePr>
          <p:cNvPr id="23" name="Table 1">
            <a:extLst>
              <a:ext uri="{FF2B5EF4-FFF2-40B4-BE49-F238E27FC236}">
                <a16:creationId xmlns:a16="http://schemas.microsoft.com/office/drawing/2014/main" id="{EF5BF365-3B65-498E-B9FD-5794CD51232E}"/>
              </a:ext>
            </a:extLst>
          </p:cNvPr>
          <p:cNvGraphicFramePr>
            <a:graphicFrameLocks noGrp="1"/>
          </p:cNvGraphicFramePr>
          <p:nvPr>
            <p:extLst/>
          </p:nvPr>
        </p:nvGraphicFramePr>
        <p:xfrm>
          <a:off x="3707904" y="942918"/>
          <a:ext cx="4978896" cy="4841997"/>
        </p:xfrm>
        <a:graphic>
          <a:graphicData uri="http://schemas.openxmlformats.org/drawingml/2006/table">
            <a:tbl>
              <a:tblPr firstRow="1" bandRow="1">
                <a:tableStyleId>{93296810-A885-4BE3-A3E7-6D5BEEA58F35}</a:tableStyleId>
              </a:tblPr>
              <a:tblGrid>
                <a:gridCol w="4978896">
                  <a:extLst>
                    <a:ext uri="{9D8B030D-6E8A-4147-A177-3AD203B41FA5}">
                      <a16:colId xmlns:a16="http://schemas.microsoft.com/office/drawing/2014/main" val="20000"/>
                    </a:ext>
                  </a:extLst>
                </a:gridCol>
              </a:tblGrid>
              <a:tr h="719559">
                <a:tc>
                  <a:txBody>
                    <a:bodyPr/>
                    <a:lstStyle/>
                    <a:p>
                      <a:pPr algn="ctr"/>
                      <a:r>
                        <a:rPr lang="tr-TR" sz="2800" b="1" i="0" dirty="0">
                          <a:latin typeface="Calibri Light" charset="0"/>
                          <a:ea typeface="Calibri Light" charset="0"/>
                          <a:cs typeface="Calibri Light" charset="0"/>
                        </a:rPr>
                        <a:t>Dram</a:t>
                      </a:r>
                      <a:endParaRPr lang="en-US" sz="2800" b="1" i="0" dirty="0">
                        <a:latin typeface="Calibri Light" charset="0"/>
                        <a:ea typeface="Calibri Light" charset="0"/>
                        <a:cs typeface="Calibri Light" charset="0"/>
                      </a:endParaRPr>
                    </a:p>
                  </a:txBody>
                  <a:tcPr marL="68598" marR="68598" marT="34299" marB="34299" anchor="ctr"/>
                </a:tc>
                <a:extLst>
                  <a:ext uri="{0D108BD9-81ED-4DB2-BD59-A6C34878D82A}">
                    <a16:rowId xmlns:a16="http://schemas.microsoft.com/office/drawing/2014/main" val="10000"/>
                  </a:ext>
                </a:extLst>
              </a:tr>
              <a:tr h="3871569">
                <a:tc>
                  <a:txBody>
                    <a:bodyPr/>
                    <a:lstStyle/>
                    <a:p>
                      <a:r>
                        <a:rPr lang="tr-TR" sz="2800" kern="1200" dirty="0">
                          <a:solidFill>
                            <a:schemeClr val="dk1"/>
                          </a:solidFill>
                          <a:effectLst/>
                          <a:latin typeface="+mn-lt"/>
                          <a:ea typeface="+mn-ea"/>
                          <a:cs typeface="+mn-cs"/>
                        </a:rPr>
                        <a:t>Dram Türkçe </a:t>
                      </a:r>
                      <a:r>
                        <a:rPr lang="tr-TR" sz="2800" kern="1200" dirty="0" err="1">
                          <a:solidFill>
                            <a:schemeClr val="dk1"/>
                          </a:solidFill>
                          <a:effectLst/>
                          <a:latin typeface="+mn-lt"/>
                          <a:ea typeface="+mn-ea"/>
                          <a:cs typeface="+mn-cs"/>
                        </a:rPr>
                        <a:t>Sözlük’te</a:t>
                      </a:r>
                      <a:r>
                        <a:rPr lang="tr-TR" sz="2800" kern="1200" dirty="0">
                          <a:solidFill>
                            <a:schemeClr val="dk1"/>
                          </a:solidFill>
                          <a:effectLst/>
                          <a:latin typeface="+mn-lt"/>
                          <a:ea typeface="+mn-ea"/>
                          <a:cs typeface="+mn-cs"/>
                        </a:rPr>
                        <a:t> hem sahnede oynanmak üzere yazılmış, konuşmalar ve devinimlerle gelişen, karşıt oluşların çatışmasıyla sonuçlanan oyun, yapıt olarak hem de mecazi anlamda acıklı olay olarak tanımlanmaktadır (</a:t>
                      </a:r>
                      <a:r>
                        <a:rPr lang="tr-TR" sz="2800" kern="1200" dirty="0" err="1">
                          <a:solidFill>
                            <a:schemeClr val="dk1"/>
                          </a:solidFill>
                          <a:effectLst/>
                          <a:latin typeface="+mn-lt"/>
                          <a:ea typeface="+mn-ea"/>
                          <a:cs typeface="+mn-cs"/>
                        </a:rPr>
                        <a:t>Püsküllüoğlu</a:t>
                      </a:r>
                      <a:r>
                        <a:rPr lang="tr-TR" sz="2800" kern="1200" dirty="0">
                          <a:solidFill>
                            <a:schemeClr val="dk1"/>
                          </a:solidFill>
                          <a:effectLst/>
                          <a:latin typeface="+mn-lt"/>
                          <a:ea typeface="+mn-ea"/>
                          <a:cs typeface="+mn-cs"/>
                        </a:rPr>
                        <a:t>, 2004, s.303).</a:t>
                      </a:r>
                    </a:p>
                    <a:p>
                      <a:endParaRPr lang="en-US" sz="1400" b="0" i="0" dirty="0">
                        <a:latin typeface="Calibri Light" charset="0"/>
                        <a:ea typeface="Calibri Light" charset="0"/>
                        <a:cs typeface="Calibri Light" charset="0"/>
                      </a:endParaRPr>
                    </a:p>
                  </a:txBody>
                  <a:tcPr marL="68598" marR="68598" marT="34299" marB="34299"/>
                </a:tc>
                <a:extLst>
                  <a:ext uri="{0D108BD9-81ED-4DB2-BD59-A6C34878D82A}">
                    <a16:rowId xmlns:a16="http://schemas.microsoft.com/office/drawing/2014/main" val="10001"/>
                  </a:ext>
                </a:extLst>
              </a:tr>
            </a:tbl>
          </a:graphicData>
        </a:graphic>
      </p:graphicFrame>
      <p:sp>
        <p:nvSpPr>
          <p:cNvPr id="24" name="Freeform 33">
            <a:extLst>
              <a:ext uri="{FF2B5EF4-FFF2-40B4-BE49-F238E27FC236}">
                <a16:creationId xmlns:a16="http://schemas.microsoft.com/office/drawing/2014/main" id="{7D1009E3-C04D-4E0A-B36A-0C6354C9AC26}"/>
              </a:ext>
            </a:extLst>
          </p:cNvPr>
          <p:cNvSpPr>
            <a:spLocks noEditPoints="1"/>
          </p:cNvSpPr>
          <p:nvPr/>
        </p:nvSpPr>
        <p:spPr bwMode="auto">
          <a:xfrm>
            <a:off x="1209834" y="1445800"/>
            <a:ext cx="248822" cy="381070"/>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640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60998" y="2540794"/>
            <a:ext cx="2854467" cy="2972961"/>
            <a:chOff x="1854863" y="2929478"/>
            <a:chExt cx="3075789" cy="3168004"/>
          </a:xfrm>
        </p:grpSpPr>
        <p:sp>
          <p:nvSpPr>
            <p:cNvPr id="7" name="Freeform 6"/>
            <p:cNvSpPr>
              <a:spLocks/>
            </p:cNvSpPr>
            <p:nvPr/>
          </p:nvSpPr>
          <p:spPr bwMode="auto">
            <a:xfrm>
              <a:off x="3437259" y="2954318"/>
              <a:ext cx="1493393" cy="1468328"/>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Dramatik      Durum</a:t>
              </a:r>
              <a:endParaRPr lang="en-US" sz="2000" dirty="0">
                <a:latin typeface="Arial" panose="020B0604020202020204" pitchFamily="34" charset="0"/>
                <a:cs typeface="Arial" panose="020B0604020202020204" pitchFamily="34" charset="0"/>
              </a:endParaRPr>
            </a:p>
          </p:txBody>
        </p:sp>
        <p:sp>
          <p:nvSpPr>
            <p:cNvPr id="8" name="Freeform 7"/>
            <p:cNvSpPr>
              <a:spLocks/>
            </p:cNvSpPr>
            <p:nvPr/>
          </p:nvSpPr>
          <p:spPr bwMode="auto">
            <a:xfrm>
              <a:off x="1854863" y="2929478"/>
              <a:ext cx="1490755" cy="1468328"/>
            </a:xfrm>
            <a:custGeom>
              <a:avLst/>
              <a:gdLst>
                <a:gd name="T0" fmla="*/ 170 w 790"/>
                <a:gd name="T1" fmla="*/ 0 h 778"/>
                <a:gd name="T2" fmla="*/ 621 w 790"/>
                <a:gd name="T3" fmla="*/ 0 h 778"/>
                <a:gd name="T4" fmla="*/ 790 w 790"/>
                <a:gd name="T5" fmla="*/ 141 h 778"/>
                <a:gd name="T6" fmla="*/ 790 w 790"/>
                <a:gd name="T7" fmla="*/ 364 h 778"/>
                <a:gd name="T8" fmla="*/ 790 w 790"/>
                <a:gd name="T9" fmla="*/ 396 h 778"/>
                <a:gd name="T10" fmla="*/ 790 w 790"/>
                <a:gd name="T11" fmla="*/ 515 h 778"/>
                <a:gd name="T12" fmla="*/ 790 w 790"/>
                <a:gd name="T13" fmla="*/ 778 h 778"/>
                <a:gd name="T14" fmla="*/ 630 w 790"/>
                <a:gd name="T15" fmla="*/ 656 h 778"/>
                <a:gd name="T16" fmla="*/ 630 w 790"/>
                <a:gd name="T17" fmla="*/ 655 h 778"/>
                <a:gd name="T18" fmla="*/ 621 w 790"/>
                <a:gd name="T19" fmla="*/ 656 h 778"/>
                <a:gd name="T20" fmla="*/ 170 w 790"/>
                <a:gd name="T21" fmla="*/ 656 h 778"/>
                <a:gd name="T22" fmla="*/ 0 w 790"/>
                <a:gd name="T23" fmla="*/ 515 h 778"/>
                <a:gd name="T24" fmla="*/ 0 w 790"/>
                <a:gd name="T25" fmla="*/ 141 h 778"/>
                <a:gd name="T26" fmla="*/ 170 w 790"/>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0" h="778">
                  <a:moveTo>
                    <a:pt x="170" y="0"/>
                  </a:moveTo>
                  <a:cubicBezTo>
                    <a:pt x="621" y="0"/>
                    <a:pt x="621" y="0"/>
                    <a:pt x="621" y="0"/>
                  </a:cubicBezTo>
                  <a:cubicBezTo>
                    <a:pt x="715" y="0"/>
                    <a:pt x="790" y="63"/>
                    <a:pt x="790" y="141"/>
                  </a:cubicBezTo>
                  <a:cubicBezTo>
                    <a:pt x="790" y="364"/>
                    <a:pt x="790" y="364"/>
                    <a:pt x="790" y="364"/>
                  </a:cubicBezTo>
                  <a:cubicBezTo>
                    <a:pt x="790" y="396"/>
                    <a:pt x="790" y="396"/>
                    <a:pt x="790" y="396"/>
                  </a:cubicBezTo>
                  <a:cubicBezTo>
                    <a:pt x="790" y="515"/>
                    <a:pt x="790" y="515"/>
                    <a:pt x="790" y="515"/>
                  </a:cubicBezTo>
                  <a:cubicBezTo>
                    <a:pt x="790" y="778"/>
                    <a:pt x="790" y="778"/>
                    <a:pt x="790" y="778"/>
                  </a:cubicBezTo>
                  <a:cubicBezTo>
                    <a:pt x="743" y="674"/>
                    <a:pt x="630" y="656"/>
                    <a:pt x="630" y="656"/>
                  </a:cubicBezTo>
                  <a:cubicBezTo>
                    <a:pt x="630" y="655"/>
                    <a:pt x="630" y="655"/>
                    <a:pt x="630" y="655"/>
                  </a:cubicBezTo>
                  <a:cubicBezTo>
                    <a:pt x="627" y="656"/>
                    <a:pt x="624" y="656"/>
                    <a:pt x="621" y="656"/>
                  </a:cubicBezTo>
                  <a:cubicBezTo>
                    <a:pt x="170" y="656"/>
                    <a:pt x="170" y="656"/>
                    <a:pt x="170" y="656"/>
                  </a:cubicBezTo>
                  <a:cubicBezTo>
                    <a:pt x="76" y="656"/>
                    <a:pt x="0" y="593"/>
                    <a:pt x="0" y="515"/>
                  </a:cubicBezTo>
                  <a:cubicBezTo>
                    <a:pt x="0" y="141"/>
                    <a:pt x="0" y="141"/>
                    <a:pt x="0" y="141"/>
                  </a:cubicBezTo>
                  <a:cubicBezTo>
                    <a:pt x="0" y="63"/>
                    <a:pt x="76" y="0"/>
                    <a:pt x="170"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Dramatik</a:t>
              </a:r>
              <a:endParaRPr lang="en-US" sz="2000" dirty="0">
                <a:latin typeface="Arial" panose="020B0604020202020204" pitchFamily="34" charset="0"/>
                <a:cs typeface="Arial" panose="020B0604020202020204" pitchFamily="34" charset="0"/>
              </a:endParaRPr>
            </a:p>
          </p:txBody>
        </p:sp>
        <p:sp>
          <p:nvSpPr>
            <p:cNvPr id="11" name="Freeform 10"/>
            <p:cNvSpPr>
              <a:spLocks/>
            </p:cNvSpPr>
            <p:nvPr/>
          </p:nvSpPr>
          <p:spPr bwMode="auto">
            <a:xfrm>
              <a:off x="2235401" y="4518336"/>
              <a:ext cx="2084483" cy="1579146"/>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Dramatizasyon</a:t>
              </a:r>
              <a:endParaRPr lang="en-US" sz="2000" dirty="0">
                <a:latin typeface="Arial" panose="020B0604020202020204" pitchFamily="34" charset="0"/>
                <a:cs typeface="Arial" panose="020B0604020202020204" pitchFamily="34" charset="0"/>
              </a:endParaRPr>
            </a:p>
          </p:txBody>
        </p:sp>
      </p:grpSp>
      <p:graphicFrame>
        <p:nvGraphicFramePr>
          <p:cNvPr id="2" name="Table 1"/>
          <p:cNvGraphicFramePr>
            <a:graphicFrameLocks noGrp="1"/>
          </p:cNvGraphicFramePr>
          <p:nvPr>
            <p:extLst/>
          </p:nvPr>
        </p:nvGraphicFramePr>
        <p:xfrm>
          <a:off x="3635896" y="1340768"/>
          <a:ext cx="4823316" cy="4032448"/>
        </p:xfrm>
        <a:graphic>
          <a:graphicData uri="http://schemas.openxmlformats.org/drawingml/2006/table">
            <a:tbl>
              <a:tblPr firstRow="1" bandRow="1">
                <a:tableStyleId>{93296810-A885-4BE3-A3E7-6D5BEEA58F35}</a:tableStyleId>
              </a:tblPr>
              <a:tblGrid>
                <a:gridCol w="4823316">
                  <a:extLst>
                    <a:ext uri="{9D8B030D-6E8A-4147-A177-3AD203B41FA5}">
                      <a16:colId xmlns:a16="http://schemas.microsoft.com/office/drawing/2014/main" val="20000"/>
                    </a:ext>
                  </a:extLst>
                </a:gridCol>
              </a:tblGrid>
              <a:tr h="834221">
                <a:tc>
                  <a:txBody>
                    <a:bodyPr/>
                    <a:lstStyle/>
                    <a:p>
                      <a:pPr algn="ctr"/>
                      <a:r>
                        <a:rPr lang="tr-TR" sz="3200" b="1" i="0" dirty="0">
                          <a:latin typeface="Calibri Light" charset="0"/>
                          <a:ea typeface="Calibri Light" charset="0"/>
                          <a:cs typeface="Calibri Light" charset="0"/>
                        </a:rPr>
                        <a:t>Drama</a:t>
                      </a:r>
                      <a:endParaRPr lang="en-US" sz="3200" b="1" i="0" dirty="0">
                        <a:latin typeface="Calibri Light" charset="0"/>
                        <a:ea typeface="Calibri Light" charset="0"/>
                        <a:cs typeface="Calibri Light" charset="0"/>
                      </a:endParaRPr>
                    </a:p>
                  </a:txBody>
                  <a:tcPr marL="68598" marR="68598" marT="34299" marB="34299" anchor="ctr">
                    <a:solidFill>
                      <a:srgbClr val="00B050"/>
                    </a:solidFill>
                  </a:tcPr>
                </a:tc>
                <a:extLst>
                  <a:ext uri="{0D108BD9-81ED-4DB2-BD59-A6C34878D82A}">
                    <a16:rowId xmlns:a16="http://schemas.microsoft.com/office/drawing/2014/main" val="10000"/>
                  </a:ext>
                </a:extLst>
              </a:tr>
              <a:tr h="3198227">
                <a:tc>
                  <a:txBody>
                    <a:bodyPr/>
                    <a:lstStyle/>
                    <a:p>
                      <a:r>
                        <a:rPr lang="tr-TR" sz="2400" kern="1200" dirty="0">
                          <a:solidFill>
                            <a:schemeClr val="dk1"/>
                          </a:solidFill>
                          <a:effectLst/>
                          <a:latin typeface="+mn-lt"/>
                          <a:ea typeface="+mn-ea"/>
                          <a:cs typeface="+mn-cs"/>
                        </a:rPr>
                        <a:t>Drama ise tiyatro yazını, oyun yazma sanatı, yapıt olarak tanımlanmaktadır (</a:t>
                      </a:r>
                      <a:r>
                        <a:rPr lang="tr-TR" sz="2400" kern="1200" dirty="0" err="1">
                          <a:solidFill>
                            <a:schemeClr val="dk1"/>
                          </a:solidFill>
                          <a:effectLst/>
                          <a:latin typeface="+mn-lt"/>
                          <a:ea typeface="+mn-ea"/>
                          <a:cs typeface="+mn-cs"/>
                        </a:rPr>
                        <a:t>Püsküllüoğlu</a:t>
                      </a:r>
                      <a:r>
                        <a:rPr lang="tr-TR" sz="2400" kern="1200" dirty="0">
                          <a:solidFill>
                            <a:schemeClr val="dk1"/>
                          </a:solidFill>
                          <a:effectLst/>
                          <a:latin typeface="+mn-lt"/>
                          <a:ea typeface="+mn-ea"/>
                          <a:cs typeface="+mn-cs"/>
                        </a:rPr>
                        <a:t>, 2004, s.303).</a:t>
                      </a:r>
                      <a:endParaRPr lang="en-US" sz="2400" b="0" i="0" dirty="0">
                        <a:latin typeface="Calibri Light" charset="0"/>
                        <a:ea typeface="Calibri Light" charset="0"/>
                        <a:cs typeface="Calibri Light" charset="0"/>
                      </a:endParaRPr>
                    </a:p>
                  </a:txBody>
                  <a:tcPr marL="68598" marR="68598" marT="34299" marB="34299"/>
                </a:tc>
                <a:extLst>
                  <a:ext uri="{0D108BD9-81ED-4DB2-BD59-A6C34878D82A}">
                    <a16:rowId xmlns:a16="http://schemas.microsoft.com/office/drawing/2014/main" val="10001"/>
                  </a:ext>
                </a:extLst>
              </a:tr>
            </a:tbl>
          </a:graphicData>
        </a:graphic>
      </p:graphicFrame>
      <p:sp>
        <p:nvSpPr>
          <p:cNvPr id="45" name="Freeform 8">
            <a:extLst>
              <a:ext uri="{FF2B5EF4-FFF2-40B4-BE49-F238E27FC236}">
                <a16:creationId xmlns:a16="http://schemas.microsoft.com/office/drawing/2014/main" id="{80A8CDB2-42CC-4B2D-90A8-A298D833B1E6}"/>
              </a:ext>
            </a:extLst>
          </p:cNvPr>
          <p:cNvSpPr>
            <a:spLocks/>
          </p:cNvSpPr>
          <p:nvPr/>
        </p:nvSpPr>
        <p:spPr bwMode="auto">
          <a:xfrm>
            <a:off x="1788232" y="1450535"/>
            <a:ext cx="1116226" cy="994431"/>
          </a:xfrm>
          <a:custGeom>
            <a:avLst/>
            <a:gdLst>
              <a:gd name="T0" fmla="*/ 491 w 625"/>
              <a:gd name="T1" fmla="*/ 0 h 665"/>
              <a:gd name="T2" fmla="*/ 134 w 625"/>
              <a:gd name="T3" fmla="*/ 0 h 665"/>
              <a:gd name="T4" fmla="*/ 0 w 625"/>
              <a:gd name="T5" fmla="*/ 120 h 665"/>
              <a:gd name="T6" fmla="*/ 0 w 625"/>
              <a:gd name="T7" fmla="*/ 311 h 665"/>
              <a:gd name="T8" fmla="*/ 0 w 625"/>
              <a:gd name="T9" fmla="*/ 338 h 665"/>
              <a:gd name="T10" fmla="*/ 0 w 625"/>
              <a:gd name="T11" fmla="*/ 440 h 665"/>
              <a:gd name="T12" fmla="*/ 0 w 625"/>
              <a:gd name="T13" fmla="*/ 665 h 665"/>
              <a:gd name="T14" fmla="*/ 127 w 625"/>
              <a:gd name="T15" fmla="*/ 560 h 665"/>
              <a:gd name="T16" fmla="*/ 127 w 625"/>
              <a:gd name="T17" fmla="*/ 560 h 665"/>
              <a:gd name="T18" fmla="*/ 134 w 625"/>
              <a:gd name="T19" fmla="*/ 560 h 665"/>
              <a:gd name="T20" fmla="*/ 491 w 625"/>
              <a:gd name="T21" fmla="*/ 560 h 665"/>
              <a:gd name="T22" fmla="*/ 625 w 625"/>
              <a:gd name="T23" fmla="*/ 440 h 665"/>
              <a:gd name="T24" fmla="*/ 625 w 625"/>
              <a:gd name="T25" fmla="*/ 120 h 665"/>
              <a:gd name="T26" fmla="*/ 491 w 625"/>
              <a:gd name="T27"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5" h="665">
                <a:moveTo>
                  <a:pt x="491" y="0"/>
                </a:moveTo>
                <a:cubicBezTo>
                  <a:pt x="134" y="0"/>
                  <a:pt x="134" y="0"/>
                  <a:pt x="134" y="0"/>
                </a:cubicBezTo>
                <a:cubicBezTo>
                  <a:pt x="60" y="0"/>
                  <a:pt x="0" y="54"/>
                  <a:pt x="0" y="120"/>
                </a:cubicBezTo>
                <a:cubicBezTo>
                  <a:pt x="0" y="311"/>
                  <a:pt x="0" y="311"/>
                  <a:pt x="0" y="311"/>
                </a:cubicBezTo>
                <a:cubicBezTo>
                  <a:pt x="0" y="338"/>
                  <a:pt x="0" y="338"/>
                  <a:pt x="0" y="338"/>
                </a:cubicBezTo>
                <a:cubicBezTo>
                  <a:pt x="0" y="440"/>
                  <a:pt x="0" y="440"/>
                  <a:pt x="0" y="440"/>
                </a:cubicBezTo>
                <a:cubicBezTo>
                  <a:pt x="0" y="665"/>
                  <a:pt x="0" y="665"/>
                  <a:pt x="0" y="665"/>
                </a:cubicBezTo>
                <a:cubicBezTo>
                  <a:pt x="38" y="575"/>
                  <a:pt x="127" y="560"/>
                  <a:pt x="127" y="560"/>
                </a:cubicBezTo>
                <a:cubicBezTo>
                  <a:pt x="127" y="560"/>
                  <a:pt x="127" y="560"/>
                  <a:pt x="127" y="560"/>
                </a:cubicBezTo>
                <a:cubicBezTo>
                  <a:pt x="129" y="560"/>
                  <a:pt x="132" y="560"/>
                  <a:pt x="134" y="560"/>
                </a:cubicBezTo>
                <a:cubicBezTo>
                  <a:pt x="491" y="560"/>
                  <a:pt x="491" y="560"/>
                  <a:pt x="491" y="560"/>
                </a:cubicBezTo>
                <a:cubicBezTo>
                  <a:pt x="565" y="560"/>
                  <a:pt x="625" y="506"/>
                  <a:pt x="625" y="440"/>
                </a:cubicBezTo>
                <a:cubicBezTo>
                  <a:pt x="625" y="120"/>
                  <a:pt x="625" y="120"/>
                  <a:pt x="625" y="120"/>
                </a:cubicBezTo>
                <a:cubicBezTo>
                  <a:pt x="625" y="54"/>
                  <a:pt x="565" y="0"/>
                  <a:pt x="491" y="0"/>
                </a:cubicBezTo>
                <a:close/>
              </a:path>
            </a:pathLst>
          </a:custGeom>
          <a:solidFill>
            <a:srgbClr val="00B050"/>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p:txBody>
      </p:sp>
      <p:sp>
        <p:nvSpPr>
          <p:cNvPr id="76" name="Freeform 33">
            <a:extLst>
              <a:ext uri="{FF2B5EF4-FFF2-40B4-BE49-F238E27FC236}">
                <a16:creationId xmlns:a16="http://schemas.microsoft.com/office/drawing/2014/main" id="{2AA5CA4A-37C5-4C56-B348-54FD8E7CA9BA}"/>
              </a:ext>
            </a:extLst>
          </p:cNvPr>
          <p:cNvSpPr>
            <a:spLocks noEditPoints="1"/>
          </p:cNvSpPr>
          <p:nvPr/>
        </p:nvSpPr>
        <p:spPr bwMode="auto">
          <a:xfrm>
            <a:off x="2109927" y="1699640"/>
            <a:ext cx="264649" cy="322407"/>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78" name="Freeform 9">
            <a:extLst>
              <a:ext uri="{FF2B5EF4-FFF2-40B4-BE49-F238E27FC236}">
                <a16:creationId xmlns:a16="http://schemas.microsoft.com/office/drawing/2014/main" id="{B390E1BE-AA14-4250-89A0-2DFDFAD6BAFA}"/>
              </a:ext>
            </a:extLst>
          </p:cNvPr>
          <p:cNvSpPr>
            <a:spLocks/>
          </p:cNvSpPr>
          <p:nvPr/>
        </p:nvSpPr>
        <p:spPr bwMode="auto">
          <a:xfrm>
            <a:off x="467544" y="1450536"/>
            <a:ext cx="1175594" cy="995216"/>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
            </a:r>
            <a:endParaRPr lang="en-US" sz="2000" dirty="0">
              <a:latin typeface="Arial" panose="020B0604020202020204" pitchFamily="34" charset="0"/>
              <a:cs typeface="Arial" panose="020B0604020202020204" pitchFamily="34" charset="0"/>
            </a:endParaRPr>
          </a:p>
        </p:txBody>
      </p:sp>
      <p:sp>
        <p:nvSpPr>
          <p:cNvPr id="79" name="Freeform 43">
            <a:extLst>
              <a:ext uri="{FF2B5EF4-FFF2-40B4-BE49-F238E27FC236}">
                <a16:creationId xmlns:a16="http://schemas.microsoft.com/office/drawing/2014/main" id="{CABB977D-CC7E-4700-BD60-1391D7E91009}"/>
              </a:ext>
            </a:extLst>
          </p:cNvPr>
          <p:cNvSpPr>
            <a:spLocks/>
          </p:cNvSpPr>
          <p:nvPr/>
        </p:nvSpPr>
        <p:spPr bwMode="auto">
          <a:xfrm>
            <a:off x="2235152" y="1795468"/>
            <a:ext cx="36811" cy="117336"/>
          </a:xfrm>
          <a:custGeom>
            <a:avLst/>
            <a:gdLst>
              <a:gd name="T0" fmla="*/ 167 w 334"/>
              <a:gd name="T1" fmla="*/ 0 h 1073"/>
              <a:gd name="T2" fmla="*/ 201 w 334"/>
              <a:gd name="T3" fmla="*/ 2 h 1073"/>
              <a:gd name="T4" fmla="*/ 230 w 334"/>
              <a:gd name="T5" fmla="*/ 8 h 1073"/>
              <a:gd name="T6" fmla="*/ 258 w 334"/>
              <a:gd name="T7" fmla="*/ 18 h 1073"/>
              <a:gd name="T8" fmla="*/ 280 w 334"/>
              <a:gd name="T9" fmla="*/ 33 h 1073"/>
              <a:gd name="T10" fmla="*/ 300 w 334"/>
              <a:gd name="T11" fmla="*/ 51 h 1073"/>
              <a:gd name="T12" fmla="*/ 314 w 334"/>
              <a:gd name="T13" fmla="*/ 72 h 1073"/>
              <a:gd name="T14" fmla="*/ 326 w 334"/>
              <a:gd name="T15" fmla="*/ 98 h 1073"/>
              <a:gd name="T16" fmla="*/ 331 w 334"/>
              <a:gd name="T17" fmla="*/ 128 h 1073"/>
              <a:gd name="T18" fmla="*/ 334 w 334"/>
              <a:gd name="T19" fmla="*/ 162 h 1073"/>
              <a:gd name="T20" fmla="*/ 334 w 334"/>
              <a:gd name="T21" fmla="*/ 406 h 1073"/>
              <a:gd name="T22" fmla="*/ 332 w 334"/>
              <a:gd name="T23" fmla="*/ 438 h 1073"/>
              <a:gd name="T24" fmla="*/ 329 w 334"/>
              <a:gd name="T25" fmla="*/ 471 h 1073"/>
              <a:gd name="T26" fmla="*/ 326 w 334"/>
              <a:gd name="T27" fmla="*/ 505 h 1073"/>
              <a:gd name="T28" fmla="*/ 260 w 334"/>
              <a:gd name="T29" fmla="*/ 996 h 1073"/>
              <a:gd name="T30" fmla="*/ 255 w 334"/>
              <a:gd name="T31" fmla="*/ 1019 h 1073"/>
              <a:gd name="T32" fmla="*/ 247 w 334"/>
              <a:gd name="T33" fmla="*/ 1039 h 1073"/>
              <a:gd name="T34" fmla="*/ 237 w 334"/>
              <a:gd name="T35" fmla="*/ 1052 h 1073"/>
              <a:gd name="T36" fmla="*/ 224 w 334"/>
              <a:gd name="T37" fmla="*/ 1062 h 1073"/>
              <a:gd name="T38" fmla="*/ 208 w 334"/>
              <a:gd name="T39" fmla="*/ 1069 h 1073"/>
              <a:gd name="T40" fmla="*/ 188 w 334"/>
              <a:gd name="T41" fmla="*/ 1072 h 1073"/>
              <a:gd name="T42" fmla="*/ 167 w 334"/>
              <a:gd name="T43" fmla="*/ 1073 h 1073"/>
              <a:gd name="T44" fmla="*/ 145 w 334"/>
              <a:gd name="T45" fmla="*/ 1072 h 1073"/>
              <a:gd name="T46" fmla="*/ 126 w 334"/>
              <a:gd name="T47" fmla="*/ 1069 h 1073"/>
              <a:gd name="T48" fmla="*/ 110 w 334"/>
              <a:gd name="T49" fmla="*/ 1062 h 1073"/>
              <a:gd name="T50" fmla="*/ 96 w 334"/>
              <a:gd name="T51" fmla="*/ 1052 h 1073"/>
              <a:gd name="T52" fmla="*/ 86 w 334"/>
              <a:gd name="T53" fmla="*/ 1039 h 1073"/>
              <a:gd name="T54" fmla="*/ 78 w 334"/>
              <a:gd name="T55" fmla="*/ 1019 h 1073"/>
              <a:gd name="T56" fmla="*/ 74 w 334"/>
              <a:gd name="T57" fmla="*/ 996 h 1073"/>
              <a:gd name="T58" fmla="*/ 8 w 334"/>
              <a:gd name="T59" fmla="*/ 505 h 1073"/>
              <a:gd name="T60" fmla="*/ 5 w 334"/>
              <a:gd name="T61" fmla="*/ 471 h 1073"/>
              <a:gd name="T62" fmla="*/ 1 w 334"/>
              <a:gd name="T63" fmla="*/ 438 h 1073"/>
              <a:gd name="T64" fmla="*/ 0 w 334"/>
              <a:gd name="T65" fmla="*/ 406 h 1073"/>
              <a:gd name="T66" fmla="*/ 0 w 334"/>
              <a:gd name="T67" fmla="*/ 162 h 1073"/>
              <a:gd name="T68" fmla="*/ 2 w 334"/>
              <a:gd name="T69" fmla="*/ 128 h 1073"/>
              <a:gd name="T70" fmla="*/ 8 w 334"/>
              <a:gd name="T71" fmla="*/ 98 h 1073"/>
              <a:gd name="T72" fmla="*/ 19 w 334"/>
              <a:gd name="T73" fmla="*/ 72 h 1073"/>
              <a:gd name="T74" fmla="*/ 34 w 334"/>
              <a:gd name="T75" fmla="*/ 51 h 1073"/>
              <a:gd name="T76" fmla="*/ 53 w 334"/>
              <a:gd name="T77" fmla="*/ 33 h 1073"/>
              <a:gd name="T78" fmla="*/ 76 w 334"/>
              <a:gd name="T79" fmla="*/ 18 h 1073"/>
              <a:gd name="T80" fmla="*/ 103 w 334"/>
              <a:gd name="T81" fmla="*/ 8 h 1073"/>
              <a:gd name="T82" fmla="*/ 133 w 334"/>
              <a:gd name="T83" fmla="*/ 2 h 1073"/>
              <a:gd name="T84" fmla="*/ 167 w 334"/>
              <a:gd name="T8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4" h="1073">
                <a:moveTo>
                  <a:pt x="167" y="0"/>
                </a:moveTo>
                <a:lnTo>
                  <a:pt x="201" y="2"/>
                </a:lnTo>
                <a:lnTo>
                  <a:pt x="230" y="8"/>
                </a:lnTo>
                <a:lnTo>
                  <a:pt x="258" y="18"/>
                </a:lnTo>
                <a:lnTo>
                  <a:pt x="280" y="33"/>
                </a:lnTo>
                <a:lnTo>
                  <a:pt x="300" y="51"/>
                </a:lnTo>
                <a:lnTo>
                  <a:pt x="314" y="72"/>
                </a:lnTo>
                <a:lnTo>
                  <a:pt x="326" y="98"/>
                </a:lnTo>
                <a:lnTo>
                  <a:pt x="331" y="128"/>
                </a:lnTo>
                <a:lnTo>
                  <a:pt x="334" y="162"/>
                </a:lnTo>
                <a:lnTo>
                  <a:pt x="334" y="406"/>
                </a:lnTo>
                <a:lnTo>
                  <a:pt x="332" y="438"/>
                </a:lnTo>
                <a:lnTo>
                  <a:pt x="329" y="471"/>
                </a:lnTo>
                <a:lnTo>
                  <a:pt x="326" y="505"/>
                </a:lnTo>
                <a:lnTo>
                  <a:pt x="260" y="996"/>
                </a:lnTo>
                <a:lnTo>
                  <a:pt x="255" y="1019"/>
                </a:lnTo>
                <a:lnTo>
                  <a:pt x="247" y="1039"/>
                </a:lnTo>
                <a:lnTo>
                  <a:pt x="237" y="1052"/>
                </a:lnTo>
                <a:lnTo>
                  <a:pt x="224" y="1062"/>
                </a:lnTo>
                <a:lnTo>
                  <a:pt x="208" y="1069"/>
                </a:lnTo>
                <a:lnTo>
                  <a:pt x="188" y="1072"/>
                </a:lnTo>
                <a:lnTo>
                  <a:pt x="167" y="1073"/>
                </a:lnTo>
                <a:lnTo>
                  <a:pt x="145" y="1072"/>
                </a:lnTo>
                <a:lnTo>
                  <a:pt x="126" y="1069"/>
                </a:lnTo>
                <a:lnTo>
                  <a:pt x="110" y="1062"/>
                </a:lnTo>
                <a:lnTo>
                  <a:pt x="96" y="1052"/>
                </a:lnTo>
                <a:lnTo>
                  <a:pt x="86" y="1039"/>
                </a:lnTo>
                <a:lnTo>
                  <a:pt x="78" y="1019"/>
                </a:lnTo>
                <a:lnTo>
                  <a:pt x="74" y="996"/>
                </a:lnTo>
                <a:lnTo>
                  <a:pt x="8" y="505"/>
                </a:lnTo>
                <a:lnTo>
                  <a:pt x="5" y="471"/>
                </a:lnTo>
                <a:lnTo>
                  <a:pt x="1" y="438"/>
                </a:lnTo>
                <a:lnTo>
                  <a:pt x="0" y="406"/>
                </a:lnTo>
                <a:lnTo>
                  <a:pt x="0" y="162"/>
                </a:lnTo>
                <a:lnTo>
                  <a:pt x="2" y="128"/>
                </a:lnTo>
                <a:lnTo>
                  <a:pt x="8" y="98"/>
                </a:lnTo>
                <a:lnTo>
                  <a:pt x="19" y="72"/>
                </a:lnTo>
                <a:lnTo>
                  <a:pt x="34" y="51"/>
                </a:lnTo>
                <a:lnTo>
                  <a:pt x="53" y="33"/>
                </a:lnTo>
                <a:lnTo>
                  <a:pt x="76" y="18"/>
                </a:lnTo>
                <a:lnTo>
                  <a:pt x="103" y="8"/>
                </a:lnTo>
                <a:lnTo>
                  <a:pt x="133" y="2"/>
                </a:lnTo>
                <a:lnTo>
                  <a:pt x="167"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370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61F76-06EE-4F27-B413-907D3DB991EB}"/>
              </a:ext>
            </a:extLst>
          </p:cNvPr>
          <p:cNvSpPr>
            <a:spLocks noGrp="1"/>
          </p:cNvSpPr>
          <p:nvPr>
            <p:ph type="title"/>
          </p:nvPr>
        </p:nvSpPr>
        <p:spPr>
          <a:xfrm>
            <a:off x="944174" y="-975954"/>
            <a:ext cx="8229600" cy="1143000"/>
          </a:xfrm>
        </p:spPr>
        <p:txBody>
          <a:bodyPr/>
          <a:lstStyle/>
          <a:p>
            <a:endParaRPr lang="tr-TR"/>
          </a:p>
        </p:txBody>
      </p:sp>
      <p:sp>
        <p:nvSpPr>
          <p:cNvPr id="3" name="Title 3">
            <a:extLst>
              <a:ext uri="{FF2B5EF4-FFF2-40B4-BE49-F238E27FC236}">
                <a16:creationId xmlns:a16="http://schemas.microsoft.com/office/drawing/2014/main" id="{59F7A067-DC0D-40E3-98EC-319B5ADB9389}"/>
              </a:ext>
            </a:extLst>
          </p:cNvPr>
          <p:cNvSpPr txBox="1">
            <a:spLocks/>
          </p:cNvSpPr>
          <p:nvPr/>
        </p:nvSpPr>
        <p:spPr>
          <a:xfrm>
            <a:off x="684788" y="942918"/>
            <a:ext cx="7886700" cy="994431"/>
          </a:xfrm>
          <a:prstGeom prst="rect">
            <a:avLst/>
          </a:prstGeom>
        </p:spPr>
        <p:txBody>
          <a:bodyPr vert="horz" lIns="68598" tIns="34299" rIns="68598" bIns="34299" rtlCol="0" anchor="ctr">
            <a:normAutofit/>
          </a:bodyPr>
          <a:lstStyle>
            <a:lvl1pPr algn="l" defTabSz="914126" rtl="0" eaLnBrk="1" latinLnBrk="0" hangingPunct="1">
              <a:lnSpc>
                <a:spcPct val="90000"/>
              </a:lnSpc>
              <a:spcBef>
                <a:spcPct val="0"/>
              </a:spcBef>
              <a:buNone/>
              <a:defRPr sz="4399" kern="1200">
                <a:solidFill>
                  <a:schemeClr val="tx1"/>
                </a:solidFill>
                <a:latin typeface="+mj-lt"/>
                <a:ea typeface="+mj-ea"/>
                <a:cs typeface="+mj-cs"/>
              </a:defRPr>
            </a:lvl1pPr>
          </a:lstStyle>
          <a:p>
            <a:endParaRPr lang="en-US" sz="3300" dirty="0"/>
          </a:p>
        </p:txBody>
      </p:sp>
      <p:grpSp>
        <p:nvGrpSpPr>
          <p:cNvPr id="4" name="Group 2">
            <a:extLst>
              <a:ext uri="{FF2B5EF4-FFF2-40B4-BE49-F238E27FC236}">
                <a16:creationId xmlns:a16="http://schemas.microsoft.com/office/drawing/2014/main" id="{C64A0A0A-3C61-49BB-9BCB-7B8106AA618F}"/>
              </a:ext>
            </a:extLst>
          </p:cNvPr>
          <p:cNvGrpSpPr/>
          <p:nvPr/>
        </p:nvGrpSpPr>
        <p:grpSpPr>
          <a:xfrm>
            <a:off x="1084650" y="2929633"/>
            <a:ext cx="2501879" cy="2813046"/>
            <a:chOff x="1663513" y="2795244"/>
            <a:chExt cx="3031790" cy="3408867"/>
          </a:xfrm>
        </p:grpSpPr>
        <p:sp>
          <p:nvSpPr>
            <p:cNvPr id="5" name="Freeform 6">
              <a:extLst>
                <a:ext uri="{FF2B5EF4-FFF2-40B4-BE49-F238E27FC236}">
                  <a16:creationId xmlns:a16="http://schemas.microsoft.com/office/drawing/2014/main" id="{29C9DF75-B72A-42A7-87B4-4B48D6C803C1}"/>
                </a:ext>
              </a:extLst>
            </p:cNvPr>
            <p:cNvSpPr>
              <a:spLocks/>
            </p:cNvSpPr>
            <p:nvPr/>
          </p:nvSpPr>
          <p:spPr bwMode="auto">
            <a:xfrm>
              <a:off x="2797237" y="2795244"/>
              <a:ext cx="1898066" cy="1633086"/>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2000" dirty="0">
                <a:latin typeface="Arial" panose="020B0604020202020204" pitchFamily="34" charset="0"/>
                <a:cs typeface="Arial" panose="020B0604020202020204" pitchFamily="34" charset="0"/>
              </a:endParaRPr>
            </a:p>
            <a:p>
              <a:pPr algn="ctr"/>
              <a:r>
                <a:rPr lang="tr-TR" sz="2000" dirty="0">
                  <a:latin typeface="Arial" panose="020B0604020202020204" pitchFamily="34" charset="0"/>
                  <a:cs typeface="Arial" panose="020B0604020202020204" pitchFamily="34" charset="0"/>
                </a:rPr>
                <a:t>Dramatik      Durum</a:t>
              </a:r>
              <a:endParaRPr lang="en-US" sz="2000" dirty="0">
                <a:latin typeface="Arial" panose="020B0604020202020204" pitchFamily="34" charset="0"/>
                <a:cs typeface="Arial" panose="020B0604020202020204" pitchFamily="34" charset="0"/>
              </a:endParaRPr>
            </a:p>
          </p:txBody>
        </p:sp>
        <p:sp>
          <p:nvSpPr>
            <p:cNvPr id="7" name="Freeform 10">
              <a:extLst>
                <a:ext uri="{FF2B5EF4-FFF2-40B4-BE49-F238E27FC236}">
                  <a16:creationId xmlns:a16="http://schemas.microsoft.com/office/drawing/2014/main" id="{7382782C-48FD-4916-A2DF-991986F097AD}"/>
                </a:ext>
              </a:extLst>
            </p:cNvPr>
            <p:cNvSpPr>
              <a:spLocks/>
            </p:cNvSpPr>
            <p:nvPr/>
          </p:nvSpPr>
          <p:spPr bwMode="auto">
            <a:xfrm>
              <a:off x="1663513" y="4571025"/>
              <a:ext cx="2266684" cy="1633086"/>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Dramatizasyon</a:t>
              </a:r>
              <a:endParaRPr lang="en-US" sz="2000" dirty="0">
                <a:latin typeface="Arial" panose="020B0604020202020204" pitchFamily="34" charset="0"/>
                <a:cs typeface="Arial" panose="020B0604020202020204" pitchFamily="34" charset="0"/>
              </a:endParaRPr>
            </a:p>
          </p:txBody>
        </p:sp>
      </p:grpSp>
      <p:graphicFrame>
        <p:nvGraphicFramePr>
          <p:cNvPr id="8" name="Table 1">
            <a:extLst>
              <a:ext uri="{FF2B5EF4-FFF2-40B4-BE49-F238E27FC236}">
                <a16:creationId xmlns:a16="http://schemas.microsoft.com/office/drawing/2014/main" id="{14FF3CDB-4A63-4F0C-8B9C-2FC3AB758A69}"/>
              </a:ext>
            </a:extLst>
          </p:cNvPr>
          <p:cNvGraphicFramePr>
            <a:graphicFrameLocks noGrp="1"/>
          </p:cNvGraphicFramePr>
          <p:nvPr>
            <p:extLst/>
          </p:nvPr>
        </p:nvGraphicFramePr>
        <p:xfrm>
          <a:off x="3879706" y="1340768"/>
          <a:ext cx="4691782" cy="4176464"/>
        </p:xfrm>
        <a:graphic>
          <a:graphicData uri="http://schemas.openxmlformats.org/drawingml/2006/table">
            <a:tbl>
              <a:tblPr firstRow="1" bandRow="1">
                <a:tableStyleId>{93296810-A885-4BE3-A3E7-6D5BEEA58F35}</a:tableStyleId>
              </a:tblPr>
              <a:tblGrid>
                <a:gridCol w="4691782">
                  <a:extLst>
                    <a:ext uri="{9D8B030D-6E8A-4147-A177-3AD203B41FA5}">
                      <a16:colId xmlns:a16="http://schemas.microsoft.com/office/drawing/2014/main" val="20000"/>
                    </a:ext>
                  </a:extLst>
                </a:gridCol>
              </a:tblGrid>
              <a:tr h="864014">
                <a:tc>
                  <a:txBody>
                    <a:bodyPr/>
                    <a:lstStyle/>
                    <a:p>
                      <a:pPr algn="ctr"/>
                      <a:r>
                        <a:rPr lang="tr-TR" sz="3200" b="1" i="0" dirty="0">
                          <a:latin typeface="Calibri Light" charset="0"/>
                          <a:ea typeface="Calibri Light" charset="0"/>
                          <a:cs typeface="Calibri Light" charset="0"/>
                        </a:rPr>
                        <a:t>Dramatik</a:t>
                      </a:r>
                      <a:endParaRPr lang="en-US" sz="3200" b="1" i="0" dirty="0">
                        <a:latin typeface="Calibri Light" charset="0"/>
                        <a:ea typeface="Calibri Light" charset="0"/>
                        <a:cs typeface="Calibri Light" charset="0"/>
                      </a:endParaRPr>
                    </a:p>
                  </a:txBody>
                  <a:tcPr marL="68598" marR="68598" marT="34299" marB="34299" anchor="ctr">
                    <a:solidFill>
                      <a:srgbClr val="3A8E74"/>
                    </a:solidFill>
                  </a:tcPr>
                </a:tc>
                <a:extLst>
                  <a:ext uri="{0D108BD9-81ED-4DB2-BD59-A6C34878D82A}">
                    <a16:rowId xmlns:a16="http://schemas.microsoft.com/office/drawing/2014/main" val="10000"/>
                  </a:ext>
                </a:extLst>
              </a:tr>
              <a:tr h="3312450">
                <a:tc>
                  <a:txBody>
                    <a:bodyPr/>
                    <a:lstStyle/>
                    <a:p>
                      <a:r>
                        <a:rPr lang="tr-TR" sz="2000" kern="1200" dirty="0">
                          <a:solidFill>
                            <a:schemeClr val="dk1"/>
                          </a:solidFill>
                          <a:effectLst/>
                          <a:latin typeface="+mn-lt"/>
                          <a:ea typeface="+mn-ea"/>
                          <a:cs typeface="+mn-cs"/>
                        </a:rPr>
                        <a:t>Dramatik etkileyici, ani birden bire olan ve genellikle sürpriz hissi veren, heyecanlı an; insanla ve insan ilişkileri ile gelişen, içinde gerilim çatışma karşıtlıklar bulunan mecazi olarak da duyguları kamçılayan, coşku verici, gerilim yaratıcı olaylardır (</a:t>
                      </a:r>
                      <a:r>
                        <a:rPr lang="tr-TR" sz="2000" kern="1200" dirty="0" err="1">
                          <a:solidFill>
                            <a:schemeClr val="dk1"/>
                          </a:solidFill>
                          <a:effectLst/>
                          <a:latin typeface="+mn-lt"/>
                          <a:ea typeface="+mn-ea"/>
                          <a:cs typeface="+mn-cs"/>
                        </a:rPr>
                        <a:t>Püsküllüoğlu</a:t>
                      </a:r>
                      <a:r>
                        <a:rPr lang="tr-TR" sz="2000" kern="1200" dirty="0">
                          <a:solidFill>
                            <a:schemeClr val="dk1"/>
                          </a:solidFill>
                          <a:effectLst/>
                          <a:latin typeface="+mn-lt"/>
                          <a:ea typeface="+mn-ea"/>
                          <a:cs typeface="+mn-cs"/>
                        </a:rPr>
                        <a:t>, 2004).</a:t>
                      </a:r>
                    </a:p>
                  </a:txBody>
                  <a:tcPr marL="68598" marR="68598" marT="34299" marB="34299"/>
                </a:tc>
                <a:extLst>
                  <a:ext uri="{0D108BD9-81ED-4DB2-BD59-A6C34878D82A}">
                    <a16:rowId xmlns:a16="http://schemas.microsoft.com/office/drawing/2014/main" val="10001"/>
                  </a:ext>
                </a:extLst>
              </a:tr>
            </a:tbl>
          </a:graphicData>
        </a:graphic>
      </p:graphicFrame>
      <p:sp>
        <p:nvSpPr>
          <p:cNvPr id="11" name="Freeform 9">
            <a:extLst>
              <a:ext uri="{FF2B5EF4-FFF2-40B4-BE49-F238E27FC236}">
                <a16:creationId xmlns:a16="http://schemas.microsoft.com/office/drawing/2014/main" id="{9D424A1B-A105-4D0F-A9AF-43933B7FB64B}"/>
              </a:ext>
            </a:extLst>
          </p:cNvPr>
          <p:cNvSpPr>
            <a:spLocks/>
          </p:cNvSpPr>
          <p:nvPr/>
        </p:nvSpPr>
        <p:spPr bwMode="auto">
          <a:xfrm>
            <a:off x="761294" y="1972150"/>
            <a:ext cx="1082841" cy="1028016"/>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pPr algn="ctr"/>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
            </a:r>
            <a:endParaRPr lang="en-US" sz="2000" dirty="0">
              <a:latin typeface="Arial" panose="020B0604020202020204" pitchFamily="34" charset="0"/>
              <a:cs typeface="Arial" panose="020B0604020202020204" pitchFamily="34" charset="0"/>
            </a:endParaRPr>
          </a:p>
        </p:txBody>
      </p:sp>
      <p:sp>
        <p:nvSpPr>
          <p:cNvPr id="12" name="Freeform 6">
            <a:extLst>
              <a:ext uri="{FF2B5EF4-FFF2-40B4-BE49-F238E27FC236}">
                <a16:creationId xmlns:a16="http://schemas.microsoft.com/office/drawing/2014/main" id="{4CE13BF0-717D-41B3-8A34-CFCC9DE61600}"/>
              </a:ext>
            </a:extLst>
          </p:cNvPr>
          <p:cNvSpPr>
            <a:spLocks/>
          </p:cNvSpPr>
          <p:nvPr/>
        </p:nvSpPr>
        <p:spPr bwMode="auto">
          <a:xfrm>
            <a:off x="2019901" y="1937348"/>
            <a:ext cx="1082841" cy="1062823"/>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pPr algn="ctr"/>
            <a:r>
              <a:rPr lang="tr-TR" sz="2000" dirty="0">
                <a:latin typeface="Arial" panose="020B0604020202020204" pitchFamily="34" charset="0"/>
                <a:cs typeface="Arial" panose="020B0604020202020204" pitchFamily="34" charset="0"/>
              </a:rPr>
              <a:t>Drama</a:t>
            </a:r>
          </a:p>
        </p:txBody>
      </p:sp>
      <p:sp>
        <p:nvSpPr>
          <p:cNvPr id="13" name="Freeform 7">
            <a:extLst>
              <a:ext uri="{FF2B5EF4-FFF2-40B4-BE49-F238E27FC236}">
                <a16:creationId xmlns:a16="http://schemas.microsoft.com/office/drawing/2014/main" id="{879FE24C-E66C-4EAD-92C9-63E9605A26C0}"/>
              </a:ext>
            </a:extLst>
          </p:cNvPr>
          <p:cNvSpPr>
            <a:spLocks/>
          </p:cNvSpPr>
          <p:nvPr/>
        </p:nvSpPr>
        <p:spPr bwMode="auto">
          <a:xfrm>
            <a:off x="312507" y="2970548"/>
            <a:ext cx="1566312" cy="1272424"/>
          </a:xfrm>
          <a:custGeom>
            <a:avLst/>
            <a:gdLst>
              <a:gd name="T0" fmla="*/ 170 w 790"/>
              <a:gd name="T1" fmla="*/ 0 h 778"/>
              <a:gd name="T2" fmla="*/ 621 w 790"/>
              <a:gd name="T3" fmla="*/ 0 h 778"/>
              <a:gd name="T4" fmla="*/ 790 w 790"/>
              <a:gd name="T5" fmla="*/ 141 h 778"/>
              <a:gd name="T6" fmla="*/ 790 w 790"/>
              <a:gd name="T7" fmla="*/ 364 h 778"/>
              <a:gd name="T8" fmla="*/ 790 w 790"/>
              <a:gd name="T9" fmla="*/ 396 h 778"/>
              <a:gd name="T10" fmla="*/ 790 w 790"/>
              <a:gd name="T11" fmla="*/ 515 h 778"/>
              <a:gd name="T12" fmla="*/ 790 w 790"/>
              <a:gd name="T13" fmla="*/ 778 h 778"/>
              <a:gd name="T14" fmla="*/ 630 w 790"/>
              <a:gd name="T15" fmla="*/ 656 h 778"/>
              <a:gd name="T16" fmla="*/ 630 w 790"/>
              <a:gd name="T17" fmla="*/ 655 h 778"/>
              <a:gd name="T18" fmla="*/ 621 w 790"/>
              <a:gd name="T19" fmla="*/ 656 h 778"/>
              <a:gd name="T20" fmla="*/ 170 w 790"/>
              <a:gd name="T21" fmla="*/ 656 h 778"/>
              <a:gd name="T22" fmla="*/ 0 w 790"/>
              <a:gd name="T23" fmla="*/ 515 h 778"/>
              <a:gd name="T24" fmla="*/ 0 w 790"/>
              <a:gd name="T25" fmla="*/ 141 h 778"/>
              <a:gd name="T26" fmla="*/ 170 w 790"/>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0" h="778">
                <a:moveTo>
                  <a:pt x="170" y="0"/>
                </a:moveTo>
                <a:cubicBezTo>
                  <a:pt x="621" y="0"/>
                  <a:pt x="621" y="0"/>
                  <a:pt x="621" y="0"/>
                </a:cubicBezTo>
                <a:cubicBezTo>
                  <a:pt x="715" y="0"/>
                  <a:pt x="790" y="63"/>
                  <a:pt x="790" y="141"/>
                </a:cubicBezTo>
                <a:cubicBezTo>
                  <a:pt x="790" y="364"/>
                  <a:pt x="790" y="364"/>
                  <a:pt x="790" y="364"/>
                </a:cubicBezTo>
                <a:cubicBezTo>
                  <a:pt x="790" y="396"/>
                  <a:pt x="790" y="396"/>
                  <a:pt x="790" y="396"/>
                </a:cubicBezTo>
                <a:cubicBezTo>
                  <a:pt x="790" y="515"/>
                  <a:pt x="790" y="515"/>
                  <a:pt x="790" y="515"/>
                </a:cubicBezTo>
                <a:cubicBezTo>
                  <a:pt x="790" y="778"/>
                  <a:pt x="790" y="778"/>
                  <a:pt x="790" y="778"/>
                </a:cubicBezTo>
                <a:cubicBezTo>
                  <a:pt x="743" y="674"/>
                  <a:pt x="630" y="656"/>
                  <a:pt x="630" y="656"/>
                </a:cubicBezTo>
                <a:cubicBezTo>
                  <a:pt x="630" y="655"/>
                  <a:pt x="630" y="655"/>
                  <a:pt x="630" y="655"/>
                </a:cubicBezTo>
                <a:cubicBezTo>
                  <a:pt x="627" y="656"/>
                  <a:pt x="624" y="656"/>
                  <a:pt x="621" y="656"/>
                </a:cubicBezTo>
                <a:cubicBezTo>
                  <a:pt x="170" y="656"/>
                  <a:pt x="170" y="656"/>
                  <a:pt x="170" y="656"/>
                </a:cubicBezTo>
                <a:cubicBezTo>
                  <a:pt x="76" y="656"/>
                  <a:pt x="0" y="593"/>
                  <a:pt x="0" y="515"/>
                </a:cubicBezTo>
                <a:cubicBezTo>
                  <a:pt x="0" y="141"/>
                  <a:pt x="0" y="141"/>
                  <a:pt x="0" y="141"/>
                </a:cubicBezTo>
                <a:cubicBezTo>
                  <a:pt x="0" y="63"/>
                  <a:pt x="76" y="0"/>
                  <a:pt x="170" y="0"/>
                </a:cubicBezTo>
                <a:close/>
              </a:path>
            </a:pathLst>
          </a:custGeom>
          <a:solidFill>
            <a:srgbClr val="3A8E74"/>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endParaRPr lang="en-US" sz="1350" dirty="0">
              <a:latin typeface="Arial" panose="020B0604020202020204" pitchFamily="34" charset="0"/>
              <a:cs typeface="Arial" panose="020B0604020202020204" pitchFamily="34" charset="0"/>
            </a:endParaRPr>
          </a:p>
        </p:txBody>
      </p:sp>
      <p:sp>
        <p:nvSpPr>
          <p:cNvPr id="14" name="Freeform 33">
            <a:extLst>
              <a:ext uri="{FF2B5EF4-FFF2-40B4-BE49-F238E27FC236}">
                <a16:creationId xmlns:a16="http://schemas.microsoft.com/office/drawing/2014/main" id="{3E9D064B-1DB3-474F-A851-462FE296AE5B}"/>
              </a:ext>
            </a:extLst>
          </p:cNvPr>
          <p:cNvSpPr>
            <a:spLocks noEditPoints="1"/>
          </p:cNvSpPr>
          <p:nvPr/>
        </p:nvSpPr>
        <p:spPr bwMode="auto">
          <a:xfrm>
            <a:off x="997504" y="3254238"/>
            <a:ext cx="349722" cy="416935"/>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372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4374756F-C841-4B53-8074-49CBEA53A79E}"/>
              </a:ext>
            </a:extLst>
          </p:cNvPr>
          <p:cNvSpPr txBox="1">
            <a:spLocks/>
          </p:cNvSpPr>
          <p:nvPr/>
        </p:nvSpPr>
        <p:spPr>
          <a:xfrm>
            <a:off x="684788" y="942918"/>
            <a:ext cx="7886700" cy="994431"/>
          </a:xfrm>
          <a:prstGeom prst="rect">
            <a:avLst/>
          </a:prstGeom>
        </p:spPr>
        <p:txBody>
          <a:bodyPr vert="horz" lIns="68598" tIns="34299" rIns="68598" bIns="34299" rtlCol="0" anchor="ctr">
            <a:normAutofit/>
          </a:bodyPr>
          <a:lstStyle>
            <a:lvl1pPr algn="l" defTabSz="914126" rtl="0" eaLnBrk="1" latinLnBrk="0" hangingPunct="1">
              <a:lnSpc>
                <a:spcPct val="90000"/>
              </a:lnSpc>
              <a:spcBef>
                <a:spcPct val="0"/>
              </a:spcBef>
              <a:buNone/>
              <a:defRPr sz="4399" kern="1200">
                <a:solidFill>
                  <a:schemeClr val="tx1"/>
                </a:solidFill>
                <a:latin typeface="+mj-lt"/>
                <a:ea typeface="+mj-ea"/>
                <a:cs typeface="+mj-cs"/>
              </a:defRPr>
            </a:lvl1pPr>
          </a:lstStyle>
          <a:p>
            <a:endParaRPr lang="en-US" sz="3300" dirty="0"/>
          </a:p>
        </p:txBody>
      </p:sp>
      <p:sp>
        <p:nvSpPr>
          <p:cNvPr id="6" name="Freeform 10">
            <a:extLst>
              <a:ext uri="{FF2B5EF4-FFF2-40B4-BE49-F238E27FC236}">
                <a16:creationId xmlns:a16="http://schemas.microsoft.com/office/drawing/2014/main" id="{E5DABE79-9859-4450-9BFA-C067B9343F4B}"/>
              </a:ext>
            </a:extLst>
          </p:cNvPr>
          <p:cNvSpPr>
            <a:spLocks/>
          </p:cNvSpPr>
          <p:nvPr/>
        </p:nvSpPr>
        <p:spPr bwMode="auto">
          <a:xfrm>
            <a:off x="1199505" y="4176874"/>
            <a:ext cx="2004343" cy="1324512"/>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r>
              <a:rPr lang="tr-TR" sz="2000" dirty="0" err="1">
                <a:latin typeface="Arial" panose="020B0604020202020204" pitchFamily="34" charset="0"/>
                <a:cs typeface="Arial" panose="020B0604020202020204" pitchFamily="34" charset="0"/>
              </a:rPr>
              <a:t>Dramatizasyon</a:t>
            </a:r>
            <a:endParaRPr lang="en-US" sz="2000" dirty="0">
              <a:latin typeface="Arial" panose="020B0604020202020204" pitchFamily="34" charset="0"/>
              <a:cs typeface="Arial" panose="020B0604020202020204" pitchFamily="34" charset="0"/>
            </a:endParaRPr>
          </a:p>
        </p:txBody>
      </p:sp>
      <p:graphicFrame>
        <p:nvGraphicFramePr>
          <p:cNvPr id="7" name="Table 1">
            <a:extLst>
              <a:ext uri="{FF2B5EF4-FFF2-40B4-BE49-F238E27FC236}">
                <a16:creationId xmlns:a16="http://schemas.microsoft.com/office/drawing/2014/main" id="{CFC02CD8-628E-4766-8191-3F8AB5C9C857}"/>
              </a:ext>
            </a:extLst>
          </p:cNvPr>
          <p:cNvGraphicFramePr>
            <a:graphicFrameLocks noGrp="1"/>
          </p:cNvGraphicFramePr>
          <p:nvPr>
            <p:extLst>
              <p:ext uri="{D42A27DB-BD31-4B8C-83A1-F6EECF244321}">
                <p14:modId xmlns:p14="http://schemas.microsoft.com/office/powerpoint/2010/main" val="2588276949"/>
              </p:ext>
            </p:extLst>
          </p:nvPr>
        </p:nvGraphicFramePr>
        <p:xfrm>
          <a:off x="3453773" y="1196752"/>
          <a:ext cx="5311181" cy="4304634"/>
        </p:xfrm>
        <a:graphic>
          <a:graphicData uri="http://schemas.openxmlformats.org/drawingml/2006/table">
            <a:tbl>
              <a:tblPr firstRow="1" bandRow="1">
                <a:tableStyleId>{93296810-A885-4BE3-A3E7-6D5BEEA58F35}</a:tableStyleId>
              </a:tblPr>
              <a:tblGrid>
                <a:gridCol w="5311181">
                  <a:extLst>
                    <a:ext uri="{9D8B030D-6E8A-4147-A177-3AD203B41FA5}">
                      <a16:colId xmlns:a16="http://schemas.microsoft.com/office/drawing/2014/main" val="20000"/>
                    </a:ext>
                  </a:extLst>
                </a:gridCol>
              </a:tblGrid>
              <a:tr h="890529">
                <a:tc>
                  <a:txBody>
                    <a:bodyPr/>
                    <a:lstStyle/>
                    <a:p>
                      <a:pPr algn="ctr"/>
                      <a:r>
                        <a:rPr lang="tr-TR" sz="3200" b="1" i="0" dirty="0">
                          <a:latin typeface="Calibri Light" charset="0"/>
                          <a:ea typeface="Calibri Light" charset="0"/>
                          <a:cs typeface="Calibri Light" charset="0"/>
                        </a:rPr>
                        <a:t>Dramatik Durum</a:t>
                      </a:r>
                      <a:endParaRPr lang="en-US" sz="3200" b="1" i="0" dirty="0">
                        <a:latin typeface="Calibri Light" charset="0"/>
                        <a:ea typeface="Calibri Light" charset="0"/>
                        <a:cs typeface="Calibri Light" charset="0"/>
                      </a:endParaRPr>
                    </a:p>
                  </a:txBody>
                  <a:tcPr marL="68598" marR="68598" marT="34299" marB="34299" anchor="ctr">
                    <a:solidFill>
                      <a:srgbClr val="51478B"/>
                    </a:solidFill>
                  </a:tcPr>
                </a:tc>
                <a:extLst>
                  <a:ext uri="{0D108BD9-81ED-4DB2-BD59-A6C34878D82A}">
                    <a16:rowId xmlns:a16="http://schemas.microsoft.com/office/drawing/2014/main" val="10000"/>
                  </a:ext>
                </a:extLst>
              </a:tr>
              <a:tr h="3414105">
                <a:tc>
                  <a:txBody>
                    <a:bodyPr/>
                    <a:lstStyle/>
                    <a:p>
                      <a:r>
                        <a:rPr lang="tr-TR" sz="2000" kern="1200" dirty="0">
                          <a:solidFill>
                            <a:schemeClr val="dk1"/>
                          </a:solidFill>
                          <a:effectLst/>
                          <a:latin typeface="+mn-lt"/>
                          <a:ea typeface="+mn-ea"/>
                          <a:cs typeface="+mn-cs"/>
                        </a:rPr>
                        <a:t>Şener'e göre (1997) dramatik durum, düşündürücü bir insanlık gerçeğini içerir. Bu gerçek, insanın kendi eylemi, davranışı, tavrı, tutumu ile ortaya çıkmıştır. İnsanın yaşayacağı her türlü çatışma, arada oluşan en az düzeyde bir etkileşim, her türlü dolaysız doğrudan ilişki, etki-tepki alışverişi </a:t>
                      </a:r>
                      <a:r>
                        <a:rPr lang="tr-TR" sz="2000" kern="1200" dirty="0" smtClean="0">
                          <a:solidFill>
                            <a:schemeClr val="dk1"/>
                          </a:solidFill>
                          <a:effectLst/>
                          <a:latin typeface="+mn-lt"/>
                          <a:ea typeface="+mn-ea"/>
                          <a:cs typeface="+mn-cs"/>
                        </a:rPr>
                        <a:t>dramatik </a:t>
                      </a:r>
                      <a:r>
                        <a:rPr lang="tr-TR" sz="2000" kern="1200" dirty="0">
                          <a:solidFill>
                            <a:schemeClr val="dk1"/>
                          </a:solidFill>
                          <a:effectLst/>
                          <a:latin typeface="+mn-lt"/>
                          <a:ea typeface="+mn-ea"/>
                          <a:cs typeface="+mn-cs"/>
                        </a:rPr>
                        <a:t>durumun kendisidir ve bir sorunu içermelidir. </a:t>
                      </a:r>
                    </a:p>
                  </a:txBody>
                  <a:tcPr marL="68598" marR="68598" marT="34299" marB="34299"/>
                </a:tc>
                <a:extLst>
                  <a:ext uri="{0D108BD9-81ED-4DB2-BD59-A6C34878D82A}">
                    <a16:rowId xmlns:a16="http://schemas.microsoft.com/office/drawing/2014/main" val="10001"/>
                  </a:ext>
                </a:extLst>
              </a:tr>
            </a:tbl>
          </a:graphicData>
        </a:graphic>
      </p:graphicFrame>
      <p:sp>
        <p:nvSpPr>
          <p:cNvPr id="8" name="Freeform 9">
            <a:extLst>
              <a:ext uri="{FF2B5EF4-FFF2-40B4-BE49-F238E27FC236}">
                <a16:creationId xmlns:a16="http://schemas.microsoft.com/office/drawing/2014/main" id="{D49EED6B-8ACA-461B-B50E-D61FDF2FD16A}"/>
              </a:ext>
            </a:extLst>
          </p:cNvPr>
          <p:cNvSpPr>
            <a:spLocks/>
          </p:cNvSpPr>
          <p:nvPr/>
        </p:nvSpPr>
        <p:spPr bwMode="auto">
          <a:xfrm>
            <a:off x="606634" y="1473698"/>
            <a:ext cx="1157053" cy="1142999"/>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
            </a:r>
            <a:endParaRPr lang="en-US" sz="2000" dirty="0">
              <a:latin typeface="Arial" panose="020B0604020202020204" pitchFamily="34" charset="0"/>
              <a:cs typeface="Arial" panose="020B0604020202020204" pitchFamily="34" charset="0"/>
            </a:endParaRPr>
          </a:p>
        </p:txBody>
      </p:sp>
      <p:sp>
        <p:nvSpPr>
          <p:cNvPr id="9" name="Freeform 6">
            <a:extLst>
              <a:ext uri="{FF2B5EF4-FFF2-40B4-BE49-F238E27FC236}">
                <a16:creationId xmlns:a16="http://schemas.microsoft.com/office/drawing/2014/main" id="{77B9768C-5497-40E9-94D2-385DDFCDC07F}"/>
              </a:ext>
            </a:extLst>
          </p:cNvPr>
          <p:cNvSpPr>
            <a:spLocks/>
          </p:cNvSpPr>
          <p:nvPr/>
        </p:nvSpPr>
        <p:spPr bwMode="auto">
          <a:xfrm>
            <a:off x="1872671" y="1510966"/>
            <a:ext cx="1157053" cy="1105731"/>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r>
              <a:rPr lang="tr-TR" sz="2000" dirty="0">
                <a:latin typeface="Arial" panose="020B0604020202020204" pitchFamily="34" charset="0"/>
                <a:cs typeface="Arial" panose="020B0604020202020204" pitchFamily="34" charset="0"/>
              </a:rPr>
              <a:t>Drama</a:t>
            </a:r>
          </a:p>
        </p:txBody>
      </p:sp>
      <p:sp>
        <p:nvSpPr>
          <p:cNvPr id="12" name="Freeform 9">
            <a:extLst>
              <a:ext uri="{FF2B5EF4-FFF2-40B4-BE49-F238E27FC236}">
                <a16:creationId xmlns:a16="http://schemas.microsoft.com/office/drawing/2014/main" id="{5E515710-5E3C-4323-B167-81A47613FD5E}"/>
              </a:ext>
            </a:extLst>
          </p:cNvPr>
          <p:cNvSpPr>
            <a:spLocks/>
          </p:cNvSpPr>
          <p:nvPr/>
        </p:nvSpPr>
        <p:spPr bwMode="auto">
          <a:xfrm>
            <a:off x="457200" y="2667676"/>
            <a:ext cx="1415471" cy="1409396"/>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p>
          <a:p>
            <a:r>
              <a:rPr lang="tr-TR" sz="2000" dirty="0">
                <a:latin typeface="Arial" panose="020B0604020202020204" pitchFamily="34" charset="0"/>
                <a:cs typeface="Arial" panose="020B0604020202020204" pitchFamily="34" charset="0"/>
              </a:rPr>
              <a:t>Dramatik</a:t>
            </a:r>
            <a:endParaRPr lang="en-US" sz="2000" dirty="0">
              <a:latin typeface="Arial" panose="020B0604020202020204" pitchFamily="34" charset="0"/>
              <a:cs typeface="Arial" panose="020B0604020202020204" pitchFamily="34" charset="0"/>
            </a:endParaRPr>
          </a:p>
        </p:txBody>
      </p:sp>
      <p:sp>
        <p:nvSpPr>
          <p:cNvPr id="13" name="Freeform 6">
            <a:extLst>
              <a:ext uri="{FF2B5EF4-FFF2-40B4-BE49-F238E27FC236}">
                <a16:creationId xmlns:a16="http://schemas.microsoft.com/office/drawing/2014/main" id="{E65562D5-E8EB-485A-8AA7-B389F260DD51}"/>
              </a:ext>
            </a:extLst>
          </p:cNvPr>
          <p:cNvSpPr>
            <a:spLocks/>
          </p:cNvSpPr>
          <p:nvPr/>
        </p:nvSpPr>
        <p:spPr bwMode="auto">
          <a:xfrm>
            <a:off x="1987710" y="2605629"/>
            <a:ext cx="1415471" cy="1409396"/>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rgbClr val="51478B"/>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p:txBody>
      </p:sp>
      <p:sp>
        <p:nvSpPr>
          <p:cNvPr id="14" name="Freeform 33">
            <a:extLst>
              <a:ext uri="{FF2B5EF4-FFF2-40B4-BE49-F238E27FC236}">
                <a16:creationId xmlns:a16="http://schemas.microsoft.com/office/drawing/2014/main" id="{B391AA46-268F-42E1-8BC8-7FC1CF5A74BB}"/>
              </a:ext>
            </a:extLst>
          </p:cNvPr>
          <p:cNvSpPr>
            <a:spLocks noEditPoints="1"/>
          </p:cNvSpPr>
          <p:nvPr/>
        </p:nvSpPr>
        <p:spPr bwMode="auto">
          <a:xfrm>
            <a:off x="2411760" y="3010565"/>
            <a:ext cx="404465" cy="416935"/>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15" name="Freeform 43">
            <a:extLst>
              <a:ext uri="{FF2B5EF4-FFF2-40B4-BE49-F238E27FC236}">
                <a16:creationId xmlns:a16="http://schemas.microsoft.com/office/drawing/2014/main" id="{3600F88C-68FB-438A-B25B-8E45D02C5E83}"/>
              </a:ext>
            </a:extLst>
          </p:cNvPr>
          <p:cNvSpPr>
            <a:spLocks/>
          </p:cNvSpPr>
          <p:nvPr/>
        </p:nvSpPr>
        <p:spPr bwMode="auto">
          <a:xfrm>
            <a:off x="2595586" y="3173822"/>
            <a:ext cx="36811" cy="117336"/>
          </a:xfrm>
          <a:custGeom>
            <a:avLst/>
            <a:gdLst>
              <a:gd name="T0" fmla="*/ 167 w 334"/>
              <a:gd name="T1" fmla="*/ 0 h 1073"/>
              <a:gd name="T2" fmla="*/ 201 w 334"/>
              <a:gd name="T3" fmla="*/ 2 h 1073"/>
              <a:gd name="T4" fmla="*/ 230 w 334"/>
              <a:gd name="T5" fmla="*/ 8 h 1073"/>
              <a:gd name="T6" fmla="*/ 258 w 334"/>
              <a:gd name="T7" fmla="*/ 18 h 1073"/>
              <a:gd name="T8" fmla="*/ 280 w 334"/>
              <a:gd name="T9" fmla="*/ 33 h 1073"/>
              <a:gd name="T10" fmla="*/ 300 w 334"/>
              <a:gd name="T11" fmla="*/ 51 h 1073"/>
              <a:gd name="T12" fmla="*/ 314 w 334"/>
              <a:gd name="T13" fmla="*/ 72 h 1073"/>
              <a:gd name="T14" fmla="*/ 326 w 334"/>
              <a:gd name="T15" fmla="*/ 98 h 1073"/>
              <a:gd name="T16" fmla="*/ 331 w 334"/>
              <a:gd name="T17" fmla="*/ 128 h 1073"/>
              <a:gd name="T18" fmla="*/ 334 w 334"/>
              <a:gd name="T19" fmla="*/ 162 h 1073"/>
              <a:gd name="T20" fmla="*/ 334 w 334"/>
              <a:gd name="T21" fmla="*/ 406 h 1073"/>
              <a:gd name="T22" fmla="*/ 332 w 334"/>
              <a:gd name="T23" fmla="*/ 438 h 1073"/>
              <a:gd name="T24" fmla="*/ 329 w 334"/>
              <a:gd name="T25" fmla="*/ 471 h 1073"/>
              <a:gd name="T26" fmla="*/ 326 w 334"/>
              <a:gd name="T27" fmla="*/ 505 h 1073"/>
              <a:gd name="T28" fmla="*/ 260 w 334"/>
              <a:gd name="T29" fmla="*/ 996 h 1073"/>
              <a:gd name="T30" fmla="*/ 255 w 334"/>
              <a:gd name="T31" fmla="*/ 1019 h 1073"/>
              <a:gd name="T32" fmla="*/ 247 w 334"/>
              <a:gd name="T33" fmla="*/ 1039 h 1073"/>
              <a:gd name="T34" fmla="*/ 237 w 334"/>
              <a:gd name="T35" fmla="*/ 1052 h 1073"/>
              <a:gd name="T36" fmla="*/ 224 w 334"/>
              <a:gd name="T37" fmla="*/ 1062 h 1073"/>
              <a:gd name="T38" fmla="*/ 208 w 334"/>
              <a:gd name="T39" fmla="*/ 1069 h 1073"/>
              <a:gd name="T40" fmla="*/ 188 w 334"/>
              <a:gd name="T41" fmla="*/ 1072 h 1073"/>
              <a:gd name="T42" fmla="*/ 167 w 334"/>
              <a:gd name="T43" fmla="*/ 1073 h 1073"/>
              <a:gd name="T44" fmla="*/ 145 w 334"/>
              <a:gd name="T45" fmla="*/ 1072 h 1073"/>
              <a:gd name="T46" fmla="*/ 126 w 334"/>
              <a:gd name="T47" fmla="*/ 1069 h 1073"/>
              <a:gd name="T48" fmla="*/ 110 w 334"/>
              <a:gd name="T49" fmla="*/ 1062 h 1073"/>
              <a:gd name="T50" fmla="*/ 96 w 334"/>
              <a:gd name="T51" fmla="*/ 1052 h 1073"/>
              <a:gd name="T52" fmla="*/ 86 w 334"/>
              <a:gd name="T53" fmla="*/ 1039 h 1073"/>
              <a:gd name="T54" fmla="*/ 78 w 334"/>
              <a:gd name="T55" fmla="*/ 1019 h 1073"/>
              <a:gd name="T56" fmla="*/ 74 w 334"/>
              <a:gd name="T57" fmla="*/ 996 h 1073"/>
              <a:gd name="T58" fmla="*/ 8 w 334"/>
              <a:gd name="T59" fmla="*/ 505 h 1073"/>
              <a:gd name="T60" fmla="*/ 5 w 334"/>
              <a:gd name="T61" fmla="*/ 471 h 1073"/>
              <a:gd name="T62" fmla="*/ 1 w 334"/>
              <a:gd name="T63" fmla="*/ 438 h 1073"/>
              <a:gd name="T64" fmla="*/ 0 w 334"/>
              <a:gd name="T65" fmla="*/ 406 h 1073"/>
              <a:gd name="T66" fmla="*/ 0 w 334"/>
              <a:gd name="T67" fmla="*/ 162 h 1073"/>
              <a:gd name="T68" fmla="*/ 2 w 334"/>
              <a:gd name="T69" fmla="*/ 128 h 1073"/>
              <a:gd name="T70" fmla="*/ 8 w 334"/>
              <a:gd name="T71" fmla="*/ 98 h 1073"/>
              <a:gd name="T72" fmla="*/ 19 w 334"/>
              <a:gd name="T73" fmla="*/ 72 h 1073"/>
              <a:gd name="T74" fmla="*/ 34 w 334"/>
              <a:gd name="T75" fmla="*/ 51 h 1073"/>
              <a:gd name="T76" fmla="*/ 53 w 334"/>
              <a:gd name="T77" fmla="*/ 33 h 1073"/>
              <a:gd name="T78" fmla="*/ 76 w 334"/>
              <a:gd name="T79" fmla="*/ 18 h 1073"/>
              <a:gd name="T80" fmla="*/ 103 w 334"/>
              <a:gd name="T81" fmla="*/ 8 h 1073"/>
              <a:gd name="T82" fmla="*/ 133 w 334"/>
              <a:gd name="T83" fmla="*/ 2 h 1073"/>
              <a:gd name="T84" fmla="*/ 167 w 334"/>
              <a:gd name="T8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4" h="1073">
                <a:moveTo>
                  <a:pt x="167" y="0"/>
                </a:moveTo>
                <a:lnTo>
                  <a:pt x="201" y="2"/>
                </a:lnTo>
                <a:lnTo>
                  <a:pt x="230" y="8"/>
                </a:lnTo>
                <a:lnTo>
                  <a:pt x="258" y="18"/>
                </a:lnTo>
                <a:lnTo>
                  <a:pt x="280" y="33"/>
                </a:lnTo>
                <a:lnTo>
                  <a:pt x="300" y="51"/>
                </a:lnTo>
                <a:lnTo>
                  <a:pt x="314" y="72"/>
                </a:lnTo>
                <a:lnTo>
                  <a:pt x="326" y="98"/>
                </a:lnTo>
                <a:lnTo>
                  <a:pt x="331" y="128"/>
                </a:lnTo>
                <a:lnTo>
                  <a:pt x="334" y="162"/>
                </a:lnTo>
                <a:lnTo>
                  <a:pt x="334" y="406"/>
                </a:lnTo>
                <a:lnTo>
                  <a:pt x="332" y="438"/>
                </a:lnTo>
                <a:lnTo>
                  <a:pt x="329" y="471"/>
                </a:lnTo>
                <a:lnTo>
                  <a:pt x="326" y="505"/>
                </a:lnTo>
                <a:lnTo>
                  <a:pt x="260" y="996"/>
                </a:lnTo>
                <a:lnTo>
                  <a:pt x="255" y="1019"/>
                </a:lnTo>
                <a:lnTo>
                  <a:pt x="247" y="1039"/>
                </a:lnTo>
                <a:lnTo>
                  <a:pt x="237" y="1052"/>
                </a:lnTo>
                <a:lnTo>
                  <a:pt x="224" y="1062"/>
                </a:lnTo>
                <a:lnTo>
                  <a:pt x="208" y="1069"/>
                </a:lnTo>
                <a:lnTo>
                  <a:pt x="188" y="1072"/>
                </a:lnTo>
                <a:lnTo>
                  <a:pt x="167" y="1073"/>
                </a:lnTo>
                <a:lnTo>
                  <a:pt x="145" y="1072"/>
                </a:lnTo>
                <a:lnTo>
                  <a:pt x="126" y="1069"/>
                </a:lnTo>
                <a:lnTo>
                  <a:pt x="110" y="1062"/>
                </a:lnTo>
                <a:lnTo>
                  <a:pt x="96" y="1052"/>
                </a:lnTo>
                <a:lnTo>
                  <a:pt x="86" y="1039"/>
                </a:lnTo>
                <a:lnTo>
                  <a:pt x="78" y="1019"/>
                </a:lnTo>
                <a:lnTo>
                  <a:pt x="74" y="996"/>
                </a:lnTo>
                <a:lnTo>
                  <a:pt x="8" y="505"/>
                </a:lnTo>
                <a:lnTo>
                  <a:pt x="5" y="471"/>
                </a:lnTo>
                <a:lnTo>
                  <a:pt x="1" y="438"/>
                </a:lnTo>
                <a:lnTo>
                  <a:pt x="0" y="406"/>
                </a:lnTo>
                <a:lnTo>
                  <a:pt x="0" y="162"/>
                </a:lnTo>
                <a:lnTo>
                  <a:pt x="2" y="128"/>
                </a:lnTo>
                <a:lnTo>
                  <a:pt x="8" y="98"/>
                </a:lnTo>
                <a:lnTo>
                  <a:pt x="19" y="72"/>
                </a:lnTo>
                <a:lnTo>
                  <a:pt x="34" y="51"/>
                </a:lnTo>
                <a:lnTo>
                  <a:pt x="53" y="33"/>
                </a:lnTo>
                <a:lnTo>
                  <a:pt x="76" y="18"/>
                </a:lnTo>
                <a:lnTo>
                  <a:pt x="103" y="8"/>
                </a:lnTo>
                <a:lnTo>
                  <a:pt x="133" y="2"/>
                </a:lnTo>
                <a:lnTo>
                  <a:pt x="167"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673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C18C99F9-096D-423D-9E14-134EA99A3831}"/>
              </a:ext>
            </a:extLst>
          </p:cNvPr>
          <p:cNvSpPr>
            <a:spLocks/>
          </p:cNvSpPr>
          <p:nvPr/>
        </p:nvSpPr>
        <p:spPr bwMode="auto">
          <a:xfrm>
            <a:off x="710843" y="4154968"/>
            <a:ext cx="1848334" cy="1352446"/>
          </a:xfrm>
          <a:custGeom>
            <a:avLst/>
            <a:gdLst>
              <a:gd name="T0" fmla="*/ 201 w 937"/>
              <a:gd name="T1" fmla="*/ 0 h 836"/>
              <a:gd name="T2" fmla="*/ 736 w 937"/>
              <a:gd name="T3" fmla="*/ 0 h 836"/>
              <a:gd name="T4" fmla="*/ 937 w 937"/>
              <a:gd name="T5" fmla="*/ 151 h 836"/>
              <a:gd name="T6" fmla="*/ 937 w 937"/>
              <a:gd name="T7" fmla="*/ 391 h 836"/>
              <a:gd name="T8" fmla="*/ 937 w 937"/>
              <a:gd name="T9" fmla="*/ 426 h 836"/>
              <a:gd name="T10" fmla="*/ 937 w 937"/>
              <a:gd name="T11" fmla="*/ 553 h 836"/>
              <a:gd name="T12" fmla="*/ 937 w 937"/>
              <a:gd name="T13" fmla="*/ 836 h 836"/>
              <a:gd name="T14" fmla="*/ 747 w 937"/>
              <a:gd name="T15" fmla="*/ 704 h 836"/>
              <a:gd name="T16" fmla="*/ 747 w 937"/>
              <a:gd name="T17" fmla="*/ 704 h 836"/>
              <a:gd name="T18" fmla="*/ 736 w 937"/>
              <a:gd name="T19" fmla="*/ 704 h 836"/>
              <a:gd name="T20" fmla="*/ 201 w 937"/>
              <a:gd name="T21" fmla="*/ 704 h 836"/>
              <a:gd name="T22" fmla="*/ 0 w 937"/>
              <a:gd name="T23" fmla="*/ 553 h 836"/>
              <a:gd name="T24" fmla="*/ 0 w 937"/>
              <a:gd name="T25" fmla="*/ 151 h 836"/>
              <a:gd name="T26" fmla="*/ 201 w 937"/>
              <a:gd name="T27" fmla="*/ 0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7" h="836">
                <a:moveTo>
                  <a:pt x="201" y="0"/>
                </a:moveTo>
                <a:cubicBezTo>
                  <a:pt x="736" y="0"/>
                  <a:pt x="736" y="0"/>
                  <a:pt x="736" y="0"/>
                </a:cubicBezTo>
                <a:cubicBezTo>
                  <a:pt x="847" y="0"/>
                  <a:pt x="937" y="67"/>
                  <a:pt x="937" y="151"/>
                </a:cubicBezTo>
                <a:cubicBezTo>
                  <a:pt x="937" y="391"/>
                  <a:pt x="937" y="391"/>
                  <a:pt x="937" y="391"/>
                </a:cubicBezTo>
                <a:cubicBezTo>
                  <a:pt x="937" y="426"/>
                  <a:pt x="937" y="426"/>
                  <a:pt x="937" y="426"/>
                </a:cubicBezTo>
                <a:cubicBezTo>
                  <a:pt x="937" y="553"/>
                  <a:pt x="937" y="553"/>
                  <a:pt x="937" y="553"/>
                </a:cubicBezTo>
                <a:cubicBezTo>
                  <a:pt x="937" y="836"/>
                  <a:pt x="937" y="836"/>
                  <a:pt x="937" y="836"/>
                </a:cubicBezTo>
                <a:cubicBezTo>
                  <a:pt x="880" y="724"/>
                  <a:pt x="747" y="704"/>
                  <a:pt x="747" y="704"/>
                </a:cubicBezTo>
                <a:cubicBezTo>
                  <a:pt x="747" y="704"/>
                  <a:pt x="747" y="704"/>
                  <a:pt x="747" y="704"/>
                </a:cubicBezTo>
                <a:cubicBezTo>
                  <a:pt x="743" y="704"/>
                  <a:pt x="740" y="704"/>
                  <a:pt x="736" y="704"/>
                </a:cubicBezTo>
                <a:cubicBezTo>
                  <a:pt x="201" y="704"/>
                  <a:pt x="201" y="704"/>
                  <a:pt x="201" y="704"/>
                </a:cubicBezTo>
                <a:cubicBezTo>
                  <a:pt x="90" y="704"/>
                  <a:pt x="0" y="637"/>
                  <a:pt x="0" y="553"/>
                </a:cubicBezTo>
                <a:cubicBezTo>
                  <a:pt x="0" y="151"/>
                  <a:pt x="0" y="151"/>
                  <a:pt x="0" y="151"/>
                </a:cubicBezTo>
                <a:cubicBezTo>
                  <a:pt x="0" y="67"/>
                  <a:pt x="90" y="0"/>
                  <a:pt x="201" y="0"/>
                </a:cubicBezTo>
                <a:close/>
              </a:path>
            </a:pathLst>
          </a:custGeom>
          <a:solidFill>
            <a:srgbClr val="A7CD47"/>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endParaRPr lang="en-US" sz="1350" dirty="0">
              <a:latin typeface="Arial" panose="020B0604020202020204" pitchFamily="34" charset="0"/>
              <a:cs typeface="Arial" panose="020B0604020202020204" pitchFamily="34" charset="0"/>
            </a:endParaRPr>
          </a:p>
        </p:txBody>
      </p:sp>
      <p:graphicFrame>
        <p:nvGraphicFramePr>
          <p:cNvPr id="5" name="Table 1">
            <a:extLst>
              <a:ext uri="{FF2B5EF4-FFF2-40B4-BE49-F238E27FC236}">
                <a16:creationId xmlns:a16="http://schemas.microsoft.com/office/drawing/2014/main" id="{7C508F36-C3EE-4FDE-9C2D-B49764459803}"/>
              </a:ext>
            </a:extLst>
          </p:cNvPr>
          <p:cNvGraphicFramePr>
            <a:graphicFrameLocks noGrp="1"/>
          </p:cNvGraphicFramePr>
          <p:nvPr>
            <p:extLst/>
          </p:nvPr>
        </p:nvGraphicFramePr>
        <p:xfrm>
          <a:off x="3280933" y="1556793"/>
          <a:ext cx="5266032" cy="3998544"/>
        </p:xfrm>
        <a:graphic>
          <a:graphicData uri="http://schemas.openxmlformats.org/drawingml/2006/table">
            <a:tbl>
              <a:tblPr firstRow="1" bandRow="1">
                <a:tableStyleId>{93296810-A885-4BE3-A3E7-6D5BEEA58F35}</a:tableStyleId>
              </a:tblPr>
              <a:tblGrid>
                <a:gridCol w="5266032">
                  <a:extLst>
                    <a:ext uri="{9D8B030D-6E8A-4147-A177-3AD203B41FA5}">
                      <a16:colId xmlns:a16="http://schemas.microsoft.com/office/drawing/2014/main" val="20000"/>
                    </a:ext>
                  </a:extLst>
                </a:gridCol>
              </a:tblGrid>
              <a:tr h="577146">
                <a:tc>
                  <a:txBody>
                    <a:bodyPr/>
                    <a:lstStyle/>
                    <a:p>
                      <a:pPr algn="ctr"/>
                      <a:r>
                        <a:rPr lang="tr-TR" sz="3200" b="1" i="0" dirty="0" err="1">
                          <a:latin typeface="Calibri Light" charset="0"/>
                          <a:ea typeface="Calibri Light" charset="0"/>
                          <a:cs typeface="Calibri Light" charset="0"/>
                        </a:rPr>
                        <a:t>Dramatizasyon</a:t>
                      </a:r>
                      <a:endParaRPr lang="en-US" sz="3200" b="1" i="0" dirty="0">
                        <a:latin typeface="Calibri Light" charset="0"/>
                        <a:ea typeface="Calibri Light" charset="0"/>
                        <a:cs typeface="Calibri Light" charset="0"/>
                      </a:endParaRPr>
                    </a:p>
                  </a:txBody>
                  <a:tcPr marL="68598" marR="68598" marT="34299" marB="34299" anchor="ctr">
                    <a:solidFill>
                      <a:srgbClr val="A7CD47"/>
                    </a:solidFill>
                  </a:tcPr>
                </a:tc>
                <a:extLst>
                  <a:ext uri="{0D108BD9-81ED-4DB2-BD59-A6C34878D82A}">
                    <a16:rowId xmlns:a16="http://schemas.microsoft.com/office/drawing/2014/main" val="10000"/>
                  </a:ext>
                </a:extLst>
              </a:tr>
              <a:tr h="3373476">
                <a:tc>
                  <a:txBody>
                    <a:bodyPr/>
                    <a:lstStyle/>
                    <a:p>
                      <a:r>
                        <a:rPr lang="tr-TR" sz="2000" kern="1200" dirty="0">
                          <a:solidFill>
                            <a:schemeClr val="dk1"/>
                          </a:solidFill>
                          <a:effectLst/>
                          <a:latin typeface="+mn-lt"/>
                          <a:ea typeface="+mn-ea"/>
                          <a:cs typeface="+mn-cs"/>
                        </a:rPr>
                        <a:t>Yaratıcı drama ile en çok karıştırılan kavramlardan biridir. </a:t>
                      </a:r>
                      <a:r>
                        <a:rPr lang="tr-TR" sz="2000" kern="1200" dirty="0" err="1">
                          <a:solidFill>
                            <a:schemeClr val="dk1"/>
                          </a:solidFill>
                          <a:effectLst/>
                          <a:latin typeface="+mn-lt"/>
                          <a:ea typeface="+mn-ea"/>
                          <a:cs typeface="+mn-cs"/>
                        </a:rPr>
                        <a:t>Dramatizasyon</a:t>
                      </a:r>
                      <a:r>
                        <a:rPr lang="tr-TR" sz="2000" kern="1200" dirty="0">
                          <a:solidFill>
                            <a:schemeClr val="dk1"/>
                          </a:solidFill>
                          <a:effectLst/>
                          <a:latin typeface="+mn-lt"/>
                          <a:ea typeface="+mn-ea"/>
                          <a:cs typeface="+mn-cs"/>
                        </a:rPr>
                        <a:t>, yazılı bir metne dayalı olarak bir konunun, öykünün, masalın ya da bir durumun canlandırılması anlamında kullanır. </a:t>
                      </a:r>
                    </a:p>
                    <a:p>
                      <a:r>
                        <a:rPr lang="tr-TR" sz="2000" kern="1200" dirty="0" err="1">
                          <a:solidFill>
                            <a:schemeClr val="dk1"/>
                          </a:solidFill>
                          <a:effectLst/>
                          <a:latin typeface="+mn-lt"/>
                          <a:ea typeface="+mn-ea"/>
                          <a:cs typeface="+mn-cs"/>
                        </a:rPr>
                        <a:t>Dramatizasyonda</a:t>
                      </a:r>
                      <a:r>
                        <a:rPr lang="tr-TR" sz="2000" kern="1200" dirty="0">
                          <a:solidFill>
                            <a:schemeClr val="dk1"/>
                          </a:solidFill>
                          <a:effectLst/>
                          <a:latin typeface="+mn-lt"/>
                          <a:ea typeface="+mn-ea"/>
                          <a:cs typeface="+mn-cs"/>
                        </a:rPr>
                        <a:t> konunun, metnin seçimi, rollerin dağıtımı lider ya da öğretmen tarafından yapılır. Katılımcılar öğretmen tarafından verilen rollere bağlı kalarak beden dili ya da sözel olarak canlandırmalar yapar, kendilerine verilen metinde bulunan karakterleri canlandırırlar (Adıgüzel, 2006).</a:t>
                      </a:r>
                    </a:p>
                  </a:txBody>
                  <a:tcPr marL="68598" marR="68598" marT="34299" marB="34299"/>
                </a:tc>
                <a:extLst>
                  <a:ext uri="{0D108BD9-81ED-4DB2-BD59-A6C34878D82A}">
                    <a16:rowId xmlns:a16="http://schemas.microsoft.com/office/drawing/2014/main" val="10001"/>
                  </a:ext>
                </a:extLst>
              </a:tr>
            </a:tbl>
          </a:graphicData>
        </a:graphic>
      </p:graphicFrame>
      <p:sp>
        <p:nvSpPr>
          <p:cNvPr id="6" name="Freeform 9">
            <a:extLst>
              <a:ext uri="{FF2B5EF4-FFF2-40B4-BE49-F238E27FC236}">
                <a16:creationId xmlns:a16="http://schemas.microsoft.com/office/drawing/2014/main" id="{5EB7912E-84AF-4521-B6FD-471565AAE896}"/>
              </a:ext>
            </a:extLst>
          </p:cNvPr>
          <p:cNvSpPr>
            <a:spLocks/>
          </p:cNvSpPr>
          <p:nvPr/>
        </p:nvSpPr>
        <p:spPr bwMode="auto">
          <a:xfrm>
            <a:off x="458733" y="1652297"/>
            <a:ext cx="973866" cy="994431"/>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  Dram</a:t>
            </a:r>
            <a:endParaRPr lang="en-US" sz="2000" dirty="0">
              <a:latin typeface="Arial" panose="020B0604020202020204" pitchFamily="34" charset="0"/>
              <a:cs typeface="Arial" panose="020B0604020202020204" pitchFamily="34" charset="0"/>
            </a:endParaRPr>
          </a:p>
        </p:txBody>
      </p:sp>
      <p:sp>
        <p:nvSpPr>
          <p:cNvPr id="7" name="Freeform 6">
            <a:extLst>
              <a:ext uri="{FF2B5EF4-FFF2-40B4-BE49-F238E27FC236}">
                <a16:creationId xmlns:a16="http://schemas.microsoft.com/office/drawing/2014/main" id="{945AF918-A2CC-4946-A9E9-08053002018D}"/>
              </a:ext>
            </a:extLst>
          </p:cNvPr>
          <p:cNvSpPr>
            <a:spLocks/>
          </p:cNvSpPr>
          <p:nvPr/>
        </p:nvSpPr>
        <p:spPr bwMode="auto">
          <a:xfrm>
            <a:off x="1636268" y="1685816"/>
            <a:ext cx="1135532" cy="960911"/>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r>
              <a:rPr lang="tr-TR" sz="2000" dirty="0">
                <a:latin typeface="Arial" panose="020B0604020202020204" pitchFamily="34" charset="0"/>
                <a:cs typeface="Arial" panose="020B0604020202020204" pitchFamily="34" charset="0"/>
              </a:rPr>
              <a:t>Drama</a:t>
            </a:r>
          </a:p>
        </p:txBody>
      </p:sp>
      <p:sp>
        <p:nvSpPr>
          <p:cNvPr id="8" name="Freeform 9">
            <a:extLst>
              <a:ext uri="{FF2B5EF4-FFF2-40B4-BE49-F238E27FC236}">
                <a16:creationId xmlns:a16="http://schemas.microsoft.com/office/drawing/2014/main" id="{7E563BE5-EE82-492F-8B9D-39FE2D40F03E}"/>
              </a:ext>
            </a:extLst>
          </p:cNvPr>
          <p:cNvSpPr>
            <a:spLocks/>
          </p:cNvSpPr>
          <p:nvPr/>
        </p:nvSpPr>
        <p:spPr bwMode="auto">
          <a:xfrm>
            <a:off x="307669" y="2724625"/>
            <a:ext cx="1328599" cy="1352446"/>
          </a:xfrm>
          <a:custGeom>
            <a:avLst/>
            <a:gdLst>
              <a:gd name="T0" fmla="*/ 105 w 487"/>
              <a:gd name="T1" fmla="*/ 0 h 578"/>
              <a:gd name="T2" fmla="*/ 383 w 487"/>
              <a:gd name="T3" fmla="*/ 0 h 578"/>
              <a:gd name="T4" fmla="*/ 487 w 487"/>
              <a:gd name="T5" fmla="*/ 104 h 578"/>
              <a:gd name="T6" fmla="*/ 487 w 487"/>
              <a:gd name="T7" fmla="*/ 270 h 578"/>
              <a:gd name="T8" fmla="*/ 487 w 487"/>
              <a:gd name="T9" fmla="*/ 294 h 578"/>
              <a:gd name="T10" fmla="*/ 487 w 487"/>
              <a:gd name="T11" fmla="*/ 383 h 578"/>
              <a:gd name="T12" fmla="*/ 487 w 487"/>
              <a:gd name="T13" fmla="*/ 578 h 578"/>
              <a:gd name="T14" fmla="*/ 388 w 487"/>
              <a:gd name="T15" fmla="*/ 487 h 578"/>
              <a:gd name="T16" fmla="*/ 388 w 487"/>
              <a:gd name="T17" fmla="*/ 487 h 578"/>
              <a:gd name="T18" fmla="*/ 383 w 487"/>
              <a:gd name="T19" fmla="*/ 487 h 578"/>
              <a:gd name="T20" fmla="*/ 105 w 487"/>
              <a:gd name="T21" fmla="*/ 487 h 578"/>
              <a:gd name="T22" fmla="*/ 0 w 487"/>
              <a:gd name="T23" fmla="*/ 383 h 578"/>
              <a:gd name="T24" fmla="*/ 0 w 487"/>
              <a:gd name="T25" fmla="*/ 104 h 578"/>
              <a:gd name="T26" fmla="*/ 105 w 487"/>
              <a:gd name="T27"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7" h="578">
                <a:moveTo>
                  <a:pt x="105" y="0"/>
                </a:moveTo>
                <a:cubicBezTo>
                  <a:pt x="383" y="0"/>
                  <a:pt x="383" y="0"/>
                  <a:pt x="383" y="0"/>
                </a:cubicBezTo>
                <a:cubicBezTo>
                  <a:pt x="440" y="0"/>
                  <a:pt x="487" y="47"/>
                  <a:pt x="487" y="104"/>
                </a:cubicBezTo>
                <a:cubicBezTo>
                  <a:pt x="487" y="270"/>
                  <a:pt x="487" y="270"/>
                  <a:pt x="487" y="270"/>
                </a:cubicBezTo>
                <a:cubicBezTo>
                  <a:pt x="487" y="294"/>
                  <a:pt x="487" y="294"/>
                  <a:pt x="487" y="294"/>
                </a:cubicBezTo>
                <a:cubicBezTo>
                  <a:pt x="487" y="383"/>
                  <a:pt x="487" y="383"/>
                  <a:pt x="487" y="383"/>
                </a:cubicBezTo>
                <a:cubicBezTo>
                  <a:pt x="487" y="578"/>
                  <a:pt x="487" y="578"/>
                  <a:pt x="487" y="578"/>
                </a:cubicBezTo>
                <a:cubicBezTo>
                  <a:pt x="458" y="500"/>
                  <a:pt x="388" y="487"/>
                  <a:pt x="388" y="487"/>
                </a:cubicBezTo>
                <a:cubicBezTo>
                  <a:pt x="388" y="487"/>
                  <a:pt x="388" y="487"/>
                  <a:pt x="388" y="487"/>
                </a:cubicBezTo>
                <a:cubicBezTo>
                  <a:pt x="386" y="487"/>
                  <a:pt x="385" y="487"/>
                  <a:pt x="383" y="487"/>
                </a:cubicBezTo>
                <a:cubicBezTo>
                  <a:pt x="105" y="487"/>
                  <a:pt x="105" y="487"/>
                  <a:pt x="105" y="487"/>
                </a:cubicBezTo>
                <a:cubicBezTo>
                  <a:pt x="47" y="487"/>
                  <a:pt x="0" y="440"/>
                  <a:pt x="0" y="383"/>
                </a:cubicBezTo>
                <a:cubicBezTo>
                  <a:pt x="0" y="104"/>
                  <a:pt x="0" y="104"/>
                  <a:pt x="0" y="104"/>
                </a:cubicBezTo>
                <a:cubicBezTo>
                  <a:pt x="0" y="47"/>
                  <a:pt x="47" y="0"/>
                  <a:pt x="105" y="0"/>
                </a:cubicBezTo>
                <a:close/>
              </a:path>
            </a:pathLst>
          </a:custGeom>
          <a:solidFill>
            <a:schemeClr val="bg1">
              <a:lumMod val="65000"/>
            </a:schemeClr>
          </a:solidFill>
          <a:ln w="9525">
            <a:noFill/>
            <a:round/>
            <a:headEnd/>
            <a:tailEnd/>
          </a:ln>
          <a:effectLst>
            <a:outerShdw blurRad="101600" dist="76200" dir="8100000" algn="tr" rotWithShape="0">
              <a:prstClr val="black">
                <a:alpha val="25000"/>
              </a:prstClr>
            </a:outerShdw>
          </a:effectLst>
        </p:spPr>
        <p:txBody>
          <a:bodyPr vert="horz" wrap="square" lIns="68598" tIns="34299" rIns="68598" bIns="34299" numCol="1" anchor="t" anchorCtr="0" compatLnSpc="1">
            <a:prstTxWarp prst="textNoShape">
              <a:avLst/>
            </a:prstTxWarp>
          </a:bodyPr>
          <a:lstStyle/>
          <a:p>
            <a:endParaRPr lang="tr-TR" sz="1350" dirty="0">
              <a:latin typeface="Arial" panose="020B0604020202020204" pitchFamily="34" charset="0"/>
              <a:cs typeface="Arial" panose="020B0604020202020204" pitchFamily="34" charset="0"/>
            </a:endParaRPr>
          </a:p>
          <a:p>
            <a:r>
              <a:rPr lang="tr-TR" sz="135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Dramatik</a:t>
            </a:r>
            <a:endParaRPr lang="en-US" sz="2000" dirty="0">
              <a:latin typeface="Arial" panose="020B0604020202020204" pitchFamily="34" charset="0"/>
              <a:cs typeface="Arial" panose="020B0604020202020204" pitchFamily="34" charset="0"/>
            </a:endParaRPr>
          </a:p>
        </p:txBody>
      </p:sp>
      <p:sp>
        <p:nvSpPr>
          <p:cNvPr id="10" name="Freeform 33">
            <a:extLst>
              <a:ext uri="{FF2B5EF4-FFF2-40B4-BE49-F238E27FC236}">
                <a16:creationId xmlns:a16="http://schemas.microsoft.com/office/drawing/2014/main" id="{DC296A63-82A3-4522-8E64-E5712C7A88B4}"/>
              </a:ext>
            </a:extLst>
          </p:cNvPr>
          <p:cNvSpPr>
            <a:spLocks noEditPoints="1"/>
          </p:cNvSpPr>
          <p:nvPr/>
        </p:nvSpPr>
        <p:spPr bwMode="auto">
          <a:xfrm>
            <a:off x="1432599" y="4508298"/>
            <a:ext cx="404465" cy="403160"/>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11" name="Freeform 6">
            <a:extLst>
              <a:ext uri="{FF2B5EF4-FFF2-40B4-BE49-F238E27FC236}">
                <a16:creationId xmlns:a16="http://schemas.microsoft.com/office/drawing/2014/main" id="{FB05176C-D391-4E6A-BE2B-629A0CEC1837}"/>
              </a:ext>
            </a:extLst>
          </p:cNvPr>
          <p:cNvSpPr>
            <a:spLocks/>
          </p:cNvSpPr>
          <p:nvPr/>
        </p:nvSpPr>
        <p:spPr bwMode="auto">
          <a:xfrm>
            <a:off x="1752095" y="2724624"/>
            <a:ext cx="1328599" cy="1352447"/>
          </a:xfrm>
          <a:custGeom>
            <a:avLst/>
            <a:gdLst>
              <a:gd name="T0" fmla="*/ 621 w 791"/>
              <a:gd name="T1" fmla="*/ 0 h 778"/>
              <a:gd name="T2" fmla="*/ 170 w 791"/>
              <a:gd name="T3" fmla="*/ 0 h 778"/>
              <a:gd name="T4" fmla="*/ 0 w 791"/>
              <a:gd name="T5" fmla="*/ 141 h 778"/>
              <a:gd name="T6" fmla="*/ 0 w 791"/>
              <a:gd name="T7" fmla="*/ 364 h 778"/>
              <a:gd name="T8" fmla="*/ 0 w 791"/>
              <a:gd name="T9" fmla="*/ 396 h 778"/>
              <a:gd name="T10" fmla="*/ 0 w 791"/>
              <a:gd name="T11" fmla="*/ 515 h 778"/>
              <a:gd name="T12" fmla="*/ 0 w 791"/>
              <a:gd name="T13" fmla="*/ 778 h 778"/>
              <a:gd name="T14" fmla="*/ 161 w 791"/>
              <a:gd name="T15" fmla="*/ 656 h 778"/>
              <a:gd name="T16" fmla="*/ 161 w 791"/>
              <a:gd name="T17" fmla="*/ 655 h 778"/>
              <a:gd name="T18" fmla="*/ 170 w 791"/>
              <a:gd name="T19" fmla="*/ 656 h 778"/>
              <a:gd name="T20" fmla="*/ 621 w 791"/>
              <a:gd name="T21" fmla="*/ 656 h 778"/>
              <a:gd name="T22" fmla="*/ 791 w 791"/>
              <a:gd name="T23" fmla="*/ 515 h 778"/>
              <a:gd name="T24" fmla="*/ 791 w 791"/>
              <a:gd name="T25" fmla="*/ 141 h 778"/>
              <a:gd name="T26" fmla="*/ 621 w 791"/>
              <a:gd name="T27"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1" h="778">
                <a:moveTo>
                  <a:pt x="621" y="0"/>
                </a:moveTo>
                <a:cubicBezTo>
                  <a:pt x="170" y="0"/>
                  <a:pt x="170" y="0"/>
                  <a:pt x="170" y="0"/>
                </a:cubicBezTo>
                <a:cubicBezTo>
                  <a:pt x="76" y="0"/>
                  <a:pt x="0" y="63"/>
                  <a:pt x="0" y="141"/>
                </a:cubicBezTo>
                <a:cubicBezTo>
                  <a:pt x="0" y="364"/>
                  <a:pt x="0" y="364"/>
                  <a:pt x="0" y="364"/>
                </a:cubicBezTo>
                <a:cubicBezTo>
                  <a:pt x="0" y="396"/>
                  <a:pt x="0" y="396"/>
                  <a:pt x="0" y="396"/>
                </a:cubicBezTo>
                <a:cubicBezTo>
                  <a:pt x="0" y="515"/>
                  <a:pt x="0" y="515"/>
                  <a:pt x="0" y="515"/>
                </a:cubicBezTo>
                <a:cubicBezTo>
                  <a:pt x="0" y="778"/>
                  <a:pt x="0" y="778"/>
                  <a:pt x="0" y="778"/>
                </a:cubicBezTo>
                <a:cubicBezTo>
                  <a:pt x="48" y="674"/>
                  <a:pt x="161" y="656"/>
                  <a:pt x="161" y="656"/>
                </a:cubicBezTo>
                <a:cubicBezTo>
                  <a:pt x="161" y="655"/>
                  <a:pt x="161" y="655"/>
                  <a:pt x="161" y="655"/>
                </a:cubicBezTo>
                <a:cubicBezTo>
                  <a:pt x="164" y="656"/>
                  <a:pt x="167" y="656"/>
                  <a:pt x="170" y="656"/>
                </a:cubicBezTo>
                <a:cubicBezTo>
                  <a:pt x="621" y="656"/>
                  <a:pt x="621" y="656"/>
                  <a:pt x="621" y="656"/>
                </a:cubicBezTo>
                <a:cubicBezTo>
                  <a:pt x="715" y="656"/>
                  <a:pt x="791" y="593"/>
                  <a:pt x="791" y="515"/>
                </a:cubicBezTo>
                <a:cubicBezTo>
                  <a:pt x="791" y="141"/>
                  <a:pt x="791" y="141"/>
                  <a:pt x="791" y="141"/>
                </a:cubicBezTo>
                <a:cubicBezTo>
                  <a:pt x="791" y="63"/>
                  <a:pt x="715" y="0"/>
                  <a:pt x="621" y="0"/>
                </a:cubicBezTo>
                <a:close/>
              </a:path>
            </a:pathLst>
          </a:custGeom>
          <a:solidFill>
            <a:schemeClr val="bg1">
              <a:lumMod val="65000"/>
            </a:schemeClr>
          </a:solidFill>
          <a:ln w="9525">
            <a:noFill/>
            <a:round/>
            <a:headEnd/>
            <a:tailEnd/>
          </a:ln>
          <a:effectLst>
            <a:outerShdw blurRad="101600" dist="76200" dir="2700000" algn="tl" rotWithShape="0">
              <a:prstClr val="black">
                <a:alpha val="25000"/>
              </a:prstClr>
            </a:outerShdw>
          </a:effectLst>
        </p:spPr>
        <p:txBody>
          <a:bodyPr vert="horz" wrap="square" lIns="68598" tIns="34299" rIns="68598" bIns="34299" numCol="1" anchor="t" anchorCtr="0" compatLnSpc="1">
            <a:prstTxWarp prst="textNoShape">
              <a:avLst/>
            </a:prstTxWarp>
          </a:bodyPr>
          <a:lstStyle/>
          <a:p>
            <a:r>
              <a:rPr lang="tr-TR" sz="1350" dirty="0">
                <a:latin typeface="Arial" panose="020B0604020202020204" pitchFamily="34" charset="0"/>
                <a:cs typeface="Arial" panose="020B0604020202020204" pitchFamily="34" charset="0"/>
              </a:rPr>
              <a:t> </a:t>
            </a:r>
          </a:p>
          <a:p>
            <a:r>
              <a:rPr lang="tr-TR" sz="2000" dirty="0">
                <a:latin typeface="Arial" panose="020B0604020202020204" pitchFamily="34" charset="0"/>
                <a:cs typeface="Arial" panose="020B0604020202020204" pitchFamily="34" charset="0"/>
              </a:rPr>
              <a:t>Dramatik Durum</a:t>
            </a:r>
          </a:p>
        </p:txBody>
      </p:sp>
      <p:sp>
        <p:nvSpPr>
          <p:cNvPr id="12" name="Freeform 43">
            <a:extLst>
              <a:ext uri="{FF2B5EF4-FFF2-40B4-BE49-F238E27FC236}">
                <a16:creationId xmlns:a16="http://schemas.microsoft.com/office/drawing/2014/main" id="{0DD9D8F8-6D06-4377-BBD8-6579E185F82A}"/>
              </a:ext>
            </a:extLst>
          </p:cNvPr>
          <p:cNvSpPr>
            <a:spLocks/>
          </p:cNvSpPr>
          <p:nvPr/>
        </p:nvSpPr>
        <p:spPr bwMode="auto">
          <a:xfrm flipV="1">
            <a:off x="1635010" y="4626194"/>
            <a:ext cx="45719" cy="45719"/>
          </a:xfrm>
          <a:custGeom>
            <a:avLst/>
            <a:gdLst>
              <a:gd name="T0" fmla="*/ 167 w 334"/>
              <a:gd name="T1" fmla="*/ 0 h 1073"/>
              <a:gd name="T2" fmla="*/ 201 w 334"/>
              <a:gd name="T3" fmla="*/ 2 h 1073"/>
              <a:gd name="T4" fmla="*/ 230 w 334"/>
              <a:gd name="T5" fmla="*/ 8 h 1073"/>
              <a:gd name="T6" fmla="*/ 258 w 334"/>
              <a:gd name="T7" fmla="*/ 18 h 1073"/>
              <a:gd name="T8" fmla="*/ 280 w 334"/>
              <a:gd name="T9" fmla="*/ 33 h 1073"/>
              <a:gd name="T10" fmla="*/ 300 w 334"/>
              <a:gd name="T11" fmla="*/ 51 h 1073"/>
              <a:gd name="T12" fmla="*/ 314 w 334"/>
              <a:gd name="T13" fmla="*/ 72 h 1073"/>
              <a:gd name="T14" fmla="*/ 326 w 334"/>
              <a:gd name="T15" fmla="*/ 98 h 1073"/>
              <a:gd name="T16" fmla="*/ 331 w 334"/>
              <a:gd name="T17" fmla="*/ 128 h 1073"/>
              <a:gd name="T18" fmla="*/ 334 w 334"/>
              <a:gd name="T19" fmla="*/ 162 h 1073"/>
              <a:gd name="T20" fmla="*/ 334 w 334"/>
              <a:gd name="T21" fmla="*/ 406 h 1073"/>
              <a:gd name="T22" fmla="*/ 332 w 334"/>
              <a:gd name="T23" fmla="*/ 438 h 1073"/>
              <a:gd name="T24" fmla="*/ 329 w 334"/>
              <a:gd name="T25" fmla="*/ 471 h 1073"/>
              <a:gd name="T26" fmla="*/ 326 w 334"/>
              <a:gd name="T27" fmla="*/ 505 h 1073"/>
              <a:gd name="T28" fmla="*/ 260 w 334"/>
              <a:gd name="T29" fmla="*/ 996 h 1073"/>
              <a:gd name="T30" fmla="*/ 255 w 334"/>
              <a:gd name="T31" fmla="*/ 1019 h 1073"/>
              <a:gd name="T32" fmla="*/ 247 w 334"/>
              <a:gd name="T33" fmla="*/ 1039 h 1073"/>
              <a:gd name="T34" fmla="*/ 237 w 334"/>
              <a:gd name="T35" fmla="*/ 1052 h 1073"/>
              <a:gd name="T36" fmla="*/ 224 w 334"/>
              <a:gd name="T37" fmla="*/ 1062 h 1073"/>
              <a:gd name="T38" fmla="*/ 208 w 334"/>
              <a:gd name="T39" fmla="*/ 1069 h 1073"/>
              <a:gd name="T40" fmla="*/ 188 w 334"/>
              <a:gd name="T41" fmla="*/ 1072 h 1073"/>
              <a:gd name="T42" fmla="*/ 167 w 334"/>
              <a:gd name="T43" fmla="*/ 1073 h 1073"/>
              <a:gd name="T44" fmla="*/ 145 w 334"/>
              <a:gd name="T45" fmla="*/ 1072 h 1073"/>
              <a:gd name="T46" fmla="*/ 126 w 334"/>
              <a:gd name="T47" fmla="*/ 1069 h 1073"/>
              <a:gd name="T48" fmla="*/ 110 w 334"/>
              <a:gd name="T49" fmla="*/ 1062 h 1073"/>
              <a:gd name="T50" fmla="*/ 96 w 334"/>
              <a:gd name="T51" fmla="*/ 1052 h 1073"/>
              <a:gd name="T52" fmla="*/ 86 w 334"/>
              <a:gd name="T53" fmla="*/ 1039 h 1073"/>
              <a:gd name="T54" fmla="*/ 78 w 334"/>
              <a:gd name="T55" fmla="*/ 1019 h 1073"/>
              <a:gd name="T56" fmla="*/ 74 w 334"/>
              <a:gd name="T57" fmla="*/ 996 h 1073"/>
              <a:gd name="T58" fmla="*/ 8 w 334"/>
              <a:gd name="T59" fmla="*/ 505 h 1073"/>
              <a:gd name="T60" fmla="*/ 5 w 334"/>
              <a:gd name="T61" fmla="*/ 471 h 1073"/>
              <a:gd name="T62" fmla="*/ 1 w 334"/>
              <a:gd name="T63" fmla="*/ 438 h 1073"/>
              <a:gd name="T64" fmla="*/ 0 w 334"/>
              <a:gd name="T65" fmla="*/ 406 h 1073"/>
              <a:gd name="T66" fmla="*/ 0 w 334"/>
              <a:gd name="T67" fmla="*/ 162 h 1073"/>
              <a:gd name="T68" fmla="*/ 2 w 334"/>
              <a:gd name="T69" fmla="*/ 128 h 1073"/>
              <a:gd name="T70" fmla="*/ 8 w 334"/>
              <a:gd name="T71" fmla="*/ 98 h 1073"/>
              <a:gd name="T72" fmla="*/ 19 w 334"/>
              <a:gd name="T73" fmla="*/ 72 h 1073"/>
              <a:gd name="T74" fmla="*/ 34 w 334"/>
              <a:gd name="T75" fmla="*/ 51 h 1073"/>
              <a:gd name="T76" fmla="*/ 53 w 334"/>
              <a:gd name="T77" fmla="*/ 33 h 1073"/>
              <a:gd name="T78" fmla="*/ 76 w 334"/>
              <a:gd name="T79" fmla="*/ 18 h 1073"/>
              <a:gd name="T80" fmla="*/ 103 w 334"/>
              <a:gd name="T81" fmla="*/ 8 h 1073"/>
              <a:gd name="T82" fmla="*/ 133 w 334"/>
              <a:gd name="T83" fmla="*/ 2 h 1073"/>
              <a:gd name="T84" fmla="*/ 167 w 334"/>
              <a:gd name="T8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4" h="1073">
                <a:moveTo>
                  <a:pt x="167" y="0"/>
                </a:moveTo>
                <a:lnTo>
                  <a:pt x="201" y="2"/>
                </a:lnTo>
                <a:lnTo>
                  <a:pt x="230" y="8"/>
                </a:lnTo>
                <a:lnTo>
                  <a:pt x="258" y="18"/>
                </a:lnTo>
                <a:lnTo>
                  <a:pt x="280" y="33"/>
                </a:lnTo>
                <a:lnTo>
                  <a:pt x="300" y="51"/>
                </a:lnTo>
                <a:lnTo>
                  <a:pt x="314" y="72"/>
                </a:lnTo>
                <a:lnTo>
                  <a:pt x="326" y="98"/>
                </a:lnTo>
                <a:lnTo>
                  <a:pt x="331" y="128"/>
                </a:lnTo>
                <a:lnTo>
                  <a:pt x="334" y="162"/>
                </a:lnTo>
                <a:lnTo>
                  <a:pt x="334" y="406"/>
                </a:lnTo>
                <a:lnTo>
                  <a:pt x="332" y="438"/>
                </a:lnTo>
                <a:lnTo>
                  <a:pt x="329" y="471"/>
                </a:lnTo>
                <a:lnTo>
                  <a:pt x="326" y="505"/>
                </a:lnTo>
                <a:lnTo>
                  <a:pt x="260" y="996"/>
                </a:lnTo>
                <a:lnTo>
                  <a:pt x="255" y="1019"/>
                </a:lnTo>
                <a:lnTo>
                  <a:pt x="247" y="1039"/>
                </a:lnTo>
                <a:lnTo>
                  <a:pt x="237" y="1052"/>
                </a:lnTo>
                <a:lnTo>
                  <a:pt x="224" y="1062"/>
                </a:lnTo>
                <a:lnTo>
                  <a:pt x="208" y="1069"/>
                </a:lnTo>
                <a:lnTo>
                  <a:pt x="188" y="1072"/>
                </a:lnTo>
                <a:lnTo>
                  <a:pt x="167" y="1073"/>
                </a:lnTo>
                <a:lnTo>
                  <a:pt x="145" y="1072"/>
                </a:lnTo>
                <a:lnTo>
                  <a:pt x="126" y="1069"/>
                </a:lnTo>
                <a:lnTo>
                  <a:pt x="110" y="1062"/>
                </a:lnTo>
                <a:lnTo>
                  <a:pt x="96" y="1052"/>
                </a:lnTo>
                <a:lnTo>
                  <a:pt x="86" y="1039"/>
                </a:lnTo>
                <a:lnTo>
                  <a:pt x="78" y="1019"/>
                </a:lnTo>
                <a:lnTo>
                  <a:pt x="74" y="996"/>
                </a:lnTo>
                <a:lnTo>
                  <a:pt x="8" y="505"/>
                </a:lnTo>
                <a:lnTo>
                  <a:pt x="5" y="471"/>
                </a:lnTo>
                <a:lnTo>
                  <a:pt x="1" y="438"/>
                </a:lnTo>
                <a:lnTo>
                  <a:pt x="0" y="406"/>
                </a:lnTo>
                <a:lnTo>
                  <a:pt x="0" y="162"/>
                </a:lnTo>
                <a:lnTo>
                  <a:pt x="2" y="128"/>
                </a:lnTo>
                <a:lnTo>
                  <a:pt x="8" y="98"/>
                </a:lnTo>
                <a:lnTo>
                  <a:pt x="19" y="72"/>
                </a:lnTo>
                <a:lnTo>
                  <a:pt x="34" y="51"/>
                </a:lnTo>
                <a:lnTo>
                  <a:pt x="53" y="33"/>
                </a:lnTo>
                <a:lnTo>
                  <a:pt x="76" y="18"/>
                </a:lnTo>
                <a:lnTo>
                  <a:pt x="103" y="8"/>
                </a:lnTo>
                <a:lnTo>
                  <a:pt x="133" y="2"/>
                </a:lnTo>
                <a:lnTo>
                  <a:pt x="167" y="0"/>
                </a:lnTo>
                <a:close/>
              </a:path>
            </a:pathLst>
          </a:custGeom>
          <a:solidFill>
            <a:schemeClr val="bg1"/>
          </a:solid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350" dirty="0">
              <a:latin typeface="Arial" panose="020B0604020202020204" pitchFamily="34" charset="0"/>
              <a:cs typeface="Arial" panose="020B0604020202020204" pitchFamily="34" charset="0"/>
            </a:endParaRPr>
          </a:p>
        </p:txBody>
      </p:sp>
      <p:sp>
        <p:nvSpPr>
          <p:cNvPr id="9" name="Dikdörtgen 8"/>
          <p:cNvSpPr/>
          <p:nvPr/>
        </p:nvSpPr>
        <p:spPr>
          <a:xfrm>
            <a:off x="1243762" y="5869892"/>
            <a:ext cx="6768752" cy="523220"/>
          </a:xfrm>
          <a:prstGeom prst="rect">
            <a:avLst/>
          </a:prstGeom>
        </p:spPr>
        <p:txBody>
          <a:bodyPr wrap="square">
            <a:spAutoFit/>
          </a:bodyPr>
          <a:lstStyle/>
          <a:p>
            <a:pPr algn="ctr"/>
            <a:r>
              <a:rPr lang="tr-TR" sz="1400" dirty="0"/>
              <a:t>Adıgüzel, Ö. (2006). Yaratıcı Drama Kavramı, Bileşenleri Ve Aşamaları. </a:t>
            </a:r>
            <a:r>
              <a:rPr lang="tr-TR" sz="1400" i="1" dirty="0"/>
              <a:t>Yaratıcı Drama Dergisi</a:t>
            </a:r>
            <a:r>
              <a:rPr lang="tr-TR" sz="1400" dirty="0"/>
              <a:t>, </a:t>
            </a:r>
            <a:r>
              <a:rPr lang="tr-TR" sz="1400" i="1" dirty="0"/>
              <a:t>1</a:t>
            </a:r>
            <a:r>
              <a:rPr lang="tr-TR" sz="1400" dirty="0"/>
              <a:t>(1), 17-30.</a:t>
            </a:r>
            <a:endParaRPr lang="tr-TR" sz="1400" dirty="0"/>
          </a:p>
        </p:txBody>
      </p:sp>
    </p:spTree>
    <p:extLst>
      <p:ext uri="{BB962C8B-B14F-4D97-AF65-F5344CB8AC3E}">
        <p14:creationId xmlns:p14="http://schemas.microsoft.com/office/powerpoint/2010/main" val="409459146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44520</TotalTime>
  <Words>349</Words>
  <Application>Microsoft Office PowerPoint</Application>
  <PresentationFormat>Ekran Gösterisi (4:3)</PresentationFormat>
  <Paragraphs>85</Paragraphs>
  <Slides>8</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Ofis Teması</vt:lpstr>
      <vt:lpstr>Eğitimde Yaratıcı Drama ve Beden ve Beden Eğitimi</vt:lpstr>
      <vt:lpstr>PowerPoint Sunusu</vt:lpstr>
      <vt:lpstr>     Yaratıcı Drama ile ilişkili       Kavramlar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Toshıba</dc:creator>
  <cp:lastModifiedBy>User</cp:lastModifiedBy>
  <cp:revision>1377</cp:revision>
  <dcterms:created xsi:type="dcterms:W3CDTF">2015-10-05T13:38:59Z</dcterms:created>
  <dcterms:modified xsi:type="dcterms:W3CDTF">2021-07-28T08:15:49Z</dcterms:modified>
</cp:coreProperties>
</file>