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9" r:id="rId4"/>
    <p:sldId id="258" r:id="rId5"/>
    <p:sldId id="273" r:id="rId6"/>
    <p:sldId id="274" r:id="rId7"/>
    <p:sldId id="260" r:id="rId8"/>
    <p:sldId id="261" r:id="rId9"/>
    <p:sldId id="262" r:id="rId10"/>
    <p:sldId id="263" r:id="rId11"/>
    <p:sldId id="264" r:id="rId12"/>
    <p:sldId id="265" r:id="rId13"/>
    <p:sldId id="276" r:id="rId14"/>
    <p:sldId id="266" r:id="rId15"/>
    <p:sldId id="267" r:id="rId16"/>
    <p:sldId id="268" r:id="rId17"/>
    <p:sldId id="269" r:id="rId18"/>
    <p:sldId id="270" r:id="rId19"/>
    <p:sldId id="271" r:id="rId20"/>
    <p:sldId id="272" r:id="rId21"/>
    <p:sldId id="275" r:id="rId22"/>
    <p:sldId id="279" r:id="rId23"/>
    <p:sldId id="278" r:id="rId24"/>
    <p:sldId id="280" r:id="rId25"/>
    <p:sldId id="281" r:id="rId26"/>
    <p:sldId id="282" r:id="rId27"/>
    <p:sldId id="283"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FBCB58-229A-4D60-A74B-C37804409435}" type="datetimeFigureOut">
              <a:rPr lang="tr-TR" smtClean="0"/>
              <a:pPr/>
              <a:t>3.9.2021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B88588-AF97-4CD9-B110-0A982F1BF4E0}" type="slidenum">
              <a:rPr lang="tr-TR" smtClean="0"/>
              <a:pPr/>
              <a:t>‹#›</a:t>
            </a:fld>
            <a:endParaRPr lang="tr-TR"/>
          </a:p>
        </p:txBody>
      </p:sp>
    </p:spTree>
    <p:extLst>
      <p:ext uri="{BB962C8B-B14F-4D97-AF65-F5344CB8AC3E}">
        <p14:creationId xmlns:p14="http://schemas.microsoft.com/office/powerpoint/2010/main" val="2454429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25CEEF9-B580-4ED7-B015-D3D364BDE8E9}" type="slidenum">
              <a:rPr lang="de-DE" smtClean="0"/>
              <a:pPr/>
              <a:t>22</a:t>
            </a:fld>
            <a:endParaRPr lang="de-DE"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r>
              <a:rPr lang="en-US" dirty="0" smtClean="0"/>
              <a:t>The </a:t>
            </a:r>
            <a:r>
              <a:rPr lang="en-US" dirty="0" err="1" smtClean="0"/>
              <a:t>characterisation</a:t>
            </a:r>
            <a:r>
              <a:rPr lang="en-US" dirty="0" smtClean="0"/>
              <a:t> parameter </a:t>
            </a:r>
            <a:r>
              <a:rPr lang="en-US" dirty="0" err="1" smtClean="0"/>
              <a:t>Rz</a:t>
            </a:r>
            <a:r>
              <a:rPr lang="en-US" dirty="0" smtClean="0"/>
              <a:t> commonly called ‘mean roughness’ is defined as the arithmetic average of five </a:t>
            </a:r>
            <a:r>
              <a:rPr lang="en-US" i="1" dirty="0" err="1" smtClean="0"/>
              <a:t>Rzi</a:t>
            </a:r>
            <a:r>
              <a:rPr lang="en-US" i="1" dirty="0" smtClean="0"/>
              <a:t> </a:t>
            </a:r>
            <a:r>
              <a:rPr lang="en-US" dirty="0" smtClean="0"/>
              <a:t>values, each one corresponding to the distance between the highest profile elevation and the deepest profile valley measured inside a length unit </a:t>
            </a:r>
            <a:r>
              <a:rPr lang="en-US" i="1" dirty="0" smtClean="0"/>
              <a:t>Le </a:t>
            </a:r>
            <a:r>
              <a:rPr lang="en-US" dirty="0" smtClean="0"/>
              <a:t>of the R-profile. Equivalent value for a surface is called </a:t>
            </a:r>
            <a:r>
              <a:rPr lang="en-US" i="1" dirty="0" err="1" smtClean="0"/>
              <a:t>sRz</a:t>
            </a:r>
            <a:r>
              <a:rPr lang="en-US" dirty="0" smtClean="0"/>
              <a:t>. </a:t>
            </a:r>
          </a:p>
          <a:p>
            <a:pPr eaLnBrk="1" hangingPunct="1"/>
            <a:endParaRPr lang="en-US" dirty="0" smtClean="0"/>
          </a:p>
          <a:p>
            <a:pPr eaLnBrk="1" hangingPunct="1"/>
            <a:r>
              <a:rPr lang="en-US" i="1" dirty="0" smtClean="0"/>
              <a:t>Ra </a:t>
            </a:r>
            <a:r>
              <a:rPr lang="en-US" dirty="0" smtClean="0"/>
              <a:t>is the arithmetic average of all distances between y-value and mean height inside a range length </a:t>
            </a:r>
            <a:r>
              <a:rPr lang="en-US" i="1" dirty="0" smtClean="0"/>
              <a:t>Lm </a:t>
            </a:r>
            <a:r>
              <a:rPr lang="en-US" dirty="0" smtClean="0"/>
              <a:t>. Equivalent value for a surface is also called </a:t>
            </a:r>
            <a:r>
              <a:rPr lang="en-US" i="1" dirty="0" err="1" smtClean="0"/>
              <a:t>sRa</a:t>
            </a:r>
            <a:r>
              <a:rPr lang="en-US" dirty="0" err="1" smtClean="0"/>
              <a:t>.</a:t>
            </a:r>
            <a:endParaRPr lang="en-US" dirty="0" smtClean="0"/>
          </a:p>
        </p:txBody>
      </p:sp>
    </p:spTree>
    <p:extLst>
      <p:ext uri="{BB962C8B-B14F-4D97-AF65-F5344CB8AC3E}">
        <p14:creationId xmlns:p14="http://schemas.microsoft.com/office/powerpoint/2010/main" val="630172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lienbildplatzhalter 1"/>
          <p:cNvSpPr>
            <a:spLocks noGrp="1" noRot="1" noChangeAspect="1" noTextEdit="1"/>
          </p:cNvSpPr>
          <p:nvPr>
            <p:ph type="sldImg"/>
          </p:nvPr>
        </p:nvSpPr>
        <p:spPr>
          <a:ln/>
        </p:spPr>
      </p:sp>
      <p:sp>
        <p:nvSpPr>
          <p:cNvPr id="37890" name="Notizenplatzhalter 2"/>
          <p:cNvSpPr>
            <a:spLocks noGrp="1"/>
          </p:cNvSpPr>
          <p:nvPr>
            <p:ph type="body" idx="1"/>
          </p:nvPr>
        </p:nvSpPr>
        <p:spPr>
          <a:noFill/>
          <a:ln/>
        </p:spPr>
        <p:txBody>
          <a:bodyPr/>
          <a:lstStyle/>
          <a:p>
            <a:r>
              <a:rPr lang="en-GB" smtClean="0"/>
              <a:t>We must recognise a distinction between the total or „actual surface“ of an interface and what might be called it’s superficial or geometric surface. The latter is the surface as measured in the plane of the surface.</a:t>
            </a:r>
          </a:p>
          <a:p>
            <a:r>
              <a:rPr lang="en-GB" smtClean="0"/>
              <a:t>The actual surface </a:t>
            </a:r>
            <a:r>
              <a:rPr lang="de-DE" smtClean="0"/>
              <a:t>will </a:t>
            </a:r>
            <a:r>
              <a:rPr lang="en-GB" smtClean="0"/>
              <a:t>be greater than the geometric surface because of surface roughness.</a:t>
            </a:r>
            <a:r>
              <a:rPr lang="de-DE" smtClean="0"/>
              <a:t> </a:t>
            </a:r>
          </a:p>
          <a:p>
            <a:r>
              <a:rPr lang="en-GB" smtClean="0"/>
              <a:t>The actual surface can be of interest. Since</a:t>
            </a:r>
            <a:r>
              <a:rPr lang="de-DE" smtClean="0"/>
              <a:t> </a:t>
            </a:r>
            <a:r>
              <a:rPr lang="en-GB" smtClean="0"/>
              <a:t>the mechanical adhesion of a contamination is better due to the larger soil - surface contact area of the rougher surfaces.</a:t>
            </a:r>
            <a:endParaRPr lang="de-DE" smtClean="0"/>
          </a:p>
          <a:p>
            <a:endParaRPr lang="de-DE" smtClean="0"/>
          </a:p>
        </p:txBody>
      </p:sp>
      <p:sp>
        <p:nvSpPr>
          <p:cNvPr id="37891" name="Foliennummernplatzhalter 3"/>
          <p:cNvSpPr>
            <a:spLocks noGrp="1"/>
          </p:cNvSpPr>
          <p:nvPr>
            <p:ph type="sldNum" sz="quarter" idx="5"/>
          </p:nvPr>
        </p:nvSpPr>
        <p:spPr>
          <a:noFill/>
        </p:spPr>
        <p:txBody>
          <a:bodyPr/>
          <a:lstStyle/>
          <a:p>
            <a:fld id="{78E42431-7715-42C7-B873-107A5F885C30}" type="slidenum">
              <a:rPr lang="de-DE" smtClean="0"/>
              <a:pPr/>
              <a:t>23</a:t>
            </a:fld>
            <a:endParaRPr lang="de-DE" smtClean="0"/>
          </a:p>
        </p:txBody>
      </p:sp>
    </p:spTree>
    <p:extLst>
      <p:ext uri="{BB962C8B-B14F-4D97-AF65-F5344CB8AC3E}">
        <p14:creationId xmlns:p14="http://schemas.microsoft.com/office/powerpoint/2010/main" val="2346918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lienbildplatzhalter 1"/>
          <p:cNvSpPr>
            <a:spLocks noGrp="1" noRot="1" noChangeAspect="1"/>
          </p:cNvSpPr>
          <p:nvPr>
            <p:ph type="sldImg"/>
          </p:nvPr>
        </p:nvSpPr>
        <p:spPr>
          <a:ln/>
        </p:spPr>
      </p:sp>
      <p:sp>
        <p:nvSpPr>
          <p:cNvPr id="55298" name="Notizenplatzhalter 2"/>
          <p:cNvSpPr>
            <a:spLocks noGrp="1"/>
          </p:cNvSpPr>
          <p:nvPr>
            <p:ph type="body" idx="1"/>
          </p:nvPr>
        </p:nvSpPr>
        <p:spPr>
          <a:noFill/>
          <a:ln/>
        </p:spPr>
        <p:txBody>
          <a:bodyPr/>
          <a:lstStyle/>
          <a:p>
            <a:endParaRPr lang="de-DE" smtClean="0"/>
          </a:p>
        </p:txBody>
      </p:sp>
      <p:sp>
        <p:nvSpPr>
          <p:cNvPr id="55299" name="Foliennummernplatzhalter 3"/>
          <p:cNvSpPr>
            <a:spLocks noGrp="1"/>
          </p:cNvSpPr>
          <p:nvPr>
            <p:ph type="sldNum" sz="quarter" idx="5"/>
          </p:nvPr>
        </p:nvSpPr>
        <p:spPr>
          <a:noFill/>
        </p:spPr>
        <p:txBody>
          <a:bodyPr/>
          <a:lstStyle/>
          <a:p>
            <a:fld id="{6043E862-3FA0-4DFD-9D6B-813528500F9D}" type="slidenum">
              <a:rPr lang="de-DE" smtClean="0"/>
              <a:pPr/>
              <a:t>25</a:t>
            </a:fld>
            <a:endParaRPr lang="de-DE" smtClean="0"/>
          </a:p>
        </p:txBody>
      </p:sp>
    </p:spTree>
    <p:extLst>
      <p:ext uri="{BB962C8B-B14F-4D97-AF65-F5344CB8AC3E}">
        <p14:creationId xmlns:p14="http://schemas.microsoft.com/office/powerpoint/2010/main" val="3113956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en-GB"/>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GB"/>
          </a:p>
        </p:txBody>
      </p:sp>
      <p:sp>
        <p:nvSpPr>
          <p:cNvPr id="4" name="Veri Yer Tutucusu 3"/>
          <p:cNvSpPr>
            <a:spLocks noGrp="1"/>
          </p:cNvSpPr>
          <p:nvPr>
            <p:ph type="dt" sz="half" idx="10"/>
          </p:nvPr>
        </p:nvSpPr>
        <p:spPr/>
        <p:txBody>
          <a:bodyPr/>
          <a:lstStyle/>
          <a:p>
            <a:fld id="{4A21AC2B-66E4-467B-B5E0-8847DE4A8054}" type="datetimeFigureOut">
              <a:rPr lang="en-GB" smtClean="0"/>
              <a:pPr/>
              <a:t>03/09/2021</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A24403DF-A1C8-4934-8E5C-D14B4EDF6D8A}" type="slidenum">
              <a:rPr lang="en-GB" smtClean="0"/>
              <a:pPr/>
              <a:t>‹#›</a:t>
            </a:fld>
            <a:endParaRPr lang="en-GB"/>
          </a:p>
        </p:txBody>
      </p:sp>
    </p:spTree>
    <p:extLst>
      <p:ext uri="{BB962C8B-B14F-4D97-AF65-F5344CB8AC3E}">
        <p14:creationId xmlns:p14="http://schemas.microsoft.com/office/powerpoint/2010/main" val="70983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GB"/>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4A21AC2B-66E4-467B-B5E0-8847DE4A8054}" type="datetimeFigureOut">
              <a:rPr lang="en-GB" smtClean="0"/>
              <a:pPr/>
              <a:t>03/09/2021</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A24403DF-A1C8-4934-8E5C-D14B4EDF6D8A}" type="slidenum">
              <a:rPr lang="en-GB" smtClean="0"/>
              <a:pPr/>
              <a:t>‹#›</a:t>
            </a:fld>
            <a:endParaRPr lang="en-GB"/>
          </a:p>
        </p:txBody>
      </p:sp>
    </p:spTree>
    <p:extLst>
      <p:ext uri="{BB962C8B-B14F-4D97-AF65-F5344CB8AC3E}">
        <p14:creationId xmlns:p14="http://schemas.microsoft.com/office/powerpoint/2010/main" val="631332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GB"/>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4A21AC2B-66E4-467B-B5E0-8847DE4A8054}" type="datetimeFigureOut">
              <a:rPr lang="en-GB" smtClean="0"/>
              <a:pPr/>
              <a:t>03/09/2021</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A24403DF-A1C8-4934-8E5C-D14B4EDF6D8A}" type="slidenum">
              <a:rPr lang="en-GB" smtClean="0"/>
              <a:pPr/>
              <a:t>‹#›</a:t>
            </a:fld>
            <a:endParaRPr lang="en-GB"/>
          </a:p>
        </p:txBody>
      </p:sp>
    </p:spTree>
    <p:extLst>
      <p:ext uri="{BB962C8B-B14F-4D97-AF65-F5344CB8AC3E}">
        <p14:creationId xmlns:p14="http://schemas.microsoft.com/office/powerpoint/2010/main" val="101881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4A21AC2B-66E4-467B-B5E0-8847DE4A8054}" type="datetimeFigureOut">
              <a:rPr lang="en-GB" smtClean="0"/>
              <a:pPr/>
              <a:t>03/09/2021</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A24403DF-A1C8-4934-8E5C-D14B4EDF6D8A}" type="slidenum">
              <a:rPr lang="en-GB" smtClean="0"/>
              <a:pPr/>
              <a:t>‹#›</a:t>
            </a:fld>
            <a:endParaRPr lang="en-GB"/>
          </a:p>
        </p:txBody>
      </p:sp>
    </p:spTree>
    <p:extLst>
      <p:ext uri="{BB962C8B-B14F-4D97-AF65-F5344CB8AC3E}">
        <p14:creationId xmlns:p14="http://schemas.microsoft.com/office/powerpoint/2010/main" val="98543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GB"/>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A21AC2B-66E4-467B-B5E0-8847DE4A8054}" type="datetimeFigureOut">
              <a:rPr lang="en-GB" smtClean="0"/>
              <a:pPr/>
              <a:t>03/09/2021</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A24403DF-A1C8-4934-8E5C-D14B4EDF6D8A}" type="slidenum">
              <a:rPr lang="en-GB" smtClean="0"/>
              <a:pPr/>
              <a:t>‹#›</a:t>
            </a:fld>
            <a:endParaRPr lang="en-GB"/>
          </a:p>
        </p:txBody>
      </p:sp>
    </p:spTree>
    <p:extLst>
      <p:ext uri="{BB962C8B-B14F-4D97-AF65-F5344CB8AC3E}">
        <p14:creationId xmlns:p14="http://schemas.microsoft.com/office/powerpoint/2010/main" val="207727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Veri Yer Tutucusu 4"/>
          <p:cNvSpPr>
            <a:spLocks noGrp="1"/>
          </p:cNvSpPr>
          <p:nvPr>
            <p:ph type="dt" sz="half" idx="10"/>
          </p:nvPr>
        </p:nvSpPr>
        <p:spPr/>
        <p:txBody>
          <a:bodyPr/>
          <a:lstStyle/>
          <a:p>
            <a:fld id="{4A21AC2B-66E4-467B-B5E0-8847DE4A8054}" type="datetimeFigureOut">
              <a:rPr lang="en-GB" smtClean="0"/>
              <a:pPr/>
              <a:t>03/09/2021</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A24403DF-A1C8-4934-8E5C-D14B4EDF6D8A}" type="slidenum">
              <a:rPr lang="en-GB" smtClean="0"/>
              <a:pPr/>
              <a:t>‹#›</a:t>
            </a:fld>
            <a:endParaRPr lang="en-GB"/>
          </a:p>
        </p:txBody>
      </p:sp>
    </p:spTree>
    <p:extLst>
      <p:ext uri="{BB962C8B-B14F-4D97-AF65-F5344CB8AC3E}">
        <p14:creationId xmlns:p14="http://schemas.microsoft.com/office/powerpoint/2010/main" val="368134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en-GB"/>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7" name="Veri Yer Tutucusu 6"/>
          <p:cNvSpPr>
            <a:spLocks noGrp="1"/>
          </p:cNvSpPr>
          <p:nvPr>
            <p:ph type="dt" sz="half" idx="10"/>
          </p:nvPr>
        </p:nvSpPr>
        <p:spPr/>
        <p:txBody>
          <a:bodyPr/>
          <a:lstStyle/>
          <a:p>
            <a:fld id="{4A21AC2B-66E4-467B-B5E0-8847DE4A8054}" type="datetimeFigureOut">
              <a:rPr lang="en-GB" smtClean="0"/>
              <a:pPr/>
              <a:t>03/09/2021</a:t>
            </a:fld>
            <a:endParaRPr lang="en-GB"/>
          </a:p>
        </p:txBody>
      </p:sp>
      <p:sp>
        <p:nvSpPr>
          <p:cNvPr id="8" name="Altbilgi Yer Tutucusu 7"/>
          <p:cNvSpPr>
            <a:spLocks noGrp="1"/>
          </p:cNvSpPr>
          <p:nvPr>
            <p:ph type="ftr" sz="quarter" idx="11"/>
          </p:nvPr>
        </p:nvSpPr>
        <p:spPr/>
        <p:txBody>
          <a:bodyPr/>
          <a:lstStyle/>
          <a:p>
            <a:endParaRPr lang="en-GB"/>
          </a:p>
        </p:txBody>
      </p:sp>
      <p:sp>
        <p:nvSpPr>
          <p:cNvPr id="9" name="Slayt Numarası Yer Tutucusu 8"/>
          <p:cNvSpPr>
            <a:spLocks noGrp="1"/>
          </p:cNvSpPr>
          <p:nvPr>
            <p:ph type="sldNum" sz="quarter" idx="12"/>
          </p:nvPr>
        </p:nvSpPr>
        <p:spPr/>
        <p:txBody>
          <a:bodyPr/>
          <a:lstStyle/>
          <a:p>
            <a:fld id="{A24403DF-A1C8-4934-8E5C-D14B4EDF6D8A}" type="slidenum">
              <a:rPr lang="en-GB" smtClean="0"/>
              <a:pPr/>
              <a:t>‹#›</a:t>
            </a:fld>
            <a:endParaRPr lang="en-GB"/>
          </a:p>
        </p:txBody>
      </p:sp>
    </p:spTree>
    <p:extLst>
      <p:ext uri="{BB962C8B-B14F-4D97-AF65-F5344CB8AC3E}">
        <p14:creationId xmlns:p14="http://schemas.microsoft.com/office/powerpoint/2010/main" val="326526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GB"/>
          </a:p>
        </p:txBody>
      </p:sp>
      <p:sp>
        <p:nvSpPr>
          <p:cNvPr id="3" name="Veri Yer Tutucusu 2"/>
          <p:cNvSpPr>
            <a:spLocks noGrp="1"/>
          </p:cNvSpPr>
          <p:nvPr>
            <p:ph type="dt" sz="half" idx="10"/>
          </p:nvPr>
        </p:nvSpPr>
        <p:spPr/>
        <p:txBody>
          <a:bodyPr/>
          <a:lstStyle/>
          <a:p>
            <a:fld id="{4A21AC2B-66E4-467B-B5E0-8847DE4A8054}" type="datetimeFigureOut">
              <a:rPr lang="en-GB" smtClean="0"/>
              <a:pPr/>
              <a:t>03/09/2021</a:t>
            </a:fld>
            <a:endParaRPr lang="en-GB"/>
          </a:p>
        </p:txBody>
      </p:sp>
      <p:sp>
        <p:nvSpPr>
          <p:cNvPr id="4" name="Altbilgi Yer Tutucusu 3"/>
          <p:cNvSpPr>
            <a:spLocks noGrp="1"/>
          </p:cNvSpPr>
          <p:nvPr>
            <p:ph type="ftr" sz="quarter" idx="11"/>
          </p:nvPr>
        </p:nvSpPr>
        <p:spPr/>
        <p:txBody>
          <a:bodyPr/>
          <a:lstStyle/>
          <a:p>
            <a:endParaRPr lang="en-GB"/>
          </a:p>
        </p:txBody>
      </p:sp>
      <p:sp>
        <p:nvSpPr>
          <p:cNvPr id="5" name="Slayt Numarası Yer Tutucusu 4"/>
          <p:cNvSpPr>
            <a:spLocks noGrp="1"/>
          </p:cNvSpPr>
          <p:nvPr>
            <p:ph type="sldNum" sz="quarter" idx="12"/>
          </p:nvPr>
        </p:nvSpPr>
        <p:spPr/>
        <p:txBody>
          <a:bodyPr/>
          <a:lstStyle/>
          <a:p>
            <a:fld id="{A24403DF-A1C8-4934-8E5C-D14B4EDF6D8A}" type="slidenum">
              <a:rPr lang="en-GB" smtClean="0"/>
              <a:pPr/>
              <a:t>‹#›</a:t>
            </a:fld>
            <a:endParaRPr lang="en-GB"/>
          </a:p>
        </p:txBody>
      </p:sp>
    </p:spTree>
    <p:extLst>
      <p:ext uri="{BB962C8B-B14F-4D97-AF65-F5344CB8AC3E}">
        <p14:creationId xmlns:p14="http://schemas.microsoft.com/office/powerpoint/2010/main" val="24678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A21AC2B-66E4-467B-B5E0-8847DE4A8054}" type="datetimeFigureOut">
              <a:rPr lang="en-GB" smtClean="0"/>
              <a:pPr/>
              <a:t>03/09/2021</a:t>
            </a:fld>
            <a:endParaRPr lang="en-GB"/>
          </a:p>
        </p:txBody>
      </p:sp>
      <p:sp>
        <p:nvSpPr>
          <p:cNvPr id="3" name="Altbilgi Yer Tutucusu 2"/>
          <p:cNvSpPr>
            <a:spLocks noGrp="1"/>
          </p:cNvSpPr>
          <p:nvPr>
            <p:ph type="ftr" sz="quarter" idx="11"/>
          </p:nvPr>
        </p:nvSpPr>
        <p:spPr/>
        <p:txBody>
          <a:bodyPr/>
          <a:lstStyle/>
          <a:p>
            <a:endParaRPr lang="en-GB"/>
          </a:p>
        </p:txBody>
      </p:sp>
      <p:sp>
        <p:nvSpPr>
          <p:cNvPr id="4" name="Slayt Numarası Yer Tutucusu 3"/>
          <p:cNvSpPr>
            <a:spLocks noGrp="1"/>
          </p:cNvSpPr>
          <p:nvPr>
            <p:ph type="sldNum" sz="quarter" idx="12"/>
          </p:nvPr>
        </p:nvSpPr>
        <p:spPr/>
        <p:txBody>
          <a:bodyPr/>
          <a:lstStyle/>
          <a:p>
            <a:fld id="{A24403DF-A1C8-4934-8E5C-D14B4EDF6D8A}" type="slidenum">
              <a:rPr lang="en-GB" smtClean="0"/>
              <a:pPr/>
              <a:t>‹#›</a:t>
            </a:fld>
            <a:endParaRPr lang="en-GB"/>
          </a:p>
        </p:txBody>
      </p:sp>
    </p:spTree>
    <p:extLst>
      <p:ext uri="{BB962C8B-B14F-4D97-AF65-F5344CB8AC3E}">
        <p14:creationId xmlns:p14="http://schemas.microsoft.com/office/powerpoint/2010/main" val="3501264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GB"/>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A21AC2B-66E4-467B-B5E0-8847DE4A8054}" type="datetimeFigureOut">
              <a:rPr lang="en-GB" smtClean="0"/>
              <a:pPr/>
              <a:t>03/09/2021</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A24403DF-A1C8-4934-8E5C-D14B4EDF6D8A}" type="slidenum">
              <a:rPr lang="en-GB" smtClean="0"/>
              <a:pPr/>
              <a:t>‹#›</a:t>
            </a:fld>
            <a:endParaRPr lang="en-GB"/>
          </a:p>
        </p:txBody>
      </p:sp>
    </p:spTree>
    <p:extLst>
      <p:ext uri="{BB962C8B-B14F-4D97-AF65-F5344CB8AC3E}">
        <p14:creationId xmlns:p14="http://schemas.microsoft.com/office/powerpoint/2010/main" val="3299506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GB"/>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A21AC2B-66E4-467B-B5E0-8847DE4A8054}" type="datetimeFigureOut">
              <a:rPr lang="en-GB" smtClean="0"/>
              <a:pPr/>
              <a:t>03/09/2021</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A24403DF-A1C8-4934-8E5C-D14B4EDF6D8A}" type="slidenum">
              <a:rPr lang="en-GB" smtClean="0"/>
              <a:pPr/>
              <a:t>‹#›</a:t>
            </a:fld>
            <a:endParaRPr lang="en-GB"/>
          </a:p>
        </p:txBody>
      </p:sp>
    </p:spTree>
    <p:extLst>
      <p:ext uri="{BB962C8B-B14F-4D97-AF65-F5344CB8AC3E}">
        <p14:creationId xmlns:p14="http://schemas.microsoft.com/office/powerpoint/2010/main" val="3972459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en-GB"/>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1AC2B-66E4-467B-B5E0-8847DE4A8054}" type="datetimeFigureOut">
              <a:rPr lang="en-GB" smtClean="0"/>
              <a:pPr/>
              <a:t>03/09/2021</a:t>
            </a:fld>
            <a:endParaRPr lang="en-GB"/>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4403DF-A1C8-4934-8E5C-D14B4EDF6D8A}" type="slidenum">
              <a:rPr lang="en-GB" smtClean="0"/>
              <a:pPr/>
              <a:t>‹#›</a:t>
            </a:fld>
            <a:endParaRPr lang="en-GB"/>
          </a:p>
        </p:txBody>
      </p:sp>
    </p:spTree>
    <p:extLst>
      <p:ext uri="{BB962C8B-B14F-4D97-AF65-F5344CB8AC3E}">
        <p14:creationId xmlns:p14="http://schemas.microsoft.com/office/powerpoint/2010/main" val="3543232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wmf"/></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err="1" smtClean="0"/>
              <a:t>Biyofilm</a:t>
            </a:r>
            <a:endParaRPr lang="en-GB" dirty="0"/>
          </a:p>
        </p:txBody>
      </p:sp>
      <p:sp>
        <p:nvSpPr>
          <p:cNvPr id="3" name="Alt Başlık 2"/>
          <p:cNvSpPr>
            <a:spLocks noGrp="1"/>
          </p:cNvSpPr>
          <p:nvPr>
            <p:ph type="subTitle" idx="1"/>
          </p:nvPr>
        </p:nvSpPr>
        <p:spPr/>
        <p:txBody>
          <a:bodyPr/>
          <a:lstStyle/>
          <a:p>
            <a:r>
              <a:rPr lang="tr-TR" dirty="0" err="1" smtClean="0"/>
              <a:t>Prof.Dr.Barbaros</a:t>
            </a:r>
            <a:r>
              <a:rPr lang="tr-TR" dirty="0" smtClean="0"/>
              <a:t> Özer</a:t>
            </a:r>
          </a:p>
          <a:p>
            <a:r>
              <a:rPr lang="tr-TR" dirty="0" smtClean="0"/>
              <a:t>Ankara Üniversitesi Ziraat Fakültesi</a:t>
            </a:r>
            <a:endParaRPr lang="en-GB" dirty="0"/>
          </a:p>
        </p:txBody>
      </p:sp>
    </p:spTree>
    <p:extLst>
      <p:ext uri="{BB962C8B-B14F-4D97-AF65-F5344CB8AC3E}">
        <p14:creationId xmlns:p14="http://schemas.microsoft.com/office/powerpoint/2010/main" val="1203457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Biyofilm</a:t>
            </a:r>
            <a:r>
              <a:rPr lang="tr-TR" dirty="0" smtClean="0"/>
              <a:t> oluşum mekanizması</a:t>
            </a:r>
            <a:endParaRPr lang="en-GB" dirty="0"/>
          </a:p>
        </p:txBody>
      </p:sp>
      <p:sp>
        <p:nvSpPr>
          <p:cNvPr id="3" name="İçerik Yer Tutucusu 2"/>
          <p:cNvSpPr>
            <a:spLocks noGrp="1"/>
          </p:cNvSpPr>
          <p:nvPr>
            <p:ph idx="1"/>
          </p:nvPr>
        </p:nvSpPr>
        <p:spPr>
          <a:xfrm>
            <a:off x="395536" y="1988840"/>
            <a:ext cx="8229600" cy="4525963"/>
          </a:xfrm>
        </p:spPr>
        <p:txBody>
          <a:bodyPr/>
          <a:lstStyle/>
          <a:p>
            <a:pPr>
              <a:buFont typeface="Arial" charset="0"/>
              <a:buChar char="•"/>
            </a:pPr>
            <a:r>
              <a:rPr lang="en-US" dirty="0" smtClean="0"/>
              <a:t>Flagella</a:t>
            </a:r>
            <a:endParaRPr lang="tr-TR" dirty="0" smtClean="0"/>
          </a:p>
          <a:p>
            <a:pPr>
              <a:buFont typeface="Arial" charset="0"/>
              <a:buChar char="•"/>
            </a:pPr>
            <a:r>
              <a:rPr lang="tr-TR" dirty="0" err="1" smtClean="0"/>
              <a:t>Hidrofobik</a:t>
            </a:r>
            <a:r>
              <a:rPr lang="tr-TR" dirty="0" smtClean="0"/>
              <a:t> </a:t>
            </a:r>
            <a:r>
              <a:rPr lang="tr-TR" dirty="0" err="1" smtClean="0"/>
              <a:t>interaksiyon</a:t>
            </a:r>
            <a:endParaRPr lang="tr-TR" dirty="0"/>
          </a:p>
          <a:p>
            <a:pPr>
              <a:buFont typeface="Arial" charset="0"/>
              <a:buChar char="•"/>
            </a:pPr>
            <a:r>
              <a:rPr lang="tr-TR" dirty="0" smtClean="0"/>
              <a:t>Polimerler aracılığı ile</a:t>
            </a:r>
            <a:endParaRPr lang="en-US" dirty="0" smtClean="0"/>
          </a:p>
          <a:p>
            <a:pPr marL="0" indent="0" algn="ctr">
              <a:buNone/>
            </a:pPr>
            <a:endParaRPr lang="tr-TR" sz="2800" i="1" dirty="0" smtClean="0">
              <a:solidFill>
                <a:srgbClr val="C00000"/>
              </a:solidFill>
            </a:endParaRPr>
          </a:p>
          <a:p>
            <a:pPr marL="0" indent="0" algn="ctr">
              <a:buNone/>
            </a:pPr>
            <a:r>
              <a:rPr lang="tr-TR" sz="2800" i="1" dirty="0" err="1" smtClean="0">
                <a:solidFill>
                  <a:srgbClr val="C00000"/>
                </a:solidFill>
              </a:rPr>
              <a:t>Biyofilm</a:t>
            </a:r>
            <a:r>
              <a:rPr lang="tr-TR" sz="2800" i="1" dirty="0" smtClean="0">
                <a:solidFill>
                  <a:srgbClr val="C00000"/>
                </a:solidFill>
              </a:rPr>
              <a:t> mantar benzeri yapılar gibidir ve araları su dolguları ile ayrılmış kanallarla kaplıdır</a:t>
            </a:r>
            <a:endParaRPr lang="en-GB" sz="2800" i="1" dirty="0" smtClean="0">
              <a:solidFill>
                <a:srgbClr val="C00000"/>
              </a:solidFill>
            </a:endParaRPr>
          </a:p>
          <a:p>
            <a:endParaRPr lang="en-GB" dirty="0"/>
          </a:p>
        </p:txBody>
      </p:sp>
    </p:spTree>
    <p:extLst>
      <p:ext uri="{BB962C8B-B14F-4D97-AF65-F5344CB8AC3E}">
        <p14:creationId xmlns:p14="http://schemas.microsoft.com/office/powerpoint/2010/main" val="3056522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Biyofilm</a:t>
            </a:r>
            <a:r>
              <a:rPr lang="tr-TR" dirty="0" smtClean="0"/>
              <a:t> oluşum mekanizması</a:t>
            </a:r>
            <a:endParaRPr lang="en-GB" dirty="0"/>
          </a:p>
        </p:txBody>
      </p:sp>
      <p:sp>
        <p:nvSpPr>
          <p:cNvPr id="3" name="İçerik Yer Tutucusu 2"/>
          <p:cNvSpPr>
            <a:spLocks noGrp="1"/>
          </p:cNvSpPr>
          <p:nvPr>
            <p:ph idx="1"/>
          </p:nvPr>
        </p:nvSpPr>
        <p:spPr>
          <a:xfrm>
            <a:off x="179512" y="1988840"/>
            <a:ext cx="8856984" cy="4525963"/>
          </a:xfrm>
        </p:spPr>
        <p:txBody>
          <a:bodyPr>
            <a:normAutofit/>
          </a:bodyPr>
          <a:lstStyle/>
          <a:p>
            <a:r>
              <a:rPr lang="tr-TR" sz="2800" b="1" dirty="0" smtClean="0">
                <a:solidFill>
                  <a:srgbClr val="C00000"/>
                </a:solidFill>
              </a:rPr>
              <a:t>Basamak I</a:t>
            </a:r>
            <a:r>
              <a:rPr lang="tr-TR" sz="2800" dirty="0" smtClean="0"/>
              <a:t>: mikroorganizmanın yüzey ile ya da kendi arasında temasının başlaması</a:t>
            </a:r>
          </a:p>
          <a:p>
            <a:endParaRPr lang="tr-TR" sz="2800" dirty="0" smtClean="0"/>
          </a:p>
          <a:p>
            <a:r>
              <a:rPr lang="tr-TR" sz="2800" b="1" dirty="0" smtClean="0">
                <a:solidFill>
                  <a:srgbClr val="C00000"/>
                </a:solidFill>
              </a:rPr>
              <a:t>Basamak II</a:t>
            </a:r>
            <a:r>
              <a:rPr lang="tr-TR" sz="2800" dirty="0" smtClean="0"/>
              <a:t>: film tabakasının </a:t>
            </a:r>
            <a:r>
              <a:rPr lang="tr-TR" sz="2800" dirty="0" err="1" smtClean="0"/>
              <a:t>agregasyonu</a:t>
            </a:r>
            <a:endParaRPr lang="tr-TR" sz="2800" dirty="0" smtClean="0"/>
          </a:p>
          <a:p>
            <a:endParaRPr lang="tr-TR" sz="2800" b="1" dirty="0" smtClean="0">
              <a:solidFill>
                <a:srgbClr val="C00000"/>
              </a:solidFill>
            </a:endParaRPr>
          </a:p>
          <a:p>
            <a:r>
              <a:rPr lang="tr-TR" sz="2800" b="1" dirty="0" smtClean="0">
                <a:solidFill>
                  <a:srgbClr val="C00000"/>
                </a:solidFill>
              </a:rPr>
              <a:t>Basamak III</a:t>
            </a:r>
            <a:r>
              <a:rPr lang="tr-TR" sz="2800" dirty="0" smtClean="0"/>
              <a:t>: Hücrelerin </a:t>
            </a:r>
            <a:r>
              <a:rPr lang="tr-TR" sz="2800" dirty="0" err="1" smtClean="0"/>
              <a:t>ekstraselüler</a:t>
            </a:r>
            <a:r>
              <a:rPr lang="tr-TR" sz="2800" dirty="0" smtClean="0"/>
              <a:t> </a:t>
            </a:r>
            <a:r>
              <a:rPr lang="tr-TR" sz="2800" dirty="0" err="1" smtClean="0"/>
              <a:t>matriks</a:t>
            </a:r>
            <a:r>
              <a:rPr lang="tr-TR" sz="2800" dirty="0" smtClean="0"/>
              <a:t> oluşturması</a:t>
            </a:r>
          </a:p>
          <a:p>
            <a:endParaRPr lang="tr-TR" sz="2800" b="1" dirty="0" smtClean="0">
              <a:solidFill>
                <a:srgbClr val="C00000"/>
              </a:solidFill>
            </a:endParaRPr>
          </a:p>
          <a:p>
            <a:r>
              <a:rPr lang="tr-TR" sz="2800" b="1" dirty="0" smtClean="0">
                <a:solidFill>
                  <a:srgbClr val="C00000"/>
                </a:solidFill>
              </a:rPr>
              <a:t>Basamak IV</a:t>
            </a:r>
            <a:r>
              <a:rPr lang="tr-TR" sz="2800" dirty="0" smtClean="0"/>
              <a:t>: Bakteri ve/veya ortam koşullarına bağlı olarak </a:t>
            </a:r>
            <a:r>
              <a:rPr lang="tr-TR" sz="2800" dirty="0" err="1" smtClean="0"/>
              <a:t>biyofilmler</a:t>
            </a:r>
            <a:r>
              <a:rPr lang="tr-TR" sz="2800" dirty="0" smtClean="0"/>
              <a:t> farklı karakteristiklere sahiptir</a:t>
            </a:r>
            <a:endParaRPr lang="en-GB" sz="2800" dirty="0"/>
          </a:p>
        </p:txBody>
      </p:sp>
      <p:cxnSp>
        <p:nvCxnSpPr>
          <p:cNvPr id="5" name="Düz Bağlayıcı 4"/>
          <p:cNvCxnSpPr/>
          <p:nvPr/>
        </p:nvCxnSpPr>
        <p:spPr>
          <a:xfrm>
            <a:off x="1043608" y="1268760"/>
            <a:ext cx="691276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711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iofilm Development Diagram"/>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9000" contrast="27000"/>
                    </a14:imgEffect>
                  </a14:imgLayer>
                </a14:imgProps>
              </a:ext>
            </a:extLst>
          </a:blip>
          <a:srcRect/>
          <a:stretch>
            <a:fillRect/>
          </a:stretch>
        </p:blipFill>
        <p:spPr bwMode="auto">
          <a:xfrm>
            <a:off x="755576" y="1340768"/>
            <a:ext cx="7776864" cy="4630288"/>
          </a:xfrm>
          <a:prstGeom prst="rect">
            <a:avLst/>
          </a:prstGeom>
          <a:noFill/>
        </p:spPr>
      </p:pic>
      <p:sp>
        <p:nvSpPr>
          <p:cNvPr id="5" name="Başlık 1"/>
          <p:cNvSpPr>
            <a:spLocks noGrp="1"/>
          </p:cNvSpPr>
          <p:nvPr>
            <p:ph type="title"/>
          </p:nvPr>
        </p:nvSpPr>
        <p:spPr>
          <a:xfrm>
            <a:off x="457200" y="274638"/>
            <a:ext cx="8229600" cy="1143000"/>
          </a:xfrm>
        </p:spPr>
        <p:txBody>
          <a:bodyPr/>
          <a:lstStyle/>
          <a:p>
            <a:r>
              <a:rPr lang="tr-TR" dirty="0" err="1" smtClean="0"/>
              <a:t>Biyofilm</a:t>
            </a:r>
            <a:r>
              <a:rPr lang="tr-TR" dirty="0" smtClean="0"/>
              <a:t> oluşum mekanizması</a:t>
            </a:r>
            <a:endParaRPr lang="en-GB" dirty="0"/>
          </a:p>
        </p:txBody>
      </p:sp>
      <p:cxnSp>
        <p:nvCxnSpPr>
          <p:cNvPr id="6" name="Düz Bağlayıcı 5"/>
          <p:cNvCxnSpPr/>
          <p:nvPr/>
        </p:nvCxnSpPr>
        <p:spPr>
          <a:xfrm>
            <a:off x="1043608" y="1268760"/>
            <a:ext cx="691276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467544" y="5877272"/>
            <a:ext cx="8352928" cy="523220"/>
          </a:xfrm>
          <a:prstGeom prst="rect">
            <a:avLst/>
          </a:prstGeom>
        </p:spPr>
        <p:txBody>
          <a:bodyPr wrap="square">
            <a:spAutoFit/>
          </a:bodyPr>
          <a:lstStyle/>
          <a:p>
            <a:r>
              <a:rPr lang="tr-TR" b="1" dirty="0" smtClean="0"/>
              <a:t>Kaynak</a:t>
            </a:r>
            <a:r>
              <a:rPr lang="tr-TR" dirty="0" smtClean="0"/>
              <a:t>: </a:t>
            </a:r>
            <a:r>
              <a:rPr lang="en-US" dirty="0" err="1" smtClean="0"/>
              <a:t>Kolter</a:t>
            </a:r>
            <a:r>
              <a:rPr lang="en-US" dirty="0" smtClean="0"/>
              <a:t>, R. and R. </a:t>
            </a:r>
            <a:r>
              <a:rPr lang="en-US" dirty="0" err="1" smtClean="0"/>
              <a:t>Losick</a:t>
            </a:r>
            <a:r>
              <a:rPr lang="en-US" dirty="0" smtClean="0"/>
              <a:t>. 1998. One for all and all for one. Science 280:226-227</a:t>
            </a:r>
            <a:r>
              <a:rPr lang="en-US" sz="2800" dirty="0" smtClean="0"/>
              <a:t>.</a:t>
            </a:r>
            <a:endParaRPr lang="en-GB" dirty="0"/>
          </a:p>
        </p:txBody>
      </p:sp>
    </p:spTree>
    <p:extLst>
      <p:ext uri="{BB962C8B-B14F-4D97-AF65-F5344CB8AC3E}">
        <p14:creationId xmlns:p14="http://schemas.microsoft.com/office/powerpoint/2010/main" val="18208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r>
              <a:rPr lang="tr-TR" dirty="0" err="1" smtClean="0"/>
              <a:t>Biyofilm</a:t>
            </a:r>
            <a:r>
              <a:rPr lang="tr-TR" dirty="0" smtClean="0"/>
              <a:t> kalınlığı 10-25 </a:t>
            </a:r>
            <a:r>
              <a:rPr lang="tr-TR" dirty="0" smtClean="0">
                <a:sym typeface="Symbol"/>
              </a:rPr>
              <a:t> düzeyine ulaştığında ortam koşulları anaerobik forma </a:t>
            </a:r>
            <a:r>
              <a:rPr lang="tr-TR" dirty="0" err="1" smtClean="0">
                <a:sym typeface="Symbol"/>
              </a:rPr>
              <a:t>dönüşmeketdir</a:t>
            </a:r>
            <a:endParaRPr lang="tr-TR" dirty="0" smtClean="0">
              <a:sym typeface="Symbol"/>
            </a:endParaRPr>
          </a:p>
          <a:p>
            <a:endParaRPr lang="tr-TR" dirty="0" smtClean="0">
              <a:sym typeface="Symbol"/>
            </a:endParaRPr>
          </a:p>
          <a:p>
            <a:r>
              <a:rPr lang="tr-TR" dirty="0" smtClean="0">
                <a:sym typeface="Symbol"/>
              </a:rPr>
              <a:t>Bu koşullarda </a:t>
            </a:r>
            <a:r>
              <a:rPr lang="tr-TR" dirty="0" err="1" smtClean="0">
                <a:sym typeface="Symbol"/>
              </a:rPr>
              <a:t>biyofilm</a:t>
            </a:r>
            <a:r>
              <a:rPr lang="tr-TR" dirty="0" smtClean="0">
                <a:sym typeface="Symbol"/>
              </a:rPr>
              <a:t> olgunlaşmakta (</a:t>
            </a:r>
            <a:r>
              <a:rPr lang="tr-TR" dirty="0" err="1" smtClean="0">
                <a:sym typeface="Symbol"/>
              </a:rPr>
              <a:t>mature</a:t>
            </a:r>
            <a:r>
              <a:rPr lang="tr-TR" dirty="0" smtClean="0">
                <a:sym typeface="Symbol"/>
              </a:rPr>
              <a:t> form)</a:t>
            </a:r>
          </a:p>
          <a:p>
            <a:r>
              <a:rPr lang="tr-TR" dirty="0" smtClean="0">
                <a:sym typeface="Symbol"/>
              </a:rPr>
              <a:t>Stabil hale gelmektedir</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iofilmdev2"/>
          <p:cNvPicPr>
            <a:picLocks noChangeAspect="1" noChangeArrowheads="1"/>
          </p:cNvPicPr>
          <p:nvPr/>
        </p:nvPicPr>
        <p:blipFill>
          <a:blip r:embed="rId2" cstate="print"/>
          <a:srcRect/>
          <a:stretch>
            <a:fillRect/>
          </a:stretch>
        </p:blipFill>
        <p:spPr bwMode="auto">
          <a:xfrm>
            <a:off x="1313296" y="1340768"/>
            <a:ext cx="6781800" cy="4896544"/>
          </a:xfrm>
          <a:prstGeom prst="rect">
            <a:avLst/>
          </a:prstGeom>
          <a:noFill/>
        </p:spPr>
      </p:pic>
      <p:sp>
        <p:nvSpPr>
          <p:cNvPr id="5" name="Başlık 1"/>
          <p:cNvSpPr>
            <a:spLocks noGrp="1"/>
          </p:cNvSpPr>
          <p:nvPr>
            <p:ph type="title"/>
          </p:nvPr>
        </p:nvSpPr>
        <p:spPr>
          <a:xfrm>
            <a:off x="457200" y="274638"/>
            <a:ext cx="8229600" cy="1143000"/>
          </a:xfrm>
        </p:spPr>
        <p:txBody>
          <a:bodyPr/>
          <a:lstStyle/>
          <a:p>
            <a:r>
              <a:rPr lang="tr-TR" dirty="0" err="1" smtClean="0"/>
              <a:t>Biyofilm</a:t>
            </a:r>
            <a:r>
              <a:rPr lang="tr-TR" dirty="0" smtClean="0"/>
              <a:t> oluşum mekanizması</a:t>
            </a:r>
            <a:endParaRPr lang="en-GB" dirty="0"/>
          </a:p>
        </p:txBody>
      </p:sp>
      <p:cxnSp>
        <p:nvCxnSpPr>
          <p:cNvPr id="6" name="Düz Bağlayıcı 5"/>
          <p:cNvCxnSpPr/>
          <p:nvPr/>
        </p:nvCxnSpPr>
        <p:spPr>
          <a:xfrm>
            <a:off x="1043608" y="1268760"/>
            <a:ext cx="691276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852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glycocal"/>
          <p:cNvPicPr>
            <a:picLocks noChangeAspect="1" noChangeArrowheads="1"/>
          </p:cNvPicPr>
          <p:nvPr/>
        </p:nvPicPr>
        <p:blipFill>
          <a:blip r:embed="rId2" cstate="print"/>
          <a:srcRect/>
          <a:stretch>
            <a:fillRect/>
          </a:stretch>
        </p:blipFill>
        <p:spPr bwMode="auto">
          <a:xfrm>
            <a:off x="5076056" y="1700808"/>
            <a:ext cx="3057525" cy="4495800"/>
          </a:xfrm>
          <a:prstGeom prst="rect">
            <a:avLst/>
          </a:prstGeom>
          <a:noFill/>
        </p:spPr>
      </p:pic>
      <p:sp>
        <p:nvSpPr>
          <p:cNvPr id="5" name="Başlık 1"/>
          <p:cNvSpPr>
            <a:spLocks noGrp="1"/>
          </p:cNvSpPr>
          <p:nvPr>
            <p:ph type="title"/>
          </p:nvPr>
        </p:nvSpPr>
        <p:spPr>
          <a:xfrm>
            <a:off x="457200" y="274638"/>
            <a:ext cx="8229600" cy="1143000"/>
          </a:xfrm>
        </p:spPr>
        <p:txBody>
          <a:bodyPr>
            <a:normAutofit fontScale="90000"/>
          </a:bodyPr>
          <a:lstStyle/>
          <a:p>
            <a:r>
              <a:rPr lang="tr-TR" dirty="0" err="1" smtClean="0"/>
              <a:t>Biyofilm</a:t>
            </a:r>
            <a:r>
              <a:rPr lang="tr-TR" dirty="0" smtClean="0"/>
              <a:t> oluşum mekanizması</a:t>
            </a:r>
            <a:br>
              <a:rPr lang="tr-TR" dirty="0" smtClean="0"/>
            </a:br>
            <a:r>
              <a:rPr lang="tr-TR" sz="3600" dirty="0" smtClean="0"/>
              <a:t>(</a:t>
            </a:r>
            <a:r>
              <a:rPr lang="tr-TR" sz="3600" dirty="0" err="1" smtClean="0"/>
              <a:t>Ekzopolisakkaritler</a:t>
            </a:r>
            <a:r>
              <a:rPr lang="tr-TR" sz="3600" dirty="0" smtClean="0"/>
              <a:t>)</a:t>
            </a:r>
            <a:endParaRPr lang="en-GB" sz="3600" dirty="0"/>
          </a:p>
        </p:txBody>
      </p:sp>
      <p:cxnSp>
        <p:nvCxnSpPr>
          <p:cNvPr id="6" name="Düz Bağlayıcı 5"/>
          <p:cNvCxnSpPr/>
          <p:nvPr/>
        </p:nvCxnSpPr>
        <p:spPr>
          <a:xfrm>
            <a:off x="1043608" y="1412776"/>
            <a:ext cx="691276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Picture 9" descr="eps"/>
          <p:cNvPicPr>
            <a:picLocks noChangeAspect="1" noChangeArrowheads="1"/>
          </p:cNvPicPr>
          <p:nvPr/>
        </p:nvPicPr>
        <p:blipFill>
          <a:blip r:embed="rId3" cstate="print"/>
          <a:srcRect/>
          <a:stretch>
            <a:fillRect/>
          </a:stretch>
        </p:blipFill>
        <p:spPr bwMode="auto">
          <a:xfrm>
            <a:off x="1187624" y="3034308"/>
            <a:ext cx="2943225" cy="1828800"/>
          </a:xfrm>
          <a:prstGeom prst="rect">
            <a:avLst/>
          </a:prstGeom>
          <a:noFill/>
        </p:spPr>
      </p:pic>
      <p:sp>
        <p:nvSpPr>
          <p:cNvPr id="8" name="Metin kutusu 7"/>
          <p:cNvSpPr txBox="1"/>
          <p:nvPr/>
        </p:nvSpPr>
        <p:spPr>
          <a:xfrm>
            <a:off x="1219076" y="2060848"/>
            <a:ext cx="2880320" cy="646331"/>
          </a:xfrm>
          <a:prstGeom prst="rect">
            <a:avLst/>
          </a:prstGeom>
          <a:noFill/>
        </p:spPr>
        <p:txBody>
          <a:bodyPr wrap="square" rtlCol="0">
            <a:spAutoFit/>
          </a:bodyPr>
          <a:lstStyle/>
          <a:p>
            <a:r>
              <a:rPr lang="tr-TR" dirty="0" err="1" smtClean="0"/>
              <a:t>Ekstraselüler</a:t>
            </a:r>
            <a:r>
              <a:rPr lang="tr-TR" dirty="0" smtClean="0"/>
              <a:t> </a:t>
            </a:r>
            <a:r>
              <a:rPr lang="tr-TR" dirty="0" err="1" smtClean="0"/>
              <a:t>polisakkaritler</a:t>
            </a:r>
            <a:r>
              <a:rPr lang="tr-TR" dirty="0" smtClean="0"/>
              <a:t> ve proteinler başlıca aktörler</a:t>
            </a:r>
            <a:endParaRPr lang="en-GB" dirty="0"/>
          </a:p>
        </p:txBody>
      </p:sp>
      <p:cxnSp>
        <p:nvCxnSpPr>
          <p:cNvPr id="10" name="Düz Ok Bağlayıcısı 9"/>
          <p:cNvCxnSpPr/>
          <p:nvPr/>
        </p:nvCxnSpPr>
        <p:spPr>
          <a:xfrm>
            <a:off x="2659236" y="2707179"/>
            <a:ext cx="760636" cy="1009853"/>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3" name="Metin kutusu 12"/>
          <p:cNvSpPr txBox="1"/>
          <p:nvPr/>
        </p:nvSpPr>
        <p:spPr>
          <a:xfrm>
            <a:off x="159234" y="5050050"/>
            <a:ext cx="2880320" cy="646331"/>
          </a:xfrm>
          <a:prstGeom prst="rect">
            <a:avLst/>
          </a:prstGeom>
          <a:noFill/>
        </p:spPr>
        <p:txBody>
          <a:bodyPr wrap="square" rtlCol="0">
            <a:spAutoFit/>
          </a:bodyPr>
          <a:lstStyle/>
          <a:p>
            <a:r>
              <a:rPr lang="tr-TR" dirty="0" smtClean="0"/>
              <a:t>Ölü hücreler de </a:t>
            </a:r>
            <a:r>
              <a:rPr lang="tr-TR" dirty="0" err="1" smtClean="0"/>
              <a:t>biyofilm</a:t>
            </a:r>
            <a:r>
              <a:rPr lang="tr-TR" dirty="0" smtClean="0"/>
              <a:t> yapısında yer alabilir</a:t>
            </a:r>
            <a:endParaRPr lang="en-GB" dirty="0"/>
          </a:p>
        </p:txBody>
      </p:sp>
      <p:sp>
        <p:nvSpPr>
          <p:cNvPr id="14" name="Metin kutusu 13"/>
          <p:cNvSpPr txBox="1"/>
          <p:nvPr/>
        </p:nvSpPr>
        <p:spPr>
          <a:xfrm>
            <a:off x="2196551" y="5703317"/>
            <a:ext cx="2880320" cy="923330"/>
          </a:xfrm>
          <a:prstGeom prst="rect">
            <a:avLst/>
          </a:prstGeom>
          <a:noFill/>
        </p:spPr>
        <p:txBody>
          <a:bodyPr wrap="square" rtlCol="0">
            <a:spAutoFit/>
          </a:bodyPr>
          <a:lstStyle/>
          <a:p>
            <a:r>
              <a:rPr lang="tr-TR" dirty="0" err="1" smtClean="0"/>
              <a:t>Ekstraselüler</a:t>
            </a:r>
            <a:r>
              <a:rPr lang="tr-TR" dirty="0" smtClean="0"/>
              <a:t> DNA </a:t>
            </a:r>
            <a:r>
              <a:rPr lang="tr-TR" dirty="0" err="1" smtClean="0"/>
              <a:t>biyofilm</a:t>
            </a:r>
            <a:r>
              <a:rPr lang="tr-TR" dirty="0" smtClean="0"/>
              <a:t> karakteristikleri üzerinde belirleyici</a:t>
            </a:r>
            <a:endParaRPr lang="en-GB" dirty="0"/>
          </a:p>
        </p:txBody>
      </p:sp>
    </p:spTree>
    <p:extLst>
      <p:ext uri="{BB962C8B-B14F-4D97-AF65-F5344CB8AC3E}">
        <p14:creationId xmlns:p14="http://schemas.microsoft.com/office/powerpoint/2010/main" val="2888564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TZB_Biofilmgrafik"/>
          <p:cNvPicPr>
            <a:picLocks noChangeAspect="1" noChangeArrowheads="1"/>
          </p:cNvPicPr>
          <p:nvPr/>
        </p:nvPicPr>
        <p:blipFill>
          <a:blip r:embed="rId2" cstate="print"/>
          <a:srcRect/>
          <a:stretch>
            <a:fillRect/>
          </a:stretch>
        </p:blipFill>
        <p:spPr bwMode="auto">
          <a:xfrm>
            <a:off x="1219200" y="1752600"/>
            <a:ext cx="6400800" cy="4267200"/>
          </a:xfrm>
          <a:prstGeom prst="rect">
            <a:avLst/>
          </a:prstGeom>
          <a:noFill/>
        </p:spPr>
      </p:pic>
      <p:sp>
        <p:nvSpPr>
          <p:cNvPr id="5" name="Başlık 1"/>
          <p:cNvSpPr>
            <a:spLocks noGrp="1"/>
          </p:cNvSpPr>
          <p:nvPr>
            <p:ph type="title"/>
          </p:nvPr>
        </p:nvSpPr>
        <p:spPr>
          <a:xfrm>
            <a:off x="457200" y="274638"/>
            <a:ext cx="8229600" cy="1143000"/>
          </a:xfrm>
        </p:spPr>
        <p:txBody>
          <a:bodyPr>
            <a:normAutofit fontScale="90000"/>
          </a:bodyPr>
          <a:lstStyle/>
          <a:p>
            <a:r>
              <a:rPr lang="tr-TR" dirty="0" err="1" smtClean="0"/>
              <a:t>Biyofilm</a:t>
            </a:r>
            <a:r>
              <a:rPr lang="tr-TR" dirty="0" smtClean="0"/>
              <a:t> oluşum mekanizması</a:t>
            </a:r>
            <a:br>
              <a:rPr lang="tr-TR" dirty="0" smtClean="0"/>
            </a:br>
            <a:r>
              <a:rPr lang="tr-TR" sz="3600" dirty="0" smtClean="0"/>
              <a:t>(zaman boyutu)</a:t>
            </a:r>
            <a:endParaRPr lang="en-GB" sz="3600" dirty="0"/>
          </a:p>
        </p:txBody>
      </p:sp>
      <p:cxnSp>
        <p:nvCxnSpPr>
          <p:cNvPr id="6" name="Düz Bağlayıcı 5"/>
          <p:cNvCxnSpPr/>
          <p:nvPr/>
        </p:nvCxnSpPr>
        <p:spPr>
          <a:xfrm>
            <a:off x="1043608" y="1412776"/>
            <a:ext cx="691276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203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Biyofilm</a:t>
            </a:r>
            <a:r>
              <a:rPr lang="tr-TR" dirty="0" smtClean="0"/>
              <a:t> </a:t>
            </a:r>
            <a:r>
              <a:rPr lang="tr-TR" dirty="0" err="1" smtClean="0"/>
              <a:t>matriks</a:t>
            </a:r>
            <a:r>
              <a:rPr lang="tr-TR" dirty="0" smtClean="0"/>
              <a:t> yapısı</a:t>
            </a:r>
            <a:endParaRPr lang="en-GB" dirty="0"/>
          </a:p>
        </p:txBody>
      </p:sp>
      <p:pic>
        <p:nvPicPr>
          <p:cNvPr id="4" name="Picture 7" descr="biofilms2"/>
          <p:cNvPicPr>
            <a:picLocks noChangeAspect="1" noChangeArrowheads="1"/>
          </p:cNvPicPr>
          <p:nvPr/>
        </p:nvPicPr>
        <p:blipFill>
          <a:blip r:embed="rId2" cstate="print"/>
          <a:srcRect/>
          <a:stretch>
            <a:fillRect/>
          </a:stretch>
        </p:blipFill>
        <p:spPr bwMode="auto">
          <a:xfrm>
            <a:off x="539552" y="1440108"/>
            <a:ext cx="7776864" cy="5009216"/>
          </a:xfrm>
          <a:prstGeom prst="rect">
            <a:avLst/>
          </a:prstGeom>
          <a:noFill/>
        </p:spPr>
      </p:pic>
    </p:spTree>
    <p:extLst>
      <p:ext uri="{BB962C8B-B14F-4D97-AF65-F5344CB8AC3E}">
        <p14:creationId xmlns:p14="http://schemas.microsoft.com/office/powerpoint/2010/main" val="2708551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GB"/>
          </a:p>
        </p:txBody>
      </p:sp>
      <p:sp>
        <p:nvSpPr>
          <p:cNvPr id="3" name="İçerik Yer Tutucusu 2"/>
          <p:cNvSpPr>
            <a:spLocks noGrp="1"/>
          </p:cNvSpPr>
          <p:nvPr>
            <p:ph idx="1"/>
          </p:nvPr>
        </p:nvSpPr>
        <p:spPr>
          <a:xfrm>
            <a:off x="251520" y="1600200"/>
            <a:ext cx="8640960" cy="4525963"/>
          </a:xfrm>
        </p:spPr>
        <p:txBody>
          <a:bodyPr>
            <a:normAutofit/>
          </a:bodyPr>
          <a:lstStyle/>
          <a:p>
            <a:r>
              <a:rPr lang="tr-TR" sz="2800" dirty="0" err="1" smtClean="0"/>
              <a:t>Polisakkaritler</a:t>
            </a:r>
            <a:r>
              <a:rPr lang="tr-TR" sz="2800" dirty="0" smtClean="0"/>
              <a:t> bakteriyel </a:t>
            </a:r>
            <a:r>
              <a:rPr lang="tr-TR" sz="2800" dirty="0" err="1" smtClean="0"/>
              <a:t>virulensi</a:t>
            </a:r>
            <a:r>
              <a:rPr lang="tr-TR" sz="2800" dirty="0" smtClean="0"/>
              <a:t> önemli ölçüde etkilemektedir.</a:t>
            </a:r>
          </a:p>
          <a:p>
            <a:endParaRPr lang="tr-TR" sz="2800" dirty="0"/>
          </a:p>
          <a:p>
            <a:r>
              <a:rPr lang="tr-TR" sz="2800" dirty="0" smtClean="0"/>
              <a:t>Bakteriler hem kapsül hem de </a:t>
            </a:r>
            <a:r>
              <a:rPr lang="tr-TR" sz="2800" dirty="0" err="1" smtClean="0"/>
              <a:t>ekzopolisakkaritleri</a:t>
            </a:r>
            <a:r>
              <a:rPr lang="tr-TR" sz="2800" dirty="0" smtClean="0"/>
              <a:t> içerebilirler</a:t>
            </a:r>
          </a:p>
          <a:p>
            <a:endParaRPr lang="tr-TR" sz="2800" dirty="0"/>
          </a:p>
          <a:p>
            <a:r>
              <a:rPr lang="tr-TR" sz="2800" dirty="0" err="1" smtClean="0"/>
              <a:t>Polisakkaritler</a:t>
            </a:r>
            <a:r>
              <a:rPr lang="tr-TR" sz="2800" dirty="0" smtClean="0"/>
              <a:t> çözünmez formdadır ve bakteri hücreleri ile </a:t>
            </a:r>
            <a:r>
              <a:rPr lang="tr-TR" sz="2800" dirty="0" err="1" smtClean="0"/>
              <a:t>disosiye</a:t>
            </a:r>
            <a:r>
              <a:rPr lang="tr-TR" sz="2800" dirty="0" smtClean="0"/>
              <a:t> olmazlar</a:t>
            </a:r>
            <a:endParaRPr lang="en-GB" sz="2800" dirty="0"/>
          </a:p>
        </p:txBody>
      </p:sp>
    </p:spTree>
    <p:extLst>
      <p:ext uri="{BB962C8B-B14F-4D97-AF65-F5344CB8AC3E}">
        <p14:creationId xmlns:p14="http://schemas.microsoft.com/office/powerpoint/2010/main" val="1615787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Popülasyon yoğunluğu ve </a:t>
            </a:r>
            <a:r>
              <a:rPr lang="tr-TR" dirty="0" err="1" smtClean="0"/>
              <a:t>polisakkarit</a:t>
            </a:r>
            <a:endParaRPr lang="en-GB" dirty="0"/>
          </a:p>
        </p:txBody>
      </p:sp>
      <p:sp>
        <p:nvSpPr>
          <p:cNvPr id="3" name="İçerik Yer Tutucusu 2"/>
          <p:cNvSpPr>
            <a:spLocks noGrp="1"/>
          </p:cNvSpPr>
          <p:nvPr>
            <p:ph idx="1"/>
          </p:nvPr>
        </p:nvSpPr>
        <p:spPr/>
        <p:txBody>
          <a:bodyPr/>
          <a:lstStyle/>
          <a:p>
            <a:r>
              <a:rPr lang="tr-TR" dirty="0" err="1" smtClean="0"/>
              <a:t>Quorum</a:t>
            </a:r>
            <a:r>
              <a:rPr lang="tr-TR" dirty="0" smtClean="0"/>
              <a:t> </a:t>
            </a:r>
            <a:r>
              <a:rPr lang="tr-TR" dirty="0" err="1" smtClean="0"/>
              <a:t>sensing</a:t>
            </a:r>
            <a:r>
              <a:rPr lang="tr-TR" dirty="0" smtClean="0"/>
              <a:t> ile </a:t>
            </a:r>
            <a:r>
              <a:rPr lang="tr-TR" dirty="0" err="1" smtClean="0"/>
              <a:t>biyofilm</a:t>
            </a:r>
            <a:r>
              <a:rPr lang="tr-TR" dirty="0" smtClean="0"/>
              <a:t> yapısı arasında ilişki bulunmaktadır</a:t>
            </a:r>
          </a:p>
          <a:p>
            <a:endParaRPr lang="tr-TR" dirty="0"/>
          </a:p>
          <a:p>
            <a:r>
              <a:rPr lang="tr-TR" dirty="0" err="1" smtClean="0"/>
              <a:t>Biyofilm</a:t>
            </a:r>
            <a:r>
              <a:rPr lang="tr-TR" dirty="0" smtClean="0"/>
              <a:t> kalınlığı bakteri popülasyonunu etkilemektedir</a:t>
            </a:r>
          </a:p>
          <a:p>
            <a:endParaRPr lang="tr-TR" dirty="0"/>
          </a:p>
          <a:p>
            <a:endParaRPr lang="en-GB" dirty="0"/>
          </a:p>
        </p:txBody>
      </p:sp>
    </p:spTree>
    <p:extLst>
      <p:ext uri="{BB962C8B-B14F-4D97-AF65-F5344CB8AC3E}">
        <p14:creationId xmlns:p14="http://schemas.microsoft.com/office/powerpoint/2010/main" val="2593148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Biyofilm</a:t>
            </a:r>
            <a:endParaRPr lang="en-GB" dirty="0"/>
          </a:p>
        </p:txBody>
      </p:sp>
      <p:sp>
        <p:nvSpPr>
          <p:cNvPr id="3" name="İçerik Yer Tutucusu 2"/>
          <p:cNvSpPr>
            <a:spLocks noGrp="1"/>
          </p:cNvSpPr>
          <p:nvPr>
            <p:ph idx="1"/>
          </p:nvPr>
        </p:nvSpPr>
        <p:spPr/>
        <p:txBody>
          <a:bodyPr>
            <a:normAutofit lnSpcReduction="10000"/>
          </a:bodyPr>
          <a:lstStyle/>
          <a:p>
            <a:r>
              <a:rPr lang="tr-TR" dirty="0" smtClean="0"/>
              <a:t>Herhangi bir yüzeyde oluşan mikroorganizma toplulukları (bakteri, maya, </a:t>
            </a:r>
            <a:r>
              <a:rPr lang="tr-TR" dirty="0" err="1" smtClean="0"/>
              <a:t>protozoa</a:t>
            </a:r>
            <a:r>
              <a:rPr lang="tr-TR" dirty="0" smtClean="0"/>
              <a:t> vb..)</a:t>
            </a:r>
          </a:p>
          <a:p>
            <a:pPr marL="0" indent="0">
              <a:buNone/>
            </a:pPr>
            <a:endParaRPr lang="en-US" dirty="0" smtClean="0"/>
          </a:p>
          <a:p>
            <a:r>
              <a:rPr lang="tr-TR" dirty="0" smtClean="0"/>
              <a:t>Dişlerde oluşan plak tabakası ya da ıslak zeminlerdeki </a:t>
            </a:r>
            <a:r>
              <a:rPr lang="tr-TR" dirty="0" err="1" smtClean="0"/>
              <a:t>mukoz</a:t>
            </a:r>
            <a:r>
              <a:rPr lang="tr-TR" dirty="0" smtClean="0"/>
              <a:t> yapılar</a:t>
            </a:r>
          </a:p>
          <a:p>
            <a:pPr marL="0" indent="0">
              <a:buNone/>
            </a:pPr>
            <a:endParaRPr lang="tr-TR" dirty="0" smtClean="0"/>
          </a:p>
          <a:p>
            <a:r>
              <a:rPr lang="tr-TR" dirty="0" smtClean="0"/>
              <a:t>Protein, karbonhidrat ve/veya DNA yapısından oluşan </a:t>
            </a:r>
            <a:r>
              <a:rPr lang="tr-TR" dirty="0" err="1" smtClean="0"/>
              <a:t>ekstraselüler</a:t>
            </a:r>
            <a:r>
              <a:rPr lang="tr-TR" dirty="0" smtClean="0"/>
              <a:t> </a:t>
            </a:r>
            <a:r>
              <a:rPr lang="tr-TR" dirty="0" err="1" smtClean="0"/>
              <a:t>matriks</a:t>
            </a:r>
            <a:r>
              <a:rPr lang="tr-TR" dirty="0" smtClean="0"/>
              <a:t> (</a:t>
            </a:r>
            <a:r>
              <a:rPr lang="tr-TR" dirty="0" err="1" smtClean="0"/>
              <a:t>ekzopolisakkarit</a:t>
            </a:r>
            <a:r>
              <a:rPr lang="tr-TR" dirty="0" smtClean="0"/>
              <a:t> benzeri)</a:t>
            </a:r>
            <a:endParaRPr lang="en-GB" dirty="0"/>
          </a:p>
        </p:txBody>
      </p:sp>
    </p:spTree>
    <p:extLst>
      <p:ext uri="{BB962C8B-B14F-4D97-AF65-F5344CB8AC3E}">
        <p14:creationId xmlns:p14="http://schemas.microsoft.com/office/powerpoint/2010/main" val="4089754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Adhesinler</a:t>
            </a:r>
            <a:endParaRPr lang="en-GB" dirty="0"/>
          </a:p>
        </p:txBody>
      </p:sp>
      <p:pic>
        <p:nvPicPr>
          <p:cNvPr id="4" name="Picture 8" descr="ecoli2"/>
          <p:cNvPicPr>
            <a:picLocks noChangeAspect="1" noChangeArrowheads="1"/>
          </p:cNvPicPr>
          <p:nvPr/>
        </p:nvPicPr>
        <p:blipFill>
          <a:blip r:embed="rId2" cstate="print"/>
          <a:srcRect/>
          <a:stretch>
            <a:fillRect/>
          </a:stretch>
        </p:blipFill>
        <p:spPr bwMode="auto">
          <a:xfrm>
            <a:off x="5257800" y="2133600"/>
            <a:ext cx="2735263" cy="3733800"/>
          </a:xfrm>
          <a:prstGeom prst="rect">
            <a:avLst/>
          </a:prstGeom>
          <a:noFill/>
        </p:spPr>
      </p:pic>
      <p:sp>
        <p:nvSpPr>
          <p:cNvPr id="5" name="Metin kutusu 4"/>
          <p:cNvSpPr txBox="1"/>
          <p:nvPr/>
        </p:nvSpPr>
        <p:spPr>
          <a:xfrm>
            <a:off x="755576" y="2276872"/>
            <a:ext cx="3168352" cy="646331"/>
          </a:xfrm>
          <a:prstGeom prst="rect">
            <a:avLst/>
          </a:prstGeom>
          <a:noFill/>
        </p:spPr>
        <p:txBody>
          <a:bodyPr wrap="square" rtlCol="0">
            <a:spAutoFit/>
          </a:bodyPr>
          <a:lstStyle/>
          <a:p>
            <a:r>
              <a:rPr lang="tr-TR" dirty="0" err="1" smtClean="0"/>
              <a:t>Adhesinler</a:t>
            </a:r>
            <a:r>
              <a:rPr lang="tr-TR" dirty="0" smtClean="0"/>
              <a:t> </a:t>
            </a:r>
            <a:r>
              <a:rPr lang="tr-TR" dirty="0" err="1" smtClean="0"/>
              <a:t>bakterial</a:t>
            </a:r>
            <a:r>
              <a:rPr lang="tr-TR" dirty="0" smtClean="0"/>
              <a:t> </a:t>
            </a:r>
            <a:r>
              <a:rPr lang="tr-TR" dirty="0" err="1" smtClean="0"/>
              <a:t>fimbriaya</a:t>
            </a:r>
            <a:r>
              <a:rPr lang="tr-TR" dirty="0" smtClean="0"/>
              <a:t> tutunabilen moleküllerdir</a:t>
            </a:r>
            <a:endParaRPr lang="en-GB" dirty="0"/>
          </a:p>
        </p:txBody>
      </p:sp>
      <p:cxnSp>
        <p:nvCxnSpPr>
          <p:cNvPr id="7" name="Düz Ok Bağlayıcısı 6"/>
          <p:cNvCxnSpPr/>
          <p:nvPr/>
        </p:nvCxnSpPr>
        <p:spPr>
          <a:xfrm>
            <a:off x="3419872" y="2708920"/>
            <a:ext cx="3312368" cy="17281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828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Biyofilm</a:t>
            </a:r>
            <a:r>
              <a:rPr lang="tr-TR" dirty="0" smtClean="0"/>
              <a:t> oluşumunu etkileyen faktörler</a:t>
            </a:r>
            <a:endParaRPr lang="tr-TR" dirty="0"/>
          </a:p>
        </p:txBody>
      </p:sp>
      <p:sp>
        <p:nvSpPr>
          <p:cNvPr id="3" name="2 İçerik Yer Tutucusu"/>
          <p:cNvSpPr>
            <a:spLocks noGrp="1"/>
          </p:cNvSpPr>
          <p:nvPr>
            <p:ph idx="1"/>
          </p:nvPr>
        </p:nvSpPr>
        <p:spPr/>
        <p:txBody>
          <a:bodyPr>
            <a:normAutofit/>
          </a:bodyPr>
          <a:lstStyle/>
          <a:p>
            <a:r>
              <a:rPr lang="tr-TR" sz="2800" dirty="0" smtClean="0"/>
              <a:t>Ortam ve sistem sıcaklığı</a:t>
            </a:r>
          </a:p>
          <a:p>
            <a:r>
              <a:rPr lang="tr-TR" sz="2800" dirty="0" smtClean="0"/>
              <a:t>Hidrodinamik koşullar (kütle transferi, kayma güçleri vb..)</a:t>
            </a:r>
          </a:p>
          <a:p>
            <a:r>
              <a:rPr lang="tr-TR" sz="2800" dirty="0" smtClean="0"/>
              <a:t>Yüzey pürüzlülüğü ve yüzey elektrokimyasal özelliği</a:t>
            </a:r>
          </a:p>
          <a:p>
            <a:r>
              <a:rPr lang="tr-TR" sz="2800" dirty="0" smtClean="0"/>
              <a:t>Besin elementi varlığı</a:t>
            </a:r>
          </a:p>
          <a:p>
            <a:r>
              <a:rPr lang="tr-TR" sz="2800" dirty="0" smtClean="0"/>
              <a:t>pH, partiküllü materyal varlığı vb..</a:t>
            </a:r>
          </a:p>
          <a:p>
            <a:pPr lvl="1"/>
            <a:endParaRPr lang="tr-TR" sz="2400" dirty="0" smtClean="0"/>
          </a:p>
          <a:p>
            <a:endParaRPr lang="tr-TR"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Foliennummernplatzhalter 3"/>
          <p:cNvSpPr>
            <a:spLocks noGrp="1"/>
          </p:cNvSpPr>
          <p:nvPr>
            <p:ph type="sldNum" sz="quarter" idx="10"/>
          </p:nvPr>
        </p:nvSpPr>
        <p:spPr>
          <a:noFill/>
        </p:spPr>
        <p:txBody>
          <a:bodyPr/>
          <a:lstStyle/>
          <a:p>
            <a:fld id="{E8DFDCD9-6B09-4ECC-A40E-87598516A622}" type="slidenum">
              <a:rPr lang="de-DE" smtClean="0"/>
              <a:pPr/>
              <a:t>22</a:t>
            </a:fld>
            <a:endParaRPr lang="de-DE" smtClean="0"/>
          </a:p>
        </p:txBody>
      </p:sp>
      <p:pic>
        <p:nvPicPr>
          <p:cNvPr id="34818" name="Picture 2"/>
          <p:cNvPicPr>
            <a:picLocks noChangeAspect="1" noChangeArrowheads="1"/>
          </p:cNvPicPr>
          <p:nvPr/>
        </p:nvPicPr>
        <p:blipFill>
          <a:blip r:embed="rId3" cstate="print"/>
          <a:srcRect/>
          <a:stretch>
            <a:fillRect/>
          </a:stretch>
        </p:blipFill>
        <p:spPr bwMode="auto">
          <a:xfrm>
            <a:off x="395288" y="2035175"/>
            <a:ext cx="5545137" cy="2173288"/>
          </a:xfrm>
          <a:prstGeom prst="rect">
            <a:avLst/>
          </a:prstGeom>
          <a:noFill/>
          <a:ln w="9525">
            <a:noFill/>
            <a:miter lim="800000"/>
            <a:headEnd/>
            <a:tailEnd/>
          </a:ln>
        </p:spPr>
      </p:pic>
      <p:sp>
        <p:nvSpPr>
          <p:cNvPr id="34819" name="Rectangle 3"/>
          <p:cNvSpPr>
            <a:spLocks noGrp="1" noChangeArrowheads="1"/>
          </p:cNvSpPr>
          <p:nvPr>
            <p:ph type="title"/>
          </p:nvPr>
        </p:nvSpPr>
        <p:spPr/>
        <p:txBody>
          <a:bodyPr/>
          <a:lstStyle/>
          <a:p>
            <a:pPr eaLnBrk="1" hangingPunct="1"/>
            <a:r>
              <a:rPr lang="tr-TR" sz="2400" dirty="0" smtClean="0"/>
              <a:t>Yüzey </a:t>
            </a:r>
            <a:r>
              <a:rPr lang="tr-TR" sz="2400" dirty="0" err="1" smtClean="0"/>
              <a:t>karakterizasyonu</a:t>
            </a:r>
            <a:endParaRPr lang="de-DE" sz="2400" dirty="0" smtClean="0"/>
          </a:p>
        </p:txBody>
      </p:sp>
      <p:sp>
        <p:nvSpPr>
          <p:cNvPr id="34820" name="Rectangle 4"/>
          <p:cNvSpPr>
            <a:spLocks noGrp="1" noChangeArrowheads="1"/>
          </p:cNvSpPr>
          <p:nvPr>
            <p:ph type="body" idx="1"/>
          </p:nvPr>
        </p:nvSpPr>
        <p:spPr>
          <a:xfrm>
            <a:off x="466725" y="1698625"/>
            <a:ext cx="8677275" cy="4467225"/>
          </a:xfrm>
        </p:spPr>
        <p:txBody>
          <a:bodyPr/>
          <a:lstStyle/>
          <a:p>
            <a:pPr marL="0" indent="0" eaLnBrk="1" hangingPunct="1"/>
            <a:r>
              <a:rPr lang="tr-TR" sz="2000" dirty="0" smtClean="0"/>
              <a:t>Pürüzlülüğün aritmetik ortalaması</a:t>
            </a:r>
            <a:r>
              <a:rPr lang="de-DE" sz="2000" dirty="0" smtClean="0"/>
              <a:t> Ra, </a:t>
            </a:r>
            <a:r>
              <a:rPr lang="tr-TR" sz="2000" dirty="0" smtClean="0"/>
              <a:t>Ortalama mesafe </a:t>
            </a:r>
            <a:r>
              <a:rPr lang="de-DE" sz="2000" dirty="0" err="1" smtClean="0"/>
              <a:t>Rz</a:t>
            </a:r>
            <a:endParaRPr lang="de-DE" sz="2000" baseline="-25000" dirty="0" smtClean="0"/>
          </a:p>
        </p:txBody>
      </p:sp>
      <p:pic>
        <p:nvPicPr>
          <p:cNvPr id="34821" name="Picture 5"/>
          <p:cNvPicPr>
            <a:picLocks noChangeAspect="1" noChangeArrowheads="1"/>
          </p:cNvPicPr>
          <p:nvPr/>
        </p:nvPicPr>
        <p:blipFill>
          <a:blip r:embed="rId4" cstate="print"/>
          <a:srcRect t="5945" r="51778" b="6146"/>
          <a:stretch>
            <a:fillRect/>
          </a:stretch>
        </p:blipFill>
        <p:spPr bwMode="auto">
          <a:xfrm>
            <a:off x="6011863" y="2111375"/>
            <a:ext cx="2879725" cy="2038350"/>
          </a:xfrm>
          <a:prstGeom prst="rect">
            <a:avLst/>
          </a:prstGeom>
          <a:noFill/>
          <a:ln w="9525">
            <a:noFill/>
            <a:miter lim="800000"/>
            <a:headEnd/>
            <a:tailEnd/>
          </a:ln>
        </p:spPr>
      </p:pic>
      <p:sp>
        <p:nvSpPr>
          <p:cNvPr id="34822" name="Text Box 7"/>
          <p:cNvSpPr txBox="1">
            <a:spLocks noChangeArrowheads="1"/>
          </p:cNvSpPr>
          <p:nvPr/>
        </p:nvSpPr>
        <p:spPr bwMode="auto">
          <a:xfrm>
            <a:off x="250825" y="5876925"/>
            <a:ext cx="5761038" cy="400050"/>
          </a:xfrm>
          <a:prstGeom prst="rect">
            <a:avLst/>
          </a:prstGeom>
          <a:noFill/>
          <a:ln w="9525">
            <a:noFill/>
            <a:miter lim="800000"/>
            <a:headEnd/>
            <a:tailEnd/>
          </a:ln>
        </p:spPr>
        <p:txBody>
          <a:bodyPr>
            <a:spAutoFit/>
          </a:bodyPr>
          <a:lstStyle/>
          <a:p>
            <a:pPr defTabSz="180975">
              <a:spcBef>
                <a:spcPct val="50000"/>
              </a:spcBef>
              <a:spcAft>
                <a:spcPct val="25000"/>
              </a:spcAft>
            </a:pPr>
            <a:r>
              <a:rPr lang="tr-TR" sz="1000" dirty="0" smtClean="0"/>
              <a:t>Kaynak</a:t>
            </a:r>
            <a:r>
              <a:rPr lang="de-DE" sz="1000" dirty="0" smtClean="0"/>
              <a:t>: </a:t>
            </a:r>
            <a:r>
              <a:rPr lang="de-DE" sz="1000" dirty="0"/>
              <a:t>Alfredo </a:t>
            </a:r>
            <a:r>
              <a:rPr lang="de-DE" sz="1000" dirty="0" err="1"/>
              <a:t>Calvimontes</a:t>
            </a:r>
            <a:r>
              <a:rPr lang="de-DE" sz="1000" dirty="0"/>
              <a:t>, </a:t>
            </a:r>
            <a:r>
              <a:rPr lang="en-US" sz="1000" dirty="0"/>
              <a:t>Topographic characterization of polymer materials at different length scales and the mechanistic understanding of wetting phenomena, PhD Thesis, TU Dresden</a:t>
            </a:r>
            <a:endParaRPr lang="de-DE" sz="1000" dirty="0"/>
          </a:p>
        </p:txBody>
      </p:sp>
      <p:pic>
        <p:nvPicPr>
          <p:cNvPr id="34823" name="Picture 8" descr="Figure 3"/>
          <p:cNvPicPr>
            <a:picLocks noChangeAspect="1" noChangeArrowheads="1"/>
          </p:cNvPicPr>
          <p:nvPr/>
        </p:nvPicPr>
        <p:blipFill>
          <a:blip r:embed="rId5" cstate="print"/>
          <a:srcRect l="8282" r="2290" b="25842"/>
          <a:stretch>
            <a:fillRect/>
          </a:stretch>
        </p:blipFill>
        <p:spPr bwMode="auto">
          <a:xfrm>
            <a:off x="252413" y="4149725"/>
            <a:ext cx="5543550" cy="1724025"/>
          </a:xfrm>
          <a:prstGeom prst="rect">
            <a:avLst/>
          </a:prstGeom>
          <a:noFill/>
          <a:ln w="9525">
            <a:noFill/>
            <a:miter lim="800000"/>
            <a:headEnd/>
            <a:tailEnd/>
          </a:ln>
        </p:spPr>
      </p:pic>
      <p:pic>
        <p:nvPicPr>
          <p:cNvPr id="34824" name="Picture 9"/>
          <p:cNvPicPr>
            <a:picLocks noChangeAspect="1" noChangeArrowheads="1"/>
          </p:cNvPicPr>
          <p:nvPr/>
        </p:nvPicPr>
        <p:blipFill>
          <a:blip r:embed="rId4" cstate="print"/>
          <a:srcRect l="47055" t="5945" b="6146"/>
          <a:stretch>
            <a:fillRect/>
          </a:stretch>
        </p:blipFill>
        <p:spPr bwMode="auto">
          <a:xfrm>
            <a:off x="5867400" y="4168775"/>
            <a:ext cx="3097213" cy="1997075"/>
          </a:xfrm>
          <a:prstGeom prst="rect">
            <a:avLst/>
          </a:prstGeom>
          <a:noFill/>
          <a:ln w="9525">
            <a:noFill/>
            <a:miter lim="800000"/>
            <a:headEnd/>
            <a:tailEnd/>
          </a:ln>
        </p:spPr>
      </p:pic>
      <p:sp>
        <p:nvSpPr>
          <p:cNvPr id="11" name="10 Dikdörtgen"/>
          <p:cNvSpPr/>
          <p:nvPr/>
        </p:nvSpPr>
        <p:spPr bwMode="auto">
          <a:xfrm>
            <a:off x="4848447" y="350876"/>
            <a:ext cx="3817088" cy="2232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495675" rtl="0" eaLnBrk="1" fontAlgn="base" latinLnBrk="0" hangingPunct="1">
              <a:lnSpc>
                <a:spcPct val="100000"/>
              </a:lnSpc>
              <a:spcBef>
                <a:spcPct val="50000"/>
              </a:spcBef>
              <a:spcAft>
                <a:spcPct val="50000"/>
              </a:spcAft>
              <a:buClrTx/>
              <a:buSzTx/>
              <a:buFontTx/>
              <a:buNone/>
              <a:tabLst/>
            </a:pPr>
            <a:endParaRPr kumimoji="0" lang="tr-TR" sz="2400" b="1" i="0" u="none" strike="noStrike" cap="none" normalizeH="0" baseline="0" smtClean="0">
              <a:ln>
                <a:noFill/>
              </a:ln>
              <a:solidFill>
                <a:schemeClr val="tx1"/>
              </a:solidFill>
              <a:effectLst/>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el 1"/>
          <p:cNvSpPr>
            <a:spLocks noGrp="1"/>
          </p:cNvSpPr>
          <p:nvPr>
            <p:ph type="title"/>
          </p:nvPr>
        </p:nvSpPr>
        <p:spPr/>
        <p:txBody>
          <a:bodyPr/>
          <a:lstStyle/>
          <a:p>
            <a:r>
              <a:rPr lang="tr-TR" sz="2400" dirty="0" smtClean="0"/>
              <a:t>Geometrik yüzey</a:t>
            </a:r>
            <a:r>
              <a:rPr lang="en-GB" sz="2400" dirty="0" smtClean="0"/>
              <a:t>- </a:t>
            </a:r>
            <a:r>
              <a:rPr lang="tr-TR" sz="2400" dirty="0" smtClean="0"/>
              <a:t>Gerçek yüzey</a:t>
            </a:r>
            <a:endParaRPr lang="de-DE" sz="2400" dirty="0" smtClean="0"/>
          </a:p>
        </p:txBody>
      </p:sp>
      <p:sp>
        <p:nvSpPr>
          <p:cNvPr id="36866" name="Foliennummernplatzhalter 3"/>
          <p:cNvSpPr>
            <a:spLocks noGrp="1"/>
          </p:cNvSpPr>
          <p:nvPr>
            <p:ph type="sldNum" sz="quarter" idx="10"/>
          </p:nvPr>
        </p:nvSpPr>
        <p:spPr>
          <a:noFill/>
        </p:spPr>
        <p:txBody>
          <a:bodyPr/>
          <a:lstStyle/>
          <a:p>
            <a:fld id="{34ABE747-73CC-4803-A1A9-877E41884B58}" type="slidenum">
              <a:rPr lang="de-DE" smtClean="0"/>
              <a:pPr/>
              <a:t>23</a:t>
            </a:fld>
            <a:endParaRPr lang="de-DE" smtClean="0"/>
          </a:p>
        </p:txBody>
      </p:sp>
      <p:pic>
        <p:nvPicPr>
          <p:cNvPr id="36867" name="Picture 4" descr="1b_260_1_3D (actual surface r=1,3)"/>
          <p:cNvPicPr>
            <a:picLocks noChangeAspect="1" noChangeArrowheads="1"/>
          </p:cNvPicPr>
          <p:nvPr/>
        </p:nvPicPr>
        <p:blipFill>
          <a:blip r:embed="rId3" cstate="print">
            <a:lum contrast="18000"/>
          </a:blip>
          <a:srcRect/>
          <a:stretch>
            <a:fillRect/>
          </a:stretch>
        </p:blipFill>
        <p:spPr bwMode="auto">
          <a:xfrm>
            <a:off x="4457700" y="1700213"/>
            <a:ext cx="4435475" cy="4321175"/>
          </a:xfrm>
          <a:prstGeom prst="rect">
            <a:avLst/>
          </a:prstGeom>
          <a:noFill/>
          <a:ln w="9525">
            <a:noFill/>
            <a:miter lim="800000"/>
            <a:headEnd/>
            <a:tailEnd/>
          </a:ln>
        </p:spPr>
      </p:pic>
      <p:pic>
        <p:nvPicPr>
          <p:cNvPr id="36868" name="Picture 5" descr="1b_260_1_3D"/>
          <p:cNvPicPr>
            <a:picLocks noChangeAspect="1" noChangeArrowheads="1"/>
          </p:cNvPicPr>
          <p:nvPr/>
        </p:nvPicPr>
        <p:blipFill>
          <a:blip r:embed="rId4" cstate="print">
            <a:lum contrast="18000"/>
          </a:blip>
          <a:srcRect/>
          <a:stretch>
            <a:fillRect/>
          </a:stretch>
        </p:blipFill>
        <p:spPr bwMode="auto">
          <a:xfrm>
            <a:off x="719138" y="3059113"/>
            <a:ext cx="2773362" cy="1954212"/>
          </a:xfrm>
          <a:prstGeom prst="rect">
            <a:avLst/>
          </a:prstGeom>
          <a:noFill/>
          <a:ln w="9525">
            <a:noFill/>
            <a:miter lim="800000"/>
            <a:headEnd/>
            <a:tailEnd/>
          </a:ln>
        </p:spPr>
      </p:pic>
      <p:sp>
        <p:nvSpPr>
          <p:cNvPr id="36869" name="Text Box 6"/>
          <p:cNvSpPr txBox="1">
            <a:spLocks noChangeArrowheads="1"/>
          </p:cNvSpPr>
          <p:nvPr/>
        </p:nvSpPr>
        <p:spPr bwMode="auto">
          <a:xfrm>
            <a:off x="506413" y="1979613"/>
            <a:ext cx="4003675" cy="369887"/>
          </a:xfrm>
          <a:prstGeom prst="rect">
            <a:avLst/>
          </a:prstGeom>
          <a:noFill/>
          <a:ln w="9525">
            <a:noFill/>
            <a:miter lim="800000"/>
            <a:headEnd/>
            <a:tailEnd/>
          </a:ln>
        </p:spPr>
        <p:txBody>
          <a:bodyPr>
            <a:spAutoFit/>
          </a:bodyPr>
          <a:lstStyle/>
          <a:p>
            <a:pPr>
              <a:spcBef>
                <a:spcPct val="50000"/>
              </a:spcBef>
            </a:pPr>
            <a:r>
              <a:rPr lang="de-DE" dirty="0" err="1" smtClean="0"/>
              <a:t>Geometri</a:t>
            </a:r>
            <a:r>
              <a:rPr lang="tr-TR" dirty="0" smtClean="0"/>
              <a:t>k</a:t>
            </a:r>
            <a:r>
              <a:rPr lang="de-DE" dirty="0" smtClean="0"/>
              <a:t>, </a:t>
            </a:r>
            <a:r>
              <a:rPr lang="tr-TR" dirty="0" smtClean="0"/>
              <a:t>düz</a:t>
            </a:r>
            <a:r>
              <a:rPr lang="de-DE" dirty="0" smtClean="0"/>
              <a:t> </a:t>
            </a:r>
            <a:r>
              <a:rPr lang="tr-TR" dirty="0" smtClean="0"/>
              <a:t>yüzey</a:t>
            </a:r>
            <a:endParaRPr lang="de-DE" dirty="0"/>
          </a:p>
        </p:txBody>
      </p:sp>
      <p:sp>
        <p:nvSpPr>
          <p:cNvPr id="36870" name="Text Box 7"/>
          <p:cNvSpPr txBox="1">
            <a:spLocks noChangeArrowheads="1"/>
          </p:cNvSpPr>
          <p:nvPr/>
        </p:nvSpPr>
        <p:spPr bwMode="auto">
          <a:xfrm>
            <a:off x="5507038" y="1982788"/>
            <a:ext cx="2736850" cy="366712"/>
          </a:xfrm>
          <a:prstGeom prst="rect">
            <a:avLst/>
          </a:prstGeom>
          <a:noFill/>
          <a:ln w="9525">
            <a:noFill/>
            <a:miter lim="800000"/>
            <a:headEnd/>
            <a:tailEnd/>
          </a:ln>
        </p:spPr>
        <p:txBody>
          <a:bodyPr>
            <a:spAutoFit/>
          </a:bodyPr>
          <a:lstStyle/>
          <a:p>
            <a:pPr>
              <a:spcBef>
                <a:spcPct val="50000"/>
              </a:spcBef>
            </a:pPr>
            <a:r>
              <a:rPr lang="tr-TR" dirty="0" smtClean="0"/>
              <a:t>Gerçek yüzey </a:t>
            </a:r>
            <a:r>
              <a:rPr lang="de-DE" dirty="0" smtClean="0"/>
              <a:t>(r </a:t>
            </a:r>
            <a:r>
              <a:rPr lang="de-DE" dirty="0"/>
              <a:t>= 1.3)</a:t>
            </a:r>
          </a:p>
        </p:txBody>
      </p:sp>
      <p:sp>
        <p:nvSpPr>
          <p:cNvPr id="36871" name="Pfeil nach rechts 8"/>
          <p:cNvSpPr>
            <a:spLocks noChangeArrowheads="1"/>
          </p:cNvSpPr>
          <p:nvPr/>
        </p:nvSpPr>
        <p:spPr bwMode="auto">
          <a:xfrm>
            <a:off x="3708400" y="4144963"/>
            <a:ext cx="874713" cy="360362"/>
          </a:xfrm>
          <a:prstGeom prst="rightArrow">
            <a:avLst>
              <a:gd name="adj1" fmla="val 50000"/>
              <a:gd name="adj2" fmla="val 49917"/>
            </a:avLst>
          </a:prstGeom>
          <a:solidFill>
            <a:srgbClr val="FF0000"/>
          </a:solidFill>
          <a:ln w="9525">
            <a:noFill/>
            <a:miter lim="800000"/>
            <a:headEnd/>
            <a:tailEnd/>
          </a:ln>
        </p:spPr>
        <p:txBody>
          <a:bodyPr/>
          <a:lstStyle/>
          <a:p>
            <a:pPr defTabSz="180975">
              <a:spcBef>
                <a:spcPct val="25000"/>
              </a:spcBef>
              <a:spcAft>
                <a:spcPct val="25000"/>
              </a:spcAft>
              <a:buFontTx/>
              <a:buChar char="•"/>
            </a:pPr>
            <a:endParaRPr lang="de-DE"/>
          </a:p>
        </p:txBody>
      </p:sp>
      <p:cxnSp>
        <p:nvCxnSpPr>
          <p:cNvPr id="36872" name="Gerade Verbindung 10"/>
          <p:cNvCxnSpPr>
            <a:cxnSpLocks noChangeShapeType="1"/>
          </p:cNvCxnSpPr>
          <p:nvPr/>
        </p:nvCxnSpPr>
        <p:spPr bwMode="auto">
          <a:xfrm>
            <a:off x="2268538" y="4724400"/>
            <a:ext cx="4606925" cy="1081088"/>
          </a:xfrm>
          <a:prstGeom prst="line">
            <a:avLst/>
          </a:prstGeom>
          <a:noFill/>
          <a:ln w="9525" algn="ctr">
            <a:solidFill>
              <a:schemeClr val="tx1"/>
            </a:solidFill>
            <a:round/>
            <a:headEnd/>
            <a:tailEnd/>
          </a:ln>
        </p:spPr>
      </p:cxnSp>
      <p:cxnSp>
        <p:nvCxnSpPr>
          <p:cNvPr id="36873" name="Gerade Verbindung 13"/>
          <p:cNvCxnSpPr>
            <a:cxnSpLocks noChangeShapeType="1"/>
          </p:cNvCxnSpPr>
          <p:nvPr/>
        </p:nvCxnSpPr>
        <p:spPr bwMode="auto">
          <a:xfrm flipV="1">
            <a:off x="1979613" y="2492375"/>
            <a:ext cx="4537075" cy="720725"/>
          </a:xfrm>
          <a:prstGeom prst="line">
            <a:avLst/>
          </a:prstGeom>
          <a:noFill/>
          <a:ln w="9525" algn="ctr">
            <a:solidFill>
              <a:schemeClr val="tx1"/>
            </a:solidFill>
            <a:round/>
            <a:headEnd/>
            <a:tailEnd/>
          </a:ln>
        </p:spPr>
      </p:cxnSp>
      <p:sp>
        <p:nvSpPr>
          <p:cNvPr id="36874" name="Text Box 24"/>
          <p:cNvSpPr txBox="1">
            <a:spLocks noChangeArrowheads="1"/>
          </p:cNvSpPr>
          <p:nvPr/>
        </p:nvSpPr>
        <p:spPr bwMode="auto">
          <a:xfrm>
            <a:off x="7524750" y="6021388"/>
            <a:ext cx="1368425" cy="244475"/>
          </a:xfrm>
          <a:prstGeom prst="rect">
            <a:avLst/>
          </a:prstGeom>
          <a:noFill/>
          <a:ln w="9525">
            <a:noFill/>
            <a:miter lim="800000"/>
            <a:headEnd/>
            <a:tailEnd/>
          </a:ln>
        </p:spPr>
        <p:txBody>
          <a:bodyPr>
            <a:spAutoFit/>
          </a:bodyPr>
          <a:lstStyle/>
          <a:p>
            <a:pPr defTabSz="180975">
              <a:spcBef>
                <a:spcPct val="50000"/>
              </a:spcBef>
              <a:spcAft>
                <a:spcPct val="25000"/>
              </a:spcAft>
            </a:pPr>
            <a:r>
              <a:rPr lang="de-DE" sz="1000"/>
              <a:t>Source: IPF Dresden</a:t>
            </a:r>
          </a:p>
        </p:txBody>
      </p:sp>
      <p:sp>
        <p:nvSpPr>
          <p:cNvPr id="13" name="12 Dikdörtgen"/>
          <p:cNvSpPr/>
          <p:nvPr/>
        </p:nvSpPr>
        <p:spPr bwMode="auto">
          <a:xfrm>
            <a:off x="4848447" y="350876"/>
            <a:ext cx="3817088" cy="2232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495675" rtl="0" eaLnBrk="1" fontAlgn="base" latinLnBrk="0" hangingPunct="1">
              <a:lnSpc>
                <a:spcPct val="100000"/>
              </a:lnSpc>
              <a:spcBef>
                <a:spcPct val="50000"/>
              </a:spcBef>
              <a:spcAft>
                <a:spcPct val="50000"/>
              </a:spcAft>
              <a:buClrTx/>
              <a:buSzTx/>
              <a:buFontTx/>
              <a:buNone/>
              <a:tabLst/>
            </a:pPr>
            <a:endParaRPr kumimoji="0" lang="tr-TR" sz="2400" b="1" i="0" u="none" strike="noStrike" cap="none" normalizeH="0" baseline="0" smtClean="0">
              <a:ln>
                <a:noFill/>
              </a:ln>
              <a:solidFill>
                <a:schemeClr val="tx1"/>
              </a:solidFill>
              <a:effectLst/>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nummernplatzhalter 3"/>
          <p:cNvSpPr>
            <a:spLocks noGrp="1"/>
          </p:cNvSpPr>
          <p:nvPr>
            <p:ph type="sldNum" sz="quarter" idx="10"/>
          </p:nvPr>
        </p:nvSpPr>
        <p:spPr>
          <a:noFill/>
        </p:spPr>
        <p:txBody>
          <a:bodyPr/>
          <a:lstStyle/>
          <a:p>
            <a:fld id="{063FBB80-088D-4A6B-A558-371154CB9DB6}" type="slidenum">
              <a:rPr lang="de-DE" smtClean="0"/>
              <a:pPr/>
              <a:t>24</a:t>
            </a:fld>
            <a:endParaRPr lang="de-DE" smtClean="0"/>
          </a:p>
        </p:txBody>
      </p:sp>
      <p:sp>
        <p:nvSpPr>
          <p:cNvPr id="53250" name="Rectangle 5"/>
          <p:cNvSpPr>
            <a:spLocks noGrp="1" noChangeArrowheads="1"/>
          </p:cNvSpPr>
          <p:nvPr>
            <p:ph type="body" idx="1"/>
          </p:nvPr>
        </p:nvSpPr>
        <p:spPr/>
        <p:txBody>
          <a:bodyPr/>
          <a:lstStyle/>
          <a:p>
            <a:pPr marL="0" indent="0" eaLnBrk="1" hangingPunct="1">
              <a:spcBef>
                <a:spcPct val="50000"/>
              </a:spcBef>
              <a:spcAft>
                <a:spcPct val="0"/>
              </a:spcAft>
              <a:buFontTx/>
              <a:buNone/>
            </a:pPr>
            <a:r>
              <a:rPr lang="es-BO" sz="1800" b="0" smtClean="0">
                <a:solidFill>
                  <a:schemeClr val="tx1"/>
                </a:solidFill>
              </a:rPr>
              <a:t>Ra = 0,9µm									 										Ra = 0,4µm</a:t>
            </a:r>
          </a:p>
          <a:p>
            <a:pPr marL="0" indent="0" eaLnBrk="1" hangingPunct="1">
              <a:spcBef>
                <a:spcPct val="50000"/>
              </a:spcBef>
              <a:spcAft>
                <a:spcPct val="0"/>
              </a:spcAft>
              <a:buFontTx/>
              <a:buNone/>
            </a:pPr>
            <a:endParaRPr lang="es-BO" sz="1800" b="0" smtClean="0">
              <a:solidFill>
                <a:schemeClr val="tx1"/>
              </a:solidFill>
            </a:endParaRPr>
          </a:p>
        </p:txBody>
      </p:sp>
      <p:sp>
        <p:nvSpPr>
          <p:cNvPr id="53251" name="Text Box 6"/>
          <p:cNvSpPr txBox="1">
            <a:spLocks noChangeArrowheads="1"/>
          </p:cNvSpPr>
          <p:nvPr/>
        </p:nvSpPr>
        <p:spPr bwMode="auto">
          <a:xfrm rot="-5400000">
            <a:off x="3744912" y="4040188"/>
            <a:ext cx="2892425" cy="228600"/>
          </a:xfrm>
          <a:prstGeom prst="rect">
            <a:avLst/>
          </a:prstGeom>
          <a:noFill/>
          <a:ln w="9525">
            <a:noFill/>
            <a:miter lim="800000"/>
            <a:headEnd/>
            <a:tailEnd/>
          </a:ln>
        </p:spPr>
        <p:txBody>
          <a:bodyPr>
            <a:spAutoFit/>
          </a:bodyPr>
          <a:lstStyle/>
          <a:p>
            <a:pPr eaLnBrk="0" hangingPunct="0">
              <a:spcBef>
                <a:spcPct val="50000"/>
              </a:spcBef>
            </a:pPr>
            <a:r>
              <a:rPr lang="de-DE" sz="900">
                <a:solidFill>
                  <a:schemeClr val="bg1"/>
                </a:solidFill>
                <a:latin typeface="Frutiger 45 Light"/>
              </a:rPr>
              <a:t>Quelle: Hofmann, TU München</a:t>
            </a:r>
          </a:p>
        </p:txBody>
      </p:sp>
      <p:pic>
        <p:nvPicPr>
          <p:cNvPr id="53252" name="Picture 11" descr="3a_260_1_3D"/>
          <p:cNvPicPr>
            <a:picLocks noChangeAspect="1" noChangeArrowheads="1"/>
          </p:cNvPicPr>
          <p:nvPr/>
        </p:nvPicPr>
        <p:blipFill>
          <a:blip r:embed="rId2" cstate="print">
            <a:lum contrast="18000"/>
          </a:blip>
          <a:srcRect/>
          <a:stretch>
            <a:fillRect/>
          </a:stretch>
        </p:blipFill>
        <p:spPr bwMode="auto">
          <a:xfrm>
            <a:off x="1403350" y="3690938"/>
            <a:ext cx="3511550" cy="2606675"/>
          </a:xfrm>
          <a:prstGeom prst="rect">
            <a:avLst/>
          </a:prstGeom>
          <a:noFill/>
          <a:ln w="9525">
            <a:noFill/>
            <a:miter lim="800000"/>
            <a:headEnd/>
            <a:tailEnd/>
          </a:ln>
        </p:spPr>
      </p:pic>
      <p:pic>
        <p:nvPicPr>
          <p:cNvPr id="53253" name="Picture 12" descr="3-260µm-2_3D"/>
          <p:cNvPicPr>
            <a:picLocks noChangeAspect="1" noChangeArrowheads="1"/>
          </p:cNvPicPr>
          <p:nvPr/>
        </p:nvPicPr>
        <p:blipFill>
          <a:blip r:embed="rId3" cstate="print">
            <a:lum contrast="18000"/>
          </a:blip>
          <a:srcRect/>
          <a:stretch>
            <a:fillRect/>
          </a:stretch>
        </p:blipFill>
        <p:spPr bwMode="auto">
          <a:xfrm>
            <a:off x="5292725" y="3744913"/>
            <a:ext cx="3440113" cy="2552700"/>
          </a:xfrm>
          <a:prstGeom prst="rect">
            <a:avLst/>
          </a:prstGeom>
          <a:noFill/>
          <a:ln w="9525">
            <a:noFill/>
            <a:miter lim="800000"/>
            <a:headEnd/>
            <a:tailEnd/>
          </a:ln>
        </p:spPr>
      </p:pic>
      <p:pic>
        <p:nvPicPr>
          <p:cNvPr id="53254" name="Picture 15" descr="Probe 1_03"/>
          <p:cNvPicPr>
            <a:picLocks noChangeAspect="1" noChangeArrowheads="1"/>
          </p:cNvPicPr>
          <p:nvPr/>
        </p:nvPicPr>
        <p:blipFill>
          <a:blip r:embed="rId4" cstate="print"/>
          <a:srcRect/>
          <a:stretch>
            <a:fillRect/>
          </a:stretch>
        </p:blipFill>
        <p:spPr bwMode="auto">
          <a:xfrm>
            <a:off x="1692275" y="2060575"/>
            <a:ext cx="2657475" cy="1793875"/>
          </a:xfrm>
          <a:prstGeom prst="rect">
            <a:avLst/>
          </a:prstGeom>
          <a:noFill/>
          <a:ln w="9525">
            <a:noFill/>
            <a:miter lim="800000"/>
            <a:headEnd/>
            <a:tailEnd/>
          </a:ln>
        </p:spPr>
      </p:pic>
      <p:sp>
        <p:nvSpPr>
          <p:cNvPr id="53255" name="Rectangle 25"/>
          <p:cNvSpPr>
            <a:spLocks noGrp="1" noChangeArrowheads="1"/>
          </p:cNvSpPr>
          <p:nvPr>
            <p:ph type="title"/>
          </p:nvPr>
        </p:nvSpPr>
        <p:spPr/>
        <p:txBody>
          <a:bodyPr/>
          <a:lstStyle/>
          <a:p>
            <a:pPr eaLnBrk="1" hangingPunct="1"/>
            <a:r>
              <a:rPr lang="tr-TR" sz="2400" dirty="0" smtClean="0"/>
              <a:t>Yüzey uygulaması</a:t>
            </a:r>
            <a:r>
              <a:rPr lang="de-DE" sz="2400" dirty="0" smtClean="0"/>
              <a:t>- </a:t>
            </a:r>
            <a:r>
              <a:rPr lang="tr-TR" sz="2400" dirty="0" smtClean="0"/>
              <a:t>kabarcık patlaması</a:t>
            </a:r>
            <a:endParaRPr lang="de-DE" sz="2400" dirty="0" smtClean="0"/>
          </a:p>
        </p:txBody>
      </p:sp>
      <p:sp>
        <p:nvSpPr>
          <p:cNvPr id="53256" name="Text Box 26"/>
          <p:cNvSpPr txBox="1">
            <a:spLocks noChangeArrowheads="1"/>
          </p:cNvSpPr>
          <p:nvPr/>
        </p:nvSpPr>
        <p:spPr bwMode="auto">
          <a:xfrm>
            <a:off x="7524750" y="6021388"/>
            <a:ext cx="1368425" cy="244475"/>
          </a:xfrm>
          <a:prstGeom prst="rect">
            <a:avLst/>
          </a:prstGeom>
          <a:noFill/>
          <a:ln w="9525">
            <a:noFill/>
            <a:miter lim="800000"/>
            <a:headEnd/>
            <a:tailEnd/>
          </a:ln>
        </p:spPr>
        <p:txBody>
          <a:bodyPr>
            <a:spAutoFit/>
          </a:bodyPr>
          <a:lstStyle/>
          <a:p>
            <a:pPr defTabSz="180975">
              <a:spcBef>
                <a:spcPct val="50000"/>
              </a:spcBef>
              <a:spcAft>
                <a:spcPct val="25000"/>
              </a:spcAft>
            </a:pPr>
            <a:r>
              <a:rPr lang="de-DE" sz="1000"/>
              <a:t>Source: IPF Dresden</a:t>
            </a:r>
          </a:p>
        </p:txBody>
      </p:sp>
      <p:sp>
        <p:nvSpPr>
          <p:cNvPr id="53257" name="Text Box 15"/>
          <p:cNvSpPr txBox="1">
            <a:spLocks noChangeArrowheads="1"/>
          </p:cNvSpPr>
          <p:nvPr/>
        </p:nvSpPr>
        <p:spPr bwMode="auto">
          <a:xfrm>
            <a:off x="4283968" y="5724525"/>
            <a:ext cx="1977132" cy="369332"/>
          </a:xfrm>
          <a:prstGeom prst="rect">
            <a:avLst/>
          </a:prstGeom>
          <a:noFill/>
          <a:ln w="9525">
            <a:noFill/>
            <a:miter lim="800000"/>
            <a:headEnd/>
            <a:tailEnd/>
          </a:ln>
        </p:spPr>
        <p:txBody>
          <a:bodyPr wrap="square">
            <a:spAutoFit/>
          </a:bodyPr>
          <a:lstStyle/>
          <a:p>
            <a:pPr>
              <a:spcBef>
                <a:spcPct val="50000"/>
              </a:spcBef>
            </a:pPr>
            <a:r>
              <a:rPr lang="tr-TR" dirty="0" err="1" smtClean="0"/>
              <a:t>Polisajlı</a:t>
            </a:r>
            <a:r>
              <a:rPr lang="tr-TR" dirty="0" smtClean="0"/>
              <a:t> yüzey</a:t>
            </a:r>
            <a:endParaRPr lang="es-BO" dirty="0"/>
          </a:p>
        </p:txBody>
      </p:sp>
      <p:sp>
        <p:nvSpPr>
          <p:cNvPr id="53258" name="Text Box 14"/>
          <p:cNvSpPr txBox="1">
            <a:spLocks noChangeArrowheads="1"/>
          </p:cNvSpPr>
          <p:nvPr/>
        </p:nvSpPr>
        <p:spPr bwMode="auto">
          <a:xfrm>
            <a:off x="684213" y="5724525"/>
            <a:ext cx="1905000" cy="366713"/>
          </a:xfrm>
          <a:prstGeom prst="rect">
            <a:avLst/>
          </a:prstGeom>
          <a:noFill/>
          <a:ln w="9525">
            <a:noFill/>
            <a:miter lim="800000"/>
            <a:headEnd/>
            <a:tailEnd/>
          </a:ln>
        </p:spPr>
        <p:txBody>
          <a:bodyPr>
            <a:spAutoFit/>
          </a:bodyPr>
          <a:lstStyle/>
          <a:p>
            <a:pPr>
              <a:spcBef>
                <a:spcPct val="50000"/>
              </a:spcBef>
            </a:pPr>
            <a:r>
              <a:rPr lang="tr-TR" dirty="0" smtClean="0"/>
              <a:t>Kabarcıklı yapı</a:t>
            </a:r>
            <a:endParaRPr lang="es-BO" dirty="0"/>
          </a:p>
        </p:txBody>
      </p:sp>
      <p:sp>
        <p:nvSpPr>
          <p:cNvPr id="13" name="12 Dikdörtgen"/>
          <p:cNvSpPr/>
          <p:nvPr/>
        </p:nvSpPr>
        <p:spPr bwMode="auto">
          <a:xfrm>
            <a:off x="4848447" y="350876"/>
            <a:ext cx="3817088" cy="2232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495675" rtl="0" eaLnBrk="1" fontAlgn="base" latinLnBrk="0" hangingPunct="1">
              <a:lnSpc>
                <a:spcPct val="100000"/>
              </a:lnSpc>
              <a:spcBef>
                <a:spcPct val="50000"/>
              </a:spcBef>
              <a:spcAft>
                <a:spcPct val="50000"/>
              </a:spcAft>
              <a:buClrTx/>
              <a:buSzTx/>
              <a:buFontTx/>
              <a:buNone/>
              <a:tabLst/>
            </a:pPr>
            <a:endParaRPr kumimoji="0" lang="tr-TR" sz="2400" b="1" i="0" u="none" strike="noStrike" cap="none" normalizeH="0" baseline="0" smtClean="0">
              <a:ln>
                <a:noFill/>
              </a:ln>
              <a:solidFill>
                <a:schemeClr val="tx1"/>
              </a:solidFill>
              <a:effectLst/>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el 1"/>
          <p:cNvSpPr>
            <a:spLocks noGrp="1"/>
          </p:cNvSpPr>
          <p:nvPr>
            <p:ph type="title"/>
          </p:nvPr>
        </p:nvSpPr>
        <p:spPr/>
        <p:txBody>
          <a:bodyPr/>
          <a:lstStyle/>
          <a:p>
            <a:r>
              <a:rPr lang="tr-TR" sz="2400" dirty="0" smtClean="0"/>
              <a:t>Boyut karşılaştırması</a:t>
            </a:r>
            <a:endParaRPr lang="de-DE" sz="2400" dirty="0" smtClean="0"/>
          </a:p>
        </p:txBody>
      </p:sp>
      <p:sp>
        <p:nvSpPr>
          <p:cNvPr id="54274" name="Foliennummernplatzhalter 3"/>
          <p:cNvSpPr>
            <a:spLocks noGrp="1"/>
          </p:cNvSpPr>
          <p:nvPr>
            <p:ph type="sldNum" sz="quarter" idx="10"/>
          </p:nvPr>
        </p:nvSpPr>
        <p:spPr>
          <a:noFill/>
        </p:spPr>
        <p:txBody>
          <a:bodyPr/>
          <a:lstStyle/>
          <a:p>
            <a:fld id="{42CDC92A-D9E4-4456-96DF-276A91877589}" type="slidenum">
              <a:rPr lang="de-DE" smtClean="0"/>
              <a:pPr/>
              <a:t>25</a:t>
            </a:fld>
            <a:endParaRPr lang="de-DE" smtClean="0"/>
          </a:p>
        </p:txBody>
      </p:sp>
      <p:sp>
        <p:nvSpPr>
          <p:cNvPr id="9" name="Text Box 5"/>
          <p:cNvSpPr txBox="1">
            <a:spLocks noChangeArrowheads="1"/>
          </p:cNvSpPr>
          <p:nvPr/>
        </p:nvSpPr>
        <p:spPr bwMode="auto">
          <a:xfrm>
            <a:off x="468313" y="5186363"/>
            <a:ext cx="8424862" cy="1131079"/>
          </a:xfrm>
          <a:prstGeom prst="rect">
            <a:avLst/>
          </a:prstGeom>
          <a:noFill/>
          <a:ln>
            <a:noFill/>
          </a:ln>
          <a:extLst/>
        </p:spPr>
        <p:txBody>
          <a:bodyPr>
            <a:spAutoFit/>
          </a:bodyPr>
          <a:lstStyle>
            <a:lvl1pPr marL="180975" indent="180975" defTabSz="3495675" eaLnBrk="0" hangingPunct="0">
              <a:tabLst>
                <a:tab pos="361950" algn="l"/>
              </a:tabLst>
              <a:defRPr>
                <a:solidFill>
                  <a:schemeClr val="tx1"/>
                </a:solidFill>
                <a:latin typeface="Arial" charset="0"/>
                <a:cs typeface="Arial" charset="0"/>
                <a:sym typeface="Wingdings" pitchFamily="2" charset="2"/>
              </a:defRPr>
            </a:lvl1pPr>
            <a:lvl2pPr marL="742950" indent="-285750" defTabSz="3495675" eaLnBrk="0" hangingPunct="0">
              <a:tabLst>
                <a:tab pos="361950" algn="l"/>
              </a:tabLst>
              <a:defRPr>
                <a:solidFill>
                  <a:schemeClr val="tx1"/>
                </a:solidFill>
                <a:latin typeface="Arial" charset="0"/>
                <a:cs typeface="Arial" charset="0"/>
                <a:sym typeface="Wingdings" pitchFamily="2" charset="2"/>
              </a:defRPr>
            </a:lvl2pPr>
            <a:lvl3pPr marL="1143000" indent="-228600" defTabSz="3495675" eaLnBrk="0" hangingPunct="0">
              <a:tabLst>
                <a:tab pos="361950" algn="l"/>
              </a:tabLst>
              <a:defRPr>
                <a:solidFill>
                  <a:schemeClr val="tx1"/>
                </a:solidFill>
                <a:latin typeface="Arial" charset="0"/>
                <a:cs typeface="Arial" charset="0"/>
                <a:sym typeface="Wingdings" pitchFamily="2" charset="2"/>
              </a:defRPr>
            </a:lvl3pPr>
            <a:lvl4pPr marL="1600200" indent="-228600" defTabSz="3495675" eaLnBrk="0" hangingPunct="0">
              <a:tabLst>
                <a:tab pos="361950" algn="l"/>
              </a:tabLst>
              <a:defRPr>
                <a:solidFill>
                  <a:schemeClr val="tx1"/>
                </a:solidFill>
                <a:latin typeface="Arial" charset="0"/>
                <a:cs typeface="Arial" charset="0"/>
                <a:sym typeface="Wingdings" pitchFamily="2" charset="2"/>
              </a:defRPr>
            </a:lvl4pPr>
            <a:lvl5pPr marL="2057400" indent="-228600" defTabSz="3495675" eaLnBrk="0" hangingPunct="0">
              <a:tabLst>
                <a:tab pos="361950" algn="l"/>
              </a:tabLst>
              <a:defRPr>
                <a:solidFill>
                  <a:schemeClr val="tx1"/>
                </a:solidFill>
                <a:latin typeface="Arial" charset="0"/>
                <a:cs typeface="Arial" charset="0"/>
                <a:sym typeface="Wingdings" pitchFamily="2" charset="2"/>
              </a:defRPr>
            </a:lvl5pPr>
            <a:lvl6pPr marL="2514600" indent="-228600" defTabSz="3495675" eaLnBrk="0" fontAlgn="base" hangingPunct="0">
              <a:spcBef>
                <a:spcPct val="0"/>
              </a:spcBef>
              <a:spcAft>
                <a:spcPct val="0"/>
              </a:spcAft>
              <a:tabLst>
                <a:tab pos="361950" algn="l"/>
              </a:tabLst>
              <a:defRPr>
                <a:solidFill>
                  <a:schemeClr val="tx1"/>
                </a:solidFill>
                <a:latin typeface="Arial" charset="0"/>
                <a:cs typeface="Arial" charset="0"/>
                <a:sym typeface="Wingdings" pitchFamily="2" charset="2"/>
              </a:defRPr>
            </a:lvl6pPr>
            <a:lvl7pPr marL="2971800" indent="-228600" defTabSz="3495675" eaLnBrk="0" fontAlgn="base" hangingPunct="0">
              <a:spcBef>
                <a:spcPct val="0"/>
              </a:spcBef>
              <a:spcAft>
                <a:spcPct val="0"/>
              </a:spcAft>
              <a:tabLst>
                <a:tab pos="361950" algn="l"/>
              </a:tabLst>
              <a:defRPr>
                <a:solidFill>
                  <a:schemeClr val="tx1"/>
                </a:solidFill>
                <a:latin typeface="Arial" charset="0"/>
                <a:cs typeface="Arial" charset="0"/>
                <a:sym typeface="Wingdings" pitchFamily="2" charset="2"/>
              </a:defRPr>
            </a:lvl7pPr>
            <a:lvl8pPr marL="3429000" indent="-228600" defTabSz="3495675" eaLnBrk="0" fontAlgn="base" hangingPunct="0">
              <a:spcBef>
                <a:spcPct val="0"/>
              </a:spcBef>
              <a:spcAft>
                <a:spcPct val="0"/>
              </a:spcAft>
              <a:tabLst>
                <a:tab pos="361950" algn="l"/>
              </a:tabLst>
              <a:defRPr>
                <a:solidFill>
                  <a:schemeClr val="tx1"/>
                </a:solidFill>
                <a:latin typeface="Arial" charset="0"/>
                <a:cs typeface="Arial" charset="0"/>
                <a:sym typeface="Wingdings" pitchFamily="2" charset="2"/>
              </a:defRPr>
            </a:lvl8pPr>
            <a:lvl9pPr marL="3886200" indent="-228600" defTabSz="3495675" eaLnBrk="0" fontAlgn="base" hangingPunct="0">
              <a:spcBef>
                <a:spcPct val="0"/>
              </a:spcBef>
              <a:spcAft>
                <a:spcPct val="0"/>
              </a:spcAft>
              <a:tabLst>
                <a:tab pos="361950" algn="l"/>
              </a:tabLst>
              <a:defRPr>
                <a:solidFill>
                  <a:schemeClr val="tx1"/>
                </a:solidFill>
                <a:latin typeface="Arial" charset="0"/>
                <a:cs typeface="Arial" charset="0"/>
                <a:sym typeface="Wingdings" pitchFamily="2" charset="2"/>
              </a:defRPr>
            </a:lvl9pPr>
          </a:lstStyle>
          <a:p>
            <a:pPr marL="355600" indent="-177800" eaLnBrk="1" hangingPunct="1">
              <a:spcBef>
                <a:spcPct val="50000"/>
              </a:spcBef>
              <a:spcAft>
                <a:spcPct val="25000"/>
              </a:spcAft>
              <a:buClr>
                <a:srgbClr val="FF0000"/>
              </a:buClr>
              <a:buFontTx/>
              <a:buChar char="•"/>
              <a:defRPr/>
            </a:pPr>
            <a:r>
              <a:rPr lang="tr-TR" dirty="0" smtClean="0"/>
              <a:t>240 </a:t>
            </a:r>
            <a:r>
              <a:rPr lang="tr-TR" dirty="0" err="1" smtClean="0"/>
              <a:t>grit</a:t>
            </a:r>
            <a:r>
              <a:rPr lang="tr-TR" dirty="0" smtClean="0"/>
              <a:t> mekanik cilalama yolu ile elde edilmiş </a:t>
            </a:r>
            <a:r>
              <a:rPr lang="tr-TR" dirty="0" err="1" smtClean="0"/>
              <a:t>Ra</a:t>
            </a:r>
            <a:r>
              <a:rPr lang="tr-TR" dirty="0" smtClean="0"/>
              <a:t>=0,6 </a:t>
            </a:r>
            <a:r>
              <a:rPr lang="en-US" dirty="0" smtClean="0"/>
              <a:t>µm</a:t>
            </a:r>
            <a:r>
              <a:rPr lang="tr-TR" dirty="0" smtClean="0"/>
              <a:t> düzeyinde yüzey pürüzlülüğüne sahip tipik bir paslanmaz çelik yüzey profili</a:t>
            </a:r>
            <a:endParaRPr lang="en-US" dirty="0" smtClean="0"/>
          </a:p>
          <a:p>
            <a:pPr eaLnBrk="1" hangingPunct="1">
              <a:spcBef>
                <a:spcPct val="50000"/>
              </a:spcBef>
              <a:spcAft>
                <a:spcPct val="25000"/>
              </a:spcAft>
              <a:buClr>
                <a:srgbClr val="FF0000"/>
              </a:buClr>
              <a:buFontTx/>
              <a:buChar char="•"/>
              <a:defRPr/>
            </a:pPr>
            <a:r>
              <a:rPr lang="tr-TR" dirty="0" smtClean="0"/>
              <a:t>Yüzeyde hata ya da hasar yok</a:t>
            </a:r>
            <a:endParaRPr lang="en-US" dirty="0" smtClean="0"/>
          </a:p>
        </p:txBody>
      </p:sp>
      <p:pic>
        <p:nvPicPr>
          <p:cNvPr id="54276" name="Grafik 3"/>
          <p:cNvPicPr>
            <a:picLocks noChangeAspect="1"/>
          </p:cNvPicPr>
          <p:nvPr/>
        </p:nvPicPr>
        <p:blipFill>
          <a:blip r:embed="rId3" cstate="print"/>
          <a:srcRect t="6866" r="7773"/>
          <a:stretch>
            <a:fillRect/>
          </a:stretch>
        </p:blipFill>
        <p:spPr bwMode="auto">
          <a:xfrm>
            <a:off x="927100" y="1628775"/>
            <a:ext cx="7045325" cy="3557588"/>
          </a:xfrm>
          <a:prstGeom prst="rect">
            <a:avLst/>
          </a:prstGeom>
          <a:noFill/>
          <a:ln w="9525">
            <a:noFill/>
            <a:miter lim="800000"/>
            <a:headEnd/>
            <a:tailEnd/>
          </a:ln>
        </p:spPr>
      </p:pic>
      <p:sp>
        <p:nvSpPr>
          <p:cNvPr id="54277" name="Text Box 26"/>
          <p:cNvSpPr txBox="1">
            <a:spLocks noChangeArrowheads="1"/>
          </p:cNvSpPr>
          <p:nvPr/>
        </p:nvSpPr>
        <p:spPr bwMode="auto">
          <a:xfrm>
            <a:off x="4572000" y="6021388"/>
            <a:ext cx="4321175" cy="246062"/>
          </a:xfrm>
          <a:prstGeom prst="rect">
            <a:avLst/>
          </a:prstGeom>
          <a:noFill/>
          <a:ln w="9525">
            <a:noFill/>
            <a:miter lim="800000"/>
            <a:headEnd/>
            <a:tailEnd/>
          </a:ln>
        </p:spPr>
        <p:txBody>
          <a:bodyPr>
            <a:spAutoFit/>
          </a:bodyPr>
          <a:lstStyle/>
          <a:p>
            <a:pPr defTabSz="180975">
              <a:spcBef>
                <a:spcPct val="50000"/>
              </a:spcBef>
              <a:spcAft>
                <a:spcPct val="25000"/>
              </a:spcAft>
            </a:pPr>
            <a:r>
              <a:rPr lang="tr-TR" sz="1000" dirty="0" smtClean="0"/>
              <a:t>Kaynak: </a:t>
            </a:r>
            <a:r>
              <a:rPr lang="de-DE" sz="1000" dirty="0" smtClean="0"/>
              <a:t>Fraunhofer </a:t>
            </a:r>
            <a:r>
              <a:rPr lang="de-DE" sz="1000" dirty="0"/>
              <a:t>AVV,  Leibniz –Institut für </a:t>
            </a:r>
            <a:r>
              <a:rPr lang="de-DE" sz="1000" dirty="0" err="1"/>
              <a:t>Polymerforschung</a:t>
            </a:r>
            <a:r>
              <a:rPr lang="de-DE" sz="1000" dirty="0"/>
              <a:t> Dresden</a:t>
            </a:r>
          </a:p>
        </p:txBody>
      </p:sp>
      <p:sp>
        <p:nvSpPr>
          <p:cNvPr id="8" name="7 Dikdörtgen"/>
          <p:cNvSpPr/>
          <p:nvPr/>
        </p:nvSpPr>
        <p:spPr bwMode="auto">
          <a:xfrm>
            <a:off x="4848447" y="350876"/>
            <a:ext cx="3817088" cy="2232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495675" rtl="0" eaLnBrk="1" fontAlgn="base" latinLnBrk="0" hangingPunct="1">
              <a:lnSpc>
                <a:spcPct val="100000"/>
              </a:lnSpc>
              <a:spcBef>
                <a:spcPct val="50000"/>
              </a:spcBef>
              <a:spcAft>
                <a:spcPct val="50000"/>
              </a:spcAft>
              <a:buClrTx/>
              <a:buSzTx/>
              <a:buFontTx/>
              <a:buNone/>
              <a:tabLst/>
            </a:pPr>
            <a:endParaRPr kumimoji="0" lang="tr-TR" sz="2400" b="1" i="0" u="none" strike="noStrike" cap="none" normalizeH="0" baseline="0" smtClean="0">
              <a:ln>
                <a:noFill/>
              </a:ln>
              <a:solidFill>
                <a:schemeClr val="tx1"/>
              </a:solidFill>
              <a:effectLst/>
              <a:latin typeface="Arial" charset="0"/>
              <a:cs typeface="Arial" charset="0"/>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dirty="0" err="1" smtClean="0"/>
              <a:t>Biyofilm</a:t>
            </a:r>
            <a:r>
              <a:rPr lang="tr-TR" sz="3600" b="1" dirty="0" smtClean="0"/>
              <a:t> içinde </a:t>
            </a:r>
            <a:r>
              <a:rPr lang="tr-TR" sz="3600" b="1" dirty="0" err="1" smtClean="0"/>
              <a:t>mikrobiyel</a:t>
            </a:r>
            <a:r>
              <a:rPr lang="tr-TR" sz="3600" b="1" dirty="0" smtClean="0"/>
              <a:t> </a:t>
            </a:r>
            <a:r>
              <a:rPr lang="tr-TR" sz="3600" b="1" dirty="0" err="1" smtClean="0"/>
              <a:t>interaksiyonlar</a:t>
            </a:r>
            <a:endParaRPr lang="tr-TR" sz="3600" b="1" dirty="0"/>
          </a:p>
        </p:txBody>
      </p:sp>
      <p:pic>
        <p:nvPicPr>
          <p:cNvPr id="1026" name="Picture 2"/>
          <p:cNvPicPr>
            <a:picLocks noChangeAspect="1" noChangeArrowheads="1"/>
          </p:cNvPicPr>
          <p:nvPr/>
        </p:nvPicPr>
        <p:blipFill>
          <a:blip r:embed="rId2" cstate="print"/>
          <a:srcRect/>
          <a:stretch>
            <a:fillRect/>
          </a:stretch>
        </p:blipFill>
        <p:spPr bwMode="auto">
          <a:xfrm>
            <a:off x="251520" y="1268760"/>
            <a:ext cx="5532263" cy="5102930"/>
          </a:xfrm>
          <a:prstGeom prst="rect">
            <a:avLst/>
          </a:prstGeom>
          <a:noFill/>
          <a:ln w="9525">
            <a:noFill/>
            <a:miter lim="800000"/>
            <a:headEnd/>
            <a:tailEnd/>
          </a:ln>
        </p:spPr>
      </p:pic>
      <p:sp>
        <p:nvSpPr>
          <p:cNvPr id="5" name="4 Metin kutusu"/>
          <p:cNvSpPr txBox="1"/>
          <p:nvPr/>
        </p:nvSpPr>
        <p:spPr>
          <a:xfrm>
            <a:off x="5868144" y="2060848"/>
            <a:ext cx="3096344" cy="1477328"/>
          </a:xfrm>
          <a:prstGeom prst="rect">
            <a:avLst/>
          </a:prstGeom>
          <a:noFill/>
        </p:spPr>
        <p:txBody>
          <a:bodyPr wrap="square" rtlCol="0">
            <a:spAutoFit/>
          </a:bodyPr>
          <a:lstStyle/>
          <a:p>
            <a:r>
              <a:rPr lang="tr-TR" i="1" dirty="0" err="1" smtClean="0"/>
              <a:t>Stretococcus</a:t>
            </a:r>
            <a:r>
              <a:rPr lang="tr-TR" i="1" dirty="0" smtClean="0"/>
              <a:t> </a:t>
            </a:r>
            <a:r>
              <a:rPr lang="tr-TR" i="1" dirty="0" err="1" smtClean="0"/>
              <a:t>mutans</a:t>
            </a:r>
            <a:r>
              <a:rPr lang="tr-TR" dirty="0" smtClean="0"/>
              <a:t> </a:t>
            </a:r>
            <a:r>
              <a:rPr lang="tr-TR" dirty="0" err="1" smtClean="0"/>
              <a:t>and</a:t>
            </a:r>
            <a:r>
              <a:rPr lang="tr-TR" dirty="0" smtClean="0"/>
              <a:t> </a:t>
            </a:r>
            <a:r>
              <a:rPr lang="tr-TR" i="1" dirty="0" err="1" smtClean="0"/>
              <a:t>Candia</a:t>
            </a:r>
            <a:r>
              <a:rPr lang="tr-TR" i="1" dirty="0" smtClean="0"/>
              <a:t> </a:t>
            </a:r>
            <a:r>
              <a:rPr lang="tr-TR" i="1" dirty="0" err="1" smtClean="0"/>
              <a:t>albicans</a:t>
            </a:r>
            <a:r>
              <a:rPr lang="tr-TR" dirty="0" err="1" smtClean="0"/>
              <a:t>’ın</a:t>
            </a:r>
            <a:r>
              <a:rPr lang="tr-TR" dirty="0" smtClean="0"/>
              <a:t> titanyum ile interaksiyonu</a:t>
            </a:r>
          </a:p>
          <a:p>
            <a:endParaRPr lang="tr-TR" dirty="0" smtClean="0"/>
          </a:p>
          <a:p>
            <a:r>
              <a:rPr lang="tr-TR" dirty="0" smtClean="0"/>
              <a:t>Kaynak: </a:t>
            </a:r>
            <a:r>
              <a:rPr lang="tr-TR" dirty="0" err="1" smtClean="0"/>
              <a:t>Percival</a:t>
            </a:r>
            <a:r>
              <a:rPr lang="tr-TR" dirty="0" smtClean="0"/>
              <a:t> ve ark. )2011)</a:t>
            </a:r>
            <a:endParaRPr lang="tr-TR" dirty="0"/>
          </a:p>
        </p:txBody>
      </p:sp>
      <p:sp>
        <p:nvSpPr>
          <p:cNvPr id="6" name="5 Metin kutusu"/>
          <p:cNvSpPr txBox="1"/>
          <p:nvPr/>
        </p:nvSpPr>
        <p:spPr>
          <a:xfrm>
            <a:off x="5868144" y="4077072"/>
            <a:ext cx="3168352" cy="1200329"/>
          </a:xfrm>
          <a:prstGeom prst="rect">
            <a:avLst/>
          </a:prstGeom>
          <a:noFill/>
        </p:spPr>
        <p:txBody>
          <a:bodyPr wrap="square" rtlCol="0">
            <a:spAutoFit/>
          </a:bodyPr>
          <a:lstStyle/>
          <a:p>
            <a:r>
              <a:rPr lang="tr-TR" dirty="0" smtClean="0"/>
              <a:t>Bir organizmanın oksijen tüketimi anaerobik diğer organizmanın gelişimini destekliyor</a:t>
            </a: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b="1" dirty="0" err="1" smtClean="0"/>
              <a:t>Biyofilmin</a:t>
            </a:r>
            <a:r>
              <a:rPr lang="tr-TR" sz="3600" b="1" dirty="0" smtClean="0"/>
              <a:t> ortamdan ayrılması ve dağılması</a:t>
            </a:r>
            <a:endParaRPr lang="tr-TR" sz="3600" b="1" dirty="0"/>
          </a:p>
        </p:txBody>
      </p:sp>
      <p:sp>
        <p:nvSpPr>
          <p:cNvPr id="3" name="2 İçerik Yer Tutucusu"/>
          <p:cNvSpPr>
            <a:spLocks noGrp="1"/>
          </p:cNvSpPr>
          <p:nvPr>
            <p:ph idx="1"/>
          </p:nvPr>
        </p:nvSpPr>
        <p:spPr/>
        <p:txBody>
          <a:bodyPr/>
          <a:lstStyle/>
          <a:p>
            <a:r>
              <a:rPr lang="tr-TR" dirty="0" smtClean="0"/>
              <a:t>Erozyon (</a:t>
            </a:r>
            <a:r>
              <a:rPr lang="tr-TR" dirty="0" err="1" smtClean="0"/>
              <a:t>erosion</a:t>
            </a:r>
            <a:r>
              <a:rPr lang="tr-TR" dirty="0" smtClean="0"/>
              <a:t>)</a:t>
            </a:r>
          </a:p>
          <a:p>
            <a:r>
              <a:rPr lang="tr-TR" dirty="0" smtClean="0"/>
              <a:t>Kabuk ayrılması yapısı (</a:t>
            </a:r>
            <a:r>
              <a:rPr lang="tr-TR" dirty="0" err="1" smtClean="0"/>
              <a:t>sloughing</a:t>
            </a:r>
            <a:r>
              <a:rPr lang="tr-TR" dirty="0" smtClean="0"/>
              <a:t>)</a:t>
            </a:r>
          </a:p>
          <a:p>
            <a:r>
              <a:rPr lang="tr-TR" dirty="0" smtClean="0"/>
              <a:t>Aşınma (</a:t>
            </a:r>
            <a:r>
              <a:rPr lang="tr-TR" dirty="0" err="1" smtClean="0"/>
              <a:t>abrasion</a:t>
            </a:r>
            <a:r>
              <a:rPr lang="tr-TR" dirty="0" smtClean="0"/>
              <a:t>)</a:t>
            </a: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dirty="0" err="1" smtClean="0"/>
              <a:t>Biyofilmin</a:t>
            </a:r>
            <a:r>
              <a:rPr lang="tr-TR" sz="3600" b="1" dirty="0" smtClean="0"/>
              <a:t> ayrılmasını etkileyen faktörler</a:t>
            </a:r>
            <a:endParaRPr lang="tr-TR" sz="3600" b="1" dirty="0"/>
          </a:p>
        </p:txBody>
      </p:sp>
      <p:sp>
        <p:nvSpPr>
          <p:cNvPr id="3" name="2 İçerik Yer Tutucusu"/>
          <p:cNvSpPr>
            <a:spLocks noGrp="1"/>
          </p:cNvSpPr>
          <p:nvPr>
            <p:ph idx="1"/>
          </p:nvPr>
        </p:nvSpPr>
        <p:spPr/>
        <p:txBody>
          <a:bodyPr>
            <a:normAutofit fontScale="92500" lnSpcReduction="10000"/>
          </a:bodyPr>
          <a:lstStyle/>
          <a:p>
            <a:r>
              <a:rPr lang="tr-TR" dirty="0" smtClean="0"/>
              <a:t>pH</a:t>
            </a:r>
          </a:p>
          <a:p>
            <a:r>
              <a:rPr lang="tr-TR" dirty="0" smtClean="0"/>
              <a:t>Sıcaklık</a:t>
            </a:r>
          </a:p>
          <a:p>
            <a:r>
              <a:rPr lang="tr-TR" dirty="0" smtClean="0"/>
              <a:t>Organik </a:t>
            </a:r>
            <a:r>
              <a:rPr lang="tr-TR" dirty="0" err="1" smtClean="0"/>
              <a:t>makromolekül</a:t>
            </a:r>
            <a:r>
              <a:rPr lang="tr-TR" dirty="0" smtClean="0"/>
              <a:t> </a:t>
            </a:r>
            <a:r>
              <a:rPr lang="tr-TR" dirty="0" err="1" smtClean="0"/>
              <a:t>konsnatrasyonu</a:t>
            </a:r>
            <a:r>
              <a:rPr lang="tr-TR" dirty="0" smtClean="0"/>
              <a:t> (</a:t>
            </a:r>
            <a:r>
              <a:rPr lang="tr-TR" dirty="0" err="1" smtClean="0"/>
              <a:t>substrattaki</a:t>
            </a:r>
            <a:r>
              <a:rPr lang="tr-TR" dirty="0" smtClean="0"/>
              <a:t> ya da sıvıdaki)</a:t>
            </a:r>
          </a:p>
          <a:p>
            <a:pPr>
              <a:buNone/>
            </a:pPr>
            <a:endParaRPr lang="tr-TR" dirty="0" smtClean="0"/>
          </a:p>
          <a:p>
            <a:pPr algn="ctr">
              <a:buNone/>
            </a:pPr>
            <a:r>
              <a:rPr lang="tr-TR" dirty="0" err="1" smtClean="0">
                <a:solidFill>
                  <a:srgbClr val="FF0000"/>
                </a:solidFill>
              </a:rPr>
              <a:t>Suş</a:t>
            </a:r>
            <a:r>
              <a:rPr lang="tr-TR" dirty="0" smtClean="0">
                <a:solidFill>
                  <a:srgbClr val="FF0000"/>
                </a:solidFill>
              </a:rPr>
              <a:t>/türe bağımlı etki!!!</a:t>
            </a:r>
          </a:p>
          <a:p>
            <a:pPr algn="ctr">
              <a:buNone/>
            </a:pPr>
            <a:endParaRPr lang="tr-TR" dirty="0" smtClean="0">
              <a:solidFill>
                <a:srgbClr val="FF0000"/>
              </a:solidFill>
            </a:endParaRPr>
          </a:p>
          <a:p>
            <a:pPr algn="ctr">
              <a:buNone/>
            </a:pPr>
            <a:r>
              <a:rPr lang="tr-TR" sz="3000" i="1" dirty="0" smtClean="0"/>
              <a:t>Ayrılan </a:t>
            </a:r>
            <a:r>
              <a:rPr lang="tr-TR" sz="3000" i="1" dirty="0" err="1" smtClean="0"/>
              <a:t>biyofilm</a:t>
            </a:r>
            <a:r>
              <a:rPr lang="tr-TR" sz="3000" i="1" dirty="0" smtClean="0"/>
              <a:t> tabaka yüzey pürüzlülüğü olan alanlarda diğer </a:t>
            </a:r>
            <a:r>
              <a:rPr lang="tr-TR" sz="3000" i="1" dirty="0" err="1" smtClean="0"/>
              <a:t>biyofilm</a:t>
            </a:r>
            <a:r>
              <a:rPr lang="tr-TR" sz="3000" i="1" dirty="0" smtClean="0"/>
              <a:t> </a:t>
            </a:r>
            <a:r>
              <a:rPr lang="tr-TR" sz="3000" i="1" dirty="0" err="1" smtClean="0"/>
              <a:t>parçacıklaır</a:t>
            </a:r>
            <a:r>
              <a:rPr lang="tr-TR" sz="3000" i="1" dirty="0" smtClean="0"/>
              <a:t> ile bütünleşebilir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4.gif                                                       0000B05DMacintosh HD                   ABA78158:"/>
          <p:cNvPicPr>
            <a:picLocks noChangeAspect="1" noChangeArrowheads="1"/>
          </p:cNvPicPr>
          <p:nvPr/>
        </p:nvPicPr>
        <p:blipFill>
          <a:blip r:embed="rId2" cstate="print"/>
          <a:srcRect/>
          <a:stretch>
            <a:fillRect/>
          </a:stretch>
        </p:blipFill>
        <p:spPr bwMode="auto">
          <a:xfrm>
            <a:off x="251520" y="3861047"/>
            <a:ext cx="3083024" cy="2512295"/>
          </a:xfrm>
          <a:prstGeom prst="rect">
            <a:avLst/>
          </a:prstGeom>
          <a:noFill/>
        </p:spPr>
      </p:pic>
      <p:pic>
        <p:nvPicPr>
          <p:cNvPr id="5" name="Picture 6" descr="biofilm.gif                                                    0000B05DMacintosh HD                   ABA78158:"/>
          <p:cNvPicPr>
            <a:picLocks noChangeAspect="1" noChangeArrowheads="1"/>
          </p:cNvPicPr>
          <p:nvPr/>
        </p:nvPicPr>
        <p:blipFill>
          <a:blip r:embed="rId3" cstate="print"/>
          <a:srcRect/>
          <a:stretch>
            <a:fillRect/>
          </a:stretch>
        </p:blipFill>
        <p:spPr bwMode="auto">
          <a:xfrm>
            <a:off x="5604678" y="3861047"/>
            <a:ext cx="3183662" cy="2484328"/>
          </a:xfrm>
          <a:prstGeom prst="rect">
            <a:avLst/>
          </a:prstGeom>
          <a:noFill/>
        </p:spPr>
      </p:pic>
      <p:pic>
        <p:nvPicPr>
          <p:cNvPr id="6" name="Picture 4" descr=" fig4a.gif                                                      0000B05DMacintosh HD                   ABA78158:"/>
          <p:cNvPicPr>
            <a:picLocks noChangeAspect="1" noChangeArrowheads="1"/>
          </p:cNvPicPr>
          <p:nvPr/>
        </p:nvPicPr>
        <p:blipFill>
          <a:blip r:embed="rId4" cstate="print"/>
          <a:srcRect/>
          <a:stretch>
            <a:fillRect/>
          </a:stretch>
        </p:blipFill>
        <p:spPr bwMode="auto">
          <a:xfrm>
            <a:off x="152128" y="590040"/>
            <a:ext cx="3182416" cy="2483356"/>
          </a:xfrm>
          <a:prstGeom prst="rect">
            <a:avLst/>
          </a:prstGeom>
          <a:noFill/>
        </p:spPr>
      </p:pic>
      <p:pic>
        <p:nvPicPr>
          <p:cNvPr id="7" name="Picture 5" descr=" fig4b.gif                                                      0000B05DMacintosh HD                   ABA78158:"/>
          <p:cNvPicPr>
            <a:picLocks noChangeAspect="1" noChangeArrowheads="1"/>
          </p:cNvPicPr>
          <p:nvPr/>
        </p:nvPicPr>
        <p:blipFill>
          <a:blip r:embed="rId5" cstate="print"/>
          <a:srcRect/>
          <a:stretch>
            <a:fillRect/>
          </a:stretch>
        </p:blipFill>
        <p:spPr bwMode="auto">
          <a:xfrm>
            <a:off x="5605924" y="590040"/>
            <a:ext cx="3182416" cy="2483356"/>
          </a:xfrm>
          <a:prstGeom prst="rect">
            <a:avLst/>
          </a:prstGeom>
          <a:noFill/>
        </p:spPr>
      </p:pic>
      <p:sp>
        <p:nvSpPr>
          <p:cNvPr id="8" name="Metin kutusu 7"/>
          <p:cNvSpPr txBox="1"/>
          <p:nvPr/>
        </p:nvSpPr>
        <p:spPr>
          <a:xfrm>
            <a:off x="1187624" y="116632"/>
            <a:ext cx="6696744" cy="369332"/>
          </a:xfrm>
          <a:prstGeom prst="rect">
            <a:avLst/>
          </a:prstGeom>
          <a:noFill/>
        </p:spPr>
        <p:txBody>
          <a:bodyPr wrap="square" rtlCol="0">
            <a:spAutoFit/>
          </a:bodyPr>
          <a:lstStyle/>
          <a:p>
            <a:pPr algn="ctr"/>
            <a:r>
              <a:rPr lang="tr-TR" b="1" dirty="0" smtClean="0"/>
              <a:t>Fiber filtre yüzeyinde </a:t>
            </a:r>
            <a:r>
              <a:rPr lang="tr-TR" b="1" dirty="0" err="1" smtClean="0"/>
              <a:t>biyofilm</a:t>
            </a:r>
            <a:r>
              <a:rPr lang="tr-TR" b="1" dirty="0" smtClean="0"/>
              <a:t> oluşumu</a:t>
            </a:r>
            <a:endParaRPr lang="en-GB" b="1" dirty="0"/>
          </a:p>
        </p:txBody>
      </p:sp>
      <p:sp>
        <p:nvSpPr>
          <p:cNvPr id="9" name="Metin kutusu 8"/>
          <p:cNvSpPr txBox="1"/>
          <p:nvPr/>
        </p:nvSpPr>
        <p:spPr>
          <a:xfrm>
            <a:off x="1339297" y="3284984"/>
            <a:ext cx="6696744" cy="369332"/>
          </a:xfrm>
          <a:prstGeom prst="rect">
            <a:avLst/>
          </a:prstGeom>
          <a:noFill/>
        </p:spPr>
        <p:txBody>
          <a:bodyPr wrap="square" rtlCol="0">
            <a:spAutoFit/>
          </a:bodyPr>
          <a:lstStyle/>
          <a:p>
            <a:pPr algn="ctr"/>
            <a:r>
              <a:rPr lang="tr-TR" b="1" dirty="0" smtClean="0"/>
              <a:t>Diş yüzeyinde </a:t>
            </a:r>
            <a:r>
              <a:rPr lang="tr-TR" b="1" dirty="0" err="1" smtClean="0"/>
              <a:t>biyofilm</a:t>
            </a:r>
            <a:r>
              <a:rPr lang="tr-TR" b="1" dirty="0" smtClean="0"/>
              <a:t>/plak oluşumu</a:t>
            </a:r>
            <a:endParaRPr lang="en-GB" b="1" dirty="0"/>
          </a:p>
        </p:txBody>
      </p:sp>
      <p:cxnSp>
        <p:nvCxnSpPr>
          <p:cNvPr id="11" name="Düz Bağlayıcı 10"/>
          <p:cNvCxnSpPr/>
          <p:nvPr/>
        </p:nvCxnSpPr>
        <p:spPr>
          <a:xfrm>
            <a:off x="323528" y="3284984"/>
            <a:ext cx="828092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923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puddle2"/>
          <p:cNvPicPr>
            <a:picLocks noGrp="1" noChangeAspect="1" noChangeArrowheads="1"/>
          </p:cNvPicPr>
          <p:nvPr>
            <p:ph idx="1"/>
          </p:nvPr>
        </p:nvPicPr>
        <p:blipFill>
          <a:blip r:embed="rId2" cstate="print"/>
          <a:srcRect/>
          <a:stretch>
            <a:fillRect/>
          </a:stretch>
        </p:blipFill>
        <p:spPr bwMode="auto">
          <a:xfrm>
            <a:off x="1580978" y="2564904"/>
            <a:ext cx="5478480" cy="3710757"/>
          </a:xfrm>
          <a:prstGeom prst="rect">
            <a:avLst/>
          </a:prstGeom>
          <a:noFill/>
        </p:spPr>
      </p:pic>
      <p:sp>
        <p:nvSpPr>
          <p:cNvPr id="6" name="Oval Belirtme Çizgisi 5"/>
          <p:cNvSpPr/>
          <p:nvPr/>
        </p:nvSpPr>
        <p:spPr>
          <a:xfrm>
            <a:off x="6189490" y="559802"/>
            <a:ext cx="2952328" cy="1800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Bakterileirn</a:t>
            </a:r>
            <a:r>
              <a:rPr lang="tr-TR" dirty="0" smtClean="0"/>
              <a:t> %90’ından fazlası </a:t>
            </a:r>
            <a:r>
              <a:rPr lang="tr-TR" dirty="0" err="1" smtClean="0"/>
              <a:t>biyofilm</a:t>
            </a:r>
            <a:r>
              <a:rPr lang="tr-TR" dirty="0" smtClean="0"/>
              <a:t> yapısı içinde canlılığını sürdürebilmektedir</a:t>
            </a:r>
            <a:endParaRPr lang="en-GB" dirty="0"/>
          </a:p>
        </p:txBody>
      </p:sp>
      <p:sp>
        <p:nvSpPr>
          <p:cNvPr id="7" name="Oval Belirtme Çizgisi 6"/>
          <p:cNvSpPr/>
          <p:nvPr/>
        </p:nvSpPr>
        <p:spPr>
          <a:xfrm>
            <a:off x="755576" y="559802"/>
            <a:ext cx="2952328" cy="1800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Hava-sıvı ara yüzeylerine tutunabilme özellikleri bulunmaktadır</a:t>
            </a:r>
            <a:endParaRPr lang="en-GB" dirty="0"/>
          </a:p>
        </p:txBody>
      </p:sp>
    </p:spTree>
    <p:extLst>
      <p:ext uri="{BB962C8B-B14F-4D97-AF65-F5344CB8AC3E}">
        <p14:creationId xmlns:p14="http://schemas.microsoft.com/office/powerpoint/2010/main" val="838078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Biyofilm</a:t>
            </a:r>
            <a:r>
              <a:rPr lang="tr-TR" dirty="0" smtClean="0"/>
              <a:t> oluşumu</a:t>
            </a:r>
            <a:endParaRPr lang="en-GB" dirty="0"/>
          </a:p>
        </p:txBody>
      </p:sp>
      <p:pic>
        <p:nvPicPr>
          <p:cNvPr id="4" name="Picture 7" descr="filmform"/>
          <p:cNvPicPr>
            <a:picLocks noGrp="1" noChangeAspect="1" noChangeArrowheads="1"/>
          </p:cNvPicPr>
          <p:nvPr>
            <p:ph idx="4294967295"/>
          </p:nvPr>
        </p:nvPicPr>
        <p:blipFill>
          <a:blip r:embed="rId2" cstate="print"/>
          <a:srcRect/>
          <a:stretch>
            <a:fillRect/>
          </a:stretch>
        </p:blipFill>
        <p:spPr>
          <a:xfrm>
            <a:off x="304800" y="1676400"/>
            <a:ext cx="8229600" cy="3473450"/>
          </a:xfrm>
        </p:spPr>
      </p:pic>
      <p:sp>
        <p:nvSpPr>
          <p:cNvPr id="5" name="4 Metin kutusu"/>
          <p:cNvSpPr txBox="1"/>
          <p:nvPr/>
        </p:nvSpPr>
        <p:spPr>
          <a:xfrm>
            <a:off x="323528" y="5517232"/>
            <a:ext cx="8568952" cy="646331"/>
          </a:xfrm>
          <a:prstGeom prst="rect">
            <a:avLst/>
          </a:prstGeom>
          <a:noFill/>
        </p:spPr>
        <p:txBody>
          <a:bodyPr wrap="square" rtlCol="0">
            <a:spAutoFit/>
          </a:bodyPr>
          <a:lstStyle/>
          <a:p>
            <a:r>
              <a:rPr lang="tr-TR" dirty="0" err="1" smtClean="0"/>
              <a:t>Mikrokoloni</a:t>
            </a:r>
            <a:r>
              <a:rPr lang="tr-TR" dirty="0" smtClean="0"/>
              <a:t> oluşumu                 </a:t>
            </a:r>
            <a:r>
              <a:rPr lang="tr-TR" dirty="0" err="1" smtClean="0"/>
              <a:t>mikrokoloniler</a:t>
            </a:r>
            <a:r>
              <a:rPr lang="tr-TR" dirty="0" smtClean="0"/>
              <a:t> arası su kanalları oluşumu               su kanalları aracılığı ile besin transferi</a:t>
            </a:r>
            <a:endParaRPr lang="tr-TR" dirty="0"/>
          </a:p>
        </p:txBody>
      </p:sp>
      <p:cxnSp>
        <p:nvCxnSpPr>
          <p:cNvPr id="7" name="6 Düz Ok Bağlayıcısı"/>
          <p:cNvCxnSpPr/>
          <p:nvPr/>
        </p:nvCxnSpPr>
        <p:spPr>
          <a:xfrm>
            <a:off x="2555776" y="5733256"/>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Düz Ok Bağlayıcısı"/>
          <p:cNvCxnSpPr/>
          <p:nvPr/>
        </p:nvCxnSpPr>
        <p:spPr>
          <a:xfrm>
            <a:off x="7092280" y="5733256"/>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92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r>
              <a:rPr lang="tr-TR" dirty="0" err="1" smtClean="0"/>
              <a:t>Biyofilm</a:t>
            </a:r>
            <a:r>
              <a:rPr lang="tr-TR" dirty="0" smtClean="0"/>
              <a:t> </a:t>
            </a:r>
            <a:r>
              <a:rPr lang="tr-TR" dirty="0" err="1" smtClean="0"/>
              <a:t>matriksindeki</a:t>
            </a:r>
            <a:r>
              <a:rPr lang="tr-TR" dirty="0" smtClean="0"/>
              <a:t> mikroorganizmalar katı-sıvı ya da sıvı sıvı </a:t>
            </a:r>
            <a:r>
              <a:rPr lang="tr-TR" dirty="0" err="1" smtClean="0"/>
              <a:t>arayüzeylerinde</a:t>
            </a:r>
            <a:r>
              <a:rPr lang="tr-TR" dirty="0" smtClean="0"/>
              <a:t> lokalize olabilir</a:t>
            </a:r>
          </a:p>
          <a:p>
            <a:r>
              <a:rPr lang="tr-TR" dirty="0" smtClean="0"/>
              <a:t>Hastane enfeksiyonlarının %65’i </a:t>
            </a:r>
            <a:r>
              <a:rPr lang="tr-TR" dirty="0" err="1" smtClean="0"/>
              <a:t>biyofilm</a:t>
            </a:r>
            <a:r>
              <a:rPr lang="tr-TR" dirty="0" smtClean="0"/>
              <a:t> kaynaklı</a:t>
            </a:r>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Quorum</a:t>
            </a:r>
            <a:r>
              <a:rPr lang="tr-TR" dirty="0" smtClean="0"/>
              <a:t> </a:t>
            </a:r>
            <a:r>
              <a:rPr lang="tr-TR" dirty="0" err="1" smtClean="0"/>
              <a:t>sensing</a:t>
            </a:r>
            <a:endParaRPr lang="en-GB" dirty="0"/>
          </a:p>
        </p:txBody>
      </p:sp>
      <p:sp>
        <p:nvSpPr>
          <p:cNvPr id="3" name="İçerik Yer Tutucusu 2"/>
          <p:cNvSpPr>
            <a:spLocks noGrp="1"/>
          </p:cNvSpPr>
          <p:nvPr>
            <p:ph idx="1"/>
          </p:nvPr>
        </p:nvSpPr>
        <p:spPr/>
        <p:txBody>
          <a:bodyPr>
            <a:normAutofit lnSpcReduction="10000"/>
          </a:bodyPr>
          <a:lstStyle/>
          <a:p>
            <a:r>
              <a:rPr lang="tr-TR" sz="2800" dirty="0" smtClean="0"/>
              <a:t>Bakteri kolonisinin ortamı algılayıp genetik değişime gitmesi???</a:t>
            </a:r>
          </a:p>
          <a:p>
            <a:endParaRPr lang="tr-TR" sz="2800" dirty="0" smtClean="0"/>
          </a:p>
          <a:p>
            <a:r>
              <a:rPr lang="tr-TR" sz="2800" dirty="0" smtClean="0"/>
              <a:t>Örneğin; </a:t>
            </a:r>
            <a:r>
              <a:rPr lang="en-US" sz="2800" i="1" dirty="0" smtClean="0"/>
              <a:t>Vibrio </a:t>
            </a:r>
            <a:r>
              <a:rPr lang="en-US" sz="2800" i="1" dirty="0" err="1" smtClean="0"/>
              <a:t>fisheri</a:t>
            </a:r>
            <a:r>
              <a:rPr lang="en-US" sz="2800" i="1" dirty="0" smtClean="0"/>
              <a:t>, </a:t>
            </a:r>
            <a:r>
              <a:rPr lang="en-US" sz="2800" i="1" dirty="0" err="1" smtClean="0"/>
              <a:t>myxococcus</a:t>
            </a:r>
            <a:r>
              <a:rPr lang="en-US" sz="2800" i="1" dirty="0" smtClean="0"/>
              <a:t>, P. </a:t>
            </a:r>
            <a:r>
              <a:rPr lang="tr-TR" sz="2800" i="1" dirty="0"/>
              <a:t>a</a:t>
            </a:r>
            <a:r>
              <a:rPr lang="en-US" sz="2800" i="1" dirty="0" err="1" smtClean="0"/>
              <a:t>erugin</a:t>
            </a:r>
            <a:r>
              <a:rPr lang="tr-TR" sz="2800" i="1" dirty="0" err="1" smtClean="0"/>
              <a:t>os</a:t>
            </a:r>
            <a:r>
              <a:rPr lang="en-US" sz="2800" i="1" dirty="0" smtClean="0"/>
              <a:t>a</a:t>
            </a:r>
            <a:endParaRPr lang="tr-TR" sz="2800" i="1" dirty="0" smtClean="0"/>
          </a:p>
          <a:p>
            <a:endParaRPr lang="tr-TR" sz="2800" i="1" dirty="0"/>
          </a:p>
          <a:p>
            <a:r>
              <a:rPr lang="tr-TR" sz="2800" i="1" dirty="0" smtClean="0"/>
              <a:t>P. </a:t>
            </a:r>
            <a:r>
              <a:rPr lang="tr-TR" sz="2800" i="1" dirty="0" err="1" smtClean="0"/>
              <a:t>aureginosa</a:t>
            </a:r>
            <a:r>
              <a:rPr lang="tr-TR" sz="2800" i="1" dirty="0" smtClean="0"/>
              <a:t> </a:t>
            </a:r>
            <a:r>
              <a:rPr lang="tr-TR" sz="2800" i="1" dirty="0" err="1" smtClean="0"/>
              <a:t>planktonik</a:t>
            </a:r>
            <a:r>
              <a:rPr lang="tr-TR" sz="2800" i="1" dirty="0" smtClean="0"/>
              <a:t> formda </a:t>
            </a:r>
            <a:r>
              <a:rPr lang="tr-TR" sz="2800" i="1" dirty="0" err="1" smtClean="0"/>
              <a:t>toksik</a:t>
            </a:r>
            <a:r>
              <a:rPr lang="tr-TR" sz="2800" i="1" dirty="0" smtClean="0"/>
              <a:t> değildir ama </a:t>
            </a:r>
            <a:r>
              <a:rPr lang="tr-TR" sz="2800" i="1" dirty="0" err="1" smtClean="0"/>
              <a:t>biyofilm</a:t>
            </a:r>
            <a:r>
              <a:rPr lang="tr-TR" sz="2800" i="1" dirty="0" smtClean="0"/>
              <a:t> yapısı içinde oldukça </a:t>
            </a:r>
            <a:r>
              <a:rPr lang="tr-TR" sz="2800" i="1" dirty="0" err="1" smtClean="0"/>
              <a:t>toksik</a:t>
            </a:r>
            <a:endParaRPr lang="tr-TR" sz="2800" i="1" dirty="0" smtClean="0"/>
          </a:p>
          <a:p>
            <a:endParaRPr lang="tr-TR" sz="2800" i="1" dirty="0"/>
          </a:p>
          <a:p>
            <a:r>
              <a:rPr lang="tr-TR" sz="2800" i="1" dirty="0" smtClean="0"/>
              <a:t>Bakteri belirli boyuta ulaşana kadar bağışıklık sistemi algılayamıyor</a:t>
            </a:r>
            <a:endParaRPr lang="en-GB" sz="2800" dirty="0"/>
          </a:p>
        </p:txBody>
      </p:sp>
    </p:spTree>
    <p:extLst>
      <p:ext uri="{BB962C8B-B14F-4D97-AF65-F5344CB8AC3E}">
        <p14:creationId xmlns:p14="http://schemas.microsoft.com/office/powerpoint/2010/main" val="1295348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Quorum</a:t>
            </a:r>
            <a:r>
              <a:rPr lang="tr-TR" dirty="0" smtClean="0"/>
              <a:t> </a:t>
            </a:r>
            <a:r>
              <a:rPr lang="tr-TR" dirty="0" err="1" smtClean="0"/>
              <a:t>sensing</a:t>
            </a:r>
            <a:r>
              <a:rPr lang="tr-TR" dirty="0" smtClean="0"/>
              <a:t> (</a:t>
            </a:r>
            <a:r>
              <a:rPr lang="tr-TR" i="1" dirty="0" smtClean="0"/>
              <a:t>P. </a:t>
            </a:r>
            <a:r>
              <a:rPr lang="tr-TR" i="1" dirty="0" err="1" smtClean="0"/>
              <a:t>aureginosa</a:t>
            </a:r>
            <a:r>
              <a:rPr lang="tr-TR" dirty="0" smtClean="0"/>
              <a:t>)</a:t>
            </a:r>
            <a:endParaRPr lang="en-GB" dirty="0"/>
          </a:p>
        </p:txBody>
      </p:sp>
      <p:sp>
        <p:nvSpPr>
          <p:cNvPr id="4" name="AutoShape 8"/>
          <p:cNvSpPr>
            <a:spLocks noChangeArrowheads="1"/>
          </p:cNvSpPr>
          <p:nvPr/>
        </p:nvSpPr>
        <p:spPr bwMode="auto">
          <a:xfrm rot="-1533547">
            <a:off x="1295400" y="2438400"/>
            <a:ext cx="228600" cy="762000"/>
          </a:xfrm>
          <a:prstGeom prst="roundRect">
            <a:avLst>
              <a:gd name="adj" fmla="val 16667"/>
            </a:avLst>
          </a:prstGeom>
          <a:solidFill>
            <a:schemeClr val="accent2"/>
          </a:solidFill>
          <a:ln w="9525">
            <a:solidFill>
              <a:schemeClr val="tx1"/>
            </a:solidFill>
            <a:round/>
            <a:headEnd/>
            <a:tailEnd/>
          </a:ln>
          <a:effectLst/>
        </p:spPr>
        <p:txBody>
          <a:bodyPr wrap="none" anchor="ctr"/>
          <a:lstStyle/>
          <a:p>
            <a:endParaRPr lang="tr-TR"/>
          </a:p>
        </p:txBody>
      </p:sp>
      <p:grpSp>
        <p:nvGrpSpPr>
          <p:cNvPr id="5" name="Group 18"/>
          <p:cNvGrpSpPr>
            <a:grpSpLocks/>
          </p:cNvGrpSpPr>
          <p:nvPr/>
        </p:nvGrpSpPr>
        <p:grpSpPr bwMode="auto">
          <a:xfrm>
            <a:off x="609600" y="2057400"/>
            <a:ext cx="228600" cy="1828800"/>
            <a:chOff x="720" y="1680"/>
            <a:chExt cx="144" cy="1200"/>
          </a:xfrm>
        </p:grpSpPr>
        <p:sp>
          <p:nvSpPr>
            <p:cNvPr id="6" name="Line 9"/>
            <p:cNvSpPr>
              <a:spLocks noChangeShapeType="1"/>
            </p:cNvSpPr>
            <p:nvPr/>
          </p:nvSpPr>
          <p:spPr bwMode="auto">
            <a:xfrm>
              <a:off x="864" y="1680"/>
              <a:ext cx="0" cy="1200"/>
            </a:xfrm>
            <a:prstGeom prst="line">
              <a:avLst/>
            </a:prstGeom>
            <a:noFill/>
            <a:ln w="9525">
              <a:solidFill>
                <a:schemeClr val="tx1"/>
              </a:solidFill>
              <a:round/>
              <a:headEnd/>
              <a:tailEnd/>
            </a:ln>
            <a:effectLst/>
          </p:spPr>
          <p:txBody>
            <a:bodyPr wrap="none" anchor="ctr"/>
            <a:lstStyle/>
            <a:p>
              <a:endParaRPr lang="tr-TR"/>
            </a:p>
          </p:txBody>
        </p:sp>
        <p:sp>
          <p:nvSpPr>
            <p:cNvPr id="7" name="Line 10"/>
            <p:cNvSpPr>
              <a:spLocks noChangeShapeType="1"/>
            </p:cNvSpPr>
            <p:nvPr/>
          </p:nvSpPr>
          <p:spPr bwMode="auto">
            <a:xfrm flipH="1">
              <a:off x="720" y="1776"/>
              <a:ext cx="144" cy="96"/>
            </a:xfrm>
            <a:prstGeom prst="line">
              <a:avLst/>
            </a:prstGeom>
            <a:noFill/>
            <a:ln w="9525">
              <a:solidFill>
                <a:schemeClr val="tx1"/>
              </a:solidFill>
              <a:round/>
              <a:headEnd/>
              <a:tailEnd/>
            </a:ln>
            <a:effectLst/>
          </p:spPr>
          <p:txBody>
            <a:bodyPr wrap="none" anchor="ctr"/>
            <a:lstStyle/>
            <a:p>
              <a:endParaRPr lang="tr-TR"/>
            </a:p>
          </p:txBody>
        </p:sp>
        <p:sp>
          <p:nvSpPr>
            <p:cNvPr id="8" name="Line 11"/>
            <p:cNvSpPr>
              <a:spLocks noChangeShapeType="1"/>
            </p:cNvSpPr>
            <p:nvPr/>
          </p:nvSpPr>
          <p:spPr bwMode="auto">
            <a:xfrm flipH="1">
              <a:off x="720" y="1920"/>
              <a:ext cx="144" cy="96"/>
            </a:xfrm>
            <a:prstGeom prst="line">
              <a:avLst/>
            </a:prstGeom>
            <a:noFill/>
            <a:ln w="9525">
              <a:solidFill>
                <a:schemeClr val="tx1"/>
              </a:solidFill>
              <a:round/>
              <a:headEnd/>
              <a:tailEnd/>
            </a:ln>
            <a:effectLst/>
          </p:spPr>
          <p:txBody>
            <a:bodyPr wrap="none" anchor="ctr"/>
            <a:lstStyle/>
            <a:p>
              <a:endParaRPr lang="tr-TR"/>
            </a:p>
          </p:txBody>
        </p:sp>
        <p:sp>
          <p:nvSpPr>
            <p:cNvPr id="9" name="Line 12"/>
            <p:cNvSpPr>
              <a:spLocks noChangeShapeType="1"/>
            </p:cNvSpPr>
            <p:nvPr/>
          </p:nvSpPr>
          <p:spPr bwMode="auto">
            <a:xfrm flipH="1">
              <a:off x="720" y="2064"/>
              <a:ext cx="144" cy="96"/>
            </a:xfrm>
            <a:prstGeom prst="line">
              <a:avLst/>
            </a:prstGeom>
            <a:noFill/>
            <a:ln w="9525">
              <a:solidFill>
                <a:schemeClr val="tx1"/>
              </a:solidFill>
              <a:round/>
              <a:headEnd/>
              <a:tailEnd/>
            </a:ln>
            <a:effectLst/>
          </p:spPr>
          <p:txBody>
            <a:bodyPr wrap="none" anchor="ctr"/>
            <a:lstStyle/>
            <a:p>
              <a:endParaRPr lang="tr-TR"/>
            </a:p>
          </p:txBody>
        </p:sp>
        <p:sp>
          <p:nvSpPr>
            <p:cNvPr id="10" name="Line 13"/>
            <p:cNvSpPr>
              <a:spLocks noChangeShapeType="1"/>
            </p:cNvSpPr>
            <p:nvPr/>
          </p:nvSpPr>
          <p:spPr bwMode="auto">
            <a:xfrm flipH="1">
              <a:off x="720" y="2208"/>
              <a:ext cx="144" cy="96"/>
            </a:xfrm>
            <a:prstGeom prst="line">
              <a:avLst/>
            </a:prstGeom>
            <a:noFill/>
            <a:ln w="9525">
              <a:solidFill>
                <a:schemeClr val="tx1"/>
              </a:solidFill>
              <a:round/>
              <a:headEnd/>
              <a:tailEnd/>
            </a:ln>
            <a:effectLst/>
          </p:spPr>
          <p:txBody>
            <a:bodyPr wrap="none" anchor="ctr"/>
            <a:lstStyle/>
            <a:p>
              <a:endParaRPr lang="tr-TR"/>
            </a:p>
          </p:txBody>
        </p:sp>
        <p:sp>
          <p:nvSpPr>
            <p:cNvPr id="11" name="Line 14"/>
            <p:cNvSpPr>
              <a:spLocks noChangeShapeType="1"/>
            </p:cNvSpPr>
            <p:nvPr/>
          </p:nvSpPr>
          <p:spPr bwMode="auto">
            <a:xfrm flipH="1">
              <a:off x="720" y="2352"/>
              <a:ext cx="144" cy="96"/>
            </a:xfrm>
            <a:prstGeom prst="line">
              <a:avLst/>
            </a:prstGeom>
            <a:noFill/>
            <a:ln w="9525">
              <a:solidFill>
                <a:schemeClr val="tx1"/>
              </a:solidFill>
              <a:round/>
              <a:headEnd/>
              <a:tailEnd/>
            </a:ln>
            <a:effectLst/>
          </p:spPr>
          <p:txBody>
            <a:bodyPr wrap="none" anchor="ctr"/>
            <a:lstStyle/>
            <a:p>
              <a:endParaRPr lang="tr-TR"/>
            </a:p>
          </p:txBody>
        </p:sp>
        <p:sp>
          <p:nvSpPr>
            <p:cNvPr id="12" name="Line 15"/>
            <p:cNvSpPr>
              <a:spLocks noChangeShapeType="1"/>
            </p:cNvSpPr>
            <p:nvPr/>
          </p:nvSpPr>
          <p:spPr bwMode="auto">
            <a:xfrm flipH="1">
              <a:off x="720" y="2496"/>
              <a:ext cx="144" cy="96"/>
            </a:xfrm>
            <a:prstGeom prst="line">
              <a:avLst/>
            </a:prstGeom>
            <a:noFill/>
            <a:ln w="9525">
              <a:solidFill>
                <a:schemeClr val="tx1"/>
              </a:solidFill>
              <a:round/>
              <a:headEnd/>
              <a:tailEnd/>
            </a:ln>
            <a:effectLst/>
          </p:spPr>
          <p:txBody>
            <a:bodyPr wrap="none" anchor="ctr"/>
            <a:lstStyle/>
            <a:p>
              <a:endParaRPr lang="tr-TR"/>
            </a:p>
          </p:txBody>
        </p:sp>
        <p:sp>
          <p:nvSpPr>
            <p:cNvPr id="13" name="Line 16"/>
            <p:cNvSpPr>
              <a:spLocks noChangeShapeType="1"/>
            </p:cNvSpPr>
            <p:nvPr/>
          </p:nvSpPr>
          <p:spPr bwMode="auto">
            <a:xfrm flipH="1">
              <a:off x="720" y="2640"/>
              <a:ext cx="144" cy="96"/>
            </a:xfrm>
            <a:prstGeom prst="line">
              <a:avLst/>
            </a:prstGeom>
            <a:noFill/>
            <a:ln w="9525">
              <a:solidFill>
                <a:schemeClr val="tx1"/>
              </a:solidFill>
              <a:round/>
              <a:headEnd/>
              <a:tailEnd/>
            </a:ln>
            <a:effectLst/>
          </p:spPr>
          <p:txBody>
            <a:bodyPr wrap="none" anchor="ctr"/>
            <a:lstStyle/>
            <a:p>
              <a:endParaRPr lang="tr-TR"/>
            </a:p>
          </p:txBody>
        </p:sp>
        <p:sp>
          <p:nvSpPr>
            <p:cNvPr id="14" name="Line 17"/>
            <p:cNvSpPr>
              <a:spLocks noChangeShapeType="1"/>
            </p:cNvSpPr>
            <p:nvPr/>
          </p:nvSpPr>
          <p:spPr bwMode="auto">
            <a:xfrm flipH="1">
              <a:off x="720" y="2784"/>
              <a:ext cx="144" cy="96"/>
            </a:xfrm>
            <a:prstGeom prst="line">
              <a:avLst/>
            </a:prstGeom>
            <a:noFill/>
            <a:ln w="9525">
              <a:solidFill>
                <a:schemeClr val="tx1"/>
              </a:solidFill>
              <a:round/>
              <a:headEnd/>
              <a:tailEnd/>
            </a:ln>
            <a:effectLst/>
          </p:spPr>
          <p:txBody>
            <a:bodyPr wrap="none" anchor="ctr"/>
            <a:lstStyle/>
            <a:p>
              <a:endParaRPr lang="tr-TR"/>
            </a:p>
          </p:txBody>
        </p:sp>
      </p:grpSp>
      <p:grpSp>
        <p:nvGrpSpPr>
          <p:cNvPr id="15" name="Group 19"/>
          <p:cNvGrpSpPr>
            <a:grpSpLocks/>
          </p:cNvGrpSpPr>
          <p:nvPr/>
        </p:nvGrpSpPr>
        <p:grpSpPr bwMode="auto">
          <a:xfrm>
            <a:off x="2514600" y="2133600"/>
            <a:ext cx="228600" cy="1905000"/>
            <a:chOff x="720" y="1680"/>
            <a:chExt cx="144" cy="1200"/>
          </a:xfrm>
        </p:grpSpPr>
        <p:sp>
          <p:nvSpPr>
            <p:cNvPr id="16" name="Line 20"/>
            <p:cNvSpPr>
              <a:spLocks noChangeShapeType="1"/>
            </p:cNvSpPr>
            <p:nvPr/>
          </p:nvSpPr>
          <p:spPr bwMode="auto">
            <a:xfrm>
              <a:off x="864" y="1680"/>
              <a:ext cx="0" cy="1200"/>
            </a:xfrm>
            <a:prstGeom prst="line">
              <a:avLst/>
            </a:prstGeom>
            <a:noFill/>
            <a:ln w="9525">
              <a:solidFill>
                <a:schemeClr val="tx1"/>
              </a:solidFill>
              <a:round/>
              <a:headEnd/>
              <a:tailEnd/>
            </a:ln>
            <a:effectLst/>
          </p:spPr>
          <p:txBody>
            <a:bodyPr wrap="none" anchor="ctr"/>
            <a:lstStyle/>
            <a:p>
              <a:endParaRPr lang="tr-TR"/>
            </a:p>
          </p:txBody>
        </p:sp>
        <p:sp>
          <p:nvSpPr>
            <p:cNvPr id="17" name="Line 21"/>
            <p:cNvSpPr>
              <a:spLocks noChangeShapeType="1"/>
            </p:cNvSpPr>
            <p:nvPr/>
          </p:nvSpPr>
          <p:spPr bwMode="auto">
            <a:xfrm flipH="1">
              <a:off x="720" y="1776"/>
              <a:ext cx="144" cy="96"/>
            </a:xfrm>
            <a:prstGeom prst="line">
              <a:avLst/>
            </a:prstGeom>
            <a:noFill/>
            <a:ln w="9525">
              <a:solidFill>
                <a:schemeClr val="tx1"/>
              </a:solidFill>
              <a:round/>
              <a:headEnd/>
              <a:tailEnd/>
            </a:ln>
            <a:effectLst/>
          </p:spPr>
          <p:txBody>
            <a:bodyPr wrap="none" anchor="ctr"/>
            <a:lstStyle/>
            <a:p>
              <a:endParaRPr lang="tr-TR"/>
            </a:p>
          </p:txBody>
        </p:sp>
        <p:sp>
          <p:nvSpPr>
            <p:cNvPr id="18" name="Line 22"/>
            <p:cNvSpPr>
              <a:spLocks noChangeShapeType="1"/>
            </p:cNvSpPr>
            <p:nvPr/>
          </p:nvSpPr>
          <p:spPr bwMode="auto">
            <a:xfrm flipH="1">
              <a:off x="720" y="1920"/>
              <a:ext cx="144" cy="96"/>
            </a:xfrm>
            <a:prstGeom prst="line">
              <a:avLst/>
            </a:prstGeom>
            <a:noFill/>
            <a:ln w="9525">
              <a:solidFill>
                <a:schemeClr val="tx1"/>
              </a:solidFill>
              <a:round/>
              <a:headEnd/>
              <a:tailEnd/>
            </a:ln>
            <a:effectLst/>
          </p:spPr>
          <p:txBody>
            <a:bodyPr wrap="none" anchor="ctr"/>
            <a:lstStyle/>
            <a:p>
              <a:endParaRPr lang="tr-TR"/>
            </a:p>
          </p:txBody>
        </p:sp>
        <p:sp>
          <p:nvSpPr>
            <p:cNvPr id="19" name="Line 23"/>
            <p:cNvSpPr>
              <a:spLocks noChangeShapeType="1"/>
            </p:cNvSpPr>
            <p:nvPr/>
          </p:nvSpPr>
          <p:spPr bwMode="auto">
            <a:xfrm flipH="1">
              <a:off x="720" y="2064"/>
              <a:ext cx="144" cy="96"/>
            </a:xfrm>
            <a:prstGeom prst="line">
              <a:avLst/>
            </a:prstGeom>
            <a:noFill/>
            <a:ln w="9525">
              <a:solidFill>
                <a:schemeClr val="tx1"/>
              </a:solidFill>
              <a:round/>
              <a:headEnd/>
              <a:tailEnd/>
            </a:ln>
            <a:effectLst/>
          </p:spPr>
          <p:txBody>
            <a:bodyPr wrap="none" anchor="ctr"/>
            <a:lstStyle/>
            <a:p>
              <a:endParaRPr lang="tr-TR"/>
            </a:p>
          </p:txBody>
        </p:sp>
        <p:sp>
          <p:nvSpPr>
            <p:cNvPr id="20" name="Line 24"/>
            <p:cNvSpPr>
              <a:spLocks noChangeShapeType="1"/>
            </p:cNvSpPr>
            <p:nvPr/>
          </p:nvSpPr>
          <p:spPr bwMode="auto">
            <a:xfrm flipH="1">
              <a:off x="720" y="2208"/>
              <a:ext cx="144" cy="96"/>
            </a:xfrm>
            <a:prstGeom prst="line">
              <a:avLst/>
            </a:prstGeom>
            <a:noFill/>
            <a:ln w="9525">
              <a:solidFill>
                <a:schemeClr val="tx1"/>
              </a:solidFill>
              <a:round/>
              <a:headEnd/>
              <a:tailEnd/>
            </a:ln>
            <a:effectLst/>
          </p:spPr>
          <p:txBody>
            <a:bodyPr wrap="none" anchor="ctr"/>
            <a:lstStyle/>
            <a:p>
              <a:endParaRPr lang="tr-TR"/>
            </a:p>
          </p:txBody>
        </p:sp>
        <p:sp>
          <p:nvSpPr>
            <p:cNvPr id="21" name="Line 25"/>
            <p:cNvSpPr>
              <a:spLocks noChangeShapeType="1"/>
            </p:cNvSpPr>
            <p:nvPr/>
          </p:nvSpPr>
          <p:spPr bwMode="auto">
            <a:xfrm flipH="1">
              <a:off x="720" y="2352"/>
              <a:ext cx="144" cy="96"/>
            </a:xfrm>
            <a:prstGeom prst="line">
              <a:avLst/>
            </a:prstGeom>
            <a:noFill/>
            <a:ln w="9525">
              <a:solidFill>
                <a:schemeClr val="tx1"/>
              </a:solidFill>
              <a:round/>
              <a:headEnd/>
              <a:tailEnd/>
            </a:ln>
            <a:effectLst/>
          </p:spPr>
          <p:txBody>
            <a:bodyPr wrap="none" anchor="ctr"/>
            <a:lstStyle/>
            <a:p>
              <a:endParaRPr lang="tr-TR"/>
            </a:p>
          </p:txBody>
        </p:sp>
        <p:sp>
          <p:nvSpPr>
            <p:cNvPr id="22" name="Line 26"/>
            <p:cNvSpPr>
              <a:spLocks noChangeShapeType="1"/>
            </p:cNvSpPr>
            <p:nvPr/>
          </p:nvSpPr>
          <p:spPr bwMode="auto">
            <a:xfrm flipH="1">
              <a:off x="720" y="2496"/>
              <a:ext cx="144" cy="96"/>
            </a:xfrm>
            <a:prstGeom prst="line">
              <a:avLst/>
            </a:prstGeom>
            <a:noFill/>
            <a:ln w="9525">
              <a:solidFill>
                <a:schemeClr val="tx1"/>
              </a:solidFill>
              <a:round/>
              <a:headEnd/>
              <a:tailEnd/>
            </a:ln>
            <a:effectLst/>
          </p:spPr>
          <p:txBody>
            <a:bodyPr wrap="none" anchor="ctr"/>
            <a:lstStyle/>
            <a:p>
              <a:endParaRPr lang="tr-TR"/>
            </a:p>
          </p:txBody>
        </p:sp>
        <p:sp>
          <p:nvSpPr>
            <p:cNvPr id="23" name="Line 27"/>
            <p:cNvSpPr>
              <a:spLocks noChangeShapeType="1"/>
            </p:cNvSpPr>
            <p:nvPr/>
          </p:nvSpPr>
          <p:spPr bwMode="auto">
            <a:xfrm flipH="1">
              <a:off x="720" y="2640"/>
              <a:ext cx="144" cy="96"/>
            </a:xfrm>
            <a:prstGeom prst="line">
              <a:avLst/>
            </a:prstGeom>
            <a:noFill/>
            <a:ln w="9525">
              <a:solidFill>
                <a:schemeClr val="tx1"/>
              </a:solidFill>
              <a:round/>
              <a:headEnd/>
              <a:tailEnd/>
            </a:ln>
            <a:effectLst/>
          </p:spPr>
          <p:txBody>
            <a:bodyPr wrap="none" anchor="ctr"/>
            <a:lstStyle/>
            <a:p>
              <a:endParaRPr lang="tr-TR"/>
            </a:p>
          </p:txBody>
        </p:sp>
        <p:sp>
          <p:nvSpPr>
            <p:cNvPr id="24" name="Line 28"/>
            <p:cNvSpPr>
              <a:spLocks noChangeShapeType="1"/>
            </p:cNvSpPr>
            <p:nvPr/>
          </p:nvSpPr>
          <p:spPr bwMode="auto">
            <a:xfrm flipH="1">
              <a:off x="720" y="2784"/>
              <a:ext cx="144" cy="96"/>
            </a:xfrm>
            <a:prstGeom prst="line">
              <a:avLst/>
            </a:prstGeom>
            <a:noFill/>
            <a:ln w="9525">
              <a:solidFill>
                <a:schemeClr val="tx1"/>
              </a:solidFill>
              <a:round/>
              <a:headEnd/>
              <a:tailEnd/>
            </a:ln>
            <a:effectLst/>
          </p:spPr>
          <p:txBody>
            <a:bodyPr wrap="none" anchor="ctr"/>
            <a:lstStyle/>
            <a:p>
              <a:endParaRPr lang="tr-TR"/>
            </a:p>
          </p:txBody>
        </p:sp>
      </p:grpSp>
      <p:grpSp>
        <p:nvGrpSpPr>
          <p:cNvPr id="25" name="Group 29"/>
          <p:cNvGrpSpPr>
            <a:grpSpLocks/>
          </p:cNvGrpSpPr>
          <p:nvPr/>
        </p:nvGrpSpPr>
        <p:grpSpPr bwMode="auto">
          <a:xfrm>
            <a:off x="5105400" y="2286000"/>
            <a:ext cx="228600" cy="1905000"/>
            <a:chOff x="720" y="1680"/>
            <a:chExt cx="144" cy="1200"/>
          </a:xfrm>
        </p:grpSpPr>
        <p:sp>
          <p:nvSpPr>
            <p:cNvPr id="26" name="Line 30"/>
            <p:cNvSpPr>
              <a:spLocks noChangeShapeType="1"/>
            </p:cNvSpPr>
            <p:nvPr/>
          </p:nvSpPr>
          <p:spPr bwMode="auto">
            <a:xfrm>
              <a:off x="864" y="1680"/>
              <a:ext cx="0" cy="1200"/>
            </a:xfrm>
            <a:prstGeom prst="line">
              <a:avLst/>
            </a:prstGeom>
            <a:noFill/>
            <a:ln w="9525">
              <a:solidFill>
                <a:schemeClr val="tx1"/>
              </a:solidFill>
              <a:round/>
              <a:headEnd/>
              <a:tailEnd/>
            </a:ln>
            <a:effectLst/>
          </p:spPr>
          <p:txBody>
            <a:bodyPr wrap="none" anchor="ctr"/>
            <a:lstStyle/>
            <a:p>
              <a:endParaRPr lang="tr-TR"/>
            </a:p>
          </p:txBody>
        </p:sp>
        <p:sp>
          <p:nvSpPr>
            <p:cNvPr id="27" name="Line 31"/>
            <p:cNvSpPr>
              <a:spLocks noChangeShapeType="1"/>
            </p:cNvSpPr>
            <p:nvPr/>
          </p:nvSpPr>
          <p:spPr bwMode="auto">
            <a:xfrm flipH="1">
              <a:off x="720" y="1776"/>
              <a:ext cx="144" cy="96"/>
            </a:xfrm>
            <a:prstGeom prst="line">
              <a:avLst/>
            </a:prstGeom>
            <a:noFill/>
            <a:ln w="9525">
              <a:solidFill>
                <a:schemeClr val="tx1"/>
              </a:solidFill>
              <a:round/>
              <a:headEnd/>
              <a:tailEnd/>
            </a:ln>
            <a:effectLst/>
          </p:spPr>
          <p:txBody>
            <a:bodyPr wrap="none" anchor="ctr"/>
            <a:lstStyle/>
            <a:p>
              <a:endParaRPr lang="tr-TR"/>
            </a:p>
          </p:txBody>
        </p:sp>
        <p:sp>
          <p:nvSpPr>
            <p:cNvPr id="28" name="Line 32"/>
            <p:cNvSpPr>
              <a:spLocks noChangeShapeType="1"/>
            </p:cNvSpPr>
            <p:nvPr/>
          </p:nvSpPr>
          <p:spPr bwMode="auto">
            <a:xfrm flipH="1">
              <a:off x="720" y="1920"/>
              <a:ext cx="144" cy="96"/>
            </a:xfrm>
            <a:prstGeom prst="line">
              <a:avLst/>
            </a:prstGeom>
            <a:noFill/>
            <a:ln w="9525">
              <a:solidFill>
                <a:schemeClr val="tx1"/>
              </a:solidFill>
              <a:round/>
              <a:headEnd/>
              <a:tailEnd/>
            </a:ln>
            <a:effectLst/>
          </p:spPr>
          <p:txBody>
            <a:bodyPr wrap="none" anchor="ctr"/>
            <a:lstStyle/>
            <a:p>
              <a:endParaRPr lang="tr-TR"/>
            </a:p>
          </p:txBody>
        </p:sp>
        <p:sp>
          <p:nvSpPr>
            <p:cNvPr id="29" name="Line 33"/>
            <p:cNvSpPr>
              <a:spLocks noChangeShapeType="1"/>
            </p:cNvSpPr>
            <p:nvPr/>
          </p:nvSpPr>
          <p:spPr bwMode="auto">
            <a:xfrm flipH="1">
              <a:off x="720" y="2064"/>
              <a:ext cx="144" cy="96"/>
            </a:xfrm>
            <a:prstGeom prst="line">
              <a:avLst/>
            </a:prstGeom>
            <a:noFill/>
            <a:ln w="9525">
              <a:solidFill>
                <a:schemeClr val="tx1"/>
              </a:solidFill>
              <a:round/>
              <a:headEnd/>
              <a:tailEnd/>
            </a:ln>
            <a:effectLst/>
          </p:spPr>
          <p:txBody>
            <a:bodyPr wrap="none" anchor="ctr"/>
            <a:lstStyle/>
            <a:p>
              <a:endParaRPr lang="tr-TR"/>
            </a:p>
          </p:txBody>
        </p:sp>
        <p:sp>
          <p:nvSpPr>
            <p:cNvPr id="30" name="Line 34"/>
            <p:cNvSpPr>
              <a:spLocks noChangeShapeType="1"/>
            </p:cNvSpPr>
            <p:nvPr/>
          </p:nvSpPr>
          <p:spPr bwMode="auto">
            <a:xfrm flipH="1">
              <a:off x="720" y="2208"/>
              <a:ext cx="144" cy="96"/>
            </a:xfrm>
            <a:prstGeom prst="line">
              <a:avLst/>
            </a:prstGeom>
            <a:noFill/>
            <a:ln w="9525">
              <a:solidFill>
                <a:schemeClr val="tx1"/>
              </a:solidFill>
              <a:round/>
              <a:headEnd/>
              <a:tailEnd/>
            </a:ln>
            <a:effectLst/>
          </p:spPr>
          <p:txBody>
            <a:bodyPr wrap="none" anchor="ctr"/>
            <a:lstStyle/>
            <a:p>
              <a:endParaRPr lang="tr-TR"/>
            </a:p>
          </p:txBody>
        </p:sp>
        <p:sp>
          <p:nvSpPr>
            <p:cNvPr id="31" name="Line 35"/>
            <p:cNvSpPr>
              <a:spLocks noChangeShapeType="1"/>
            </p:cNvSpPr>
            <p:nvPr/>
          </p:nvSpPr>
          <p:spPr bwMode="auto">
            <a:xfrm flipH="1">
              <a:off x="720" y="2352"/>
              <a:ext cx="144" cy="96"/>
            </a:xfrm>
            <a:prstGeom prst="line">
              <a:avLst/>
            </a:prstGeom>
            <a:noFill/>
            <a:ln w="9525">
              <a:solidFill>
                <a:schemeClr val="tx1"/>
              </a:solidFill>
              <a:round/>
              <a:headEnd/>
              <a:tailEnd/>
            </a:ln>
            <a:effectLst/>
          </p:spPr>
          <p:txBody>
            <a:bodyPr wrap="none" anchor="ctr"/>
            <a:lstStyle/>
            <a:p>
              <a:endParaRPr lang="tr-TR"/>
            </a:p>
          </p:txBody>
        </p:sp>
        <p:sp>
          <p:nvSpPr>
            <p:cNvPr id="32" name="Line 36"/>
            <p:cNvSpPr>
              <a:spLocks noChangeShapeType="1"/>
            </p:cNvSpPr>
            <p:nvPr/>
          </p:nvSpPr>
          <p:spPr bwMode="auto">
            <a:xfrm flipH="1">
              <a:off x="720" y="2496"/>
              <a:ext cx="144" cy="96"/>
            </a:xfrm>
            <a:prstGeom prst="line">
              <a:avLst/>
            </a:prstGeom>
            <a:noFill/>
            <a:ln w="9525">
              <a:solidFill>
                <a:schemeClr val="tx1"/>
              </a:solidFill>
              <a:round/>
              <a:headEnd/>
              <a:tailEnd/>
            </a:ln>
            <a:effectLst/>
          </p:spPr>
          <p:txBody>
            <a:bodyPr wrap="none" anchor="ctr"/>
            <a:lstStyle/>
            <a:p>
              <a:endParaRPr lang="tr-TR"/>
            </a:p>
          </p:txBody>
        </p:sp>
        <p:sp>
          <p:nvSpPr>
            <p:cNvPr id="33" name="Line 37"/>
            <p:cNvSpPr>
              <a:spLocks noChangeShapeType="1"/>
            </p:cNvSpPr>
            <p:nvPr/>
          </p:nvSpPr>
          <p:spPr bwMode="auto">
            <a:xfrm flipH="1">
              <a:off x="720" y="2640"/>
              <a:ext cx="144" cy="96"/>
            </a:xfrm>
            <a:prstGeom prst="line">
              <a:avLst/>
            </a:prstGeom>
            <a:noFill/>
            <a:ln w="9525">
              <a:solidFill>
                <a:schemeClr val="tx1"/>
              </a:solidFill>
              <a:round/>
              <a:headEnd/>
              <a:tailEnd/>
            </a:ln>
            <a:effectLst/>
          </p:spPr>
          <p:txBody>
            <a:bodyPr wrap="none" anchor="ctr"/>
            <a:lstStyle/>
            <a:p>
              <a:endParaRPr lang="tr-TR"/>
            </a:p>
          </p:txBody>
        </p:sp>
        <p:sp>
          <p:nvSpPr>
            <p:cNvPr id="34" name="Line 38"/>
            <p:cNvSpPr>
              <a:spLocks noChangeShapeType="1"/>
            </p:cNvSpPr>
            <p:nvPr/>
          </p:nvSpPr>
          <p:spPr bwMode="auto">
            <a:xfrm flipH="1">
              <a:off x="720" y="2784"/>
              <a:ext cx="144" cy="96"/>
            </a:xfrm>
            <a:prstGeom prst="line">
              <a:avLst/>
            </a:prstGeom>
            <a:noFill/>
            <a:ln w="9525">
              <a:solidFill>
                <a:schemeClr val="tx1"/>
              </a:solidFill>
              <a:round/>
              <a:headEnd/>
              <a:tailEnd/>
            </a:ln>
            <a:effectLst/>
          </p:spPr>
          <p:txBody>
            <a:bodyPr wrap="none" anchor="ctr"/>
            <a:lstStyle/>
            <a:p>
              <a:endParaRPr lang="tr-TR"/>
            </a:p>
          </p:txBody>
        </p:sp>
      </p:grpSp>
      <p:sp>
        <p:nvSpPr>
          <p:cNvPr id="35" name="AutoShape 39"/>
          <p:cNvSpPr>
            <a:spLocks noChangeArrowheads="1"/>
          </p:cNvSpPr>
          <p:nvPr/>
        </p:nvSpPr>
        <p:spPr bwMode="auto">
          <a:xfrm rot="-153040">
            <a:off x="2819400" y="2667000"/>
            <a:ext cx="228600" cy="762000"/>
          </a:xfrm>
          <a:prstGeom prst="roundRect">
            <a:avLst>
              <a:gd name="adj" fmla="val 16667"/>
            </a:avLst>
          </a:prstGeom>
          <a:solidFill>
            <a:schemeClr val="accent2"/>
          </a:solidFill>
          <a:ln w="9525">
            <a:solidFill>
              <a:schemeClr val="tx1"/>
            </a:solidFill>
            <a:round/>
            <a:headEnd/>
            <a:tailEnd/>
          </a:ln>
          <a:effectLst/>
        </p:spPr>
        <p:txBody>
          <a:bodyPr wrap="none" anchor="ctr"/>
          <a:lstStyle/>
          <a:p>
            <a:endParaRPr lang="tr-TR"/>
          </a:p>
        </p:txBody>
      </p:sp>
      <p:sp>
        <p:nvSpPr>
          <p:cNvPr id="36" name="Text Box 43"/>
          <p:cNvSpPr txBox="1">
            <a:spLocks noChangeArrowheads="1"/>
          </p:cNvSpPr>
          <p:nvPr/>
        </p:nvSpPr>
        <p:spPr bwMode="auto">
          <a:xfrm>
            <a:off x="609600" y="4191000"/>
            <a:ext cx="1167114" cy="369332"/>
          </a:xfrm>
          <a:prstGeom prst="rect">
            <a:avLst/>
          </a:prstGeom>
          <a:noFill/>
          <a:ln w="9525">
            <a:noFill/>
            <a:miter lim="800000"/>
            <a:headEnd/>
            <a:tailEnd/>
          </a:ln>
          <a:effectLst/>
        </p:spPr>
        <p:txBody>
          <a:bodyPr wrap="none">
            <a:spAutoFit/>
          </a:bodyPr>
          <a:lstStyle/>
          <a:p>
            <a:r>
              <a:rPr lang="en-US" dirty="0" err="1" smtClean="0"/>
              <a:t>Planktoni</a:t>
            </a:r>
            <a:r>
              <a:rPr lang="tr-TR" dirty="0" smtClean="0"/>
              <a:t>k</a:t>
            </a:r>
            <a:endParaRPr lang="en-US" dirty="0"/>
          </a:p>
        </p:txBody>
      </p:sp>
      <p:sp>
        <p:nvSpPr>
          <p:cNvPr id="37" name="Text Box 44"/>
          <p:cNvSpPr txBox="1">
            <a:spLocks noChangeArrowheads="1"/>
          </p:cNvSpPr>
          <p:nvPr/>
        </p:nvSpPr>
        <p:spPr bwMode="auto">
          <a:xfrm>
            <a:off x="2438400" y="4648200"/>
            <a:ext cx="1124988" cy="369332"/>
          </a:xfrm>
          <a:prstGeom prst="rect">
            <a:avLst/>
          </a:prstGeom>
          <a:noFill/>
          <a:ln w="9525">
            <a:noFill/>
            <a:miter lim="800000"/>
            <a:headEnd/>
            <a:tailEnd/>
          </a:ln>
          <a:effectLst/>
        </p:spPr>
        <p:txBody>
          <a:bodyPr wrap="none">
            <a:spAutoFit/>
          </a:bodyPr>
          <a:lstStyle/>
          <a:p>
            <a:r>
              <a:rPr lang="tr-TR" dirty="0" smtClean="0"/>
              <a:t>Zayıf bağlı</a:t>
            </a:r>
            <a:endParaRPr lang="en-US" dirty="0"/>
          </a:p>
        </p:txBody>
      </p:sp>
      <p:sp>
        <p:nvSpPr>
          <p:cNvPr id="38" name="Text Box 45"/>
          <p:cNvSpPr txBox="1">
            <a:spLocks noChangeArrowheads="1"/>
          </p:cNvSpPr>
          <p:nvPr/>
        </p:nvSpPr>
        <p:spPr bwMode="auto">
          <a:xfrm>
            <a:off x="5486400" y="4648200"/>
            <a:ext cx="3144964" cy="369332"/>
          </a:xfrm>
          <a:prstGeom prst="rect">
            <a:avLst/>
          </a:prstGeom>
          <a:noFill/>
          <a:ln w="9525">
            <a:noFill/>
            <a:miter lim="800000"/>
            <a:headEnd/>
            <a:tailEnd/>
          </a:ln>
          <a:effectLst/>
        </p:spPr>
        <p:txBody>
          <a:bodyPr wrap="none">
            <a:spAutoFit/>
          </a:bodyPr>
          <a:lstStyle/>
          <a:p>
            <a:r>
              <a:rPr lang="tr-TR" dirty="0" err="1" smtClean="0"/>
              <a:t>Ekzopolisakkarit</a:t>
            </a:r>
            <a:r>
              <a:rPr lang="tr-TR" dirty="0" smtClean="0"/>
              <a:t> üretimi sonucu</a:t>
            </a:r>
            <a:endParaRPr lang="en-US" dirty="0"/>
          </a:p>
        </p:txBody>
      </p:sp>
      <p:sp>
        <p:nvSpPr>
          <p:cNvPr id="39" name="AutoShape 47"/>
          <p:cNvSpPr>
            <a:spLocks noChangeArrowheads="1"/>
          </p:cNvSpPr>
          <p:nvPr/>
        </p:nvSpPr>
        <p:spPr bwMode="auto">
          <a:xfrm>
            <a:off x="5410200" y="1752600"/>
            <a:ext cx="1600200" cy="2438400"/>
          </a:xfrm>
          <a:prstGeom prst="flowChartDelay">
            <a:avLst/>
          </a:prstGeom>
          <a:solidFill>
            <a:schemeClr val="accent1"/>
          </a:solidFill>
          <a:ln w="9525">
            <a:solidFill>
              <a:schemeClr val="tx1"/>
            </a:solidFill>
            <a:miter lim="800000"/>
            <a:headEnd/>
            <a:tailEnd/>
          </a:ln>
          <a:effectLst/>
        </p:spPr>
        <p:txBody>
          <a:bodyPr wrap="none" anchor="ctr"/>
          <a:lstStyle/>
          <a:p>
            <a:endParaRPr lang="tr-TR"/>
          </a:p>
        </p:txBody>
      </p:sp>
      <p:sp>
        <p:nvSpPr>
          <p:cNvPr id="40" name="AutoShape 48"/>
          <p:cNvSpPr>
            <a:spLocks noChangeArrowheads="1"/>
          </p:cNvSpPr>
          <p:nvPr/>
        </p:nvSpPr>
        <p:spPr bwMode="auto">
          <a:xfrm rot="-449457">
            <a:off x="5562600" y="2743200"/>
            <a:ext cx="228600" cy="762000"/>
          </a:xfrm>
          <a:prstGeom prst="roundRect">
            <a:avLst>
              <a:gd name="adj" fmla="val 16667"/>
            </a:avLst>
          </a:prstGeom>
          <a:solidFill>
            <a:schemeClr val="accent2"/>
          </a:solidFill>
          <a:ln w="9525">
            <a:solidFill>
              <a:schemeClr val="tx1"/>
            </a:solidFill>
            <a:round/>
            <a:headEnd/>
            <a:tailEnd/>
          </a:ln>
          <a:effectLst/>
        </p:spPr>
        <p:txBody>
          <a:bodyPr wrap="none" anchor="ctr"/>
          <a:lstStyle/>
          <a:p>
            <a:endParaRPr lang="tr-TR"/>
          </a:p>
        </p:txBody>
      </p:sp>
      <p:sp>
        <p:nvSpPr>
          <p:cNvPr id="41" name="AutoShape 51"/>
          <p:cNvSpPr>
            <a:spLocks noChangeArrowheads="1"/>
          </p:cNvSpPr>
          <p:nvPr/>
        </p:nvSpPr>
        <p:spPr bwMode="auto">
          <a:xfrm rot="-153040">
            <a:off x="2819400" y="3657600"/>
            <a:ext cx="228600" cy="762000"/>
          </a:xfrm>
          <a:prstGeom prst="roundRect">
            <a:avLst>
              <a:gd name="adj" fmla="val 16667"/>
            </a:avLst>
          </a:prstGeom>
          <a:solidFill>
            <a:schemeClr val="accent2"/>
          </a:solidFill>
          <a:ln w="9525">
            <a:solidFill>
              <a:schemeClr val="tx1"/>
            </a:solidFill>
            <a:round/>
            <a:headEnd/>
            <a:tailEnd/>
          </a:ln>
          <a:effectLst/>
        </p:spPr>
        <p:txBody>
          <a:bodyPr wrap="none" anchor="ctr"/>
          <a:lstStyle/>
          <a:p>
            <a:endParaRPr lang="tr-TR"/>
          </a:p>
        </p:txBody>
      </p:sp>
      <p:sp>
        <p:nvSpPr>
          <p:cNvPr id="42" name="AutoShape 52"/>
          <p:cNvSpPr>
            <a:spLocks noChangeArrowheads="1"/>
          </p:cNvSpPr>
          <p:nvPr/>
        </p:nvSpPr>
        <p:spPr bwMode="auto">
          <a:xfrm rot="-153040">
            <a:off x="3200400" y="3124200"/>
            <a:ext cx="228600" cy="762000"/>
          </a:xfrm>
          <a:prstGeom prst="roundRect">
            <a:avLst>
              <a:gd name="adj" fmla="val 16667"/>
            </a:avLst>
          </a:prstGeom>
          <a:solidFill>
            <a:schemeClr val="accent2"/>
          </a:solidFill>
          <a:ln w="9525">
            <a:solidFill>
              <a:schemeClr val="tx1"/>
            </a:solidFill>
            <a:round/>
            <a:headEnd/>
            <a:tailEnd/>
          </a:ln>
          <a:effectLst/>
        </p:spPr>
        <p:txBody>
          <a:bodyPr wrap="none" anchor="ctr"/>
          <a:lstStyle/>
          <a:p>
            <a:endParaRPr lang="tr-TR"/>
          </a:p>
        </p:txBody>
      </p:sp>
      <p:sp>
        <p:nvSpPr>
          <p:cNvPr id="43" name="AutoShape 53"/>
          <p:cNvSpPr>
            <a:spLocks noChangeArrowheads="1"/>
          </p:cNvSpPr>
          <p:nvPr/>
        </p:nvSpPr>
        <p:spPr bwMode="auto">
          <a:xfrm rot="-1628668">
            <a:off x="3048000" y="2133600"/>
            <a:ext cx="228600" cy="762000"/>
          </a:xfrm>
          <a:prstGeom prst="roundRect">
            <a:avLst>
              <a:gd name="adj" fmla="val 16667"/>
            </a:avLst>
          </a:prstGeom>
          <a:solidFill>
            <a:schemeClr val="accent2"/>
          </a:solidFill>
          <a:ln w="9525">
            <a:solidFill>
              <a:schemeClr val="tx1"/>
            </a:solidFill>
            <a:round/>
            <a:headEnd/>
            <a:tailEnd/>
          </a:ln>
          <a:effectLst/>
        </p:spPr>
        <p:txBody>
          <a:bodyPr wrap="none" anchor="ctr"/>
          <a:lstStyle/>
          <a:p>
            <a:endParaRPr lang="tr-TR"/>
          </a:p>
        </p:txBody>
      </p:sp>
      <p:sp>
        <p:nvSpPr>
          <p:cNvPr id="44" name="AutoShape 54"/>
          <p:cNvSpPr>
            <a:spLocks noChangeArrowheads="1"/>
          </p:cNvSpPr>
          <p:nvPr/>
        </p:nvSpPr>
        <p:spPr bwMode="auto">
          <a:xfrm rot="1093315">
            <a:off x="6324600" y="3048000"/>
            <a:ext cx="228600" cy="762000"/>
          </a:xfrm>
          <a:prstGeom prst="roundRect">
            <a:avLst>
              <a:gd name="adj" fmla="val 16667"/>
            </a:avLst>
          </a:prstGeom>
          <a:solidFill>
            <a:schemeClr val="accent2"/>
          </a:solidFill>
          <a:ln w="9525">
            <a:solidFill>
              <a:schemeClr val="tx1"/>
            </a:solidFill>
            <a:round/>
            <a:headEnd/>
            <a:tailEnd/>
          </a:ln>
          <a:effectLst/>
        </p:spPr>
        <p:txBody>
          <a:bodyPr wrap="none" anchor="ctr"/>
          <a:lstStyle/>
          <a:p>
            <a:endParaRPr lang="tr-TR"/>
          </a:p>
        </p:txBody>
      </p:sp>
      <p:sp>
        <p:nvSpPr>
          <p:cNvPr id="45" name="AutoShape 55"/>
          <p:cNvSpPr>
            <a:spLocks noChangeArrowheads="1"/>
          </p:cNvSpPr>
          <p:nvPr/>
        </p:nvSpPr>
        <p:spPr bwMode="auto">
          <a:xfrm rot="-1837588">
            <a:off x="6019800" y="1981200"/>
            <a:ext cx="228600" cy="762000"/>
          </a:xfrm>
          <a:prstGeom prst="roundRect">
            <a:avLst>
              <a:gd name="adj" fmla="val 16667"/>
            </a:avLst>
          </a:prstGeom>
          <a:solidFill>
            <a:schemeClr val="accent2"/>
          </a:solidFill>
          <a:ln w="9525">
            <a:solidFill>
              <a:schemeClr val="tx1"/>
            </a:solidFill>
            <a:round/>
            <a:headEnd/>
            <a:tailEnd/>
          </a:ln>
          <a:effectLst/>
        </p:spPr>
        <p:txBody>
          <a:bodyPr wrap="none" anchor="ctr"/>
          <a:lstStyle/>
          <a:p>
            <a:endParaRPr lang="tr-TR"/>
          </a:p>
        </p:txBody>
      </p:sp>
      <p:cxnSp>
        <p:nvCxnSpPr>
          <p:cNvPr id="47" name="Düz Bağlayıcı 46"/>
          <p:cNvCxnSpPr/>
          <p:nvPr/>
        </p:nvCxnSpPr>
        <p:spPr>
          <a:xfrm>
            <a:off x="838200" y="1268760"/>
            <a:ext cx="747821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598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Quorum</a:t>
            </a:r>
            <a:r>
              <a:rPr lang="tr-TR" dirty="0" smtClean="0"/>
              <a:t> </a:t>
            </a:r>
            <a:r>
              <a:rPr lang="tr-TR" dirty="0" err="1" smtClean="0"/>
              <a:t>sensing</a:t>
            </a:r>
            <a:endParaRPr lang="en-GB" dirty="0"/>
          </a:p>
        </p:txBody>
      </p:sp>
      <p:grpSp>
        <p:nvGrpSpPr>
          <p:cNvPr id="4" name="Group 3"/>
          <p:cNvGrpSpPr>
            <a:grpSpLocks/>
          </p:cNvGrpSpPr>
          <p:nvPr/>
        </p:nvGrpSpPr>
        <p:grpSpPr bwMode="auto">
          <a:xfrm>
            <a:off x="3276600" y="2438400"/>
            <a:ext cx="762000" cy="685800"/>
            <a:chOff x="2064" y="1536"/>
            <a:chExt cx="480" cy="432"/>
          </a:xfrm>
        </p:grpSpPr>
        <p:sp>
          <p:nvSpPr>
            <p:cNvPr id="5" name="Rectangle 4"/>
            <p:cNvSpPr>
              <a:spLocks noChangeArrowheads="1"/>
            </p:cNvSpPr>
            <p:nvPr/>
          </p:nvSpPr>
          <p:spPr bwMode="auto">
            <a:xfrm>
              <a:off x="2352" y="1824"/>
              <a:ext cx="144" cy="144"/>
            </a:xfrm>
            <a:prstGeom prst="rect">
              <a:avLst/>
            </a:prstGeom>
            <a:solidFill>
              <a:srgbClr val="FF0000"/>
            </a:solidFill>
            <a:ln w="9525">
              <a:solidFill>
                <a:schemeClr val="tx1"/>
              </a:solidFill>
              <a:miter lim="800000"/>
              <a:headEnd/>
              <a:tailEnd/>
            </a:ln>
            <a:effectLst/>
          </p:spPr>
          <p:txBody>
            <a:bodyPr wrap="none" anchor="ctr"/>
            <a:lstStyle/>
            <a:p>
              <a:pPr algn="ctr"/>
              <a:r>
                <a:rPr lang="en-US" sz="1200"/>
                <a:t>A</a:t>
              </a:r>
            </a:p>
          </p:txBody>
        </p:sp>
        <p:sp>
          <p:nvSpPr>
            <p:cNvPr id="6" name="Oval 5"/>
            <p:cNvSpPr>
              <a:spLocks noChangeArrowheads="1"/>
            </p:cNvSpPr>
            <p:nvPr/>
          </p:nvSpPr>
          <p:spPr bwMode="auto">
            <a:xfrm>
              <a:off x="2112" y="1824"/>
              <a:ext cx="240" cy="144"/>
            </a:xfrm>
            <a:prstGeom prst="ellipse">
              <a:avLst/>
            </a:prstGeom>
            <a:solidFill>
              <a:schemeClr val="accent1"/>
            </a:solidFill>
            <a:ln w="9525">
              <a:solidFill>
                <a:schemeClr val="tx1"/>
              </a:solidFill>
              <a:round/>
              <a:headEnd/>
              <a:tailEnd/>
            </a:ln>
            <a:effectLst/>
          </p:spPr>
          <p:txBody>
            <a:bodyPr wrap="none" anchor="ctr"/>
            <a:lstStyle/>
            <a:p>
              <a:pPr algn="ctr"/>
              <a:r>
                <a:rPr lang="en-US" sz="1200"/>
                <a:t>LasR</a:t>
              </a:r>
            </a:p>
          </p:txBody>
        </p:sp>
        <p:sp>
          <p:nvSpPr>
            <p:cNvPr id="7" name="Line 6"/>
            <p:cNvSpPr>
              <a:spLocks noChangeShapeType="1"/>
            </p:cNvSpPr>
            <p:nvPr/>
          </p:nvSpPr>
          <p:spPr bwMode="auto">
            <a:xfrm>
              <a:off x="2064" y="1536"/>
              <a:ext cx="144" cy="240"/>
            </a:xfrm>
            <a:prstGeom prst="line">
              <a:avLst/>
            </a:prstGeom>
            <a:noFill/>
            <a:ln w="9525">
              <a:solidFill>
                <a:schemeClr val="hlink"/>
              </a:solidFill>
              <a:round/>
              <a:headEnd/>
              <a:tailEnd type="triangle" w="med" len="med"/>
            </a:ln>
            <a:effectLst/>
          </p:spPr>
          <p:txBody>
            <a:bodyPr wrap="none" anchor="ctr"/>
            <a:lstStyle/>
            <a:p>
              <a:endParaRPr lang="tr-TR"/>
            </a:p>
          </p:txBody>
        </p:sp>
        <p:sp>
          <p:nvSpPr>
            <p:cNvPr id="8" name="Line 7"/>
            <p:cNvSpPr>
              <a:spLocks noChangeShapeType="1"/>
            </p:cNvSpPr>
            <p:nvPr/>
          </p:nvSpPr>
          <p:spPr bwMode="auto">
            <a:xfrm flipH="1">
              <a:off x="2352" y="1536"/>
              <a:ext cx="192" cy="240"/>
            </a:xfrm>
            <a:prstGeom prst="line">
              <a:avLst/>
            </a:prstGeom>
            <a:noFill/>
            <a:ln w="9525">
              <a:solidFill>
                <a:srgbClr val="FF0000"/>
              </a:solidFill>
              <a:round/>
              <a:headEnd/>
              <a:tailEnd type="triangle" w="med" len="med"/>
            </a:ln>
            <a:effectLst/>
          </p:spPr>
          <p:txBody>
            <a:bodyPr wrap="none" anchor="ctr"/>
            <a:lstStyle/>
            <a:p>
              <a:endParaRPr lang="tr-TR"/>
            </a:p>
          </p:txBody>
        </p:sp>
      </p:grpSp>
      <p:grpSp>
        <p:nvGrpSpPr>
          <p:cNvPr id="9" name="Group 8"/>
          <p:cNvGrpSpPr>
            <a:grpSpLocks/>
          </p:cNvGrpSpPr>
          <p:nvPr/>
        </p:nvGrpSpPr>
        <p:grpSpPr bwMode="auto">
          <a:xfrm>
            <a:off x="1828800" y="1981200"/>
            <a:ext cx="3741738" cy="1158875"/>
            <a:chOff x="1152" y="1248"/>
            <a:chExt cx="2357" cy="730"/>
          </a:xfrm>
        </p:grpSpPr>
        <p:sp>
          <p:nvSpPr>
            <p:cNvPr id="10" name="Text Box 9"/>
            <p:cNvSpPr txBox="1">
              <a:spLocks noChangeArrowheads="1"/>
            </p:cNvSpPr>
            <p:nvPr/>
          </p:nvSpPr>
          <p:spPr bwMode="auto">
            <a:xfrm>
              <a:off x="1152" y="1248"/>
              <a:ext cx="287" cy="173"/>
            </a:xfrm>
            <a:prstGeom prst="rect">
              <a:avLst/>
            </a:prstGeom>
            <a:noFill/>
            <a:ln w="9525">
              <a:noFill/>
              <a:miter lim="800000"/>
              <a:headEnd/>
              <a:tailEnd/>
            </a:ln>
            <a:effectLst/>
          </p:spPr>
          <p:txBody>
            <a:bodyPr wrap="none">
              <a:spAutoFit/>
            </a:bodyPr>
            <a:lstStyle/>
            <a:p>
              <a:r>
                <a:rPr lang="en-US" sz="1200"/>
                <a:t>lasR</a:t>
              </a:r>
            </a:p>
          </p:txBody>
        </p:sp>
        <p:sp>
          <p:nvSpPr>
            <p:cNvPr id="11" name="Text Box 10"/>
            <p:cNvSpPr txBox="1">
              <a:spLocks noChangeArrowheads="1"/>
            </p:cNvSpPr>
            <p:nvPr/>
          </p:nvSpPr>
          <p:spPr bwMode="auto">
            <a:xfrm>
              <a:off x="3254" y="1805"/>
              <a:ext cx="255" cy="173"/>
            </a:xfrm>
            <a:prstGeom prst="rect">
              <a:avLst/>
            </a:prstGeom>
            <a:noFill/>
            <a:ln w="9525">
              <a:noFill/>
              <a:miter lim="800000"/>
              <a:headEnd/>
              <a:tailEnd/>
            </a:ln>
            <a:effectLst/>
          </p:spPr>
          <p:txBody>
            <a:bodyPr wrap="none">
              <a:spAutoFit/>
            </a:bodyPr>
            <a:lstStyle/>
            <a:p>
              <a:r>
                <a:rPr lang="en-US" sz="1200"/>
                <a:t>lasI</a:t>
              </a:r>
            </a:p>
          </p:txBody>
        </p:sp>
      </p:grpSp>
      <p:grpSp>
        <p:nvGrpSpPr>
          <p:cNvPr id="12" name="Group 11"/>
          <p:cNvGrpSpPr>
            <a:grpSpLocks/>
          </p:cNvGrpSpPr>
          <p:nvPr/>
        </p:nvGrpSpPr>
        <p:grpSpPr bwMode="auto">
          <a:xfrm>
            <a:off x="2209800" y="2209800"/>
            <a:ext cx="2895600" cy="838200"/>
            <a:chOff x="1392" y="1392"/>
            <a:chExt cx="1824" cy="528"/>
          </a:xfrm>
        </p:grpSpPr>
        <p:sp>
          <p:nvSpPr>
            <p:cNvPr id="13" name="Line 12"/>
            <p:cNvSpPr>
              <a:spLocks noChangeShapeType="1"/>
            </p:cNvSpPr>
            <p:nvPr/>
          </p:nvSpPr>
          <p:spPr bwMode="auto">
            <a:xfrm flipH="1" flipV="1">
              <a:off x="1392" y="1392"/>
              <a:ext cx="672" cy="480"/>
            </a:xfrm>
            <a:prstGeom prst="line">
              <a:avLst/>
            </a:prstGeom>
            <a:noFill/>
            <a:ln w="9525">
              <a:solidFill>
                <a:schemeClr val="hlink"/>
              </a:solidFill>
              <a:round/>
              <a:headEnd/>
              <a:tailEnd type="triangle" w="med" len="med"/>
            </a:ln>
            <a:effectLst/>
          </p:spPr>
          <p:txBody>
            <a:bodyPr wrap="none" anchor="ctr"/>
            <a:lstStyle/>
            <a:p>
              <a:endParaRPr lang="tr-TR"/>
            </a:p>
          </p:txBody>
        </p:sp>
        <p:sp>
          <p:nvSpPr>
            <p:cNvPr id="14" name="Line 13"/>
            <p:cNvSpPr>
              <a:spLocks noChangeShapeType="1"/>
            </p:cNvSpPr>
            <p:nvPr/>
          </p:nvSpPr>
          <p:spPr bwMode="auto">
            <a:xfrm>
              <a:off x="2544" y="1920"/>
              <a:ext cx="672" cy="0"/>
            </a:xfrm>
            <a:prstGeom prst="line">
              <a:avLst/>
            </a:prstGeom>
            <a:noFill/>
            <a:ln w="9525">
              <a:solidFill>
                <a:srgbClr val="FF0000"/>
              </a:solidFill>
              <a:round/>
              <a:headEnd/>
              <a:tailEnd type="triangle" w="med" len="med"/>
            </a:ln>
            <a:effectLst/>
          </p:spPr>
          <p:txBody>
            <a:bodyPr wrap="none" anchor="ctr"/>
            <a:lstStyle/>
            <a:p>
              <a:endParaRPr lang="tr-TR"/>
            </a:p>
          </p:txBody>
        </p:sp>
      </p:grpSp>
      <p:grpSp>
        <p:nvGrpSpPr>
          <p:cNvPr id="15" name="Group 14"/>
          <p:cNvGrpSpPr>
            <a:grpSpLocks/>
          </p:cNvGrpSpPr>
          <p:nvPr/>
        </p:nvGrpSpPr>
        <p:grpSpPr bwMode="auto">
          <a:xfrm>
            <a:off x="2362200" y="2133600"/>
            <a:ext cx="3657600" cy="685800"/>
            <a:chOff x="1488" y="1344"/>
            <a:chExt cx="2304" cy="432"/>
          </a:xfrm>
        </p:grpSpPr>
        <p:sp>
          <p:nvSpPr>
            <p:cNvPr id="16" name="Line 15"/>
            <p:cNvSpPr>
              <a:spLocks noChangeShapeType="1"/>
            </p:cNvSpPr>
            <p:nvPr/>
          </p:nvSpPr>
          <p:spPr bwMode="auto">
            <a:xfrm>
              <a:off x="1488" y="1344"/>
              <a:ext cx="288" cy="48"/>
            </a:xfrm>
            <a:prstGeom prst="line">
              <a:avLst/>
            </a:prstGeom>
            <a:noFill/>
            <a:ln w="9525">
              <a:solidFill>
                <a:schemeClr val="hlink"/>
              </a:solidFill>
              <a:round/>
              <a:headEnd/>
              <a:tailEnd type="triangle" w="med" len="med"/>
            </a:ln>
            <a:effectLst/>
          </p:spPr>
          <p:txBody>
            <a:bodyPr wrap="none" anchor="ctr"/>
            <a:lstStyle/>
            <a:p>
              <a:endParaRPr lang="tr-TR"/>
            </a:p>
          </p:txBody>
        </p:sp>
        <p:sp>
          <p:nvSpPr>
            <p:cNvPr id="17" name="Oval 16"/>
            <p:cNvSpPr>
              <a:spLocks noChangeArrowheads="1"/>
            </p:cNvSpPr>
            <p:nvPr/>
          </p:nvSpPr>
          <p:spPr bwMode="auto">
            <a:xfrm>
              <a:off x="1824" y="1344"/>
              <a:ext cx="240" cy="144"/>
            </a:xfrm>
            <a:prstGeom prst="ellipse">
              <a:avLst/>
            </a:prstGeom>
            <a:solidFill>
              <a:schemeClr val="accent1"/>
            </a:solidFill>
            <a:ln w="9525">
              <a:solidFill>
                <a:schemeClr val="tx1"/>
              </a:solidFill>
              <a:round/>
              <a:headEnd/>
              <a:tailEnd/>
            </a:ln>
            <a:effectLst/>
          </p:spPr>
          <p:txBody>
            <a:bodyPr wrap="none" anchor="ctr"/>
            <a:lstStyle/>
            <a:p>
              <a:pPr algn="ctr"/>
              <a:r>
                <a:rPr lang="en-US" sz="1200"/>
                <a:t>LasR</a:t>
              </a:r>
            </a:p>
          </p:txBody>
        </p:sp>
        <p:sp>
          <p:nvSpPr>
            <p:cNvPr id="18" name="Oval 17"/>
            <p:cNvSpPr>
              <a:spLocks noChangeArrowheads="1"/>
            </p:cNvSpPr>
            <p:nvPr/>
          </p:nvSpPr>
          <p:spPr bwMode="auto">
            <a:xfrm>
              <a:off x="3552" y="1344"/>
              <a:ext cx="240" cy="144"/>
            </a:xfrm>
            <a:prstGeom prst="ellipse">
              <a:avLst/>
            </a:prstGeom>
            <a:solidFill>
              <a:srgbClr val="FF0000"/>
            </a:solidFill>
            <a:ln w="9525">
              <a:solidFill>
                <a:schemeClr val="tx1"/>
              </a:solidFill>
              <a:round/>
              <a:headEnd/>
              <a:tailEnd/>
            </a:ln>
            <a:effectLst/>
          </p:spPr>
          <p:txBody>
            <a:bodyPr wrap="none" anchor="ctr"/>
            <a:lstStyle/>
            <a:p>
              <a:pPr algn="ctr"/>
              <a:r>
                <a:rPr lang="en-US" sz="1200"/>
                <a:t>LasI</a:t>
              </a:r>
            </a:p>
          </p:txBody>
        </p:sp>
        <p:sp>
          <p:nvSpPr>
            <p:cNvPr id="19" name="Line 18"/>
            <p:cNvSpPr>
              <a:spLocks noChangeShapeType="1"/>
            </p:cNvSpPr>
            <p:nvPr/>
          </p:nvSpPr>
          <p:spPr bwMode="auto">
            <a:xfrm flipV="1">
              <a:off x="3456" y="1536"/>
              <a:ext cx="144" cy="240"/>
            </a:xfrm>
            <a:prstGeom prst="line">
              <a:avLst/>
            </a:prstGeom>
            <a:noFill/>
            <a:ln w="9525">
              <a:solidFill>
                <a:srgbClr val="FF0000"/>
              </a:solidFill>
              <a:round/>
              <a:headEnd/>
              <a:tailEnd type="triangle" w="med" len="med"/>
            </a:ln>
            <a:effectLst/>
          </p:spPr>
          <p:txBody>
            <a:bodyPr wrap="none" anchor="ctr"/>
            <a:lstStyle/>
            <a:p>
              <a:endParaRPr lang="tr-TR"/>
            </a:p>
          </p:txBody>
        </p:sp>
      </p:grpSp>
      <p:grpSp>
        <p:nvGrpSpPr>
          <p:cNvPr id="20" name="Group 19"/>
          <p:cNvGrpSpPr>
            <a:grpSpLocks/>
          </p:cNvGrpSpPr>
          <p:nvPr/>
        </p:nvGrpSpPr>
        <p:grpSpPr bwMode="auto">
          <a:xfrm>
            <a:off x="3717925" y="1874838"/>
            <a:ext cx="1844675" cy="487362"/>
            <a:chOff x="2342" y="1181"/>
            <a:chExt cx="1162" cy="307"/>
          </a:xfrm>
        </p:grpSpPr>
        <p:sp>
          <p:nvSpPr>
            <p:cNvPr id="21" name="Rectangle 20"/>
            <p:cNvSpPr>
              <a:spLocks noChangeArrowheads="1"/>
            </p:cNvSpPr>
            <p:nvPr/>
          </p:nvSpPr>
          <p:spPr bwMode="auto">
            <a:xfrm>
              <a:off x="2544" y="1344"/>
              <a:ext cx="144" cy="144"/>
            </a:xfrm>
            <a:prstGeom prst="rect">
              <a:avLst/>
            </a:prstGeom>
            <a:solidFill>
              <a:srgbClr val="FF0000"/>
            </a:solidFill>
            <a:ln w="9525">
              <a:solidFill>
                <a:schemeClr val="tx1"/>
              </a:solidFill>
              <a:miter lim="800000"/>
              <a:headEnd/>
              <a:tailEnd/>
            </a:ln>
            <a:effectLst/>
          </p:spPr>
          <p:txBody>
            <a:bodyPr wrap="none" anchor="ctr"/>
            <a:lstStyle/>
            <a:p>
              <a:pPr algn="ctr"/>
              <a:r>
                <a:rPr lang="en-US" sz="1200"/>
                <a:t>A</a:t>
              </a:r>
            </a:p>
          </p:txBody>
        </p:sp>
        <p:sp>
          <p:nvSpPr>
            <p:cNvPr id="22" name="Text Box 21"/>
            <p:cNvSpPr txBox="1">
              <a:spLocks noChangeArrowheads="1"/>
            </p:cNvSpPr>
            <p:nvPr/>
          </p:nvSpPr>
          <p:spPr bwMode="auto">
            <a:xfrm>
              <a:off x="2342" y="1181"/>
              <a:ext cx="745" cy="173"/>
            </a:xfrm>
            <a:prstGeom prst="rect">
              <a:avLst/>
            </a:prstGeom>
            <a:noFill/>
            <a:ln w="9525">
              <a:noFill/>
              <a:miter lim="800000"/>
              <a:headEnd/>
              <a:tailEnd/>
            </a:ln>
            <a:effectLst/>
          </p:spPr>
          <p:txBody>
            <a:bodyPr wrap="none">
              <a:spAutoFit/>
            </a:bodyPr>
            <a:lstStyle/>
            <a:p>
              <a:r>
                <a:rPr lang="en-US" sz="1200"/>
                <a:t>3-oxo-C12-HSL</a:t>
              </a:r>
            </a:p>
          </p:txBody>
        </p:sp>
        <p:sp>
          <p:nvSpPr>
            <p:cNvPr id="23" name="Line 22"/>
            <p:cNvSpPr>
              <a:spLocks noChangeShapeType="1"/>
            </p:cNvSpPr>
            <p:nvPr/>
          </p:nvSpPr>
          <p:spPr bwMode="auto">
            <a:xfrm flipH="1">
              <a:off x="2784" y="1392"/>
              <a:ext cx="720" cy="0"/>
            </a:xfrm>
            <a:prstGeom prst="line">
              <a:avLst/>
            </a:prstGeom>
            <a:noFill/>
            <a:ln w="9525">
              <a:solidFill>
                <a:srgbClr val="FF0000"/>
              </a:solidFill>
              <a:round/>
              <a:headEnd/>
              <a:tailEnd type="triangle" w="med" len="med"/>
            </a:ln>
            <a:effectLst/>
          </p:spPr>
          <p:txBody>
            <a:bodyPr wrap="none" anchor="ctr"/>
            <a:lstStyle/>
            <a:p>
              <a:endParaRPr lang="tr-TR"/>
            </a:p>
          </p:txBody>
        </p:sp>
      </p:grpSp>
      <p:grpSp>
        <p:nvGrpSpPr>
          <p:cNvPr id="24" name="Group 23"/>
          <p:cNvGrpSpPr>
            <a:grpSpLocks/>
          </p:cNvGrpSpPr>
          <p:nvPr/>
        </p:nvGrpSpPr>
        <p:grpSpPr bwMode="auto">
          <a:xfrm>
            <a:off x="4038600" y="3124200"/>
            <a:ext cx="1981200" cy="701675"/>
            <a:chOff x="2544" y="1968"/>
            <a:chExt cx="1248" cy="442"/>
          </a:xfrm>
        </p:grpSpPr>
        <p:sp>
          <p:nvSpPr>
            <p:cNvPr id="25" name="Text Box 24"/>
            <p:cNvSpPr txBox="1">
              <a:spLocks noChangeArrowheads="1"/>
            </p:cNvSpPr>
            <p:nvPr/>
          </p:nvSpPr>
          <p:spPr bwMode="auto">
            <a:xfrm>
              <a:off x="2918" y="2237"/>
              <a:ext cx="287" cy="173"/>
            </a:xfrm>
            <a:prstGeom prst="rect">
              <a:avLst/>
            </a:prstGeom>
            <a:noFill/>
            <a:ln w="9525">
              <a:noFill/>
              <a:miter lim="800000"/>
              <a:headEnd/>
              <a:tailEnd/>
            </a:ln>
            <a:effectLst/>
          </p:spPr>
          <p:txBody>
            <a:bodyPr wrap="none">
              <a:spAutoFit/>
            </a:bodyPr>
            <a:lstStyle/>
            <a:p>
              <a:r>
                <a:rPr lang="en-US" sz="1200"/>
                <a:t>rsaL</a:t>
              </a:r>
            </a:p>
          </p:txBody>
        </p:sp>
        <p:sp>
          <p:nvSpPr>
            <p:cNvPr id="26" name="Line 25"/>
            <p:cNvSpPr>
              <a:spLocks noChangeShapeType="1"/>
            </p:cNvSpPr>
            <p:nvPr/>
          </p:nvSpPr>
          <p:spPr bwMode="auto">
            <a:xfrm>
              <a:off x="2544" y="2016"/>
              <a:ext cx="384" cy="240"/>
            </a:xfrm>
            <a:prstGeom prst="line">
              <a:avLst/>
            </a:prstGeom>
            <a:noFill/>
            <a:ln w="9525">
              <a:solidFill>
                <a:schemeClr val="folHlink"/>
              </a:solidFill>
              <a:round/>
              <a:headEnd/>
              <a:tailEnd type="triangle" w="med" len="med"/>
            </a:ln>
            <a:effectLst/>
          </p:spPr>
          <p:txBody>
            <a:bodyPr wrap="none" anchor="ctr"/>
            <a:lstStyle/>
            <a:p>
              <a:endParaRPr lang="tr-TR"/>
            </a:p>
          </p:txBody>
        </p:sp>
        <p:sp>
          <p:nvSpPr>
            <p:cNvPr id="27" name="Oval 26"/>
            <p:cNvSpPr>
              <a:spLocks noChangeArrowheads="1"/>
            </p:cNvSpPr>
            <p:nvPr/>
          </p:nvSpPr>
          <p:spPr bwMode="auto">
            <a:xfrm>
              <a:off x="3552" y="2208"/>
              <a:ext cx="240" cy="144"/>
            </a:xfrm>
            <a:prstGeom prst="ellipse">
              <a:avLst/>
            </a:prstGeom>
            <a:solidFill>
              <a:schemeClr val="folHlink"/>
            </a:solidFill>
            <a:ln w="9525">
              <a:solidFill>
                <a:schemeClr val="tx1"/>
              </a:solidFill>
              <a:round/>
              <a:headEnd/>
              <a:tailEnd/>
            </a:ln>
            <a:effectLst/>
          </p:spPr>
          <p:txBody>
            <a:bodyPr wrap="none" anchor="ctr"/>
            <a:lstStyle/>
            <a:p>
              <a:pPr algn="ctr"/>
              <a:r>
                <a:rPr lang="en-US" sz="1200"/>
                <a:t>LasR</a:t>
              </a:r>
            </a:p>
          </p:txBody>
        </p:sp>
        <p:sp>
          <p:nvSpPr>
            <p:cNvPr id="28" name="Line 27"/>
            <p:cNvSpPr>
              <a:spLocks noChangeShapeType="1"/>
            </p:cNvSpPr>
            <p:nvPr/>
          </p:nvSpPr>
          <p:spPr bwMode="auto">
            <a:xfrm>
              <a:off x="3216" y="2304"/>
              <a:ext cx="288" cy="0"/>
            </a:xfrm>
            <a:prstGeom prst="line">
              <a:avLst/>
            </a:prstGeom>
            <a:noFill/>
            <a:ln w="9525">
              <a:solidFill>
                <a:schemeClr val="folHlink"/>
              </a:solidFill>
              <a:round/>
              <a:headEnd/>
              <a:tailEnd type="triangle" w="med" len="med"/>
            </a:ln>
            <a:effectLst/>
          </p:spPr>
          <p:txBody>
            <a:bodyPr wrap="none" anchor="ctr"/>
            <a:lstStyle/>
            <a:p>
              <a:endParaRPr lang="tr-TR"/>
            </a:p>
          </p:txBody>
        </p:sp>
        <p:sp>
          <p:nvSpPr>
            <p:cNvPr id="29" name="Line 28"/>
            <p:cNvSpPr>
              <a:spLocks noChangeShapeType="1"/>
            </p:cNvSpPr>
            <p:nvPr/>
          </p:nvSpPr>
          <p:spPr bwMode="auto">
            <a:xfrm flipH="1" flipV="1">
              <a:off x="3456" y="1968"/>
              <a:ext cx="144" cy="192"/>
            </a:xfrm>
            <a:prstGeom prst="line">
              <a:avLst/>
            </a:prstGeom>
            <a:noFill/>
            <a:ln w="9525">
              <a:solidFill>
                <a:schemeClr val="folHlink"/>
              </a:solidFill>
              <a:prstDash val="dash"/>
              <a:round/>
              <a:headEnd/>
              <a:tailEnd type="triangle" w="med" len="med"/>
            </a:ln>
            <a:effectLst/>
          </p:spPr>
          <p:txBody>
            <a:bodyPr wrap="none" anchor="ctr"/>
            <a:lstStyle/>
            <a:p>
              <a:endParaRPr lang="tr-TR"/>
            </a:p>
          </p:txBody>
        </p:sp>
      </p:grpSp>
      <p:grpSp>
        <p:nvGrpSpPr>
          <p:cNvPr id="30" name="Group 29"/>
          <p:cNvGrpSpPr>
            <a:grpSpLocks/>
          </p:cNvGrpSpPr>
          <p:nvPr/>
        </p:nvGrpSpPr>
        <p:grpSpPr bwMode="auto">
          <a:xfrm>
            <a:off x="4419600" y="4419600"/>
            <a:ext cx="700088" cy="533400"/>
            <a:chOff x="2784" y="2784"/>
            <a:chExt cx="441" cy="336"/>
          </a:xfrm>
        </p:grpSpPr>
        <p:sp>
          <p:nvSpPr>
            <p:cNvPr id="31" name="Rectangle 30"/>
            <p:cNvSpPr>
              <a:spLocks noChangeArrowheads="1"/>
            </p:cNvSpPr>
            <p:nvPr/>
          </p:nvSpPr>
          <p:spPr bwMode="auto">
            <a:xfrm>
              <a:off x="2928" y="2976"/>
              <a:ext cx="144" cy="144"/>
            </a:xfrm>
            <a:prstGeom prst="rect">
              <a:avLst/>
            </a:prstGeom>
            <a:solidFill>
              <a:srgbClr val="FF0000"/>
            </a:solidFill>
            <a:ln w="9525">
              <a:solidFill>
                <a:schemeClr val="tx1"/>
              </a:solidFill>
              <a:miter lim="800000"/>
              <a:headEnd/>
              <a:tailEnd/>
            </a:ln>
            <a:effectLst/>
          </p:spPr>
          <p:txBody>
            <a:bodyPr wrap="none" anchor="ctr"/>
            <a:lstStyle/>
            <a:p>
              <a:pPr algn="ctr"/>
              <a:r>
                <a:rPr lang="en-US" sz="1200"/>
                <a:t>B</a:t>
              </a:r>
            </a:p>
          </p:txBody>
        </p:sp>
        <p:sp>
          <p:nvSpPr>
            <p:cNvPr id="32" name="Text Box 31"/>
            <p:cNvSpPr txBox="1">
              <a:spLocks noChangeArrowheads="1"/>
            </p:cNvSpPr>
            <p:nvPr/>
          </p:nvSpPr>
          <p:spPr bwMode="auto">
            <a:xfrm>
              <a:off x="2784" y="2784"/>
              <a:ext cx="441" cy="173"/>
            </a:xfrm>
            <a:prstGeom prst="rect">
              <a:avLst/>
            </a:prstGeom>
            <a:noFill/>
            <a:ln w="9525">
              <a:noFill/>
              <a:miter lim="800000"/>
              <a:headEnd/>
              <a:tailEnd/>
            </a:ln>
            <a:effectLst/>
          </p:spPr>
          <p:txBody>
            <a:bodyPr wrap="none">
              <a:spAutoFit/>
            </a:bodyPr>
            <a:lstStyle/>
            <a:p>
              <a:r>
                <a:rPr lang="en-US" sz="1200"/>
                <a:t>C4-HSL</a:t>
              </a:r>
            </a:p>
          </p:txBody>
        </p:sp>
      </p:grpSp>
      <p:grpSp>
        <p:nvGrpSpPr>
          <p:cNvPr id="33" name="Group 32"/>
          <p:cNvGrpSpPr>
            <a:grpSpLocks/>
          </p:cNvGrpSpPr>
          <p:nvPr/>
        </p:nvGrpSpPr>
        <p:grpSpPr bwMode="auto">
          <a:xfrm>
            <a:off x="3429000" y="4876800"/>
            <a:ext cx="1143000" cy="838200"/>
            <a:chOff x="2160" y="3072"/>
            <a:chExt cx="720" cy="528"/>
          </a:xfrm>
        </p:grpSpPr>
        <p:sp>
          <p:nvSpPr>
            <p:cNvPr id="34" name="Oval 33"/>
            <p:cNvSpPr>
              <a:spLocks noChangeArrowheads="1"/>
            </p:cNvSpPr>
            <p:nvPr/>
          </p:nvSpPr>
          <p:spPr bwMode="auto">
            <a:xfrm>
              <a:off x="2160" y="3456"/>
              <a:ext cx="240" cy="144"/>
            </a:xfrm>
            <a:prstGeom prst="ellipse">
              <a:avLst/>
            </a:prstGeom>
            <a:solidFill>
              <a:schemeClr val="bg2"/>
            </a:solidFill>
            <a:ln w="9525">
              <a:solidFill>
                <a:schemeClr val="tx1"/>
              </a:solidFill>
              <a:round/>
              <a:headEnd/>
              <a:tailEnd/>
            </a:ln>
            <a:effectLst/>
          </p:spPr>
          <p:txBody>
            <a:bodyPr wrap="none" anchor="ctr"/>
            <a:lstStyle/>
            <a:p>
              <a:pPr algn="ctr"/>
              <a:r>
                <a:rPr lang="en-US" sz="1200"/>
                <a:t>RhrR</a:t>
              </a:r>
            </a:p>
          </p:txBody>
        </p:sp>
        <p:sp>
          <p:nvSpPr>
            <p:cNvPr id="35" name="Rectangle 34"/>
            <p:cNvSpPr>
              <a:spLocks noChangeArrowheads="1"/>
            </p:cNvSpPr>
            <p:nvPr/>
          </p:nvSpPr>
          <p:spPr bwMode="auto">
            <a:xfrm>
              <a:off x="2400" y="3456"/>
              <a:ext cx="144" cy="144"/>
            </a:xfrm>
            <a:prstGeom prst="rect">
              <a:avLst/>
            </a:prstGeom>
            <a:solidFill>
              <a:srgbClr val="FF0000"/>
            </a:solidFill>
            <a:ln w="9525">
              <a:solidFill>
                <a:schemeClr val="tx1"/>
              </a:solidFill>
              <a:miter lim="800000"/>
              <a:headEnd/>
              <a:tailEnd/>
            </a:ln>
            <a:effectLst/>
          </p:spPr>
          <p:txBody>
            <a:bodyPr wrap="none" anchor="ctr"/>
            <a:lstStyle/>
            <a:p>
              <a:pPr algn="ctr"/>
              <a:r>
                <a:rPr lang="en-US" sz="1200"/>
                <a:t>B</a:t>
              </a:r>
            </a:p>
          </p:txBody>
        </p:sp>
        <p:sp>
          <p:nvSpPr>
            <p:cNvPr id="36" name="Line 35"/>
            <p:cNvSpPr>
              <a:spLocks noChangeShapeType="1"/>
            </p:cNvSpPr>
            <p:nvPr/>
          </p:nvSpPr>
          <p:spPr bwMode="auto">
            <a:xfrm flipH="1">
              <a:off x="2544" y="3168"/>
              <a:ext cx="336" cy="240"/>
            </a:xfrm>
            <a:prstGeom prst="line">
              <a:avLst/>
            </a:prstGeom>
            <a:noFill/>
            <a:ln w="9525">
              <a:solidFill>
                <a:srgbClr val="FF0000"/>
              </a:solidFill>
              <a:round/>
              <a:headEnd/>
              <a:tailEnd type="triangle" w="med" len="med"/>
            </a:ln>
            <a:effectLst/>
          </p:spPr>
          <p:txBody>
            <a:bodyPr wrap="none" anchor="ctr"/>
            <a:lstStyle/>
            <a:p>
              <a:endParaRPr lang="tr-TR"/>
            </a:p>
          </p:txBody>
        </p:sp>
        <p:sp>
          <p:nvSpPr>
            <p:cNvPr id="37" name="Line 36"/>
            <p:cNvSpPr>
              <a:spLocks noChangeShapeType="1"/>
            </p:cNvSpPr>
            <p:nvPr/>
          </p:nvSpPr>
          <p:spPr bwMode="auto">
            <a:xfrm>
              <a:off x="2256" y="3072"/>
              <a:ext cx="0" cy="288"/>
            </a:xfrm>
            <a:prstGeom prst="line">
              <a:avLst/>
            </a:prstGeom>
            <a:noFill/>
            <a:ln w="9525">
              <a:solidFill>
                <a:schemeClr val="bg2"/>
              </a:solidFill>
              <a:round/>
              <a:headEnd/>
              <a:tailEnd type="triangle" w="med" len="med"/>
            </a:ln>
            <a:effectLst/>
          </p:spPr>
          <p:txBody>
            <a:bodyPr wrap="none" anchor="ctr"/>
            <a:lstStyle/>
            <a:p>
              <a:endParaRPr lang="tr-TR"/>
            </a:p>
          </p:txBody>
        </p:sp>
      </p:grpSp>
      <p:grpSp>
        <p:nvGrpSpPr>
          <p:cNvPr id="38" name="Group 37"/>
          <p:cNvGrpSpPr>
            <a:grpSpLocks/>
          </p:cNvGrpSpPr>
          <p:nvPr/>
        </p:nvGrpSpPr>
        <p:grpSpPr bwMode="auto">
          <a:xfrm>
            <a:off x="3810000" y="2247900"/>
            <a:ext cx="2286000" cy="3513138"/>
            <a:chOff x="2400" y="1416"/>
            <a:chExt cx="1440" cy="2213"/>
          </a:xfrm>
        </p:grpSpPr>
        <p:sp>
          <p:nvSpPr>
            <p:cNvPr id="39" name="Oval 38"/>
            <p:cNvSpPr>
              <a:spLocks noChangeArrowheads="1"/>
            </p:cNvSpPr>
            <p:nvPr/>
          </p:nvSpPr>
          <p:spPr bwMode="auto">
            <a:xfrm>
              <a:off x="3600" y="3024"/>
              <a:ext cx="240" cy="144"/>
            </a:xfrm>
            <a:prstGeom prst="ellipse">
              <a:avLst/>
            </a:prstGeom>
            <a:solidFill>
              <a:schemeClr val="bg2"/>
            </a:solidFill>
            <a:ln w="9525">
              <a:solidFill>
                <a:schemeClr val="tx1"/>
              </a:solidFill>
              <a:round/>
              <a:headEnd/>
              <a:tailEnd/>
            </a:ln>
            <a:effectLst/>
          </p:spPr>
          <p:txBody>
            <a:bodyPr wrap="none" anchor="ctr"/>
            <a:lstStyle/>
            <a:p>
              <a:pPr algn="ctr"/>
              <a:r>
                <a:rPr lang="en-US" sz="1200"/>
                <a:t>RhlI</a:t>
              </a:r>
            </a:p>
          </p:txBody>
        </p:sp>
        <p:sp>
          <p:nvSpPr>
            <p:cNvPr id="40" name="Text Box 39"/>
            <p:cNvSpPr txBox="1">
              <a:spLocks noChangeArrowheads="1"/>
            </p:cNvSpPr>
            <p:nvPr/>
          </p:nvSpPr>
          <p:spPr bwMode="auto">
            <a:xfrm>
              <a:off x="3408" y="3456"/>
              <a:ext cx="255" cy="173"/>
            </a:xfrm>
            <a:prstGeom prst="rect">
              <a:avLst/>
            </a:prstGeom>
            <a:noFill/>
            <a:ln w="9525">
              <a:noFill/>
              <a:miter lim="800000"/>
              <a:headEnd/>
              <a:tailEnd/>
            </a:ln>
            <a:effectLst/>
          </p:spPr>
          <p:txBody>
            <a:bodyPr wrap="none">
              <a:spAutoFit/>
            </a:bodyPr>
            <a:lstStyle/>
            <a:p>
              <a:r>
                <a:rPr lang="en-US" sz="1200"/>
                <a:t>rhlI</a:t>
              </a:r>
            </a:p>
          </p:txBody>
        </p:sp>
        <p:sp>
          <p:nvSpPr>
            <p:cNvPr id="41" name="Line 40"/>
            <p:cNvSpPr>
              <a:spLocks noChangeShapeType="1"/>
            </p:cNvSpPr>
            <p:nvPr/>
          </p:nvSpPr>
          <p:spPr bwMode="auto">
            <a:xfrm>
              <a:off x="2640" y="3552"/>
              <a:ext cx="720" cy="0"/>
            </a:xfrm>
            <a:prstGeom prst="line">
              <a:avLst/>
            </a:prstGeom>
            <a:noFill/>
            <a:ln w="9525">
              <a:solidFill>
                <a:srgbClr val="FF0000"/>
              </a:solidFill>
              <a:round/>
              <a:headEnd/>
              <a:tailEnd type="triangle" w="med" len="med"/>
            </a:ln>
            <a:effectLst/>
          </p:spPr>
          <p:txBody>
            <a:bodyPr wrap="none" anchor="ctr"/>
            <a:lstStyle/>
            <a:p>
              <a:endParaRPr lang="tr-TR"/>
            </a:p>
          </p:txBody>
        </p:sp>
        <p:sp>
          <p:nvSpPr>
            <p:cNvPr id="42" name="Line 41"/>
            <p:cNvSpPr>
              <a:spLocks noChangeShapeType="1"/>
            </p:cNvSpPr>
            <p:nvPr/>
          </p:nvSpPr>
          <p:spPr bwMode="auto">
            <a:xfrm flipV="1">
              <a:off x="3600" y="3216"/>
              <a:ext cx="48" cy="192"/>
            </a:xfrm>
            <a:prstGeom prst="line">
              <a:avLst/>
            </a:prstGeom>
            <a:noFill/>
            <a:ln w="9525">
              <a:solidFill>
                <a:srgbClr val="FF0000"/>
              </a:solidFill>
              <a:round/>
              <a:headEnd/>
              <a:tailEnd type="triangle" w="med" len="med"/>
            </a:ln>
            <a:effectLst/>
          </p:spPr>
          <p:txBody>
            <a:bodyPr wrap="none" anchor="ctr"/>
            <a:lstStyle/>
            <a:p>
              <a:endParaRPr lang="tr-TR"/>
            </a:p>
          </p:txBody>
        </p:sp>
        <p:sp>
          <p:nvSpPr>
            <p:cNvPr id="43" name="Line 42"/>
            <p:cNvSpPr>
              <a:spLocks noChangeShapeType="1"/>
            </p:cNvSpPr>
            <p:nvPr/>
          </p:nvSpPr>
          <p:spPr bwMode="auto">
            <a:xfrm flipH="1">
              <a:off x="3168" y="3072"/>
              <a:ext cx="384" cy="0"/>
            </a:xfrm>
            <a:prstGeom prst="line">
              <a:avLst/>
            </a:prstGeom>
            <a:noFill/>
            <a:ln w="9525">
              <a:solidFill>
                <a:srgbClr val="FF0000"/>
              </a:solidFill>
              <a:round/>
              <a:headEnd/>
              <a:tailEnd type="triangle" w="med" len="med"/>
            </a:ln>
            <a:effectLst/>
          </p:spPr>
          <p:txBody>
            <a:bodyPr wrap="none" anchor="ctr"/>
            <a:lstStyle/>
            <a:p>
              <a:endParaRPr lang="tr-TR"/>
            </a:p>
          </p:txBody>
        </p:sp>
        <p:cxnSp>
          <p:nvCxnSpPr>
            <p:cNvPr id="44" name="AutoShape 43"/>
            <p:cNvCxnSpPr>
              <a:cxnSpLocks noChangeShapeType="1"/>
              <a:stCxn id="21" idx="3"/>
            </p:cNvCxnSpPr>
            <p:nvPr/>
          </p:nvCxnSpPr>
          <p:spPr bwMode="auto">
            <a:xfrm flipH="1">
              <a:off x="2400" y="1416"/>
              <a:ext cx="288" cy="1944"/>
            </a:xfrm>
            <a:prstGeom prst="curvedConnector4">
              <a:avLst>
                <a:gd name="adj1" fmla="val -50000"/>
                <a:gd name="adj2" fmla="val 51852"/>
              </a:avLst>
            </a:prstGeom>
            <a:noFill/>
            <a:ln w="9525">
              <a:solidFill>
                <a:schemeClr val="tx1"/>
              </a:solidFill>
              <a:prstDash val="dash"/>
              <a:round/>
              <a:headEnd/>
              <a:tailEnd type="triangle" w="med" len="med"/>
            </a:ln>
            <a:effectLst/>
          </p:spPr>
        </p:cxnSp>
      </p:grpSp>
      <p:grpSp>
        <p:nvGrpSpPr>
          <p:cNvPr id="45" name="Group 44"/>
          <p:cNvGrpSpPr>
            <a:grpSpLocks/>
          </p:cNvGrpSpPr>
          <p:nvPr/>
        </p:nvGrpSpPr>
        <p:grpSpPr bwMode="auto">
          <a:xfrm>
            <a:off x="1143000" y="1600200"/>
            <a:ext cx="2725738" cy="3200400"/>
            <a:chOff x="720" y="1008"/>
            <a:chExt cx="1717" cy="2016"/>
          </a:xfrm>
        </p:grpSpPr>
        <p:sp>
          <p:nvSpPr>
            <p:cNvPr id="46" name="Oval 45"/>
            <p:cNvSpPr>
              <a:spLocks noChangeArrowheads="1"/>
            </p:cNvSpPr>
            <p:nvPr/>
          </p:nvSpPr>
          <p:spPr bwMode="auto">
            <a:xfrm>
              <a:off x="768" y="2304"/>
              <a:ext cx="240" cy="144"/>
            </a:xfrm>
            <a:prstGeom prst="ellipse">
              <a:avLst/>
            </a:prstGeom>
            <a:solidFill>
              <a:schemeClr val="bg2"/>
            </a:solidFill>
            <a:ln w="9525">
              <a:solidFill>
                <a:schemeClr val="tx1"/>
              </a:solidFill>
              <a:round/>
              <a:headEnd/>
              <a:tailEnd/>
            </a:ln>
            <a:effectLst/>
          </p:spPr>
          <p:txBody>
            <a:bodyPr wrap="none" anchor="ctr"/>
            <a:lstStyle/>
            <a:p>
              <a:pPr algn="ctr"/>
              <a:r>
                <a:rPr lang="en-US" sz="1200"/>
                <a:t>GacA</a:t>
              </a:r>
            </a:p>
          </p:txBody>
        </p:sp>
        <p:sp>
          <p:nvSpPr>
            <p:cNvPr id="47" name="Oval 46"/>
            <p:cNvSpPr>
              <a:spLocks noChangeArrowheads="1"/>
            </p:cNvSpPr>
            <p:nvPr/>
          </p:nvSpPr>
          <p:spPr bwMode="auto">
            <a:xfrm>
              <a:off x="720" y="1008"/>
              <a:ext cx="240" cy="144"/>
            </a:xfrm>
            <a:prstGeom prst="ellipse">
              <a:avLst/>
            </a:prstGeom>
            <a:solidFill>
              <a:schemeClr val="bg2"/>
            </a:solidFill>
            <a:ln w="9525">
              <a:solidFill>
                <a:schemeClr val="tx1"/>
              </a:solidFill>
              <a:round/>
              <a:headEnd/>
              <a:tailEnd/>
            </a:ln>
            <a:effectLst/>
          </p:spPr>
          <p:txBody>
            <a:bodyPr wrap="none" anchor="ctr"/>
            <a:lstStyle/>
            <a:p>
              <a:pPr algn="ctr"/>
              <a:r>
                <a:rPr lang="en-US" sz="1200" dirty="0" err="1"/>
                <a:t>Vfr</a:t>
              </a:r>
              <a:endParaRPr lang="en-US" sz="1200" dirty="0"/>
            </a:p>
          </p:txBody>
        </p:sp>
        <p:sp>
          <p:nvSpPr>
            <p:cNvPr id="48" name="Line 47"/>
            <p:cNvSpPr>
              <a:spLocks noChangeShapeType="1"/>
            </p:cNvSpPr>
            <p:nvPr/>
          </p:nvSpPr>
          <p:spPr bwMode="auto">
            <a:xfrm flipV="1">
              <a:off x="960" y="1440"/>
              <a:ext cx="288" cy="816"/>
            </a:xfrm>
            <a:prstGeom prst="line">
              <a:avLst/>
            </a:prstGeom>
            <a:noFill/>
            <a:ln w="9525">
              <a:solidFill>
                <a:schemeClr val="bg2"/>
              </a:solidFill>
              <a:prstDash val="dash"/>
              <a:round/>
              <a:headEnd/>
              <a:tailEnd type="triangle" w="med" len="med"/>
            </a:ln>
            <a:effectLst/>
          </p:spPr>
          <p:txBody>
            <a:bodyPr wrap="none" anchor="ctr"/>
            <a:lstStyle/>
            <a:p>
              <a:endParaRPr lang="tr-TR"/>
            </a:p>
          </p:txBody>
        </p:sp>
        <p:sp>
          <p:nvSpPr>
            <p:cNvPr id="49" name="Line 48"/>
            <p:cNvSpPr>
              <a:spLocks noChangeShapeType="1"/>
            </p:cNvSpPr>
            <p:nvPr/>
          </p:nvSpPr>
          <p:spPr bwMode="auto">
            <a:xfrm>
              <a:off x="960" y="1152"/>
              <a:ext cx="240" cy="144"/>
            </a:xfrm>
            <a:prstGeom prst="line">
              <a:avLst/>
            </a:prstGeom>
            <a:noFill/>
            <a:ln w="9525">
              <a:solidFill>
                <a:schemeClr val="bg2"/>
              </a:solidFill>
              <a:round/>
              <a:headEnd/>
              <a:tailEnd type="triangle" w="med" len="med"/>
            </a:ln>
            <a:effectLst/>
          </p:spPr>
          <p:txBody>
            <a:bodyPr wrap="none" anchor="ctr"/>
            <a:lstStyle/>
            <a:p>
              <a:endParaRPr lang="tr-TR"/>
            </a:p>
          </p:txBody>
        </p:sp>
        <p:sp>
          <p:nvSpPr>
            <p:cNvPr id="50" name="Text Box 49"/>
            <p:cNvSpPr txBox="1">
              <a:spLocks noChangeArrowheads="1"/>
            </p:cNvSpPr>
            <p:nvPr/>
          </p:nvSpPr>
          <p:spPr bwMode="auto">
            <a:xfrm>
              <a:off x="2150" y="2381"/>
              <a:ext cx="287" cy="173"/>
            </a:xfrm>
            <a:prstGeom prst="rect">
              <a:avLst/>
            </a:prstGeom>
            <a:noFill/>
            <a:ln w="9525">
              <a:noFill/>
              <a:miter lim="800000"/>
              <a:headEnd/>
              <a:tailEnd/>
            </a:ln>
            <a:effectLst/>
          </p:spPr>
          <p:txBody>
            <a:bodyPr wrap="none">
              <a:spAutoFit/>
            </a:bodyPr>
            <a:lstStyle/>
            <a:p>
              <a:r>
                <a:rPr lang="en-US" sz="1200"/>
                <a:t>rhlR</a:t>
              </a:r>
            </a:p>
          </p:txBody>
        </p:sp>
        <p:sp>
          <p:nvSpPr>
            <p:cNvPr id="51" name="Oval 50"/>
            <p:cNvSpPr>
              <a:spLocks noChangeArrowheads="1"/>
            </p:cNvSpPr>
            <p:nvPr/>
          </p:nvSpPr>
          <p:spPr bwMode="auto">
            <a:xfrm>
              <a:off x="2112" y="2880"/>
              <a:ext cx="240" cy="144"/>
            </a:xfrm>
            <a:prstGeom prst="ellipse">
              <a:avLst/>
            </a:prstGeom>
            <a:solidFill>
              <a:schemeClr val="bg2"/>
            </a:solidFill>
            <a:ln w="9525">
              <a:solidFill>
                <a:schemeClr val="tx1"/>
              </a:solidFill>
              <a:round/>
              <a:headEnd/>
              <a:tailEnd/>
            </a:ln>
            <a:effectLst/>
          </p:spPr>
          <p:txBody>
            <a:bodyPr wrap="none" anchor="ctr"/>
            <a:lstStyle/>
            <a:p>
              <a:pPr algn="ctr"/>
              <a:r>
                <a:rPr lang="en-US" sz="1200"/>
                <a:t>RhlR</a:t>
              </a:r>
            </a:p>
          </p:txBody>
        </p:sp>
        <p:sp>
          <p:nvSpPr>
            <p:cNvPr id="52" name="Line 51"/>
            <p:cNvSpPr>
              <a:spLocks noChangeShapeType="1"/>
            </p:cNvSpPr>
            <p:nvPr/>
          </p:nvSpPr>
          <p:spPr bwMode="auto">
            <a:xfrm>
              <a:off x="2256" y="2016"/>
              <a:ext cx="0" cy="336"/>
            </a:xfrm>
            <a:prstGeom prst="line">
              <a:avLst/>
            </a:prstGeom>
            <a:noFill/>
            <a:ln w="9525">
              <a:solidFill>
                <a:schemeClr val="bg2"/>
              </a:solidFill>
              <a:round/>
              <a:headEnd/>
              <a:tailEnd type="triangle" w="med" len="med"/>
            </a:ln>
            <a:effectLst/>
          </p:spPr>
          <p:txBody>
            <a:bodyPr wrap="none" anchor="ctr"/>
            <a:lstStyle/>
            <a:p>
              <a:endParaRPr lang="tr-TR"/>
            </a:p>
          </p:txBody>
        </p:sp>
        <p:sp>
          <p:nvSpPr>
            <p:cNvPr id="53" name="Line 52"/>
            <p:cNvSpPr>
              <a:spLocks noChangeShapeType="1"/>
            </p:cNvSpPr>
            <p:nvPr/>
          </p:nvSpPr>
          <p:spPr bwMode="auto">
            <a:xfrm>
              <a:off x="2256" y="2544"/>
              <a:ext cx="0" cy="288"/>
            </a:xfrm>
            <a:prstGeom prst="line">
              <a:avLst/>
            </a:prstGeom>
            <a:noFill/>
            <a:ln w="9525">
              <a:solidFill>
                <a:schemeClr val="bg2"/>
              </a:solidFill>
              <a:round/>
              <a:headEnd/>
              <a:tailEnd type="triangle" w="med" len="med"/>
            </a:ln>
            <a:effectLst/>
          </p:spPr>
          <p:txBody>
            <a:bodyPr wrap="none" anchor="ctr"/>
            <a:lstStyle/>
            <a:p>
              <a:endParaRPr lang="tr-TR"/>
            </a:p>
          </p:txBody>
        </p:sp>
        <p:sp>
          <p:nvSpPr>
            <p:cNvPr id="54" name="Line 53"/>
            <p:cNvSpPr>
              <a:spLocks noChangeShapeType="1"/>
            </p:cNvSpPr>
            <p:nvPr/>
          </p:nvSpPr>
          <p:spPr bwMode="auto">
            <a:xfrm>
              <a:off x="1056" y="2400"/>
              <a:ext cx="1104" cy="96"/>
            </a:xfrm>
            <a:prstGeom prst="line">
              <a:avLst/>
            </a:prstGeom>
            <a:noFill/>
            <a:ln w="9525">
              <a:solidFill>
                <a:schemeClr val="bg2"/>
              </a:solidFill>
              <a:round/>
              <a:headEnd/>
              <a:tailEnd type="triangle" w="med" len="med"/>
            </a:ln>
            <a:effectLst/>
          </p:spPr>
          <p:txBody>
            <a:bodyPr wrap="none" anchor="ctr"/>
            <a:lstStyle/>
            <a:p>
              <a:endParaRPr lang="tr-TR"/>
            </a:p>
          </p:txBody>
        </p:sp>
      </p:grpSp>
    </p:spTree>
    <p:extLst>
      <p:ext uri="{BB962C8B-B14F-4D97-AF65-F5344CB8AC3E}">
        <p14:creationId xmlns:p14="http://schemas.microsoft.com/office/powerpoint/2010/main" val="209289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TotalTime>
  <Words>782</Words>
  <Application>Microsoft Office PowerPoint</Application>
  <PresentationFormat>Ekran Gösterisi (4:3)</PresentationFormat>
  <Paragraphs>141</Paragraphs>
  <Slides>28</Slides>
  <Notes>3</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28</vt:i4>
      </vt:variant>
    </vt:vector>
  </HeadingPairs>
  <TitlesOfParts>
    <vt:vector size="34" baseType="lpstr">
      <vt:lpstr>Arial</vt:lpstr>
      <vt:lpstr>Calibri</vt:lpstr>
      <vt:lpstr>Frutiger 45 Light</vt:lpstr>
      <vt:lpstr>Symbol</vt:lpstr>
      <vt:lpstr>Wingdings</vt:lpstr>
      <vt:lpstr>Ofis Teması</vt:lpstr>
      <vt:lpstr>Biyofilm</vt:lpstr>
      <vt:lpstr>Biyofilm</vt:lpstr>
      <vt:lpstr>PowerPoint Sunusu</vt:lpstr>
      <vt:lpstr>PowerPoint Sunusu</vt:lpstr>
      <vt:lpstr>Biyofilm oluşumu</vt:lpstr>
      <vt:lpstr>PowerPoint Sunusu</vt:lpstr>
      <vt:lpstr>Quorum sensing</vt:lpstr>
      <vt:lpstr>Quorum sensing (P. aureginosa)</vt:lpstr>
      <vt:lpstr>Quorum sensing</vt:lpstr>
      <vt:lpstr>Biyofilm oluşum mekanizması</vt:lpstr>
      <vt:lpstr>Biyofilm oluşum mekanizması</vt:lpstr>
      <vt:lpstr>Biyofilm oluşum mekanizması</vt:lpstr>
      <vt:lpstr>PowerPoint Sunusu</vt:lpstr>
      <vt:lpstr>Biyofilm oluşum mekanizması</vt:lpstr>
      <vt:lpstr>Biyofilm oluşum mekanizması (Ekzopolisakkaritler)</vt:lpstr>
      <vt:lpstr>Biyofilm oluşum mekanizması (zaman boyutu)</vt:lpstr>
      <vt:lpstr>Biyofilm matriks yapısı</vt:lpstr>
      <vt:lpstr>PowerPoint Sunusu</vt:lpstr>
      <vt:lpstr>Popülasyon yoğunluğu ve polisakkarit</vt:lpstr>
      <vt:lpstr>Adhesinler</vt:lpstr>
      <vt:lpstr>Biyofilm oluşumunu etkileyen faktörler</vt:lpstr>
      <vt:lpstr>Yüzey karakterizasyonu</vt:lpstr>
      <vt:lpstr>Geometrik yüzey- Gerçek yüzey</vt:lpstr>
      <vt:lpstr>Yüzey uygulaması- kabarcık patlaması</vt:lpstr>
      <vt:lpstr>Boyut karşılaştırması</vt:lpstr>
      <vt:lpstr>Biyofilm içinde mikrobiyel interaksiyonlar</vt:lpstr>
      <vt:lpstr>Biyofilmin ortamdan ayrılması ve dağılması</vt:lpstr>
      <vt:lpstr>Biyofilmin ayrılmasını etkileyen faktörler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Biyofilm</dc:title>
  <dc:creator>pc</dc:creator>
  <cp:lastModifiedBy>süt</cp:lastModifiedBy>
  <cp:revision>46</cp:revision>
  <dcterms:created xsi:type="dcterms:W3CDTF">2016-02-04T20:19:41Z</dcterms:created>
  <dcterms:modified xsi:type="dcterms:W3CDTF">2021-09-03T19:10:18Z</dcterms:modified>
</cp:coreProperties>
</file>