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1"/>
  </p:notesMasterIdLst>
  <p:sldIdLst>
    <p:sldId id="333" r:id="rId2"/>
    <p:sldId id="336" r:id="rId3"/>
    <p:sldId id="359" r:id="rId4"/>
    <p:sldId id="340" r:id="rId5"/>
    <p:sldId id="360" r:id="rId6"/>
    <p:sldId id="361" r:id="rId7"/>
    <p:sldId id="376" r:id="rId8"/>
    <p:sldId id="375" r:id="rId9"/>
    <p:sldId id="374" r:id="rId10"/>
    <p:sldId id="385" r:id="rId11"/>
    <p:sldId id="398" r:id="rId12"/>
    <p:sldId id="399" r:id="rId13"/>
    <p:sldId id="384" r:id="rId14"/>
    <p:sldId id="383" r:id="rId15"/>
    <p:sldId id="368" r:id="rId16"/>
    <p:sldId id="401" r:id="rId17"/>
    <p:sldId id="369" r:id="rId18"/>
    <p:sldId id="370" r:id="rId19"/>
    <p:sldId id="371" r:id="rId20"/>
    <p:sldId id="372" r:id="rId21"/>
    <p:sldId id="377" r:id="rId22"/>
    <p:sldId id="379" r:id="rId23"/>
    <p:sldId id="400" r:id="rId24"/>
    <p:sldId id="380" r:id="rId25"/>
    <p:sldId id="381" r:id="rId26"/>
    <p:sldId id="382" r:id="rId27"/>
    <p:sldId id="394" r:id="rId28"/>
    <p:sldId id="395" r:id="rId29"/>
    <p:sldId id="397" r:id="rId30"/>
    <p:sldId id="388" r:id="rId31"/>
    <p:sldId id="389" r:id="rId32"/>
    <p:sldId id="366" r:id="rId33"/>
    <p:sldId id="367" r:id="rId34"/>
    <p:sldId id="391" r:id="rId35"/>
    <p:sldId id="393" r:id="rId36"/>
    <p:sldId id="341" r:id="rId37"/>
    <p:sldId id="342" r:id="rId38"/>
    <p:sldId id="343" r:id="rId39"/>
    <p:sldId id="344" r:id="rId4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3BEF77-55C0-4320-AEDC-439C3A4B579C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3EF72-C4A9-4C49-A94A-5577278C525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1EEB763-6744-4B7B-9A7A-B9BA675FFE5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E0440FA-1E8B-4E98-8106-F78CBA03082A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3A544C-CAE6-4ED3-BACB-3134F6740B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440FA-1E8B-4E98-8106-F78CBA03082A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A544C-CAE6-4ED3-BACB-3134F6740B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440FA-1E8B-4E98-8106-F78CBA03082A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A544C-CAE6-4ED3-BACB-3134F6740B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440FA-1E8B-4E98-8106-F78CBA03082A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A544C-CAE6-4ED3-BACB-3134F6740B3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440FA-1E8B-4E98-8106-F78CBA03082A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A544C-CAE6-4ED3-BACB-3134F6740B3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440FA-1E8B-4E98-8106-F78CBA03082A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A544C-CAE6-4ED3-BACB-3134F6740B3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440FA-1E8B-4E98-8106-F78CBA03082A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A544C-CAE6-4ED3-BACB-3134F6740B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440FA-1E8B-4E98-8106-F78CBA03082A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A544C-CAE6-4ED3-BACB-3134F6740B3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E0440FA-1E8B-4E98-8106-F78CBA03082A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A544C-CAE6-4ED3-BACB-3134F6740B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E0440FA-1E8B-4E98-8106-F78CBA03082A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3A544C-CAE6-4ED3-BACB-3134F6740B3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E0440FA-1E8B-4E98-8106-F78CBA03082A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3A544C-CAE6-4ED3-BACB-3134F6740B3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E0440FA-1E8B-4E98-8106-F78CBA03082A}" type="datetimeFigureOut">
              <a:rPr lang="tr-TR" smtClean="0"/>
              <a:pPr/>
              <a:t>12.12.2019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3A544C-CAE6-4ED3-BACB-3134F6740B3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762000"/>
            <a:ext cx="8001000" cy="19812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tr-TR" sz="4800" b="1" dirty="0" smtClean="0">
                <a:solidFill>
                  <a:schemeClr val="accent2">
                    <a:lumMod val="50000"/>
                  </a:schemeClr>
                </a:solidFill>
              </a:rPr>
              <a:t>Gebe ve Bebek Ruh Sağlığı</a:t>
            </a:r>
            <a:endParaRPr lang="en-US" sz="48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716338"/>
            <a:ext cx="6503988" cy="2089150"/>
          </a:xfrm>
        </p:spPr>
        <p:txBody>
          <a:bodyPr/>
          <a:lstStyle/>
          <a:p>
            <a:pPr eaLnBrk="1" hangingPunct="1">
              <a:defRPr/>
            </a:pPr>
            <a:endParaRPr lang="en-US" sz="1400" b="1" dirty="0" smtClean="0"/>
          </a:p>
          <a:p>
            <a:pPr eaLnBrk="1" hangingPunct="1">
              <a:defRPr/>
            </a:pPr>
            <a:r>
              <a:rPr lang="tr-T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Doç. Dr. Esra Yürümez</a:t>
            </a:r>
            <a:endParaRPr lang="en-US" sz="2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defRPr/>
            </a:pPr>
            <a:r>
              <a:rPr lang="tr-T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Ankara Üniversitesi Tıp Fakültesi</a:t>
            </a:r>
            <a:endParaRPr lang="en-US" sz="2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defRPr/>
            </a:pPr>
            <a:r>
              <a:rPr lang="tr-TR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Çocuk ve Ergen Ruh Sağlığı Hastalıkları Anabilim Dalı</a:t>
            </a:r>
            <a:endParaRPr lang="en-US" sz="24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</p:txBody>
      </p:sp>
      <p:sp>
        <p:nvSpPr>
          <p:cNvPr id="4100" name="Veri Yer Tutucusu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tr-TR" smtClean="0"/>
          </a:p>
        </p:txBody>
      </p:sp>
      <p:sp>
        <p:nvSpPr>
          <p:cNvPr id="4101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CA49728-7146-4C50-A18C-F2AEABCDD4DA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Anne ve bebek ilişkisinin gözlemlenmesi</a:t>
            </a:r>
          </a:p>
          <a:p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tr-TR" b="1" i="1" dirty="0" smtClean="0"/>
              <a:t>Yabancı Durum Gözlemi (</a:t>
            </a:r>
            <a:r>
              <a:rPr lang="tr-TR" b="1" i="1" dirty="0" err="1" smtClean="0"/>
              <a:t>Ainsworth</a:t>
            </a:r>
            <a:r>
              <a:rPr lang="tr-TR" b="1" i="1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tr-TR" i="1" dirty="0" err="1" smtClean="0"/>
              <a:t>Crowell</a:t>
            </a:r>
            <a:r>
              <a:rPr lang="tr-TR" i="1" dirty="0" smtClean="0"/>
              <a:t> Gözlemi</a:t>
            </a:r>
          </a:p>
          <a:p>
            <a:endParaRPr lang="tr-TR" dirty="0" smtClean="0"/>
          </a:p>
          <a:p>
            <a:r>
              <a:rPr lang="tr-TR" dirty="0" err="1" smtClean="0"/>
              <a:t>Working</a:t>
            </a:r>
            <a:r>
              <a:rPr lang="tr-TR" dirty="0" smtClean="0"/>
              <a:t> Model of </a:t>
            </a:r>
            <a:r>
              <a:rPr lang="tr-TR" dirty="0" err="1" smtClean="0"/>
              <a:t>Child</a:t>
            </a:r>
            <a:r>
              <a:rPr lang="tr-TR" dirty="0" smtClean="0"/>
              <a:t> </a:t>
            </a:r>
            <a:r>
              <a:rPr lang="tr-TR" dirty="0" err="1" smtClean="0"/>
              <a:t>Interview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  (İçerik, biçim, duygusal ton, niteliksel özellikler, çocuğa dair </a:t>
            </a:r>
            <a:r>
              <a:rPr lang="tr-TR" dirty="0" err="1" smtClean="0"/>
              <a:t>farkındalık</a:t>
            </a:r>
            <a:r>
              <a:rPr lang="tr-TR" dirty="0" smtClean="0"/>
              <a:t> ve tanımlama vs.)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Bağlanma İlişkisinin Değerlendirilmesi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Annenin bebeğin sağlıklı gelişiminde çevreyi keşfetme ve özerkleşmesini desteklemesi ve duygusal ulaşılabilirliğin bebeğe güvenli bir üs oluşturmasıdır.</a:t>
            </a:r>
            <a:endParaRPr lang="tr-TR" sz="1400" dirty="0" smtClean="0"/>
          </a:p>
          <a:p>
            <a:r>
              <a:rPr lang="tr-TR" sz="2400" dirty="0" smtClean="0"/>
              <a:t>Bakım veren bebek ilişkisinde, annenin bebeğini tanıması, okuyabilmesi, ihtiyaçlarına yanıt vermesi ve birbirlerine olan karşılıklılık düzeyidir. </a:t>
            </a:r>
            <a:endParaRPr lang="tr-TR" sz="1400" dirty="0" smtClean="0"/>
          </a:p>
          <a:p>
            <a:r>
              <a:rPr lang="tr-TR" sz="2400" dirty="0" smtClean="0"/>
              <a:t>Temel olarak annenin duyarlılığı ve verdiği güven değerlendirilir.</a:t>
            </a:r>
            <a:endParaRPr lang="tr-TR" sz="1400" dirty="0" smtClean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Duygusal Ulaşılabilirlik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Annenin yapılandırması</a:t>
            </a:r>
          </a:p>
          <a:p>
            <a:r>
              <a:rPr lang="tr-TR" dirty="0" smtClean="0"/>
              <a:t>Annenin duyarlılığı</a:t>
            </a:r>
          </a:p>
          <a:p>
            <a:r>
              <a:rPr lang="tr-TR" dirty="0" smtClean="0"/>
              <a:t>Annenin </a:t>
            </a:r>
            <a:r>
              <a:rPr lang="tr-TR" dirty="0" err="1" smtClean="0"/>
              <a:t>düşmancıl</a:t>
            </a:r>
            <a:r>
              <a:rPr lang="tr-TR" dirty="0" smtClean="0"/>
              <a:t> olmaması</a:t>
            </a:r>
          </a:p>
          <a:p>
            <a:r>
              <a:rPr lang="tr-TR" dirty="0" smtClean="0"/>
              <a:t>Annenin dalıcı olmaması</a:t>
            </a:r>
          </a:p>
          <a:p>
            <a:r>
              <a:rPr lang="tr-TR" dirty="0" smtClean="0"/>
              <a:t>Bebeğin anneye yanıtı</a:t>
            </a:r>
          </a:p>
          <a:p>
            <a:r>
              <a:rPr lang="tr-TR" dirty="0" smtClean="0"/>
              <a:t>Bebeğin anneye ilgisi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Arial" pitchFamily="34" charset="0"/>
              <a:buChar char="•"/>
              <a:defRPr/>
            </a:pPr>
            <a:r>
              <a:rPr lang="tr-TR" sz="2800" dirty="0" err="1" smtClean="0"/>
              <a:t>Ainsworth</a:t>
            </a:r>
            <a:r>
              <a:rPr lang="tr-TR" sz="2800" dirty="0" smtClean="0"/>
              <a:t> tarafından </a:t>
            </a:r>
            <a:r>
              <a:rPr lang="tr-TR" sz="2800" dirty="0" smtClean="0">
                <a:solidFill>
                  <a:srgbClr val="000000"/>
                </a:solidFill>
              </a:rPr>
              <a:t>3 farklı bağlanma örüntüsü tanımlamıştır;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FFFFFF"/>
              </a:buClr>
              <a:buSzPct val="60000"/>
              <a:buFontTx/>
              <a:buNone/>
              <a:defRPr/>
            </a:pPr>
            <a:endParaRPr lang="tr-TR" sz="2400" dirty="0" smtClean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FFFFFF"/>
              </a:buClr>
              <a:buSzPct val="60000"/>
              <a:buFontTx/>
              <a:buNone/>
              <a:defRPr/>
            </a:pPr>
            <a:r>
              <a:rPr lang="tr-TR" dirty="0" smtClean="0"/>
              <a:t>1. </a:t>
            </a:r>
            <a:r>
              <a:rPr lang="en-US" dirty="0" err="1" smtClean="0"/>
              <a:t>Güvenli</a:t>
            </a:r>
            <a:r>
              <a:rPr lang="en-US" dirty="0" smtClean="0"/>
              <a:t> </a:t>
            </a:r>
            <a:r>
              <a:rPr lang="tr-TR" dirty="0" smtClean="0"/>
              <a:t>Bağlanma</a:t>
            </a:r>
            <a:r>
              <a:rPr lang="en-US" dirty="0" smtClean="0"/>
              <a:t> 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2. </a:t>
            </a:r>
            <a:r>
              <a:rPr lang="tr-TR" dirty="0" err="1" smtClean="0"/>
              <a:t>Anksiyöz</a:t>
            </a:r>
            <a:r>
              <a:rPr lang="en-US" dirty="0" smtClean="0"/>
              <a:t>-</a:t>
            </a:r>
            <a:r>
              <a:rPr lang="tr-TR" dirty="0" smtClean="0"/>
              <a:t>Kaçıngan</a:t>
            </a:r>
            <a:r>
              <a:rPr lang="en-US" dirty="0" smtClean="0"/>
              <a:t> </a:t>
            </a:r>
            <a:r>
              <a:rPr lang="tr-TR" dirty="0" smtClean="0"/>
              <a:t> Bağlanma</a:t>
            </a:r>
          </a:p>
          <a:p>
            <a:pPr>
              <a:buNone/>
            </a:pPr>
            <a:r>
              <a:rPr lang="tr-TR" dirty="0" smtClean="0"/>
              <a:t>3. </a:t>
            </a:r>
            <a:r>
              <a:rPr lang="tr-TR" dirty="0" err="1" smtClean="0"/>
              <a:t>Anksiyöz</a:t>
            </a:r>
            <a:r>
              <a:rPr lang="tr-TR" dirty="0" smtClean="0"/>
              <a:t>-</a:t>
            </a:r>
            <a:r>
              <a:rPr lang="en-US" dirty="0" err="1" smtClean="0"/>
              <a:t>Ambivalan</a:t>
            </a:r>
            <a:r>
              <a:rPr lang="tr-TR" dirty="0" smtClean="0"/>
              <a:t> Bağlanma</a:t>
            </a:r>
          </a:p>
          <a:p>
            <a:pPr>
              <a:buNone/>
            </a:pPr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tr-TR" dirty="0" err="1" smtClean="0"/>
              <a:t>Main</a:t>
            </a:r>
            <a:r>
              <a:rPr lang="tr-TR" dirty="0" smtClean="0"/>
              <a:t>; </a:t>
            </a:r>
            <a:r>
              <a:rPr lang="tr-TR" dirty="0" err="1" smtClean="0"/>
              <a:t>dezorganize</a:t>
            </a:r>
            <a:r>
              <a:rPr lang="tr-TR" dirty="0" smtClean="0"/>
              <a:t> bağlanma</a:t>
            </a:r>
          </a:p>
          <a:p>
            <a:pPr>
              <a:buFont typeface="Arial" pitchFamily="34" charset="0"/>
              <a:buChar char="•"/>
            </a:pPr>
            <a:r>
              <a:rPr lang="tr-TR" dirty="0" smtClean="0"/>
              <a:t>Tanı değil, koruyucu faktör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Güvenli bağlanma, çocuğun çevreyi </a:t>
            </a:r>
            <a:r>
              <a:rPr lang="tr-TR" sz="2800" b="1" i="1" dirty="0" smtClean="0"/>
              <a:t>öğrenme ve keşfetmesine</a:t>
            </a:r>
            <a:r>
              <a:rPr lang="tr-TR" sz="2800" dirty="0" smtClean="0"/>
              <a:t>, tehlike anında ise bağlanma figürünün varlığında, kendini </a:t>
            </a:r>
            <a:r>
              <a:rPr lang="tr-TR" sz="2800" b="1" i="1" dirty="0" smtClean="0"/>
              <a:t>güvende hissetmesine </a:t>
            </a:r>
            <a:r>
              <a:rPr lang="tr-TR" sz="2800" dirty="0" smtClean="0"/>
              <a:t>olanak sağlar.</a:t>
            </a:r>
          </a:p>
          <a:p>
            <a:endParaRPr lang="tr-TR" sz="2800" dirty="0" smtClean="0"/>
          </a:p>
          <a:p>
            <a:r>
              <a:rPr lang="tr-TR" sz="2800" dirty="0" smtClean="0"/>
              <a:t>Güvenli bağlanmanın gelişebilmesi için kesintisiz , tutarlı tepki veren ve her zaman ulaşılabilir bir bakıcı gerekir.</a:t>
            </a:r>
          </a:p>
          <a:p>
            <a:endParaRPr lang="tr-TR" sz="2800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800" b="1" dirty="0" smtClean="0"/>
              <a:t>Duyguların ifade edilmesi ve regülasyonu </a:t>
            </a:r>
            <a:r>
              <a:rPr lang="tr-TR" sz="2800" dirty="0" smtClean="0"/>
              <a:t>becerilerinin gelişiminde önemli rol oynar.</a:t>
            </a:r>
          </a:p>
          <a:p>
            <a:pPr>
              <a:buFont typeface="Wingdings" pitchFamily="2" charset="2"/>
              <a:buChar char="Ø"/>
            </a:pPr>
            <a:endParaRPr lang="tr-TR" sz="2800" dirty="0" smtClean="0"/>
          </a:p>
          <a:p>
            <a:pPr>
              <a:buFont typeface="Wingdings" pitchFamily="2" charset="2"/>
              <a:buChar char="Ø"/>
            </a:pPr>
            <a:r>
              <a:rPr lang="tr-TR" sz="2800" dirty="0" smtClean="0"/>
              <a:t>Yaşam boyu dayanıklılık kazanılması ve iyilik halinin korunmasında önemlidir.</a:t>
            </a:r>
          </a:p>
          <a:p>
            <a:pPr>
              <a:buFont typeface="Wingdings" pitchFamily="2" charset="2"/>
              <a:buChar char="Ø"/>
            </a:pPr>
            <a:endParaRPr lang="tr-TR" sz="2800" dirty="0" smtClean="0"/>
          </a:p>
          <a:p>
            <a:pPr>
              <a:buFont typeface="Wingdings" pitchFamily="2" charset="2"/>
              <a:buChar char="Ø"/>
            </a:pPr>
            <a:r>
              <a:rPr lang="tr-TR" sz="2800" dirty="0" smtClean="0"/>
              <a:t>Bağlanmanın her patolojik özelliği “benlik” ve “diğeri” algısının gelişimine mutlaka yansır.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Bağlanmanın aktarılması (</a:t>
            </a:r>
            <a:r>
              <a:rPr lang="tr-TR" dirty="0" err="1" smtClean="0"/>
              <a:t>van</a:t>
            </a:r>
            <a:r>
              <a:rPr lang="tr-TR" dirty="0" smtClean="0"/>
              <a:t> </a:t>
            </a:r>
            <a:r>
              <a:rPr lang="tr-TR" dirty="0" err="1" smtClean="0"/>
              <a:t>Ijzendoorn</a:t>
            </a:r>
            <a:r>
              <a:rPr lang="tr-TR" dirty="0" smtClean="0"/>
              <a:t>-</a:t>
            </a:r>
            <a:r>
              <a:rPr lang="tr-TR" dirty="0" err="1" smtClean="0"/>
              <a:t>transmission</a:t>
            </a:r>
            <a:r>
              <a:rPr lang="tr-TR" dirty="0" smtClean="0"/>
              <a:t> model)</a:t>
            </a:r>
          </a:p>
          <a:p>
            <a:r>
              <a:rPr lang="tr-TR" dirty="0" smtClean="0"/>
              <a:t>Ebeveynin “tasarımı”, bağlanmaya ilişkin içsel, bilişsel ve duygusal tasarımlarına dayalıdır. </a:t>
            </a:r>
          </a:p>
          <a:p>
            <a:r>
              <a:rPr lang="tr-TR" dirty="0" smtClean="0"/>
              <a:t>Geçmiş yaşantılar, bağlanma ile ilişkili içselleştirilmiş model </a:t>
            </a:r>
            <a:r>
              <a:rPr lang="tr-TR" smtClean="0"/>
              <a:t>ve anlamlar</a:t>
            </a:r>
            <a:endParaRPr lang="tr-TR" dirty="0" smtClean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tr-TR" sz="2800" dirty="0" smtClean="0"/>
              <a:t>Belirli bir  kişiye  olumlu  tepkilerin verilmesi, 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 smtClean="0"/>
              <a:t>Zamanın büyük bir kısmının o kişiyle birlikte geçirilmek istenmesi,  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 smtClean="0"/>
              <a:t>Korku yaratan durum veya nesne karşısında hemen o kişinin aranması, 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 smtClean="0"/>
              <a:t>Bağlanılan kişinin varlığının duyumsanmasına eş zamanlı olarak rahatlama duygusunun hissedilmesi gibi duygu ve davranış örüntülerinin tümünü kapsar.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Bebeklikte Bağlanma Kavramı; 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dirty="0" smtClean="0"/>
              <a:t>Yaşamın 8. haftasında bebek, </a:t>
            </a:r>
            <a:r>
              <a:rPr lang="tr-TR" dirty="0"/>
              <a:t>bakıcısına yönelmeye </a:t>
            </a:r>
            <a:r>
              <a:rPr lang="tr-TR" dirty="0" smtClean="0"/>
              <a:t>başlar</a:t>
            </a:r>
            <a:r>
              <a:rPr lang="tr-TR" dirty="0"/>
              <a:t>. </a:t>
            </a:r>
          </a:p>
          <a:p>
            <a:pPr>
              <a:defRPr/>
            </a:pPr>
            <a:r>
              <a:rPr lang="tr-TR" dirty="0"/>
              <a:t>Bebek bu dönemden itibaren bakıcısına </a:t>
            </a:r>
            <a:r>
              <a:rPr lang="tr-TR" dirty="0" smtClean="0"/>
              <a:t>gülümser, </a:t>
            </a:r>
            <a:r>
              <a:rPr lang="tr-TR" dirty="0"/>
              <a:t>uzun süreli göz ilişkisi </a:t>
            </a:r>
            <a:r>
              <a:rPr lang="tr-TR" dirty="0" smtClean="0"/>
              <a:t>kurar </a:t>
            </a:r>
            <a:r>
              <a:rPr lang="tr-TR" dirty="0"/>
              <a:t>ve diğer insanlara göre ona daha fazla ses </a:t>
            </a:r>
            <a:r>
              <a:rPr lang="tr-TR" dirty="0" smtClean="0"/>
              <a:t>çıkartır</a:t>
            </a:r>
            <a:r>
              <a:rPr lang="tr-TR" dirty="0"/>
              <a:t>. </a:t>
            </a: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Yedinci ayla birlikte bebekler çevrelerindeki ilişki örüntülerini anlamlandırmaya başlarlar. </a:t>
            </a:r>
          </a:p>
          <a:p>
            <a:pPr>
              <a:defRPr/>
            </a:pPr>
            <a:r>
              <a:rPr lang="tr-TR" dirty="0" smtClean="0"/>
              <a:t>Artık bebek, ilgisini, tüm gereksinimlerini karşılayan kişiye </a:t>
            </a:r>
            <a:r>
              <a:rPr lang="tr-TR" i="1" dirty="0" smtClean="0">
                <a:solidFill>
                  <a:schemeClr val="folHlink"/>
                </a:solidFill>
              </a:rPr>
              <a:t>(birincil bağlanma nesnesi)</a:t>
            </a:r>
            <a:r>
              <a:rPr lang="tr-TR" dirty="0" smtClean="0"/>
              <a:t> yöneltir. </a:t>
            </a:r>
          </a:p>
          <a:p>
            <a:pPr>
              <a:defRPr/>
            </a:pPr>
            <a:r>
              <a:rPr lang="tr-TR" dirty="0" smtClean="0"/>
              <a:t>Bu dönemden itibaren bebekler yabancı kişilerle karşılaştıklarında korku, kaygı ya da kaçma davranışlarında bulunurlar </a:t>
            </a:r>
            <a:r>
              <a:rPr lang="tr-TR" i="1" dirty="0" smtClean="0">
                <a:solidFill>
                  <a:schemeClr val="folHlink"/>
                </a:solidFill>
              </a:rPr>
              <a:t>(yabancı kaygısı).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>
              <a:lnSpc>
                <a:spcPct val="90000"/>
              </a:lnSpc>
            </a:pPr>
            <a:r>
              <a:rPr lang="tr-TR" sz="3200" dirty="0" smtClean="0"/>
              <a:t>Annenin zihnindeki tasarımlarla birlikte gebelikten önce başlayan, yaşam boyu süren, asimetrik ve sözel olmayan öğelerin ön planda olduğu bir ilişkidir. </a:t>
            </a:r>
          </a:p>
          <a:p>
            <a:pPr>
              <a:lnSpc>
                <a:spcPct val="90000"/>
              </a:lnSpc>
            </a:pPr>
            <a:r>
              <a:rPr lang="tr-TR" sz="3200" dirty="0" smtClean="0"/>
              <a:t>Her anne-çocuk ilişkisi farklı ve özeldir.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Anne-Bebek İlişkisi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Yapılan araştırmalar 12 aylık çocukların bağlanma figürlerine ilişkin doğrudan gözlenebilir beklentilere sahip olduklarını göstermektedir.</a:t>
            </a:r>
          </a:p>
          <a:p>
            <a:endParaRPr lang="tr-TR" sz="2800" dirty="0" smtClean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Bağlanma davranışları</a:t>
            </a:r>
          </a:p>
        </p:txBody>
      </p:sp>
      <p:pic>
        <p:nvPicPr>
          <p:cNvPr id="389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628775"/>
            <a:ext cx="763270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7" name="Veri Yer Tutucusu 1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endParaRPr lang="tr-TR" smtClean="0"/>
          </a:p>
        </p:txBody>
      </p:sp>
      <p:sp>
        <p:nvSpPr>
          <p:cNvPr id="38918" name="Slayt Numarası Yer Tutucusu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47A2EA2-68F9-487D-BA9C-D43FFB7ECEA5}" type="slidenum">
              <a:rPr lang="en-US" smtClean="0"/>
              <a:pPr/>
              <a:t>21</a:t>
            </a:fld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sz="3200" dirty="0" smtClean="0"/>
              <a:t>Kişilik problemleri ve zihinsel hastalıklara yatkınlık </a:t>
            </a:r>
          </a:p>
          <a:p>
            <a:pPr eaLnBrk="1" hangingPunct="1">
              <a:lnSpc>
                <a:spcPct val="90000"/>
              </a:lnSpc>
            </a:pPr>
            <a:r>
              <a:rPr lang="tr-TR" sz="3200" dirty="0" smtClean="0"/>
              <a:t>Kişilerarası ilişkilerde sorunlar</a:t>
            </a:r>
          </a:p>
          <a:p>
            <a:pPr eaLnBrk="1" hangingPunct="1">
              <a:lnSpc>
                <a:spcPct val="90000"/>
              </a:lnSpc>
            </a:pPr>
            <a:r>
              <a:rPr lang="tr-TR" sz="3200" dirty="0" smtClean="0"/>
              <a:t>Suç işleme, </a:t>
            </a:r>
            <a:r>
              <a:rPr lang="tr-TR" sz="3200" dirty="0" err="1" smtClean="0"/>
              <a:t>antisosyal</a:t>
            </a:r>
            <a:r>
              <a:rPr lang="tr-TR" sz="3200" dirty="0" smtClean="0"/>
              <a:t> davranışlar, düşük benlik saygısı, yakın ilişki kurmada güçlük, yalnızlık hissi, suçluluk ve utanç duygusu</a:t>
            </a:r>
          </a:p>
          <a:p>
            <a:pPr>
              <a:lnSpc>
                <a:spcPct val="90000"/>
              </a:lnSpc>
            </a:pPr>
            <a:r>
              <a:rPr lang="tr-TR" sz="3200" dirty="0" smtClean="0"/>
              <a:t>Kilo ile daha çok uğraşma, düşük kendilik değeri ve reddedilmeye duyarlılık</a:t>
            </a:r>
          </a:p>
          <a:p>
            <a:pPr eaLnBrk="1" hangingPunct="1">
              <a:lnSpc>
                <a:spcPct val="90000"/>
              </a:lnSpc>
            </a:pPr>
            <a:endParaRPr lang="tr-TR" sz="2400" dirty="0" smtClean="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 smtClean="0"/>
              <a:t>Güvensiz Bağlanma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DSM-5’e göre bağlanma bozuklukları;</a:t>
            </a:r>
          </a:p>
          <a:p>
            <a:r>
              <a:rPr lang="tr-TR" dirty="0" smtClean="0"/>
              <a:t>1. Tepkisel Bağlanma Bozukluğu (bağlanma davranışı bozulmuş ya da yok) </a:t>
            </a:r>
          </a:p>
          <a:p>
            <a:r>
              <a:rPr lang="tr-TR" dirty="0" smtClean="0"/>
              <a:t>2. Sınırsız Toplumsal </a:t>
            </a:r>
            <a:r>
              <a:rPr lang="tr-TR" dirty="0" err="1" smtClean="0"/>
              <a:t>KatılımBozukluğu</a:t>
            </a:r>
            <a:r>
              <a:rPr lang="tr-TR" dirty="0" smtClean="0"/>
              <a:t> (anormal sosyal davranışların varlığı, yabancılamama)</a:t>
            </a:r>
          </a:p>
          <a:p>
            <a:r>
              <a:rPr lang="tr-TR" dirty="0" smtClean="0"/>
              <a:t>Etiyoloji yetersiz bakım,ihmal</a:t>
            </a:r>
          </a:p>
          <a:p>
            <a:r>
              <a:rPr lang="tr-TR" dirty="0" smtClean="0"/>
              <a:t>Tedavi?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smtClean="0"/>
              <a:t>Bu </a:t>
            </a:r>
            <a:r>
              <a:rPr lang="en-US" sz="3200" dirty="0" err="1" smtClean="0"/>
              <a:t>sınıflamalar</a:t>
            </a:r>
            <a:r>
              <a:rPr lang="en-US" sz="3200" dirty="0" smtClean="0"/>
              <a:t>, </a:t>
            </a:r>
            <a:r>
              <a:rPr lang="en-US" sz="3200" dirty="0" err="1" smtClean="0"/>
              <a:t>bağlanma</a:t>
            </a:r>
            <a:r>
              <a:rPr lang="en-US" sz="3200" dirty="0" smtClean="0"/>
              <a:t> </a:t>
            </a:r>
            <a:r>
              <a:rPr lang="en-US" sz="3200" dirty="0" err="1" smtClean="0"/>
              <a:t>figürünün</a:t>
            </a:r>
            <a:r>
              <a:rPr lang="tr-TR" sz="3200" dirty="0" smtClean="0"/>
              <a:t> </a:t>
            </a:r>
            <a:r>
              <a:rPr lang="en-US" sz="3200" dirty="0" err="1" smtClean="0"/>
              <a:t>güvenilirliği</a:t>
            </a:r>
            <a:r>
              <a:rPr lang="en-US" sz="3200" dirty="0" smtClean="0"/>
              <a:t> </a:t>
            </a:r>
            <a:r>
              <a:rPr lang="en-US" sz="3200" dirty="0" err="1" smtClean="0"/>
              <a:t>ve</a:t>
            </a:r>
            <a:r>
              <a:rPr lang="en-US" sz="3200" dirty="0" smtClean="0"/>
              <a:t> </a:t>
            </a:r>
            <a:r>
              <a:rPr lang="tr-TR" sz="3200" dirty="0" smtClean="0"/>
              <a:t>ulaşılabilirliğine ilişkin </a:t>
            </a:r>
            <a:r>
              <a:rPr lang="en-US" sz="3200" dirty="0" err="1" smtClean="0"/>
              <a:t>çocuğun</a:t>
            </a:r>
            <a:r>
              <a:rPr lang="en-US" sz="3200" dirty="0" smtClean="0"/>
              <a:t> </a:t>
            </a:r>
            <a:r>
              <a:rPr lang="en-US" sz="3200" dirty="0" err="1" smtClean="0"/>
              <a:t>oluşturduğu</a:t>
            </a:r>
            <a:r>
              <a:rPr lang="en-US" sz="3200" dirty="0" smtClean="0"/>
              <a:t> </a:t>
            </a:r>
            <a:r>
              <a:rPr lang="en-US" sz="3200" dirty="0" err="1" smtClean="0"/>
              <a:t>içsel</a:t>
            </a:r>
            <a:r>
              <a:rPr lang="tr-TR" sz="3200" dirty="0" smtClean="0"/>
              <a:t> </a:t>
            </a:r>
            <a:r>
              <a:rPr lang="en-US" sz="3200" dirty="0" err="1" smtClean="0"/>
              <a:t>modelle</a:t>
            </a:r>
            <a:r>
              <a:rPr lang="tr-TR" sz="3200" dirty="0" smtClean="0"/>
              <a:t> </a:t>
            </a:r>
            <a:r>
              <a:rPr lang="en-US" sz="3200" dirty="0" err="1" smtClean="0"/>
              <a:t>ilişkili</a:t>
            </a:r>
            <a:r>
              <a:rPr lang="en-US" sz="3200" dirty="0" smtClean="0"/>
              <a:t> </a:t>
            </a:r>
            <a:r>
              <a:rPr lang="en-US" sz="3200" dirty="0" err="1" smtClean="0"/>
              <a:t>davranışsal</a:t>
            </a:r>
            <a:r>
              <a:rPr lang="en-US" sz="3200" dirty="0" smtClean="0"/>
              <a:t> </a:t>
            </a:r>
            <a:r>
              <a:rPr lang="en-US" sz="3200" dirty="0" err="1" smtClean="0"/>
              <a:t>stratejileri</a:t>
            </a:r>
            <a:r>
              <a:rPr lang="en-US" sz="3200" dirty="0" smtClean="0"/>
              <a:t> </a:t>
            </a:r>
            <a:r>
              <a:rPr lang="tr-TR" sz="3200" dirty="0" smtClean="0"/>
              <a:t>belirler</a:t>
            </a:r>
            <a:r>
              <a:rPr lang="en-US" sz="3200" dirty="0" smtClean="0"/>
              <a:t>. </a:t>
            </a:r>
            <a:endParaRPr lang="tr-TR" sz="3200" dirty="0" smtClean="0"/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2800" dirty="0" smtClean="0"/>
              <a:t>Yalnızca </a:t>
            </a:r>
            <a:r>
              <a:rPr lang="tr-TR" sz="2800" b="1" i="1" dirty="0" smtClean="0"/>
              <a:t>güvenli bağlanma </a:t>
            </a:r>
            <a:r>
              <a:rPr lang="tr-TR" sz="2800" dirty="0" smtClean="0"/>
              <a:t>ilişkisinin varlığında çocuklar stres yaratan durumlarda güvenlik duygusunu koruyabilir ve keşfetme davranışlarını etkin olarak sürdürebilirler.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Anneden ayrılık</a:t>
            </a:r>
          </a:p>
          <a:p>
            <a:r>
              <a:rPr lang="tr-TR" sz="3200" dirty="0" smtClean="0"/>
              <a:t>Travma-istismar</a:t>
            </a:r>
          </a:p>
          <a:p>
            <a:r>
              <a:rPr lang="tr-TR" sz="3200" dirty="0" smtClean="0"/>
              <a:t>Fiziksel ve tıbbi sorunlar</a:t>
            </a:r>
          </a:p>
          <a:p>
            <a:r>
              <a:rPr lang="tr-TR" sz="3200" dirty="0" smtClean="0"/>
              <a:t>Zor mizaç</a:t>
            </a:r>
            <a:endParaRPr lang="tr-TR" sz="3200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Riskli durumlar;</a:t>
            </a:r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 haftalıkken anneden ayrılan maymunlarda; izole kalma, diğerleriyle ilişki kurmama, yalnız olmayı tercih etme</a:t>
            </a:r>
          </a:p>
          <a:p>
            <a:r>
              <a:rPr lang="tr-TR" dirty="0" smtClean="0"/>
              <a:t>1aylıkken annelerinden ayrılan maymunlarda; depresyon, diğer maymunlara yapışma davranışı</a:t>
            </a:r>
          </a:p>
          <a:p>
            <a:r>
              <a:rPr lang="tr-TR" dirty="0" smtClean="0"/>
              <a:t>3 ay-6 ayda benzer zorluklar, ancak çok fazla fark yok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6 aydan sonra evlat edinilen bebeklerde, otizme benzer klinik tablo,bilişsel bozulma, DEHB ve </a:t>
            </a:r>
            <a:r>
              <a:rPr lang="tr-TR" dirty="0" err="1" smtClean="0"/>
              <a:t>disinhibe</a:t>
            </a:r>
            <a:r>
              <a:rPr lang="tr-TR" dirty="0" smtClean="0"/>
              <a:t> bağlanma davranışları yaygın</a:t>
            </a:r>
          </a:p>
          <a:p>
            <a:r>
              <a:rPr lang="tr-TR" dirty="0" smtClean="0"/>
              <a:t>6 aydan önce evlat edinilenlerde ise nadir</a:t>
            </a:r>
          </a:p>
          <a:p>
            <a:r>
              <a:rPr lang="tr-TR" dirty="0" smtClean="0"/>
              <a:t>Özellikle ilk 7 gün içerisinde </a:t>
            </a:r>
            <a:r>
              <a:rPr lang="tr-TR" dirty="0" err="1" smtClean="0"/>
              <a:t>bakımverenle</a:t>
            </a:r>
            <a:r>
              <a:rPr lang="tr-TR" dirty="0" smtClean="0"/>
              <a:t> temas iyileştiricidir.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Düzenli </a:t>
            </a:r>
            <a:r>
              <a:rPr lang="tr-TR" dirty="0" err="1" smtClean="0"/>
              <a:t>bakımveren</a:t>
            </a:r>
            <a:r>
              <a:rPr lang="tr-TR" dirty="0" smtClean="0"/>
              <a:t> tarafından bakılmak, ilerleyen dönemlerde (8-12 yaş);</a:t>
            </a:r>
          </a:p>
          <a:p>
            <a:pPr>
              <a:buFont typeface="Arial" pitchFamily="34" charset="0"/>
              <a:buChar char="•"/>
            </a:pPr>
            <a:r>
              <a:rPr lang="tr-TR" i="1" dirty="0" smtClean="0"/>
              <a:t>zeka düzeyi, </a:t>
            </a:r>
            <a:r>
              <a:rPr lang="tr-TR" i="1" dirty="0" err="1" smtClean="0"/>
              <a:t>stereotipik</a:t>
            </a:r>
            <a:r>
              <a:rPr lang="tr-TR" i="1" dirty="0" smtClean="0"/>
              <a:t> davranışlar (2 yaş), dil gelişimi, stres yanıtı-</a:t>
            </a:r>
            <a:r>
              <a:rPr lang="tr-TR" i="1" dirty="0" err="1" smtClean="0"/>
              <a:t>kortizol</a:t>
            </a:r>
            <a:r>
              <a:rPr lang="tr-TR" i="1" dirty="0" smtClean="0"/>
              <a:t> düzeyi (24 ay), sosyal beceriler (24 ay) açısından fark yaratır.</a:t>
            </a:r>
          </a:p>
          <a:p>
            <a:r>
              <a:rPr lang="tr-TR" dirty="0" smtClean="0"/>
              <a:t>Güvenli bağlanma oluşumu için ise en kritik zaman 24 aydır.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sz="4000" dirty="0" smtClean="0"/>
              <a:t>ÇT</a:t>
            </a:r>
            <a:r>
              <a:rPr lang="tr-TR" dirty="0" smtClean="0"/>
              <a:t>              </a:t>
            </a:r>
            <a:r>
              <a:rPr lang="tr-TR" sz="4000" dirty="0" smtClean="0"/>
              <a:t>ÇE          EE           ET</a:t>
            </a:r>
          </a:p>
          <a:p>
            <a:pPr>
              <a:buNone/>
            </a:pPr>
            <a:endParaRPr lang="tr-TR" sz="4000" dirty="0" smtClean="0"/>
          </a:p>
          <a:p>
            <a:pPr>
              <a:buNone/>
            </a:pPr>
            <a:r>
              <a:rPr lang="tr-TR" sz="2400" dirty="0" smtClean="0"/>
              <a:t>T: Tasarım</a:t>
            </a:r>
          </a:p>
          <a:p>
            <a:pPr>
              <a:buNone/>
            </a:pPr>
            <a:r>
              <a:rPr lang="tr-TR" sz="2400" dirty="0" smtClean="0"/>
              <a:t>E: Etkileşim</a:t>
            </a:r>
          </a:p>
          <a:p>
            <a:pPr>
              <a:buNone/>
            </a:pPr>
            <a:r>
              <a:rPr lang="tr-TR" sz="2400" dirty="0" smtClean="0"/>
              <a:t>Ebeveynin içsel tasarımları ve tüm bu örüntü sonucunda şekillenen çocuğa ait tasarımlar gözlemlenemezken, çocuk ve ebeveynin etkileşimi gözlemlenebilen ve daha çok müdahale edilebilen kısmı oluşturur.</a:t>
            </a:r>
            <a:endParaRPr lang="tr-TR" sz="2400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100" dirty="0" smtClean="0"/>
              <a:t/>
            </a:r>
            <a:br>
              <a:rPr lang="tr-TR" sz="3100" dirty="0" smtClean="0"/>
            </a:br>
            <a:r>
              <a:rPr lang="tr-TR" sz="3100" dirty="0" smtClean="0"/>
              <a:t>Çocuğun ve ebeveynin ilişki örüntüsü:</a:t>
            </a:r>
            <a:r>
              <a:rPr lang="tr-TR" sz="4400" dirty="0" smtClean="0"/>
              <a:t/>
            </a:r>
            <a:br>
              <a:rPr lang="tr-TR" sz="4400" dirty="0" smtClean="0"/>
            </a:br>
            <a:endParaRPr lang="tr-TR" dirty="0"/>
          </a:p>
        </p:txBody>
      </p:sp>
      <p:sp>
        <p:nvSpPr>
          <p:cNvPr id="7" name="6 Sol Sağ Ok"/>
          <p:cNvSpPr/>
          <p:nvPr/>
        </p:nvSpPr>
        <p:spPr>
          <a:xfrm>
            <a:off x="1475656" y="1916832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Sol Sağ Ok"/>
          <p:cNvSpPr/>
          <p:nvPr/>
        </p:nvSpPr>
        <p:spPr>
          <a:xfrm>
            <a:off x="3563888" y="1916832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8 Sol Sağ Ok"/>
          <p:cNvSpPr/>
          <p:nvPr/>
        </p:nvSpPr>
        <p:spPr>
          <a:xfrm>
            <a:off x="5868144" y="1916832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 smtClean="0"/>
              <a:t>Erken çocukluk döneminde bakımın niteliği</a:t>
            </a:r>
          </a:p>
          <a:p>
            <a:r>
              <a:rPr lang="tr-TR" sz="2400" dirty="0" err="1" smtClean="0"/>
              <a:t>Anababa</a:t>
            </a:r>
            <a:r>
              <a:rPr lang="tr-TR" sz="2400" dirty="0" smtClean="0"/>
              <a:t> eğitimi ve desteklenmesi</a:t>
            </a:r>
          </a:p>
          <a:p>
            <a:r>
              <a:rPr lang="tr-TR" sz="2400" dirty="0" smtClean="0"/>
              <a:t>Okul öncesi eğitimin yaygınlaştırılması</a:t>
            </a:r>
          </a:p>
          <a:p>
            <a:r>
              <a:rPr lang="tr-TR" sz="2400" dirty="0" smtClean="0"/>
              <a:t>Risk altındaki çocukların korunması</a:t>
            </a:r>
          </a:p>
          <a:p>
            <a:r>
              <a:rPr lang="tr-TR" sz="2400" dirty="0" smtClean="0"/>
              <a:t>Bağlanmanın kesintiye uğraması ise bakım verenin kaybı yada uzun süreli ayrılığı sonucu bağlanmanın zarar görmesi söz konusu olabilir. </a:t>
            </a:r>
          </a:p>
          <a:p>
            <a:endParaRPr lang="tr-TR" sz="2400" dirty="0" smtClean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Riskli durumlara müdahale</a:t>
            </a:r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Bu anlamda koruyucu ruh sağlığı yönünden;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tr-TR" dirty="0" smtClean="0"/>
              <a:t>erken dönemde bebeğin </a:t>
            </a:r>
            <a:r>
              <a:rPr lang="tr-TR" dirty="0" err="1" smtClean="0"/>
              <a:t>bakımverenle</a:t>
            </a:r>
            <a:r>
              <a:rPr lang="tr-TR" dirty="0" smtClean="0"/>
              <a:t> ve çevreyle etkileşiminin değerlendirilmesi,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tr-TR" dirty="0" smtClean="0"/>
              <a:t>danışmanlık ve destek verilmesi,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tr-TR" dirty="0" smtClean="0"/>
              <a:t>ilişkisel sorunların belirlenmesi önemlidir. 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cs typeface="Arial" pitchFamily="34" charset="0"/>
              </a:rPr>
              <a:t>Gebelik öncesi </a:t>
            </a:r>
            <a:r>
              <a:rPr lang="tr-TR" dirty="0" err="1" smtClean="0">
                <a:cs typeface="Arial" pitchFamily="34" charset="0"/>
              </a:rPr>
              <a:t>emosyonel</a:t>
            </a:r>
            <a:r>
              <a:rPr lang="tr-TR" dirty="0" smtClean="0">
                <a:cs typeface="Arial" pitchFamily="34" charset="0"/>
              </a:rPr>
              <a:t> durum ve deneyimler</a:t>
            </a:r>
          </a:p>
          <a:p>
            <a:r>
              <a:rPr lang="tr-TR" dirty="0" smtClean="0">
                <a:cs typeface="Arial" pitchFamily="34" charset="0"/>
              </a:rPr>
              <a:t>Gebe kalma ve gebelik süreci</a:t>
            </a:r>
          </a:p>
          <a:p>
            <a:r>
              <a:rPr lang="tr-TR" dirty="0" smtClean="0">
                <a:cs typeface="Arial" pitchFamily="34" charset="0"/>
              </a:rPr>
              <a:t>Bebeğe ilişkin tasarımlar</a:t>
            </a:r>
          </a:p>
          <a:p>
            <a:r>
              <a:rPr lang="tr-TR" dirty="0" smtClean="0">
                <a:cs typeface="Arial" pitchFamily="34" charset="0"/>
              </a:rPr>
              <a:t>Annelik donanımı</a:t>
            </a:r>
          </a:p>
          <a:p>
            <a:r>
              <a:rPr lang="tr-TR" b="1" i="1" dirty="0" smtClean="0">
                <a:cs typeface="Arial" pitchFamily="34" charset="0"/>
              </a:rPr>
              <a:t>Kaygılar…</a:t>
            </a:r>
          </a:p>
          <a:p>
            <a:r>
              <a:rPr lang="tr-TR" dirty="0" smtClean="0">
                <a:cs typeface="Arial" pitchFamily="34" charset="0"/>
              </a:rPr>
              <a:t>Kendi anne ve babasıyla bağlanma ilişkisi</a:t>
            </a:r>
            <a:endParaRPr lang="tr-TR" dirty="0">
              <a:cs typeface="Arial" pitchFamily="34" charset="0"/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Annelik</a:t>
            </a:r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tr-TR" dirty="0" smtClean="0">
                <a:cs typeface="Arial" pitchFamily="34" charset="0"/>
              </a:rPr>
              <a:t>En stabil kadında bile görülen duygusal dalgalanmalar, </a:t>
            </a:r>
            <a:r>
              <a:rPr lang="tr-TR" dirty="0" err="1" smtClean="0">
                <a:cs typeface="Arial" pitchFamily="34" charset="0"/>
              </a:rPr>
              <a:t>ambivalans</a:t>
            </a:r>
            <a:r>
              <a:rPr lang="tr-TR" dirty="0" smtClean="0">
                <a:cs typeface="Arial" pitchFamily="34" charset="0"/>
              </a:rPr>
              <a:t>, regresyon, çatışma, </a:t>
            </a:r>
            <a:r>
              <a:rPr lang="tr-TR" dirty="0" err="1" smtClean="0">
                <a:cs typeface="Arial" pitchFamily="34" charset="0"/>
              </a:rPr>
              <a:t>anksiyete</a:t>
            </a:r>
            <a:r>
              <a:rPr lang="tr-TR" dirty="0" smtClean="0">
                <a:cs typeface="Arial" pitchFamily="34" charset="0"/>
              </a:rPr>
              <a:t> aslında anneliğe hazırlayan </a:t>
            </a:r>
            <a:r>
              <a:rPr lang="tr-TR" dirty="0" err="1" smtClean="0">
                <a:cs typeface="Arial" pitchFamily="34" charset="0"/>
              </a:rPr>
              <a:t>adaptif</a:t>
            </a:r>
            <a:r>
              <a:rPr lang="tr-TR" dirty="0" smtClean="0">
                <a:cs typeface="Arial" pitchFamily="34" charset="0"/>
              </a:rPr>
              <a:t> sürecin bir </a:t>
            </a:r>
            <a:r>
              <a:rPr lang="tr-TR" dirty="0" err="1" smtClean="0">
                <a:cs typeface="Arial" pitchFamily="34" charset="0"/>
              </a:rPr>
              <a:t>komponentidir</a:t>
            </a:r>
            <a:r>
              <a:rPr lang="tr-TR" dirty="0" smtClean="0">
                <a:cs typeface="Arial" pitchFamily="34" charset="0"/>
              </a:rPr>
              <a:t>.</a:t>
            </a:r>
          </a:p>
          <a:p>
            <a:pPr>
              <a:lnSpc>
                <a:spcPct val="80000"/>
              </a:lnSpc>
              <a:defRPr/>
            </a:pPr>
            <a:endParaRPr lang="tr-TR" dirty="0" smtClean="0"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tr-TR" dirty="0" smtClean="0">
                <a:cs typeface="Arial" pitchFamily="34" charset="0"/>
              </a:rPr>
              <a:t>Annenin kendi annesi ve diğer kadın </a:t>
            </a:r>
            <a:r>
              <a:rPr lang="tr-TR" dirty="0" err="1" smtClean="0">
                <a:cs typeface="Arial" pitchFamily="34" charset="0"/>
              </a:rPr>
              <a:t>bakımverenleriyle</a:t>
            </a:r>
            <a:r>
              <a:rPr lang="tr-TR" dirty="0" smtClean="0">
                <a:cs typeface="Arial" pitchFamily="34" charset="0"/>
              </a:rPr>
              <a:t> ilişkisinin yeniden zihninde canlandığı bir dönem</a:t>
            </a:r>
          </a:p>
          <a:p>
            <a:pPr>
              <a:lnSpc>
                <a:spcPct val="80000"/>
              </a:lnSpc>
              <a:defRPr/>
            </a:pPr>
            <a:endParaRPr lang="tr-TR" sz="2800" dirty="0" smtClean="0"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tr-TR" sz="2800" dirty="0" smtClean="0"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tr-TR" sz="2800" dirty="0" smtClean="0">
              <a:latin typeface="Arial" pitchFamily="34" charset="0"/>
              <a:cs typeface="Arial" pitchFamily="34" charset="0"/>
            </a:endParaRP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tr-TR" dirty="0" smtClean="0"/>
              <a:t>Ebeveyn beyni;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Zihinselleştirme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Empati</a:t>
            </a:r>
          </a:p>
          <a:p>
            <a:pPr>
              <a:buFont typeface="Wingdings" pitchFamily="2" charset="2"/>
              <a:buChar char="Ø"/>
            </a:pPr>
            <a:r>
              <a:rPr lang="tr-TR" dirty="0" err="1" smtClean="0"/>
              <a:t>Aynalama</a:t>
            </a:r>
            <a:r>
              <a:rPr lang="tr-TR" dirty="0" smtClean="0"/>
              <a:t> ağlarının aktivasyonu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r>
              <a:rPr lang="tr-TR" dirty="0" smtClean="0"/>
              <a:t>Beyinde bebeğin duygusal gelişimini destelemek için oluşan bir dizi büyüme ve gelişme gerçekleşir.</a:t>
            </a:r>
          </a:p>
          <a:p>
            <a:r>
              <a:rPr lang="tr-TR" dirty="0" smtClean="0"/>
              <a:t>Sosyal ve duygusal değişime hazırlık aşamasıdır.</a:t>
            </a:r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endParaRPr lang="tr-TR" dirty="0" smtClean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tr-TR" sz="2800" dirty="0" err="1" smtClean="0"/>
              <a:t>Nöroendokrin</a:t>
            </a:r>
            <a:r>
              <a:rPr lang="tr-TR" sz="2800" dirty="0" smtClean="0"/>
              <a:t> sistemde değişiklikler;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 smtClean="0"/>
              <a:t>OT sistemi (bağlanmanın desteklenmesi, bakımın sürdürülmesi)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 err="1" smtClean="0"/>
              <a:t>Hipotalamo</a:t>
            </a:r>
            <a:r>
              <a:rPr lang="tr-TR" sz="2800" dirty="0" smtClean="0"/>
              <a:t> </a:t>
            </a:r>
            <a:r>
              <a:rPr lang="tr-TR" sz="2800" dirty="0" err="1" smtClean="0"/>
              <a:t>pituiter</a:t>
            </a:r>
            <a:r>
              <a:rPr lang="tr-TR" sz="2800" dirty="0" smtClean="0"/>
              <a:t> adrenal aks-HPA (stresin regülasyonu, tehlike karşısında verilen tepkiler)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 err="1" smtClean="0"/>
              <a:t>Dopaminerjik</a:t>
            </a:r>
            <a:r>
              <a:rPr lang="tr-TR" sz="2800" dirty="0" smtClean="0"/>
              <a:t> ödül sistemi</a:t>
            </a:r>
          </a:p>
          <a:p>
            <a:endParaRPr lang="tr-TR" sz="2800" dirty="0" smtClean="0">
              <a:cs typeface="Arial" pitchFamily="34" charset="0"/>
            </a:endParaRPr>
          </a:p>
          <a:p>
            <a:endParaRPr lang="tr-TR" sz="2800" dirty="0" smtClean="0">
              <a:cs typeface="Arial" pitchFamily="34" charset="0"/>
            </a:endParaRPr>
          </a:p>
          <a:p>
            <a:r>
              <a:rPr lang="tr-TR" sz="2800" dirty="0" err="1" smtClean="0">
                <a:cs typeface="Arial" pitchFamily="34" charset="0"/>
              </a:rPr>
              <a:t>Oxitosin</a:t>
            </a:r>
            <a:r>
              <a:rPr lang="tr-TR" sz="2800" dirty="0" smtClean="0">
                <a:cs typeface="Arial" pitchFamily="34" charset="0"/>
              </a:rPr>
              <a:t>, </a:t>
            </a:r>
            <a:r>
              <a:rPr lang="tr-TR" sz="2800" dirty="0" err="1" smtClean="0">
                <a:cs typeface="Arial" pitchFamily="34" charset="0"/>
              </a:rPr>
              <a:t>progesteron</a:t>
            </a:r>
            <a:r>
              <a:rPr lang="tr-TR" sz="2800" dirty="0" smtClean="0">
                <a:cs typeface="Arial" pitchFamily="34" charset="0"/>
              </a:rPr>
              <a:t> ve östrojen kontrolünde anneyi bebeğe hazırlar ve doğum sonrasında bağlanmanın oluşumuna katkı sağlar.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z="2800" dirty="0" smtClean="0"/>
              <a:t>Doğumdan sonraki 2 hafta</a:t>
            </a:r>
          </a:p>
          <a:p>
            <a:pPr lvl="0"/>
            <a:r>
              <a:rPr lang="tr-TR" sz="2800" dirty="0" smtClean="0"/>
              <a:t>%50-75 </a:t>
            </a:r>
          </a:p>
          <a:p>
            <a:pPr lvl="0"/>
            <a:r>
              <a:rPr lang="tr-TR" sz="2800" dirty="0" err="1" smtClean="0"/>
              <a:t>İrritabilite</a:t>
            </a:r>
            <a:r>
              <a:rPr lang="tr-TR" sz="2800" dirty="0" smtClean="0"/>
              <a:t>, </a:t>
            </a:r>
            <a:r>
              <a:rPr lang="tr-TR" sz="2800" dirty="0" err="1" smtClean="0"/>
              <a:t>anksiyete</a:t>
            </a:r>
            <a:r>
              <a:rPr lang="tr-TR" sz="2800" dirty="0" smtClean="0"/>
              <a:t>, artmış </a:t>
            </a:r>
            <a:r>
              <a:rPr lang="tr-TR" sz="2800" dirty="0" err="1" smtClean="0"/>
              <a:t>emosyonel</a:t>
            </a:r>
            <a:r>
              <a:rPr lang="tr-TR" sz="2800" dirty="0" smtClean="0"/>
              <a:t> </a:t>
            </a:r>
            <a:r>
              <a:rPr lang="tr-TR" sz="2800" dirty="0" err="1" smtClean="0"/>
              <a:t>reaktivite</a:t>
            </a:r>
            <a:endParaRPr lang="tr-TR" sz="2800" dirty="0" smtClean="0"/>
          </a:p>
          <a:p>
            <a:pPr lvl="0"/>
            <a:r>
              <a:rPr lang="tr-TR" sz="2800" dirty="0" smtClean="0"/>
              <a:t>Hafif, kendiliğinden sonlanır</a:t>
            </a:r>
            <a:endParaRPr lang="tr-TR" dirty="0" smtClean="0"/>
          </a:p>
          <a:p>
            <a:endParaRPr lang="tr-TR" dirty="0" smtClean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 dirty="0" err="1" smtClean="0">
                <a:effectLst/>
              </a:rPr>
              <a:t>Postpartum</a:t>
            </a:r>
            <a:r>
              <a:rPr lang="tr-TR" b="0" dirty="0" smtClean="0">
                <a:effectLst/>
              </a:rPr>
              <a:t> </a:t>
            </a:r>
            <a:r>
              <a:rPr lang="tr-TR" b="0" dirty="0" err="1" smtClean="0">
                <a:effectLst/>
              </a:rPr>
              <a:t>Blues</a:t>
            </a:r>
            <a:endParaRPr lang="tr-TR" b="0" dirty="0">
              <a:effectLst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z="2800" dirty="0" smtClean="0"/>
              <a:t>Doğum sonrası ilk yıl  %10-15</a:t>
            </a:r>
          </a:p>
          <a:p>
            <a:pPr lvl="0"/>
            <a:r>
              <a:rPr lang="tr-TR" sz="2800" dirty="0" smtClean="0"/>
              <a:t>Yoğun suçluluk, </a:t>
            </a:r>
            <a:r>
              <a:rPr lang="tr-TR" sz="2800" dirty="0" err="1" smtClean="0"/>
              <a:t>anksiyete</a:t>
            </a:r>
            <a:r>
              <a:rPr lang="tr-TR" sz="2800" dirty="0" smtClean="0"/>
              <a:t>, </a:t>
            </a:r>
            <a:r>
              <a:rPr lang="tr-TR" sz="2800" dirty="0" err="1" smtClean="0"/>
              <a:t>anhedoni</a:t>
            </a:r>
            <a:r>
              <a:rPr lang="tr-TR" sz="2800" dirty="0" smtClean="0"/>
              <a:t>, uyku sorunları, yorgunluk, </a:t>
            </a:r>
            <a:r>
              <a:rPr lang="tr-TR" sz="2800" dirty="0" err="1" smtClean="0"/>
              <a:t>özkıyım</a:t>
            </a:r>
            <a:r>
              <a:rPr lang="tr-TR" sz="2800" dirty="0" smtClean="0"/>
              <a:t> düşünceleri </a:t>
            </a:r>
          </a:p>
          <a:p>
            <a:pPr lvl="0"/>
            <a:r>
              <a:rPr lang="tr-TR" sz="2800" dirty="0" smtClean="0"/>
              <a:t>Orta, ağır, uzun seyirli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err="1" smtClean="0"/>
              <a:t>Postpartum</a:t>
            </a:r>
            <a:r>
              <a:rPr lang="tr-TR" dirty="0" smtClean="0"/>
              <a:t> Depresyon</a:t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z="2800" dirty="0" smtClean="0"/>
              <a:t>Doğum sonrası ilk 3 ay  </a:t>
            </a:r>
          </a:p>
          <a:p>
            <a:pPr lvl="0"/>
            <a:r>
              <a:rPr lang="tr-TR" sz="2800" dirty="0" smtClean="0"/>
              <a:t>% 0.1-0.2</a:t>
            </a:r>
          </a:p>
          <a:p>
            <a:pPr lvl="0"/>
            <a:r>
              <a:rPr lang="tr-TR" sz="2800" dirty="0" smtClean="0"/>
              <a:t>Hızlı döngülü ya da karma, ajitasyon, sanrı, </a:t>
            </a:r>
            <a:r>
              <a:rPr lang="tr-TR" sz="2800" dirty="0" err="1" smtClean="0"/>
              <a:t>varsanı</a:t>
            </a:r>
            <a:r>
              <a:rPr lang="tr-TR" sz="2800" dirty="0" smtClean="0"/>
              <a:t>, </a:t>
            </a:r>
            <a:r>
              <a:rPr lang="tr-TR" sz="2800" dirty="0" err="1" smtClean="0"/>
              <a:t>desorganize</a:t>
            </a:r>
            <a:r>
              <a:rPr lang="tr-TR" sz="2800" dirty="0" smtClean="0"/>
              <a:t> davranış, bilişsel kayıp, düşük iç görü</a:t>
            </a:r>
          </a:p>
          <a:p>
            <a:pPr lvl="0"/>
            <a:r>
              <a:rPr lang="tr-TR" sz="2800" dirty="0" smtClean="0"/>
              <a:t>Ağır, psikiyatrik acil durum, çoğunlukla </a:t>
            </a:r>
            <a:r>
              <a:rPr lang="tr-TR" sz="2800" dirty="0" err="1" smtClean="0"/>
              <a:t>hospitalizasyon</a:t>
            </a:r>
            <a:r>
              <a:rPr lang="tr-TR" sz="2800" dirty="0" smtClean="0"/>
              <a:t>  gerekir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0" dirty="0" err="1" smtClean="0">
                <a:effectLst/>
              </a:rPr>
              <a:t>Postpartum</a:t>
            </a:r>
            <a:r>
              <a:rPr lang="tr-TR" b="0" dirty="0" smtClean="0">
                <a:effectLst/>
              </a:rPr>
              <a:t> Psikoz</a:t>
            </a:r>
            <a:endParaRPr lang="tr-TR" b="0" dirty="0">
              <a:effectLst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tr-TR" sz="2400" dirty="0" smtClean="0"/>
              <a:t>Düşük sosyoekonomik düzey</a:t>
            </a:r>
          </a:p>
          <a:p>
            <a:pPr>
              <a:defRPr/>
            </a:pPr>
            <a:r>
              <a:rPr lang="tr-TR" sz="2400" dirty="0" smtClean="0"/>
              <a:t>Erken yaşta anne olmak</a:t>
            </a:r>
          </a:p>
          <a:p>
            <a:pPr>
              <a:defRPr/>
            </a:pPr>
            <a:r>
              <a:rPr lang="tr-TR" sz="2400" dirty="0" smtClean="0"/>
              <a:t>Eğitim düzeyinin düşük olması</a:t>
            </a:r>
          </a:p>
          <a:p>
            <a:pPr>
              <a:defRPr/>
            </a:pPr>
            <a:r>
              <a:rPr lang="tr-TR" sz="2400" dirty="0" smtClean="0"/>
              <a:t>Doğum öncesi bakım yetersizliği</a:t>
            </a:r>
          </a:p>
          <a:p>
            <a:pPr>
              <a:defRPr/>
            </a:pPr>
            <a:r>
              <a:rPr lang="tr-TR" sz="2400" dirty="0" smtClean="0"/>
              <a:t>Düşük yapma öyküsü</a:t>
            </a:r>
          </a:p>
          <a:p>
            <a:pPr>
              <a:defRPr/>
            </a:pPr>
            <a:r>
              <a:rPr lang="tr-TR" sz="2400" dirty="0" smtClean="0"/>
              <a:t>İstenmeyen gebelik </a:t>
            </a:r>
          </a:p>
          <a:p>
            <a:pPr>
              <a:defRPr/>
            </a:pPr>
            <a:r>
              <a:rPr lang="tr-TR" sz="2400" dirty="0" smtClean="0"/>
              <a:t>İşsizlik</a:t>
            </a:r>
          </a:p>
          <a:p>
            <a:pPr>
              <a:defRPr/>
            </a:pPr>
            <a:r>
              <a:rPr lang="tr-TR" sz="2400" dirty="0" smtClean="0"/>
              <a:t>Aile ilişkilerinde sorunlar</a:t>
            </a:r>
          </a:p>
          <a:p>
            <a:pPr>
              <a:defRPr/>
            </a:pPr>
            <a:r>
              <a:rPr lang="tr-TR" sz="2400" dirty="0" smtClean="0"/>
              <a:t>Evlilik çatışmaları</a:t>
            </a:r>
          </a:p>
          <a:p>
            <a:pPr>
              <a:defRPr/>
            </a:pPr>
            <a:r>
              <a:rPr lang="tr-TR" sz="2400" dirty="0" smtClean="0"/>
              <a:t>Doğum sonrası depresyon geçiren kadınların %60’ında ilk depresyon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Risk Etmenleri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İlişkinin İşlevsel Öğeleri</a:t>
            </a:r>
            <a:endParaRPr lang="tr-TR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Ebeveyne Ait Öğeler</a:t>
            </a:r>
          </a:p>
          <a:p>
            <a:endParaRPr lang="tr-TR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Çocuğa Ait Öğeler</a:t>
            </a:r>
          </a:p>
          <a:p>
            <a:endParaRPr lang="tr-TR" dirty="0"/>
          </a:p>
        </p:txBody>
      </p:sp>
      <p:sp>
        <p:nvSpPr>
          <p:cNvPr id="2" name="1 İçerik Yer Tutucusu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Duygusal ulaşılabilirlik</a:t>
            </a:r>
          </a:p>
          <a:p>
            <a:r>
              <a:rPr lang="tr-TR" dirty="0" smtClean="0"/>
              <a:t>Sıcaklık/Empati/Doyurma</a:t>
            </a:r>
          </a:p>
          <a:p>
            <a:r>
              <a:rPr lang="tr-TR" dirty="0" smtClean="0"/>
              <a:t>Rahatlama sağlama</a:t>
            </a:r>
          </a:p>
          <a:p>
            <a:r>
              <a:rPr lang="tr-TR" dirty="0" smtClean="0"/>
              <a:t>Koruma</a:t>
            </a:r>
          </a:p>
          <a:p>
            <a:r>
              <a:rPr lang="tr-TR" dirty="0" smtClean="0"/>
              <a:t>Oyun oynama</a:t>
            </a:r>
          </a:p>
          <a:p>
            <a:r>
              <a:rPr lang="tr-TR" dirty="0" smtClean="0"/>
              <a:t>Öğretme</a:t>
            </a:r>
          </a:p>
          <a:p>
            <a:r>
              <a:rPr lang="tr-TR" dirty="0" smtClean="0"/>
              <a:t>Yapılandırma</a:t>
            </a:r>
          </a:p>
          <a:p>
            <a:r>
              <a:rPr lang="tr-TR" dirty="0" smtClean="0"/>
              <a:t>Sınır koyma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/>
              <a:t>Duygusal regülasyon</a:t>
            </a:r>
          </a:p>
          <a:p>
            <a:r>
              <a:rPr lang="tr-TR" dirty="0" smtClean="0"/>
              <a:t>Güvenme</a:t>
            </a:r>
          </a:p>
          <a:p>
            <a:endParaRPr lang="tr-TR" dirty="0" smtClean="0"/>
          </a:p>
          <a:p>
            <a:r>
              <a:rPr lang="tr-TR" dirty="0" smtClean="0"/>
              <a:t>Rahatlatılmayı arama</a:t>
            </a:r>
          </a:p>
          <a:p>
            <a:r>
              <a:rPr lang="tr-TR" dirty="0" smtClean="0"/>
              <a:t>Kendini koruma/dikkat</a:t>
            </a:r>
          </a:p>
          <a:p>
            <a:r>
              <a:rPr lang="tr-TR" dirty="0" smtClean="0"/>
              <a:t>Oyun oynama</a:t>
            </a:r>
          </a:p>
          <a:p>
            <a:r>
              <a:rPr lang="tr-TR" dirty="0" smtClean="0"/>
              <a:t>Öğrenme/Beceri kazanma/Merak etme</a:t>
            </a:r>
          </a:p>
          <a:p>
            <a:r>
              <a:rPr lang="tr-TR" dirty="0" smtClean="0"/>
              <a:t>Kendini yatıştırma</a:t>
            </a:r>
          </a:p>
          <a:p>
            <a:r>
              <a:rPr lang="tr-TR" dirty="0" smtClean="0"/>
              <a:t>Kendini kontrol etme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Bebeğin zihninde ilişkiye dair oluşmuş bir tasarım bulunmadığından, ilişki çocuğun anlık deneyimleriyle şekillenir. </a:t>
            </a:r>
          </a:p>
          <a:p>
            <a:r>
              <a:rPr lang="tr-TR" sz="3200" dirty="0" smtClean="0"/>
              <a:t>Anneyle kurulan ilişki ve gelişen bağlanma ise bebeğin kendine ve dünyaya ilişkin algısının temelini oluşturur.</a:t>
            </a:r>
            <a:endParaRPr lang="tr-TR" sz="3200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800" dirty="0" smtClean="0"/>
              <a:t>Bebeğin </a:t>
            </a:r>
            <a:r>
              <a:rPr lang="tr-TR" sz="2800" dirty="0" err="1" smtClean="0"/>
              <a:t>bakımvereni</a:t>
            </a:r>
            <a:r>
              <a:rPr lang="tr-TR" sz="2800" dirty="0" smtClean="0"/>
              <a:t> ile oluşturduğu, yaşamın ilk günlerinde başlayan, ancak ilerleyen aylarda gelişen, duygusal bir bağdır.</a:t>
            </a:r>
          </a:p>
          <a:p>
            <a:endParaRPr lang="tr-TR" sz="2800" dirty="0" smtClean="0"/>
          </a:p>
          <a:p>
            <a:r>
              <a:rPr lang="tr-TR" sz="2800" i="1" dirty="0" smtClean="0"/>
              <a:t>J. </a:t>
            </a:r>
            <a:r>
              <a:rPr lang="tr-TR" sz="2800" i="1" dirty="0" err="1" smtClean="0"/>
              <a:t>Bowlby’ye</a:t>
            </a:r>
            <a:r>
              <a:rPr lang="tr-TR" sz="2800" i="1" dirty="0" smtClean="0"/>
              <a:t> </a:t>
            </a:r>
            <a:r>
              <a:rPr lang="tr-TR" sz="2800" dirty="0" smtClean="0"/>
              <a:t>göre; insanların kendileri için önemli olan başkalarıyla güçlü duygusal bağlar kurma eğiliminin nedenidir. 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Bağlanma (</a:t>
            </a:r>
            <a:r>
              <a:rPr lang="tr-TR" dirty="0" err="1" smtClean="0"/>
              <a:t>attachment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Bağlanma öncesi dönem (0-3 ay)</a:t>
            </a:r>
          </a:p>
          <a:p>
            <a:r>
              <a:rPr lang="tr-TR" dirty="0" smtClean="0"/>
              <a:t>Bağlanmanın oluşmaya başlaması (3-6 ay)</a:t>
            </a:r>
          </a:p>
          <a:p>
            <a:r>
              <a:rPr lang="tr-TR" dirty="0" smtClean="0"/>
              <a:t>Bağlanma dönemi (6 ay-3 yaş)</a:t>
            </a:r>
          </a:p>
          <a:p>
            <a:r>
              <a:rPr lang="tr-TR" dirty="0" smtClean="0"/>
              <a:t>Karşılıklı ilişkiler dönemi (3 yaş + )</a:t>
            </a:r>
          </a:p>
          <a:p>
            <a:r>
              <a:rPr lang="tr-TR" dirty="0" smtClean="0"/>
              <a:t>6–8 ay civarında, ayrılık kaygısı ve ebeveynin güvenli üs olarak kullanılması gerçek bir bağlanma ilişkisinin varlığına işaret eder. 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dirty="0" err="1" smtClean="0"/>
              <a:t>Bowlby’e</a:t>
            </a:r>
            <a:r>
              <a:rPr lang="tr-TR" dirty="0" smtClean="0"/>
              <a:t> göre birincil bakım verenler, bebeğin  gelecek ilişkileri için bir </a:t>
            </a:r>
            <a:r>
              <a:rPr lang="tr-TR" b="1" dirty="0" smtClean="0"/>
              <a:t>«prototip» </a:t>
            </a:r>
            <a:r>
              <a:rPr lang="tr-TR" dirty="0" smtClean="0"/>
              <a:t>olurlar.</a:t>
            </a:r>
          </a:p>
          <a:p>
            <a:pPr marL="0" indent="0">
              <a:buFontTx/>
              <a:buNone/>
              <a:defRPr/>
            </a:pPr>
            <a:endParaRPr lang="tr-TR" dirty="0" smtClean="0"/>
          </a:p>
          <a:p>
            <a:pPr>
              <a:defRPr/>
            </a:pPr>
            <a:r>
              <a:rPr lang="tr-TR" dirty="0" smtClean="0"/>
              <a:t>Bu ilk ilişkinin, bebeğin beklentilerini karşılayan olumlu bir süreçte ilerlemesi durumunda, bebek </a:t>
            </a:r>
            <a:r>
              <a:rPr lang="tr-TR" b="1" dirty="0" smtClean="0"/>
              <a:t>kendini değerli</a:t>
            </a:r>
            <a:r>
              <a:rPr lang="tr-TR" dirty="0" smtClean="0"/>
              <a:t>, </a:t>
            </a:r>
            <a:r>
              <a:rPr lang="tr-TR" b="1" dirty="0" smtClean="0"/>
              <a:t>karşısındakileri güvenilir </a:t>
            </a:r>
            <a:r>
              <a:rPr lang="tr-TR" dirty="0" smtClean="0"/>
              <a:t>ve </a:t>
            </a:r>
            <a:r>
              <a:rPr lang="tr-TR" b="1" dirty="0" smtClean="0"/>
              <a:t>dünyayı olumlu </a:t>
            </a:r>
            <a:r>
              <a:rPr lang="tr-TR" dirty="0" smtClean="0"/>
              <a:t>bir yer olarak algılayacaktır. 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sz="2800" dirty="0" smtClean="0"/>
              <a:t>Bakıcı ile yakınlığın sağlanması bağlanma sistemi içindeki en temel hedeftir. Yakınlık çocuğun çevreyi keşfetmede kullanabileceği  </a:t>
            </a:r>
            <a:r>
              <a:rPr lang="tr-TR" sz="2800" b="1" i="1" dirty="0" smtClean="0"/>
              <a:t>‘güvenli bir üs’ </a:t>
            </a:r>
            <a:r>
              <a:rPr lang="tr-TR" sz="2800" dirty="0" smtClean="0"/>
              <a:t>ve tehlike anında korunabileceği </a:t>
            </a:r>
            <a:r>
              <a:rPr lang="tr-TR" sz="2800" i="1" dirty="0" smtClean="0"/>
              <a:t>‘sağlam bir sığınak’ </a:t>
            </a:r>
            <a:r>
              <a:rPr lang="tr-TR" sz="2800" dirty="0" smtClean="0"/>
              <a:t>işlevi görür. </a:t>
            </a:r>
          </a:p>
          <a:p>
            <a:pPr eaLnBrk="1" hangingPunct="1"/>
            <a:endParaRPr lang="tr-TR" sz="2800" dirty="0" smtClean="0"/>
          </a:p>
          <a:p>
            <a:pPr eaLnBrk="1" hangingPunct="1"/>
            <a:endParaRPr lang="tr-TR" sz="2800" dirty="0" smtClean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585</TotalTime>
  <Words>1289</Words>
  <Application>Microsoft Office PowerPoint</Application>
  <PresentationFormat>Ekran Gösterisi (4:3)</PresentationFormat>
  <Paragraphs>197</Paragraphs>
  <Slides>39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39</vt:i4>
      </vt:variant>
    </vt:vector>
  </HeadingPairs>
  <TitlesOfParts>
    <vt:vector size="40" baseType="lpstr">
      <vt:lpstr>Kalabalık</vt:lpstr>
      <vt:lpstr>Gebe ve Bebek Ruh Sağlığı</vt:lpstr>
      <vt:lpstr> Anne-Bebek İlişkisi </vt:lpstr>
      <vt:lpstr> Çocuğun ve ebeveynin ilişki örüntüsü: </vt:lpstr>
      <vt:lpstr>İlişkinin İşlevsel Öğeleri</vt:lpstr>
      <vt:lpstr>Slayt 5</vt:lpstr>
      <vt:lpstr>Bağlanma (attachment)</vt:lpstr>
      <vt:lpstr>Slayt 7</vt:lpstr>
      <vt:lpstr>Slayt 8</vt:lpstr>
      <vt:lpstr>Slayt 9</vt:lpstr>
      <vt:lpstr>Bağlanma İlişkisinin Değerlendirilmesi</vt:lpstr>
      <vt:lpstr>Duygusal Ulaşılabilirlik</vt:lpstr>
      <vt:lpstr>Slayt 12</vt:lpstr>
      <vt:lpstr>Slayt 13</vt:lpstr>
      <vt:lpstr>Slayt 14</vt:lpstr>
      <vt:lpstr>Slayt 15</vt:lpstr>
      <vt:lpstr>Slayt 16</vt:lpstr>
      <vt:lpstr> Bebeklikte Bağlanma Kavramı;  </vt:lpstr>
      <vt:lpstr>Slayt 18</vt:lpstr>
      <vt:lpstr>Slayt 19</vt:lpstr>
      <vt:lpstr>Slayt 20</vt:lpstr>
      <vt:lpstr>Bağlanma davranışları</vt:lpstr>
      <vt:lpstr>Güvensiz Bağlanma</vt:lpstr>
      <vt:lpstr>Slayt 23</vt:lpstr>
      <vt:lpstr>Slayt 24</vt:lpstr>
      <vt:lpstr>Slayt 25</vt:lpstr>
      <vt:lpstr>Riskli durumlar;</vt:lpstr>
      <vt:lpstr>Slayt 27</vt:lpstr>
      <vt:lpstr>Slayt 28</vt:lpstr>
      <vt:lpstr>Slayt 29</vt:lpstr>
      <vt:lpstr>Riskli durumlara müdahale</vt:lpstr>
      <vt:lpstr>Slayt 31</vt:lpstr>
      <vt:lpstr>Annelik</vt:lpstr>
      <vt:lpstr>Slayt 33</vt:lpstr>
      <vt:lpstr>Slayt 34</vt:lpstr>
      <vt:lpstr>Slayt 35</vt:lpstr>
      <vt:lpstr>Postpartum Blues</vt:lpstr>
      <vt:lpstr> Postpartum Depresyon </vt:lpstr>
      <vt:lpstr>Postpartum Psikoz</vt:lpstr>
      <vt:lpstr>Risk Etmenleri</vt:lpstr>
    </vt:vector>
  </TitlesOfParts>
  <Company>Chetnix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Anksiyete Bozuklukları</dc:title>
  <dc:creator>Admin</dc:creator>
  <cp:lastModifiedBy>esrayuruez</cp:lastModifiedBy>
  <cp:revision>82</cp:revision>
  <dcterms:created xsi:type="dcterms:W3CDTF">2014-11-11T10:17:57Z</dcterms:created>
  <dcterms:modified xsi:type="dcterms:W3CDTF">2019-12-12T13:21:14Z</dcterms:modified>
</cp:coreProperties>
</file>