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307" r:id="rId3"/>
    <p:sldId id="308" r:id="rId4"/>
    <p:sldId id="309" r:id="rId5"/>
    <p:sldId id="310" r:id="rId6"/>
    <p:sldId id="311" r:id="rId7"/>
    <p:sldId id="312" r:id="rId8"/>
    <p:sldId id="314" r:id="rId9"/>
    <p:sldId id="315" r:id="rId10"/>
    <p:sldId id="319" r:id="rId11"/>
    <p:sldId id="328" r:id="rId12"/>
    <p:sldId id="335" r:id="rId13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5501" autoAdjust="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1EC91D-288F-463E-8760-5EC464DB5E2B}" type="datetimeFigureOut">
              <a:rPr lang="tr-TR" smtClean="0"/>
              <a:t>30.4.2019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59E81C-41FA-48CE-B578-5CFEB022582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946140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9E81C-41FA-48CE-B578-5CFEB022582C}" type="slidenum">
              <a:rPr lang="tr-TR" smtClean="0"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284964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94643-5151-4422-B7F1-5F3E2C0CDEBF}" type="datetimeFigureOut">
              <a:rPr lang="tr-TR" smtClean="0"/>
              <a:t>30.4.2019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1030E-F569-4BE3-A9AF-7868F3626FE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322922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94643-5151-4422-B7F1-5F3E2C0CDEBF}" type="datetimeFigureOut">
              <a:rPr lang="tr-TR" smtClean="0"/>
              <a:t>30.4.2019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1030E-F569-4BE3-A9AF-7868F3626FE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313938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94643-5151-4422-B7F1-5F3E2C0CDEBF}" type="datetimeFigureOut">
              <a:rPr lang="tr-TR" smtClean="0"/>
              <a:t>30.4.2019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1030E-F569-4BE3-A9AF-7868F3626FE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7458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94643-5151-4422-B7F1-5F3E2C0CDEBF}" type="datetimeFigureOut">
              <a:rPr lang="tr-TR" smtClean="0"/>
              <a:t>30.4.2019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1030E-F569-4BE3-A9AF-7868F3626FE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152893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94643-5151-4422-B7F1-5F3E2C0CDEBF}" type="datetimeFigureOut">
              <a:rPr lang="tr-TR" smtClean="0"/>
              <a:t>30.4.2019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1030E-F569-4BE3-A9AF-7868F3626FE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747768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94643-5151-4422-B7F1-5F3E2C0CDEBF}" type="datetimeFigureOut">
              <a:rPr lang="tr-TR" smtClean="0"/>
              <a:t>30.4.2019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1030E-F569-4BE3-A9AF-7868F3626FE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431348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94643-5151-4422-B7F1-5F3E2C0CDEBF}" type="datetimeFigureOut">
              <a:rPr lang="tr-TR" smtClean="0"/>
              <a:t>30.4.2019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1030E-F569-4BE3-A9AF-7868F3626FE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15140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94643-5151-4422-B7F1-5F3E2C0CDEBF}" type="datetimeFigureOut">
              <a:rPr lang="tr-TR" smtClean="0"/>
              <a:t>30.4.2019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1030E-F569-4BE3-A9AF-7868F3626FE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600966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94643-5151-4422-B7F1-5F3E2C0CDEBF}" type="datetimeFigureOut">
              <a:rPr lang="tr-TR" smtClean="0"/>
              <a:t>30.4.2019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1030E-F569-4BE3-A9AF-7868F3626FE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405040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94643-5151-4422-B7F1-5F3E2C0CDEBF}" type="datetimeFigureOut">
              <a:rPr lang="tr-TR" smtClean="0"/>
              <a:t>30.4.2019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1030E-F569-4BE3-A9AF-7868F3626FE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151422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94643-5151-4422-B7F1-5F3E2C0CDEBF}" type="datetimeFigureOut">
              <a:rPr lang="tr-TR" smtClean="0"/>
              <a:t>30.4.2019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1030E-F569-4BE3-A9AF-7868F3626FE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788898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F94643-5151-4422-B7F1-5F3E2C0CDEBF}" type="datetimeFigureOut">
              <a:rPr lang="tr-TR" smtClean="0"/>
              <a:t>30.4.2019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E1030E-F569-4BE3-A9AF-7868F3626FE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975146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Polymer </a:t>
            </a:r>
            <a:r>
              <a:rPr lang="tr-TR" dirty="0" err="1" smtClean="0"/>
              <a:t>Technology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tr-TR" sz="4000" dirty="0" err="1" smtClean="0"/>
              <a:t>Chapter</a:t>
            </a:r>
            <a:r>
              <a:rPr lang="tr-TR" sz="4000" dirty="0" smtClean="0"/>
              <a:t> 10</a:t>
            </a:r>
          </a:p>
          <a:p>
            <a:r>
              <a:rPr lang="en-US" sz="4000" dirty="0"/>
              <a:t>Solid-State Properties</a:t>
            </a:r>
            <a:endParaRPr lang="tr-TR" sz="4000" dirty="0"/>
          </a:p>
        </p:txBody>
      </p:sp>
    </p:spTree>
    <p:extLst>
      <p:ext uri="{BB962C8B-B14F-4D97-AF65-F5344CB8AC3E}">
        <p14:creationId xmlns:p14="http://schemas.microsoft.com/office/powerpoint/2010/main" val="838803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Solid-State Properties</a:t>
            </a:r>
            <a:br>
              <a:rPr lang="en-US" dirty="0"/>
            </a:br>
            <a:r>
              <a:rPr lang="en-US" sz="2700" dirty="0">
                <a:solidFill>
                  <a:srgbClr val="FF0000"/>
                </a:solidFill>
              </a:rPr>
              <a:t>Mechanical Properties</a:t>
            </a:r>
            <a:br>
              <a:rPr lang="en-US" sz="2700" dirty="0">
                <a:solidFill>
                  <a:srgbClr val="FF0000"/>
                </a:solidFill>
              </a:rPr>
            </a:br>
            <a:r>
              <a:rPr lang="en-US" sz="2700" dirty="0">
                <a:solidFill>
                  <a:srgbClr val="FF0000"/>
                </a:solidFill>
              </a:rPr>
              <a:t>Methods of </a:t>
            </a:r>
            <a:r>
              <a:rPr lang="en-US" sz="2700" dirty="0" smtClean="0">
                <a:solidFill>
                  <a:srgbClr val="FF0000"/>
                </a:solidFill>
              </a:rPr>
              <a:t>Testing</a:t>
            </a:r>
            <a:r>
              <a:rPr lang="tr-TR" sz="2700" dirty="0">
                <a:solidFill>
                  <a:srgbClr val="FF0000"/>
                </a:solidFill>
              </a:rPr>
              <a:t/>
            </a:r>
            <a:br>
              <a:rPr lang="tr-TR" sz="2700" dirty="0">
                <a:solidFill>
                  <a:srgbClr val="FF0000"/>
                </a:solidFill>
              </a:rPr>
            </a:br>
            <a:r>
              <a:rPr lang="tr-TR" sz="2700" dirty="0">
                <a:solidFill>
                  <a:srgbClr val="FF0000"/>
                </a:solidFill>
              </a:rPr>
              <a:t>Static </a:t>
            </a:r>
            <a:r>
              <a:rPr lang="tr-TR" sz="2700" dirty="0" err="1">
                <a:solidFill>
                  <a:srgbClr val="FF0000"/>
                </a:solidFill>
              </a:rPr>
              <a:t>Testing</a:t>
            </a:r>
            <a:endParaRPr lang="tr-TR" sz="2700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825625"/>
            <a:ext cx="7183582" cy="4351338"/>
          </a:xfrm>
        </p:spPr>
        <p:txBody>
          <a:bodyPr>
            <a:noAutofit/>
          </a:bodyPr>
          <a:lstStyle/>
          <a:p>
            <a:r>
              <a:rPr lang="en-US" sz="2400" dirty="0"/>
              <a:t>The initial slope of the stress-strain plot for ductile </a:t>
            </a:r>
            <a:r>
              <a:rPr lang="en-US" sz="2400" dirty="0" smtClean="0"/>
              <a:t>p</a:t>
            </a:r>
            <a:r>
              <a:rPr lang="tr-TR" sz="2400" dirty="0" err="1" smtClean="0"/>
              <a:t>lastics</a:t>
            </a:r>
            <a:r>
              <a:rPr lang="en-US" sz="2400" dirty="0" smtClean="0"/>
              <a:t> </a:t>
            </a:r>
            <a:r>
              <a:rPr lang="en-US" sz="2400" dirty="0"/>
              <a:t>(</a:t>
            </a:r>
            <a:r>
              <a:rPr lang="en-US" sz="2400" dirty="0" smtClean="0"/>
              <a:t>curve </a:t>
            </a:r>
            <a:r>
              <a:rPr lang="en-US" sz="2400" dirty="0"/>
              <a:t>2 and </a:t>
            </a:r>
            <a:r>
              <a:rPr lang="tr-TR" sz="2400" dirty="0" err="1" smtClean="0"/>
              <a:t>curve</a:t>
            </a:r>
            <a:r>
              <a:rPr lang="tr-TR" sz="2400" dirty="0" smtClean="0"/>
              <a:t> </a:t>
            </a:r>
            <a:r>
              <a:rPr lang="en-US" sz="2400" dirty="0" smtClean="0"/>
              <a:t>3) </a:t>
            </a:r>
            <a:r>
              <a:rPr lang="en-US" sz="2400" dirty="0"/>
              <a:t>is smaller than that </a:t>
            </a:r>
            <a:r>
              <a:rPr lang="en-US" sz="2400" dirty="0" err="1" smtClean="0"/>
              <a:t>ob</a:t>
            </a:r>
            <a:r>
              <a:rPr lang="tr-TR" sz="2400" dirty="0" err="1" smtClean="0"/>
              <a:t>tained</a:t>
            </a:r>
            <a:r>
              <a:rPr lang="en-US" sz="2400" dirty="0" smtClean="0"/>
              <a:t> </a:t>
            </a:r>
            <a:r>
              <a:rPr lang="tr-TR" sz="2400" dirty="0" err="1" smtClean="0"/>
              <a:t>with</a:t>
            </a:r>
            <a:r>
              <a:rPr lang="en-US" sz="2400" dirty="0" smtClean="0"/>
              <a:t>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plastics</a:t>
            </a:r>
            <a:r>
              <a:rPr lang="tr-TR" sz="2400" dirty="0" smtClean="0"/>
              <a:t> </a:t>
            </a:r>
            <a:r>
              <a:rPr lang="en-US" sz="2400" dirty="0" smtClean="0"/>
              <a:t>that </a:t>
            </a:r>
            <a:r>
              <a:rPr lang="en-US" sz="2400" dirty="0"/>
              <a:t>fail in a brittle mode (curve 1). </a:t>
            </a:r>
            <a:endParaRPr lang="tr-TR" sz="2400" dirty="0" smtClean="0"/>
          </a:p>
          <a:p>
            <a:r>
              <a:rPr lang="en-US" sz="2400" dirty="0" smtClean="0"/>
              <a:t>In </a:t>
            </a:r>
            <a:r>
              <a:rPr lang="en-US" sz="2400" dirty="0"/>
              <a:t>other words, the modulus of ductile polymers is </a:t>
            </a:r>
            <a:r>
              <a:rPr lang="en-US" sz="2400" dirty="0" smtClean="0"/>
              <a:t>lower</a:t>
            </a:r>
            <a:r>
              <a:rPr lang="tr-TR" sz="2400" dirty="0" smtClean="0"/>
              <a:t> </a:t>
            </a:r>
            <a:r>
              <a:rPr lang="tr-TR" sz="2400" dirty="0" err="1" smtClean="0"/>
              <a:t>than</a:t>
            </a:r>
            <a:r>
              <a:rPr lang="tr-TR" sz="2400" dirty="0" smtClean="0"/>
              <a:t> </a:t>
            </a:r>
            <a:r>
              <a:rPr lang="tr-TR" sz="2400" dirty="0" err="1" smtClean="0"/>
              <a:t>that</a:t>
            </a:r>
            <a:r>
              <a:rPr lang="tr-TR" sz="2400" dirty="0" smtClean="0"/>
              <a:t> of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brittle</a:t>
            </a:r>
            <a:r>
              <a:rPr lang="tr-TR" sz="2400" dirty="0" smtClean="0"/>
              <a:t> </a:t>
            </a:r>
            <a:r>
              <a:rPr lang="tr-TR" sz="2400" dirty="0" err="1" smtClean="0"/>
              <a:t>polymers</a:t>
            </a:r>
            <a:r>
              <a:rPr lang="en-US" sz="2400" dirty="0" smtClean="0"/>
              <a:t>. </a:t>
            </a:r>
            <a:endParaRPr lang="tr-TR" sz="2400" dirty="0" smtClean="0"/>
          </a:p>
          <a:p>
            <a:r>
              <a:rPr lang="tr-TR" sz="2400" dirty="0" err="1" smtClean="0"/>
              <a:t>Meanwhile</a:t>
            </a:r>
            <a:r>
              <a:rPr lang="en-US" sz="2400" dirty="0" smtClean="0"/>
              <a:t>, </a:t>
            </a:r>
            <a:r>
              <a:rPr lang="en-US" sz="2400" dirty="0"/>
              <a:t>the energy required to deform the sample to the point of failure is much higher for ductile </a:t>
            </a:r>
            <a:r>
              <a:rPr lang="en-US" sz="2400" dirty="0" smtClean="0"/>
              <a:t>p</a:t>
            </a:r>
            <a:r>
              <a:rPr lang="tr-TR" sz="2400" dirty="0" err="1" smtClean="0"/>
              <a:t>lastics</a:t>
            </a:r>
            <a:r>
              <a:rPr lang="tr-TR" sz="2400" dirty="0" smtClean="0"/>
              <a:t> </a:t>
            </a:r>
            <a:r>
              <a:rPr lang="tr-TR" sz="2400" dirty="0" err="1" smtClean="0"/>
              <a:t>when</a:t>
            </a:r>
            <a:r>
              <a:rPr lang="tr-TR" sz="2400" dirty="0" smtClean="0"/>
              <a:t> </a:t>
            </a:r>
            <a:r>
              <a:rPr lang="tr-TR" sz="2400" dirty="0" err="1" smtClean="0"/>
              <a:t>compared</a:t>
            </a:r>
            <a:r>
              <a:rPr lang="tr-TR" sz="2400" dirty="0" smtClean="0"/>
              <a:t> </a:t>
            </a:r>
            <a:r>
              <a:rPr lang="tr-TR" sz="2400" dirty="0" err="1" smtClean="0"/>
              <a:t>with</a:t>
            </a:r>
            <a:r>
              <a:rPr lang="tr-TR" sz="2400" dirty="0" smtClean="0"/>
              <a:t> </a:t>
            </a:r>
            <a:r>
              <a:rPr lang="tr-TR" sz="2400" dirty="0" err="1" smtClean="0"/>
              <a:t>brittle</a:t>
            </a:r>
            <a:r>
              <a:rPr lang="tr-TR" sz="2400" dirty="0" smtClean="0"/>
              <a:t> </a:t>
            </a:r>
            <a:r>
              <a:rPr lang="tr-TR" sz="2400" dirty="0" err="1" smtClean="0"/>
              <a:t>plastics</a:t>
            </a:r>
            <a:r>
              <a:rPr lang="tr-TR" sz="2400" dirty="0" smtClean="0"/>
              <a:t>, </a:t>
            </a:r>
            <a:r>
              <a:rPr lang="tr-TR" sz="2400" dirty="0" err="1" smtClean="0"/>
              <a:t>which</a:t>
            </a:r>
            <a:r>
              <a:rPr lang="en-US" sz="2400" dirty="0" smtClean="0"/>
              <a:t> </a:t>
            </a:r>
            <a:r>
              <a:rPr lang="en-US" sz="2400" dirty="0"/>
              <a:t>means that ductile </a:t>
            </a:r>
            <a:r>
              <a:rPr lang="en-US" sz="2400" dirty="0" smtClean="0"/>
              <a:t>p</a:t>
            </a:r>
            <a:r>
              <a:rPr lang="tr-TR" sz="2400" dirty="0" err="1" smtClean="0"/>
              <a:t>lastics</a:t>
            </a:r>
            <a:r>
              <a:rPr lang="en-US" sz="2400" dirty="0" smtClean="0"/>
              <a:t> </a:t>
            </a:r>
            <a:r>
              <a:rPr lang="tr-TR" sz="2400" dirty="0" smtClean="0"/>
              <a:t>can</a:t>
            </a:r>
            <a:r>
              <a:rPr lang="en-US" sz="2400" dirty="0" smtClean="0"/>
              <a:t> absorb </a:t>
            </a:r>
            <a:r>
              <a:rPr lang="en-US" sz="2400" dirty="0"/>
              <a:t>more </a:t>
            </a:r>
            <a:r>
              <a:rPr lang="en-US" sz="2400" dirty="0" smtClean="0"/>
              <a:t>energy.</a:t>
            </a:r>
            <a:endParaRPr lang="tr-TR" sz="2400" dirty="0" smtClean="0"/>
          </a:p>
          <a:p>
            <a:r>
              <a:rPr lang="tr-TR" sz="2400" dirty="0" err="1" smtClean="0"/>
              <a:t>In</a:t>
            </a:r>
            <a:r>
              <a:rPr lang="tr-TR" sz="2400" dirty="0" smtClean="0"/>
              <a:t> general, </a:t>
            </a:r>
            <a:r>
              <a:rPr lang="tr-TR" sz="2400" dirty="0"/>
              <a:t>r</a:t>
            </a:r>
            <a:r>
              <a:rPr lang="en-US" sz="2400" dirty="0" err="1" smtClean="0"/>
              <a:t>ubbery</a:t>
            </a:r>
            <a:r>
              <a:rPr lang="en-US" sz="2400" dirty="0" smtClean="0"/>
              <a:t> p</a:t>
            </a:r>
            <a:r>
              <a:rPr lang="tr-TR" sz="2400" dirty="0" err="1" smtClean="0"/>
              <a:t>lastics</a:t>
            </a:r>
            <a:r>
              <a:rPr lang="en-US" sz="2400" dirty="0" smtClean="0"/>
              <a:t> </a:t>
            </a:r>
            <a:r>
              <a:rPr lang="en-US" sz="2400" dirty="0"/>
              <a:t>follow stress-strain behavior similar to that of curve 4. </a:t>
            </a:r>
          </a:p>
          <a:p>
            <a:endParaRPr lang="en-US" sz="2400" dirty="0"/>
          </a:p>
        </p:txBody>
      </p:sp>
      <p:sp>
        <p:nvSpPr>
          <p:cNvPr id="6" name="Dikdörtgen 5"/>
          <p:cNvSpPr/>
          <p:nvPr/>
        </p:nvSpPr>
        <p:spPr>
          <a:xfrm>
            <a:off x="8124825" y="5021157"/>
            <a:ext cx="39635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dirty="0">
                <a:solidFill>
                  <a:srgbClr val="000000"/>
                </a:solidFill>
                <a:latin typeface="Times New Roman" panose="02020603050405020304" pitchFamily="18" charset="0"/>
              </a:rPr>
              <a:t>S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tress-strain 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curves for </a:t>
            </a:r>
            <a:r>
              <a:rPr lang="tr-TR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different</a:t>
            </a:r>
            <a:r>
              <a:rPr lang="tr-TR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samples</a:t>
            </a:r>
            <a:endParaRPr lang="tr-TR" dirty="0">
              <a:solidFill>
                <a:prstClr val="black"/>
              </a:solidFill>
            </a:endParaRP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74371" y="2019989"/>
            <a:ext cx="4124325" cy="2933700"/>
          </a:xfrm>
          <a:prstGeom prst="rect">
            <a:avLst/>
          </a:prstGeom>
        </p:spPr>
      </p:pic>
      <p:pic>
        <p:nvPicPr>
          <p:cNvPr id="7" name="Resim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69609" y="2059027"/>
            <a:ext cx="4133850" cy="2847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6256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Solid-State Properties</a:t>
            </a:r>
            <a:br>
              <a:rPr lang="en-US" dirty="0"/>
            </a:br>
            <a:r>
              <a:rPr lang="en-US" sz="2700" dirty="0">
                <a:solidFill>
                  <a:srgbClr val="FF0000"/>
                </a:solidFill>
              </a:rPr>
              <a:t>Mechanical Properties</a:t>
            </a:r>
            <a:br>
              <a:rPr lang="en-US" sz="2700" dirty="0">
                <a:solidFill>
                  <a:srgbClr val="FF0000"/>
                </a:solidFill>
              </a:rPr>
            </a:br>
            <a:r>
              <a:rPr lang="en-US" sz="2700" dirty="0">
                <a:solidFill>
                  <a:srgbClr val="FF0000"/>
                </a:solidFill>
              </a:rPr>
              <a:t>Methods of </a:t>
            </a:r>
            <a:r>
              <a:rPr lang="en-US" sz="2700" dirty="0" smtClean="0">
                <a:solidFill>
                  <a:srgbClr val="FF0000"/>
                </a:solidFill>
              </a:rPr>
              <a:t>Testing</a:t>
            </a:r>
            <a:r>
              <a:rPr lang="tr-TR" sz="2700" dirty="0">
                <a:solidFill>
                  <a:srgbClr val="FF0000"/>
                </a:solidFill>
              </a:rPr>
              <a:t/>
            </a:r>
            <a:br>
              <a:rPr lang="tr-TR" sz="2700" dirty="0">
                <a:solidFill>
                  <a:srgbClr val="FF0000"/>
                </a:solidFill>
              </a:rPr>
            </a:br>
            <a:r>
              <a:rPr lang="tr-TR" sz="2700" dirty="0" err="1" smtClean="0">
                <a:solidFill>
                  <a:srgbClr val="FF0000"/>
                </a:solidFill>
              </a:rPr>
              <a:t>Transient</a:t>
            </a:r>
            <a:r>
              <a:rPr lang="tr-TR" sz="2700" dirty="0" smtClean="0">
                <a:solidFill>
                  <a:srgbClr val="FF0000"/>
                </a:solidFill>
              </a:rPr>
              <a:t> </a:t>
            </a:r>
            <a:r>
              <a:rPr lang="tr-TR" sz="2700" dirty="0" err="1" smtClean="0">
                <a:solidFill>
                  <a:srgbClr val="FF0000"/>
                </a:solidFill>
              </a:rPr>
              <a:t>Testing</a:t>
            </a:r>
            <a:r>
              <a:rPr lang="tr-TR" sz="2700" dirty="0" smtClean="0">
                <a:solidFill>
                  <a:srgbClr val="FF0000"/>
                </a:solidFill>
              </a:rPr>
              <a:t> &amp; </a:t>
            </a:r>
            <a:r>
              <a:rPr lang="tr-TR" sz="2700" dirty="0" err="1" smtClean="0">
                <a:solidFill>
                  <a:srgbClr val="FF0000"/>
                </a:solidFill>
              </a:rPr>
              <a:t>Impact</a:t>
            </a:r>
            <a:r>
              <a:rPr lang="tr-TR" sz="2700" dirty="0" smtClean="0">
                <a:solidFill>
                  <a:srgbClr val="FF0000"/>
                </a:solidFill>
              </a:rPr>
              <a:t> </a:t>
            </a:r>
            <a:r>
              <a:rPr lang="tr-TR" sz="2700" dirty="0" err="1" smtClean="0">
                <a:solidFill>
                  <a:srgbClr val="FF0000"/>
                </a:solidFill>
              </a:rPr>
              <a:t>Testing</a:t>
            </a:r>
            <a:endParaRPr lang="tr-TR" sz="2700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825625"/>
            <a:ext cx="10882745" cy="4351338"/>
          </a:xfrm>
        </p:spPr>
        <p:txBody>
          <a:bodyPr>
            <a:no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Stress-relaxation</a:t>
            </a:r>
            <a:r>
              <a:rPr lang="en-US" sz="2400" dirty="0"/>
              <a:t> experiments can be </a:t>
            </a:r>
            <a:r>
              <a:rPr lang="tr-TR" sz="2400" dirty="0" err="1" smtClean="0"/>
              <a:t>conducted</a:t>
            </a:r>
            <a:r>
              <a:rPr lang="en-US" sz="2400" dirty="0" smtClean="0"/>
              <a:t> </a:t>
            </a:r>
            <a:r>
              <a:rPr lang="en-US" sz="2400" dirty="0"/>
              <a:t>with the </a:t>
            </a:r>
            <a:r>
              <a:rPr lang="en-US" sz="2400" dirty="0" smtClean="0"/>
              <a:t>same</a:t>
            </a:r>
            <a:r>
              <a:rPr lang="tr-TR" sz="2400" dirty="0" smtClean="0"/>
              <a:t> </a:t>
            </a:r>
            <a:r>
              <a:rPr lang="en-US" sz="2400" dirty="0" smtClean="0"/>
              <a:t>commercial </a:t>
            </a:r>
            <a:r>
              <a:rPr lang="en-US" sz="2400" dirty="0"/>
              <a:t>instruments </a:t>
            </a:r>
            <a:r>
              <a:rPr lang="en-US" sz="2400" dirty="0" smtClean="0"/>
              <a:t>u</a:t>
            </a:r>
            <a:r>
              <a:rPr lang="tr-TR" sz="2400" dirty="0" err="1" smtClean="0"/>
              <a:t>tilized</a:t>
            </a:r>
            <a:r>
              <a:rPr lang="en-US" sz="2400" dirty="0" smtClean="0"/>
              <a:t> </a:t>
            </a:r>
            <a:r>
              <a:rPr lang="en-US" sz="2400" dirty="0"/>
              <a:t>in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en-US" sz="2400" dirty="0" smtClean="0"/>
              <a:t>tensile </a:t>
            </a:r>
            <a:r>
              <a:rPr lang="en-US" sz="2400" dirty="0"/>
              <a:t>tests. </a:t>
            </a:r>
            <a:endParaRPr lang="tr-TR" sz="2400" dirty="0" smtClean="0"/>
          </a:p>
          <a:p>
            <a:r>
              <a:rPr lang="tr-TR" sz="2400" dirty="0" err="1" smtClean="0"/>
              <a:t>In</a:t>
            </a:r>
            <a:r>
              <a:rPr lang="tr-TR" sz="2400" dirty="0" smtClean="0"/>
              <a:t>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stress</a:t>
            </a:r>
            <a:r>
              <a:rPr lang="tr-TR" sz="2400" dirty="0" smtClean="0"/>
              <a:t> </a:t>
            </a:r>
            <a:r>
              <a:rPr lang="tr-TR" sz="2400" dirty="0" err="1" smtClean="0"/>
              <a:t>relaxation</a:t>
            </a:r>
            <a:r>
              <a:rPr lang="tr-TR" sz="2400" dirty="0" smtClean="0"/>
              <a:t> test, </a:t>
            </a:r>
            <a:r>
              <a:rPr lang="tr-TR" sz="2400" dirty="0"/>
              <a:t>a</a:t>
            </a:r>
            <a:r>
              <a:rPr lang="en-US" sz="2400" dirty="0" smtClean="0"/>
              <a:t> </a:t>
            </a:r>
            <a:r>
              <a:rPr lang="en-US" sz="2400" dirty="0"/>
              <a:t>rapid extension is </a:t>
            </a:r>
            <a:r>
              <a:rPr lang="en-US" sz="2400" dirty="0" smtClean="0"/>
              <a:t>applied</a:t>
            </a:r>
            <a:r>
              <a:rPr lang="tr-TR" sz="2400" dirty="0" smtClean="0"/>
              <a:t> </a:t>
            </a:r>
            <a:r>
              <a:rPr lang="en-US" sz="2400" dirty="0" smtClean="0"/>
              <a:t>to </a:t>
            </a:r>
            <a:r>
              <a:rPr lang="en-US" sz="2400" dirty="0"/>
              <a:t>the </a:t>
            </a:r>
            <a:r>
              <a:rPr lang="tr-TR" sz="2400" dirty="0" err="1" smtClean="0"/>
              <a:t>plastic</a:t>
            </a:r>
            <a:r>
              <a:rPr lang="tr-TR" sz="2400" dirty="0" smtClean="0"/>
              <a:t> </a:t>
            </a:r>
            <a:r>
              <a:rPr lang="en-US" sz="2400" dirty="0" smtClean="0"/>
              <a:t>sample </a:t>
            </a:r>
            <a:r>
              <a:rPr lang="en-US" sz="2400" dirty="0"/>
              <a:t>and the stress on the </a:t>
            </a:r>
            <a:r>
              <a:rPr lang="tr-TR" sz="2400" dirty="0" err="1" smtClean="0"/>
              <a:t>specified</a:t>
            </a:r>
            <a:r>
              <a:rPr lang="tr-TR" sz="2400" dirty="0" smtClean="0"/>
              <a:t> </a:t>
            </a:r>
            <a:r>
              <a:rPr lang="en-US" sz="2400" dirty="0" smtClean="0"/>
              <a:t>sample </a:t>
            </a:r>
            <a:r>
              <a:rPr lang="en-US" sz="2400" dirty="0"/>
              <a:t>is </a:t>
            </a:r>
            <a:r>
              <a:rPr lang="tr-TR" sz="2400" dirty="0" err="1" smtClean="0"/>
              <a:t>recorded</a:t>
            </a:r>
            <a:r>
              <a:rPr lang="en-US" sz="2400" dirty="0" smtClean="0"/>
              <a:t> </a:t>
            </a:r>
            <a:r>
              <a:rPr lang="en-US" sz="2400" dirty="0"/>
              <a:t>as a function of time </a:t>
            </a:r>
            <a:r>
              <a:rPr lang="en-US" sz="2400" dirty="0" smtClean="0"/>
              <a:t>by</a:t>
            </a:r>
            <a:r>
              <a:rPr lang="tr-TR" sz="2400" dirty="0" smtClean="0"/>
              <a:t> </a:t>
            </a:r>
            <a:r>
              <a:rPr lang="en-US" sz="2400" dirty="0" smtClean="0"/>
              <a:t>means </a:t>
            </a:r>
            <a:r>
              <a:rPr lang="en-US" sz="2400" dirty="0"/>
              <a:t>of a force transducer. </a:t>
            </a:r>
            <a:endParaRPr lang="tr-TR" sz="2400" dirty="0" smtClean="0"/>
          </a:p>
          <a:p>
            <a:r>
              <a:rPr lang="en-US" sz="2400" dirty="0" smtClean="0"/>
              <a:t>In </a:t>
            </a:r>
            <a:r>
              <a:rPr lang="tr-TR" sz="2400" dirty="0" err="1" smtClean="0"/>
              <a:t>this</a:t>
            </a:r>
            <a:r>
              <a:rPr lang="tr-TR" sz="2400" dirty="0" smtClean="0"/>
              <a:t> test</a:t>
            </a:r>
            <a:r>
              <a:rPr lang="en-US" sz="2400" dirty="0" smtClean="0"/>
              <a:t>,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en-US" sz="2400" dirty="0" smtClean="0"/>
              <a:t>stress </a:t>
            </a:r>
            <a:r>
              <a:rPr lang="en-US" sz="2400" dirty="0"/>
              <a:t>is a function </a:t>
            </a:r>
            <a:r>
              <a:rPr lang="en-US" sz="2400" dirty="0" smtClean="0"/>
              <a:t>of</a:t>
            </a:r>
            <a:r>
              <a:rPr lang="tr-TR" sz="2400" dirty="0" smtClean="0"/>
              <a:t> </a:t>
            </a:r>
            <a:r>
              <a:rPr lang="en-US" sz="2400" dirty="0" smtClean="0"/>
              <a:t>time </a:t>
            </a:r>
            <a:r>
              <a:rPr lang="en-US" sz="2400" dirty="0"/>
              <a:t>and, </a:t>
            </a:r>
            <a:r>
              <a:rPr lang="tr-TR" sz="2400" dirty="0" err="1" smtClean="0"/>
              <a:t>hence</a:t>
            </a:r>
            <a:r>
              <a:rPr lang="en-US" sz="2400" dirty="0" smtClean="0"/>
              <a:t>, </a:t>
            </a:r>
            <a:r>
              <a:rPr lang="en-US" sz="2400" dirty="0"/>
              <a:t>the stress-relaxation modulus, </a:t>
            </a:r>
            <a:r>
              <a:rPr lang="en-US" sz="2400" dirty="0" smtClean="0"/>
              <a:t>E</a:t>
            </a:r>
            <a:r>
              <a:rPr lang="tr-TR" sz="2400" dirty="0" smtClean="0"/>
              <a:t>t</a:t>
            </a:r>
            <a:r>
              <a:rPr lang="en-US" sz="2400" dirty="0" smtClean="0"/>
              <a:t>,</a:t>
            </a:r>
            <a:r>
              <a:rPr lang="tr-TR" sz="2400" dirty="0"/>
              <a:t> is </a:t>
            </a:r>
            <a:r>
              <a:rPr lang="tr-TR" sz="2400" dirty="0" err="1"/>
              <a:t>also</a:t>
            </a:r>
            <a:r>
              <a:rPr lang="tr-TR" sz="2400" dirty="0"/>
              <a:t> time </a:t>
            </a:r>
            <a:r>
              <a:rPr lang="tr-TR" sz="2400" dirty="0" err="1"/>
              <a:t>dependent</a:t>
            </a:r>
            <a:r>
              <a:rPr lang="tr-TR" sz="2400" dirty="0" smtClean="0"/>
              <a:t>.</a:t>
            </a:r>
          </a:p>
          <a:p>
            <a:r>
              <a:rPr lang="en-US" sz="2400" dirty="0"/>
              <a:t>Impact tests </a:t>
            </a:r>
            <a:r>
              <a:rPr lang="tr-TR" sz="2400" dirty="0" err="1" smtClean="0"/>
              <a:t>determine</a:t>
            </a:r>
            <a:r>
              <a:rPr lang="en-US" sz="2400" dirty="0" smtClean="0"/>
              <a:t> </a:t>
            </a:r>
            <a:r>
              <a:rPr lang="en-US" sz="2400" dirty="0"/>
              <a:t>the energy expended up to failure under conditions of rapid </a:t>
            </a:r>
            <a:r>
              <a:rPr lang="en-US" sz="2400" dirty="0" smtClean="0"/>
              <a:t>loading</a:t>
            </a:r>
            <a:r>
              <a:rPr lang="tr-TR" sz="2400" dirty="0" smtClean="0"/>
              <a:t> </a:t>
            </a:r>
            <a:r>
              <a:rPr lang="tr-TR" sz="2400" dirty="0" err="1" smtClean="0"/>
              <a:t>applied</a:t>
            </a:r>
            <a:r>
              <a:rPr lang="tr-TR" sz="2400" dirty="0" smtClean="0"/>
              <a:t> </a:t>
            </a:r>
            <a:r>
              <a:rPr lang="tr-TR" sz="2400" dirty="0" err="1" smtClean="0"/>
              <a:t>to</a:t>
            </a:r>
            <a:r>
              <a:rPr lang="tr-TR" sz="2400" dirty="0" smtClean="0"/>
              <a:t>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polymeric</a:t>
            </a:r>
            <a:r>
              <a:rPr lang="tr-TR" sz="2400" dirty="0" smtClean="0"/>
              <a:t> </a:t>
            </a:r>
            <a:r>
              <a:rPr lang="tr-TR" sz="2400" dirty="0" err="1" smtClean="0"/>
              <a:t>sample</a:t>
            </a:r>
            <a:r>
              <a:rPr lang="en-US" sz="2400" dirty="0" smtClean="0"/>
              <a:t>. </a:t>
            </a:r>
            <a:endParaRPr lang="en-US" sz="2400" dirty="0"/>
          </a:p>
          <a:p>
            <a:r>
              <a:rPr lang="en-US" sz="2400" dirty="0"/>
              <a:t>There are a number of different types of impact </a:t>
            </a:r>
            <a:r>
              <a:rPr lang="en-US" sz="2400" dirty="0" smtClean="0"/>
              <a:t>tests</a:t>
            </a:r>
            <a:r>
              <a:rPr lang="tr-TR" sz="2400" dirty="0" smtClean="0"/>
              <a:t>, </a:t>
            </a:r>
            <a:r>
              <a:rPr lang="tr-TR" sz="2400" dirty="0" err="1" smtClean="0"/>
              <a:t>which</a:t>
            </a:r>
            <a:r>
              <a:rPr lang="tr-TR" sz="2400" dirty="0" smtClean="0"/>
              <a:t> </a:t>
            </a:r>
            <a:r>
              <a:rPr lang="tr-TR" sz="2400" dirty="0" err="1" smtClean="0"/>
              <a:t>are</a:t>
            </a:r>
            <a:r>
              <a:rPr lang="tr-TR" sz="2400" dirty="0" smtClean="0"/>
              <a:t> </a:t>
            </a:r>
            <a:r>
              <a:rPr lang="en-US" sz="2400" dirty="0" err="1"/>
              <a:t>Izod</a:t>
            </a:r>
            <a:r>
              <a:rPr lang="en-US" sz="2400" dirty="0"/>
              <a:t> </a:t>
            </a:r>
            <a:r>
              <a:rPr lang="tr-TR" sz="2400" dirty="0" smtClean="0"/>
              <a:t>test </a:t>
            </a:r>
            <a:r>
              <a:rPr lang="en-US" sz="2400" dirty="0" smtClean="0"/>
              <a:t>and </a:t>
            </a:r>
            <a:r>
              <a:rPr lang="en-US" sz="2400" dirty="0" err="1"/>
              <a:t>Charpy</a:t>
            </a:r>
            <a:r>
              <a:rPr lang="en-US" sz="2400" dirty="0"/>
              <a:t> </a:t>
            </a:r>
            <a:r>
              <a:rPr lang="en-US" sz="2400" dirty="0" smtClean="0"/>
              <a:t>test.</a:t>
            </a:r>
            <a:endParaRPr lang="en-US" sz="2400" dirty="0"/>
          </a:p>
          <a:p>
            <a:r>
              <a:rPr lang="tr-TR" sz="2400" dirty="0" err="1" smtClean="0"/>
              <a:t>In</a:t>
            </a:r>
            <a:r>
              <a:rPr lang="tr-TR" sz="2400" dirty="0" smtClean="0"/>
              <a:t> </a:t>
            </a:r>
            <a:r>
              <a:rPr lang="tr-TR" sz="2400" dirty="0" err="1" smtClean="0"/>
              <a:t>these</a:t>
            </a:r>
            <a:r>
              <a:rPr lang="tr-TR" sz="2400" dirty="0" smtClean="0"/>
              <a:t> </a:t>
            </a:r>
            <a:r>
              <a:rPr lang="tr-TR" sz="2400" dirty="0" err="1" smtClean="0"/>
              <a:t>tests</a:t>
            </a:r>
            <a:r>
              <a:rPr lang="tr-TR" sz="2400" dirty="0" smtClean="0"/>
              <a:t>,</a:t>
            </a:r>
            <a:r>
              <a:rPr lang="en-US" sz="2400" dirty="0" smtClean="0"/>
              <a:t> </a:t>
            </a:r>
            <a:r>
              <a:rPr lang="en-US" sz="2400" dirty="0"/>
              <a:t>a hammer-like weight strikes a </a:t>
            </a:r>
            <a:r>
              <a:rPr lang="tr-TR" sz="2400" dirty="0" err="1" smtClean="0"/>
              <a:t>plastic</a:t>
            </a:r>
            <a:r>
              <a:rPr lang="tr-TR" sz="2400" dirty="0" smtClean="0"/>
              <a:t> </a:t>
            </a:r>
            <a:r>
              <a:rPr lang="en-US" sz="2400" dirty="0" smtClean="0"/>
              <a:t>specimen </a:t>
            </a:r>
            <a:r>
              <a:rPr lang="en-US" sz="2400" dirty="0"/>
              <a:t>and the energy-to-break is </a:t>
            </a:r>
            <a:r>
              <a:rPr lang="tr-TR" sz="2400" dirty="0" err="1" smtClean="0"/>
              <a:t>calculated</a:t>
            </a:r>
            <a:r>
              <a:rPr lang="en-US" sz="2400" dirty="0" smtClean="0"/>
              <a:t> </a:t>
            </a:r>
            <a:r>
              <a:rPr lang="en-US" sz="2400" dirty="0"/>
              <a:t>from the loss in the kinetic energy of the hammer. </a:t>
            </a:r>
          </a:p>
          <a:p>
            <a:endParaRPr lang="tr-TR" sz="2400" dirty="0" smtClean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34263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err="1" smtClean="0"/>
              <a:t>References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Robert O. </a:t>
            </a:r>
            <a:r>
              <a:rPr lang="tr-TR" dirty="0" err="1" smtClean="0"/>
              <a:t>Ebewele</a:t>
            </a:r>
            <a:r>
              <a:rPr lang="tr-TR" dirty="0" smtClean="0"/>
              <a:t>, «</a:t>
            </a:r>
            <a:r>
              <a:rPr lang="tr-TR" dirty="0"/>
              <a:t>POLYMER SCIENCE AND TECHNOLOGY», CRC </a:t>
            </a:r>
            <a:r>
              <a:rPr lang="tr-TR" dirty="0" err="1" smtClean="0"/>
              <a:t>Press</a:t>
            </a:r>
            <a:r>
              <a:rPr lang="tr-TR" dirty="0" smtClean="0"/>
              <a:t>, 2000.</a:t>
            </a:r>
          </a:p>
          <a:p>
            <a:r>
              <a:rPr lang="en-US" dirty="0"/>
              <a:t>Fried, Joel </a:t>
            </a:r>
            <a:r>
              <a:rPr lang="en-US" dirty="0" smtClean="0"/>
              <a:t>R.</a:t>
            </a:r>
            <a:r>
              <a:rPr lang="tr-TR" dirty="0" smtClean="0"/>
              <a:t>, «</a:t>
            </a:r>
            <a:r>
              <a:rPr lang="en-US" dirty="0" smtClean="0"/>
              <a:t>Polymer </a:t>
            </a:r>
            <a:r>
              <a:rPr lang="en-US" dirty="0"/>
              <a:t>science and </a:t>
            </a:r>
            <a:r>
              <a:rPr lang="en-US" dirty="0" smtClean="0"/>
              <a:t>technology</a:t>
            </a:r>
            <a:r>
              <a:rPr lang="tr-TR" dirty="0" smtClean="0"/>
              <a:t>», </a:t>
            </a:r>
            <a:r>
              <a:rPr lang="tr-TR" dirty="0" err="1" smtClean="0"/>
              <a:t>Prentice</a:t>
            </a:r>
            <a:r>
              <a:rPr lang="tr-TR" dirty="0" smtClean="0"/>
              <a:t> </a:t>
            </a:r>
            <a:r>
              <a:rPr lang="tr-TR" dirty="0" err="1" smtClean="0"/>
              <a:t>Hall</a:t>
            </a:r>
            <a:r>
              <a:rPr lang="tr-TR" dirty="0" smtClean="0"/>
              <a:t>, </a:t>
            </a:r>
            <a:r>
              <a:rPr lang="en-US" dirty="0" smtClean="0"/>
              <a:t>Third edition</a:t>
            </a:r>
            <a:r>
              <a:rPr lang="tr-TR" smtClean="0"/>
              <a:t>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35222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r-TR" dirty="0"/>
              <a:t>Solid-</a:t>
            </a:r>
            <a:r>
              <a:rPr lang="tr-TR" dirty="0" err="1"/>
              <a:t>State</a:t>
            </a:r>
            <a:r>
              <a:rPr lang="tr-TR" dirty="0"/>
              <a:t> </a:t>
            </a:r>
            <a:r>
              <a:rPr lang="tr-TR" dirty="0" err="1"/>
              <a:t>Properties</a:t>
            </a:r>
            <a:r>
              <a:rPr lang="tr-TR" dirty="0"/>
              <a:t/>
            </a:r>
            <a:br>
              <a:rPr lang="tr-TR" dirty="0"/>
            </a:br>
            <a:r>
              <a:rPr lang="en-US" sz="2700" dirty="0">
                <a:solidFill>
                  <a:srgbClr val="FF0000"/>
                </a:solidFill>
              </a:rPr>
              <a:t>Mechanical </a:t>
            </a:r>
            <a:r>
              <a:rPr lang="en-US" sz="2700" dirty="0" smtClean="0">
                <a:solidFill>
                  <a:srgbClr val="FF0000"/>
                </a:solidFill>
              </a:rPr>
              <a:t>Properties</a:t>
            </a:r>
            <a:r>
              <a:rPr lang="tr-TR" sz="2700" dirty="0">
                <a:solidFill>
                  <a:srgbClr val="FF0000"/>
                </a:solidFill>
              </a:rPr>
              <a:t/>
            </a:r>
            <a:br>
              <a:rPr lang="tr-TR" sz="2700" dirty="0">
                <a:solidFill>
                  <a:srgbClr val="FF0000"/>
                </a:solidFill>
              </a:rPr>
            </a:br>
            <a:r>
              <a:rPr lang="tr-TR" sz="2700" dirty="0" err="1">
                <a:solidFill>
                  <a:srgbClr val="FF0000"/>
                </a:solidFill>
              </a:rPr>
              <a:t>Methods</a:t>
            </a:r>
            <a:r>
              <a:rPr lang="tr-TR" sz="2700" dirty="0">
                <a:solidFill>
                  <a:srgbClr val="FF0000"/>
                </a:solidFill>
              </a:rPr>
              <a:t> of </a:t>
            </a:r>
            <a:r>
              <a:rPr lang="tr-TR" sz="2700" dirty="0" err="1" smtClean="0">
                <a:solidFill>
                  <a:srgbClr val="FF0000"/>
                </a:solidFill>
              </a:rPr>
              <a:t>Testing</a:t>
            </a:r>
            <a:r>
              <a:rPr lang="tr-TR" sz="2700" dirty="0">
                <a:solidFill>
                  <a:srgbClr val="FF0000"/>
                </a:solidFill>
              </a:rPr>
              <a:t/>
            </a:r>
            <a:br>
              <a:rPr lang="tr-TR" sz="2700" dirty="0">
                <a:solidFill>
                  <a:srgbClr val="FF0000"/>
                </a:solidFill>
              </a:rPr>
            </a:br>
            <a:r>
              <a:rPr lang="tr-TR" sz="2700" dirty="0">
                <a:solidFill>
                  <a:srgbClr val="FF0000"/>
                </a:solidFill>
              </a:rPr>
              <a:t>Static </a:t>
            </a:r>
            <a:r>
              <a:rPr lang="tr-TR" sz="2700" dirty="0" err="1">
                <a:solidFill>
                  <a:srgbClr val="FF0000"/>
                </a:solidFill>
              </a:rPr>
              <a:t>Testing</a:t>
            </a:r>
            <a:endParaRPr lang="tr-TR" sz="2700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199" y="1825625"/>
            <a:ext cx="10654145" cy="4351338"/>
          </a:xfrm>
        </p:spPr>
        <p:txBody>
          <a:bodyPr>
            <a:noAutofit/>
          </a:bodyPr>
          <a:lstStyle/>
          <a:p>
            <a:r>
              <a:rPr lang="tr-TR" sz="2400" dirty="0" smtClean="0"/>
              <a:t>T</a:t>
            </a:r>
            <a:r>
              <a:rPr lang="en-US" sz="2400" dirty="0" smtClean="0"/>
              <a:t>he </a:t>
            </a:r>
            <a:r>
              <a:rPr lang="en-US" sz="2400" dirty="0"/>
              <a:t>initial length of a central section </a:t>
            </a:r>
            <a:r>
              <a:rPr lang="tr-TR" sz="2400" dirty="0" smtClean="0"/>
              <a:t>of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dogbone</a:t>
            </a:r>
            <a:r>
              <a:rPr lang="tr-TR" sz="2400" dirty="0" smtClean="0"/>
              <a:t> </a:t>
            </a:r>
            <a:r>
              <a:rPr lang="tr-TR" sz="2400" dirty="0" err="1" smtClean="0"/>
              <a:t>shape</a:t>
            </a:r>
            <a:r>
              <a:rPr lang="tr-TR" sz="2400" dirty="0" smtClean="0"/>
              <a:t> </a:t>
            </a:r>
            <a:r>
              <a:rPr lang="en-US" sz="2400" dirty="0" smtClean="0"/>
              <a:t>contained </a:t>
            </a:r>
            <a:r>
              <a:rPr lang="en-US" sz="2400" dirty="0"/>
              <a:t>within the </a:t>
            </a:r>
            <a:r>
              <a:rPr lang="tr-TR" sz="2400" dirty="0" err="1" smtClean="0"/>
              <a:t>thinner</a:t>
            </a:r>
            <a:r>
              <a:rPr lang="en-US" sz="2400" dirty="0" smtClean="0"/>
              <a:t> </a:t>
            </a:r>
            <a:r>
              <a:rPr lang="en-US" sz="2400" dirty="0"/>
              <a:t>region of the tensile specimen is called the initial gage length, Lo. </a:t>
            </a:r>
            <a:endParaRPr lang="tr-TR" sz="2400" dirty="0" smtClean="0"/>
          </a:p>
          <a:p>
            <a:r>
              <a:rPr lang="en-US" sz="2400" dirty="0" smtClean="0"/>
              <a:t>During </a:t>
            </a:r>
            <a:r>
              <a:rPr lang="tr-TR" sz="2400" dirty="0" err="1" smtClean="0"/>
              <a:t>the</a:t>
            </a:r>
            <a:r>
              <a:rPr lang="tr-TR" sz="2400" dirty="0" smtClean="0"/>
              <a:t> tensile </a:t>
            </a:r>
            <a:r>
              <a:rPr lang="en-US" sz="2400" dirty="0" smtClean="0"/>
              <a:t>deformation</a:t>
            </a:r>
            <a:r>
              <a:rPr lang="en-US" sz="2400" dirty="0"/>
              <a:t>,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en-US" sz="2400" dirty="0" smtClean="0"/>
              <a:t>force</a:t>
            </a:r>
            <a:r>
              <a:rPr lang="en-US" sz="2400" dirty="0"/>
              <a:t>, F, is </a:t>
            </a:r>
            <a:r>
              <a:rPr lang="tr-TR" sz="2400" dirty="0" err="1" smtClean="0"/>
              <a:t>determined</a:t>
            </a:r>
            <a:r>
              <a:rPr lang="en-US" sz="2400" dirty="0" smtClean="0"/>
              <a:t> </a:t>
            </a:r>
            <a:r>
              <a:rPr lang="en-US" sz="2400" dirty="0"/>
              <a:t>as a function of elongation at the fixed end by means of a </a:t>
            </a:r>
            <a:r>
              <a:rPr lang="en-US" sz="2400" dirty="0" smtClean="0"/>
              <a:t>transducer</a:t>
            </a:r>
            <a:r>
              <a:rPr lang="tr-TR" sz="2400" dirty="0" smtClean="0"/>
              <a:t>, </a:t>
            </a:r>
            <a:r>
              <a:rPr lang="tr-TR" sz="2400" dirty="0" err="1" smtClean="0"/>
              <a:t>which</a:t>
            </a:r>
            <a:r>
              <a:rPr lang="tr-TR" sz="2400" dirty="0" smtClean="0"/>
              <a:t> </a:t>
            </a:r>
            <a:r>
              <a:rPr lang="tr-TR" sz="2400" dirty="0" err="1" smtClean="0"/>
              <a:t>measures</a:t>
            </a:r>
            <a:r>
              <a:rPr lang="tr-TR" sz="2400" dirty="0" smtClean="0"/>
              <a:t>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change</a:t>
            </a:r>
            <a:r>
              <a:rPr lang="tr-TR" sz="2400" dirty="0" smtClean="0"/>
              <a:t> in </a:t>
            </a:r>
            <a:r>
              <a:rPr lang="tr-TR" sz="2400" dirty="0" err="1" smtClean="0"/>
              <a:t>length</a:t>
            </a:r>
            <a:r>
              <a:rPr lang="tr-TR" sz="2400" dirty="0" smtClean="0"/>
              <a:t> of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sample</a:t>
            </a:r>
            <a:r>
              <a:rPr lang="en-US" sz="2400" dirty="0" smtClean="0"/>
              <a:t>. </a:t>
            </a:r>
            <a:endParaRPr lang="tr-TR" sz="2400" dirty="0" smtClean="0"/>
          </a:p>
          <a:p>
            <a:r>
              <a:rPr lang="tr-TR" sz="2400" dirty="0" err="1" smtClean="0"/>
              <a:t>Most</a:t>
            </a:r>
            <a:r>
              <a:rPr lang="tr-TR" sz="2400" dirty="0" smtClean="0"/>
              <a:t> of </a:t>
            </a:r>
            <a:r>
              <a:rPr lang="tr-TR" sz="2400" dirty="0" err="1" smtClean="0"/>
              <a:t>the</a:t>
            </a:r>
            <a:r>
              <a:rPr lang="tr-TR" sz="2400" dirty="0" smtClean="0"/>
              <a:t> time</a:t>
            </a:r>
            <a:r>
              <a:rPr lang="en-US" sz="2400" dirty="0" smtClean="0"/>
              <a:t>, </a:t>
            </a:r>
            <a:r>
              <a:rPr lang="en-US" sz="2400" dirty="0"/>
              <a:t>the tensile response is plotted as engineering </a:t>
            </a:r>
            <a:r>
              <a:rPr lang="tr-TR" sz="2400" dirty="0" err="1" smtClean="0"/>
              <a:t>stress</a:t>
            </a:r>
            <a:r>
              <a:rPr lang="tr-TR" sz="2400" dirty="0" smtClean="0"/>
              <a:t> </a:t>
            </a:r>
            <a:r>
              <a:rPr lang="tr-TR" sz="2400" dirty="0" err="1" smtClean="0"/>
              <a:t>or</a:t>
            </a:r>
            <a:r>
              <a:rPr lang="tr-TR" sz="2400" dirty="0" smtClean="0"/>
              <a:t> </a:t>
            </a:r>
            <a:r>
              <a:rPr lang="en-US" sz="2400" dirty="0" smtClean="0"/>
              <a:t>nominal</a:t>
            </a:r>
            <a:r>
              <a:rPr lang="tr-TR" sz="2400" dirty="0"/>
              <a:t> </a:t>
            </a:r>
            <a:r>
              <a:rPr lang="tr-TR" sz="2400" dirty="0" err="1" smtClean="0"/>
              <a:t>stress</a:t>
            </a:r>
            <a:r>
              <a:rPr lang="en-US" sz="2400" dirty="0" smtClean="0"/>
              <a:t>, </a:t>
            </a:r>
            <a:r>
              <a:rPr lang="en-US" sz="2400" dirty="0"/>
              <a:t>σ, </a:t>
            </a:r>
            <a:r>
              <a:rPr lang="en-US" sz="2400" dirty="0" smtClean="0"/>
              <a:t>v</a:t>
            </a:r>
            <a:r>
              <a:rPr lang="tr-TR" sz="2400" dirty="0" smtClean="0"/>
              <a:t>s</a:t>
            </a:r>
            <a:r>
              <a:rPr lang="en-US" sz="2400" dirty="0" smtClean="0"/>
              <a:t> </a:t>
            </a:r>
            <a:r>
              <a:rPr lang="en-US" sz="2400" dirty="0"/>
              <a:t>engineering </a:t>
            </a:r>
            <a:r>
              <a:rPr lang="tr-TR" sz="2400" dirty="0" err="1" smtClean="0"/>
              <a:t>strain</a:t>
            </a:r>
            <a:r>
              <a:rPr lang="tr-TR" sz="2400" dirty="0" smtClean="0"/>
              <a:t> </a:t>
            </a:r>
            <a:r>
              <a:rPr lang="tr-TR" sz="2400" dirty="0" err="1" smtClean="0"/>
              <a:t>or</a:t>
            </a:r>
            <a:r>
              <a:rPr lang="tr-TR" sz="2400" dirty="0" smtClean="0"/>
              <a:t> </a:t>
            </a:r>
            <a:r>
              <a:rPr lang="en-US" sz="2400" dirty="0" smtClean="0"/>
              <a:t>nominal</a:t>
            </a:r>
            <a:r>
              <a:rPr lang="en-US" sz="2400" dirty="0"/>
              <a:t>) strain, </a:t>
            </a:r>
            <a:r>
              <a:rPr lang="en-US" sz="2400" dirty="0" smtClean="0"/>
              <a:t>ε</a:t>
            </a:r>
            <a:r>
              <a:rPr lang="tr-TR" sz="2400" dirty="0" smtClean="0"/>
              <a:t>, </a:t>
            </a:r>
            <a:r>
              <a:rPr lang="tr-TR" sz="2400" dirty="0" err="1" smtClean="0"/>
              <a:t>using</a:t>
            </a:r>
            <a:r>
              <a:rPr lang="tr-TR" sz="2400" dirty="0" smtClean="0"/>
              <a:t>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following</a:t>
            </a:r>
            <a:r>
              <a:rPr lang="tr-TR" sz="2400" dirty="0" smtClean="0"/>
              <a:t> </a:t>
            </a:r>
            <a:r>
              <a:rPr lang="tr-TR" sz="2400" dirty="0" err="1" smtClean="0"/>
              <a:t>relation</a:t>
            </a:r>
            <a:r>
              <a:rPr lang="tr-TR" sz="2400" dirty="0" smtClean="0"/>
              <a:t> </a:t>
            </a:r>
            <a:r>
              <a:rPr lang="tr-TR" sz="2400" dirty="0" err="1" smtClean="0"/>
              <a:t>given</a:t>
            </a:r>
            <a:r>
              <a:rPr lang="tr-TR" sz="2400" dirty="0" smtClean="0"/>
              <a:t> </a:t>
            </a:r>
            <a:r>
              <a:rPr lang="tr-TR" sz="2400" dirty="0" err="1" smtClean="0"/>
              <a:t>below</a:t>
            </a:r>
            <a:r>
              <a:rPr lang="tr-TR" sz="2400" dirty="0" smtClean="0"/>
              <a:t>:</a:t>
            </a:r>
            <a:endParaRPr lang="tr-TR" sz="2400" dirty="0" smtClean="0"/>
          </a:p>
          <a:p>
            <a:pPr marL="0" indent="0">
              <a:buNone/>
            </a:pPr>
            <a:endParaRPr lang="tr-TR" sz="2400" dirty="0" smtClean="0"/>
          </a:p>
          <a:p>
            <a:r>
              <a:rPr lang="tr-TR" sz="2400" dirty="0" err="1"/>
              <a:t>w</a:t>
            </a:r>
            <a:r>
              <a:rPr lang="tr-TR" sz="2400" dirty="0" err="1" smtClean="0"/>
              <a:t>here</a:t>
            </a:r>
            <a:r>
              <a:rPr lang="tr-TR" sz="2400" dirty="0" smtClean="0"/>
              <a:t> </a:t>
            </a:r>
            <a:r>
              <a:rPr lang="en-US" sz="2400" dirty="0" err="1" smtClean="0"/>
              <a:t>A</a:t>
            </a:r>
            <a:r>
              <a:rPr lang="en-US" sz="2400" baseline="-25000" dirty="0" err="1" smtClean="0"/>
              <a:t>o</a:t>
            </a:r>
            <a:r>
              <a:rPr lang="en-US" sz="2400" dirty="0" smtClean="0"/>
              <a:t> </a:t>
            </a:r>
            <a:r>
              <a:rPr lang="en-US" sz="2400" dirty="0"/>
              <a:t>is </a:t>
            </a:r>
            <a:r>
              <a:rPr lang="en-US" sz="2400" dirty="0" smtClean="0"/>
              <a:t>the </a:t>
            </a:r>
            <a:r>
              <a:rPr lang="en-US" sz="2400" dirty="0" err="1" smtClean="0"/>
              <a:t>undeformed</a:t>
            </a:r>
            <a:r>
              <a:rPr lang="en-US" sz="2400" dirty="0" smtClean="0"/>
              <a:t> </a:t>
            </a:r>
            <a:r>
              <a:rPr lang="en-US" sz="2400" dirty="0"/>
              <a:t>cross-sectional area of the gage region </a:t>
            </a:r>
            <a:r>
              <a:rPr lang="tr-TR" sz="2400" dirty="0" smtClean="0"/>
              <a:t>of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dogbone</a:t>
            </a:r>
            <a:r>
              <a:rPr lang="tr-TR" sz="2400" dirty="0" smtClean="0"/>
              <a:t> </a:t>
            </a:r>
            <a:r>
              <a:rPr lang="tr-TR" sz="2400" dirty="0" err="1" smtClean="0"/>
              <a:t>shape</a:t>
            </a:r>
            <a:r>
              <a:rPr lang="tr-TR" sz="2400" dirty="0" smtClean="0"/>
              <a:t> </a:t>
            </a:r>
            <a:r>
              <a:rPr lang="en-US" sz="2400" dirty="0" smtClean="0"/>
              <a:t>and </a:t>
            </a:r>
            <a:r>
              <a:rPr lang="en-US" sz="2400" dirty="0"/>
              <a:t>∆</a:t>
            </a:r>
            <a:r>
              <a:rPr lang="en-US" sz="2400" dirty="0" smtClean="0"/>
              <a:t>L </a:t>
            </a:r>
            <a:r>
              <a:rPr lang="en-US" sz="2400" dirty="0"/>
              <a:t>is the change in sample gage length (L – Lo) due to the </a:t>
            </a:r>
            <a:r>
              <a:rPr lang="en-US" sz="2400" dirty="0" smtClean="0"/>
              <a:t>deformation</a:t>
            </a:r>
            <a:r>
              <a:rPr lang="tr-TR" sz="2400" dirty="0" smtClean="0"/>
              <a:t> of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sample</a:t>
            </a:r>
            <a:r>
              <a:rPr lang="en-US" sz="2400" dirty="0" smtClean="0"/>
              <a:t>. </a:t>
            </a:r>
            <a:endParaRPr lang="tr-TR" sz="2400" dirty="0" smtClean="0"/>
          </a:p>
          <a:p>
            <a:pPr marL="0" indent="0">
              <a:buNone/>
            </a:pPr>
            <a:endParaRPr lang="tr-TR" sz="2400" dirty="0" smtClean="0"/>
          </a:p>
        </p:txBody>
      </p:sp>
      <p:pic>
        <p:nvPicPr>
          <p:cNvPr id="6" name="Resi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58924" y="4557676"/>
            <a:ext cx="931285" cy="761960"/>
          </a:xfrm>
          <a:prstGeom prst="rect">
            <a:avLst/>
          </a:prstGeom>
        </p:spPr>
      </p:pic>
      <p:pic>
        <p:nvPicPr>
          <p:cNvPr id="7" name="Resim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34480" y="4557676"/>
            <a:ext cx="861581" cy="774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6208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r-TR" dirty="0"/>
              <a:t>Solid-</a:t>
            </a:r>
            <a:r>
              <a:rPr lang="tr-TR" dirty="0" err="1"/>
              <a:t>State</a:t>
            </a:r>
            <a:r>
              <a:rPr lang="tr-TR" dirty="0"/>
              <a:t> </a:t>
            </a:r>
            <a:r>
              <a:rPr lang="tr-TR" dirty="0" err="1"/>
              <a:t>Properties</a:t>
            </a:r>
            <a:r>
              <a:rPr lang="tr-TR" dirty="0"/>
              <a:t/>
            </a:r>
            <a:br>
              <a:rPr lang="tr-TR" dirty="0"/>
            </a:br>
            <a:r>
              <a:rPr lang="en-US" sz="2700" dirty="0">
                <a:solidFill>
                  <a:srgbClr val="FF0000"/>
                </a:solidFill>
              </a:rPr>
              <a:t>Mechanical </a:t>
            </a:r>
            <a:r>
              <a:rPr lang="en-US" sz="2700" dirty="0" smtClean="0">
                <a:solidFill>
                  <a:srgbClr val="FF0000"/>
                </a:solidFill>
              </a:rPr>
              <a:t>Properties</a:t>
            </a:r>
            <a:r>
              <a:rPr lang="tr-TR" sz="2700" dirty="0">
                <a:solidFill>
                  <a:srgbClr val="FF0000"/>
                </a:solidFill>
              </a:rPr>
              <a:t/>
            </a:r>
            <a:br>
              <a:rPr lang="tr-TR" sz="2700" dirty="0">
                <a:solidFill>
                  <a:srgbClr val="FF0000"/>
                </a:solidFill>
              </a:rPr>
            </a:br>
            <a:r>
              <a:rPr lang="tr-TR" sz="2700" dirty="0" err="1">
                <a:solidFill>
                  <a:srgbClr val="FF0000"/>
                </a:solidFill>
              </a:rPr>
              <a:t>Methods</a:t>
            </a:r>
            <a:r>
              <a:rPr lang="tr-TR" sz="2700" dirty="0">
                <a:solidFill>
                  <a:srgbClr val="FF0000"/>
                </a:solidFill>
              </a:rPr>
              <a:t> of </a:t>
            </a:r>
            <a:r>
              <a:rPr lang="tr-TR" sz="2700" dirty="0" err="1" smtClean="0">
                <a:solidFill>
                  <a:srgbClr val="FF0000"/>
                </a:solidFill>
              </a:rPr>
              <a:t>Testing</a:t>
            </a:r>
            <a:r>
              <a:rPr lang="tr-TR" sz="2700" dirty="0">
                <a:solidFill>
                  <a:srgbClr val="FF0000"/>
                </a:solidFill>
              </a:rPr>
              <a:t/>
            </a:r>
            <a:br>
              <a:rPr lang="tr-TR" sz="2700" dirty="0">
                <a:solidFill>
                  <a:srgbClr val="FF0000"/>
                </a:solidFill>
              </a:rPr>
            </a:br>
            <a:r>
              <a:rPr lang="tr-TR" sz="2700" dirty="0">
                <a:solidFill>
                  <a:srgbClr val="FF0000"/>
                </a:solidFill>
              </a:rPr>
              <a:t>Static </a:t>
            </a:r>
            <a:r>
              <a:rPr lang="tr-TR" sz="2700" dirty="0" err="1">
                <a:solidFill>
                  <a:srgbClr val="FF0000"/>
                </a:solidFill>
              </a:rPr>
              <a:t>Testing</a:t>
            </a:r>
            <a:endParaRPr lang="tr-TR" sz="2700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199" y="1825625"/>
            <a:ext cx="10654145" cy="4351338"/>
          </a:xfrm>
        </p:spPr>
        <p:txBody>
          <a:bodyPr>
            <a:noAutofit/>
          </a:bodyPr>
          <a:lstStyle/>
          <a:p>
            <a:r>
              <a:rPr lang="en-US" sz="2400" dirty="0" smtClean="0"/>
              <a:t>A</a:t>
            </a:r>
            <a:r>
              <a:rPr lang="tr-TR" sz="2400" dirty="0" smtClean="0"/>
              <a:t>a an </a:t>
            </a:r>
            <a:r>
              <a:rPr lang="tr-TR" sz="2400" dirty="0" err="1" smtClean="0"/>
              <a:t>alternative</a:t>
            </a:r>
            <a:r>
              <a:rPr lang="tr-TR" sz="2400" dirty="0" smtClean="0"/>
              <a:t> </a:t>
            </a:r>
            <a:r>
              <a:rPr lang="tr-TR" sz="2400" dirty="0" err="1" smtClean="0"/>
              <a:t>to</a:t>
            </a:r>
            <a:r>
              <a:rPr lang="tr-TR" sz="2400" dirty="0" smtClean="0"/>
              <a:t>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engineering</a:t>
            </a:r>
            <a:r>
              <a:rPr lang="tr-TR" sz="2400" dirty="0" smtClean="0"/>
              <a:t> </a:t>
            </a:r>
            <a:r>
              <a:rPr lang="tr-TR" sz="2400" dirty="0" err="1" smtClean="0"/>
              <a:t>stress-strain</a:t>
            </a:r>
            <a:r>
              <a:rPr lang="tr-TR" sz="2400" dirty="0" smtClean="0"/>
              <a:t> </a:t>
            </a:r>
            <a:r>
              <a:rPr lang="tr-TR" sz="2400" dirty="0" err="1" smtClean="0"/>
              <a:t>relation</a:t>
            </a:r>
            <a:r>
              <a:rPr lang="en-US" sz="2400" dirty="0" smtClean="0"/>
              <a:t>, </a:t>
            </a:r>
            <a:r>
              <a:rPr lang="en-US" sz="2400" dirty="0"/>
              <a:t>the stress-strain response of a </a:t>
            </a:r>
            <a:r>
              <a:rPr lang="tr-TR" sz="2400" dirty="0" err="1" smtClean="0"/>
              <a:t>polymeric</a:t>
            </a:r>
            <a:r>
              <a:rPr lang="tr-TR" sz="2400" dirty="0" smtClean="0"/>
              <a:t> </a:t>
            </a:r>
            <a:r>
              <a:rPr lang="en-US" sz="2400" dirty="0" smtClean="0"/>
              <a:t>sample </a:t>
            </a:r>
            <a:r>
              <a:rPr lang="tr-TR" sz="2400" dirty="0" smtClean="0"/>
              <a:t>can</a:t>
            </a:r>
            <a:r>
              <a:rPr lang="en-US" sz="2400" dirty="0" smtClean="0"/>
              <a:t> </a:t>
            </a:r>
            <a:r>
              <a:rPr lang="en-US" sz="2400" dirty="0"/>
              <a:t>be </a:t>
            </a:r>
            <a:r>
              <a:rPr lang="tr-TR" sz="2400" dirty="0" err="1" smtClean="0"/>
              <a:t>determined</a:t>
            </a:r>
            <a:r>
              <a:rPr lang="en-US" sz="2400" dirty="0" smtClean="0"/>
              <a:t> </a:t>
            </a:r>
            <a:r>
              <a:rPr lang="en-US" sz="2400" dirty="0"/>
              <a:t>in terms of true stress and true strain. </a:t>
            </a:r>
            <a:endParaRPr lang="tr-TR" sz="2400" dirty="0" smtClean="0"/>
          </a:p>
          <a:p>
            <a:r>
              <a:rPr lang="en-US" sz="2400" dirty="0" smtClean="0">
                <a:solidFill>
                  <a:srgbClr val="0070C0"/>
                </a:solidFill>
              </a:rPr>
              <a:t>The </a:t>
            </a:r>
            <a:r>
              <a:rPr lang="en-US" sz="2400" dirty="0">
                <a:solidFill>
                  <a:srgbClr val="0070C0"/>
                </a:solidFill>
              </a:rPr>
              <a:t>true stress is defined as the ratio of measured force to the actual cross-sectional area, A, </a:t>
            </a:r>
            <a:r>
              <a:rPr lang="tr-TR" sz="2400" dirty="0" smtClean="0">
                <a:solidFill>
                  <a:srgbClr val="0070C0"/>
                </a:solidFill>
              </a:rPr>
              <a:t>of </a:t>
            </a:r>
            <a:r>
              <a:rPr lang="tr-TR" sz="2400" dirty="0" err="1" smtClean="0">
                <a:solidFill>
                  <a:srgbClr val="0070C0"/>
                </a:solidFill>
              </a:rPr>
              <a:t>the</a:t>
            </a:r>
            <a:r>
              <a:rPr lang="tr-TR" sz="2400" dirty="0" smtClean="0">
                <a:solidFill>
                  <a:srgbClr val="0070C0"/>
                </a:solidFill>
              </a:rPr>
              <a:t> </a:t>
            </a:r>
            <a:r>
              <a:rPr lang="tr-TR" sz="2400" dirty="0" err="1" smtClean="0">
                <a:solidFill>
                  <a:srgbClr val="0070C0"/>
                </a:solidFill>
              </a:rPr>
              <a:t>sample</a:t>
            </a:r>
            <a:r>
              <a:rPr lang="tr-TR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smtClean="0">
                <a:solidFill>
                  <a:srgbClr val="0070C0"/>
                </a:solidFill>
              </a:rPr>
              <a:t>at </a:t>
            </a:r>
            <a:r>
              <a:rPr lang="en-US" sz="2400" dirty="0">
                <a:solidFill>
                  <a:srgbClr val="0070C0"/>
                </a:solidFill>
              </a:rPr>
              <a:t>a </a:t>
            </a:r>
            <a:r>
              <a:rPr lang="tr-TR" sz="2400" dirty="0" err="1" smtClean="0">
                <a:solidFill>
                  <a:srgbClr val="0070C0"/>
                </a:solidFill>
              </a:rPr>
              <a:t>certain</a:t>
            </a:r>
            <a:r>
              <a:rPr lang="tr-TR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smtClean="0">
                <a:solidFill>
                  <a:srgbClr val="0070C0"/>
                </a:solidFill>
              </a:rPr>
              <a:t>elongation</a:t>
            </a:r>
            <a:endParaRPr lang="en-US" sz="2400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tr-TR" sz="2400" dirty="0" smtClean="0"/>
          </a:p>
          <a:p>
            <a:r>
              <a:rPr lang="tr-TR" sz="2400" dirty="0" smtClean="0"/>
              <a:t>T</a:t>
            </a:r>
            <a:r>
              <a:rPr lang="en-US" sz="2400" dirty="0" smtClean="0"/>
              <a:t>he </a:t>
            </a:r>
            <a:r>
              <a:rPr lang="en-US" sz="2400" dirty="0"/>
              <a:t>actual cross-sectional area </a:t>
            </a:r>
            <a:r>
              <a:rPr lang="tr-TR" sz="2400" dirty="0" smtClean="0"/>
              <a:t>‘A’ </a:t>
            </a:r>
            <a:r>
              <a:rPr lang="tr-TR" sz="2400" dirty="0" err="1" smtClean="0"/>
              <a:t>goes</a:t>
            </a:r>
            <a:r>
              <a:rPr lang="tr-TR" sz="2400" dirty="0" smtClean="0"/>
              <a:t> </a:t>
            </a:r>
            <a:r>
              <a:rPr lang="tr-TR" sz="2400" dirty="0" err="1" smtClean="0"/>
              <a:t>down</a:t>
            </a:r>
            <a:r>
              <a:rPr lang="en-US" sz="2400" dirty="0" smtClean="0"/>
              <a:t> </a:t>
            </a:r>
            <a:r>
              <a:rPr lang="en-US" sz="2400" dirty="0"/>
              <a:t>as the sample </a:t>
            </a:r>
            <a:r>
              <a:rPr lang="en-US" sz="2400" dirty="0" err="1" smtClean="0"/>
              <a:t>elongat</a:t>
            </a:r>
            <a:r>
              <a:rPr lang="tr-TR" sz="2400" dirty="0" smtClean="0"/>
              <a:t>es</a:t>
            </a:r>
            <a:r>
              <a:rPr lang="en-US" sz="2400" dirty="0" smtClean="0"/>
              <a:t>, </a:t>
            </a:r>
            <a:r>
              <a:rPr lang="tr-TR" sz="2400" dirty="0" err="1" smtClean="0"/>
              <a:t>then</a:t>
            </a:r>
            <a:r>
              <a:rPr lang="tr-TR" sz="2400" dirty="0" smtClean="0"/>
              <a:t> </a:t>
            </a:r>
            <a:r>
              <a:rPr lang="en-US" sz="2400" dirty="0" smtClean="0"/>
              <a:t>the </a:t>
            </a:r>
            <a:r>
              <a:rPr lang="en-US" sz="2400" dirty="0"/>
              <a:t>true stress </a:t>
            </a:r>
            <a:r>
              <a:rPr lang="tr-TR" sz="2400" dirty="0" err="1" smtClean="0"/>
              <a:t>value</a:t>
            </a:r>
            <a:r>
              <a:rPr lang="tr-TR" sz="2400" dirty="0" smtClean="0"/>
              <a:t> </a:t>
            </a:r>
            <a:r>
              <a:rPr lang="en-US" sz="2400" dirty="0" smtClean="0"/>
              <a:t>will </a:t>
            </a:r>
            <a:r>
              <a:rPr lang="en-US" sz="2400" dirty="0"/>
              <a:t>always be </a:t>
            </a:r>
            <a:r>
              <a:rPr lang="tr-TR" sz="2400" dirty="0" err="1" smtClean="0"/>
              <a:t>greater</a:t>
            </a:r>
            <a:r>
              <a:rPr lang="en-US" sz="2400" dirty="0" smtClean="0"/>
              <a:t> </a:t>
            </a:r>
            <a:r>
              <a:rPr lang="en-US" sz="2400" dirty="0"/>
              <a:t>than the engineering </a:t>
            </a:r>
            <a:r>
              <a:rPr lang="en-US" sz="2400" dirty="0" smtClean="0"/>
              <a:t>stress</a:t>
            </a:r>
            <a:r>
              <a:rPr lang="tr-TR" sz="2400" dirty="0" smtClean="0"/>
              <a:t> </a:t>
            </a:r>
            <a:r>
              <a:rPr lang="tr-TR" sz="2400" dirty="0" err="1" smtClean="0"/>
              <a:t>value</a:t>
            </a:r>
            <a:r>
              <a:rPr lang="en-US" sz="2400" dirty="0" smtClean="0"/>
              <a:t>. </a:t>
            </a:r>
            <a:endParaRPr lang="tr-TR" sz="2400" dirty="0" smtClean="0"/>
          </a:p>
          <a:p>
            <a:r>
              <a:rPr lang="en-US" sz="2400" dirty="0"/>
              <a:t>The true strain, </a:t>
            </a:r>
            <a:r>
              <a:rPr lang="en-US" sz="2400" dirty="0" err="1"/>
              <a:t>ε</a:t>
            </a:r>
            <a:r>
              <a:rPr lang="en-US" sz="2400" baseline="30000" dirty="0" err="1"/>
              <a:t>T</a:t>
            </a:r>
            <a:r>
              <a:rPr lang="en-US" sz="2400" dirty="0"/>
              <a:t>, </a:t>
            </a:r>
            <a:r>
              <a:rPr lang="tr-TR" sz="2400" dirty="0" smtClean="0"/>
              <a:t>can be</a:t>
            </a:r>
            <a:r>
              <a:rPr lang="en-US" sz="2400" dirty="0" smtClean="0"/>
              <a:t> </a:t>
            </a:r>
            <a:r>
              <a:rPr lang="en-US" sz="2400" dirty="0"/>
              <a:t>defined </a:t>
            </a:r>
            <a:r>
              <a:rPr lang="en-US" sz="2400" dirty="0" smtClean="0"/>
              <a:t>as</a:t>
            </a:r>
            <a:r>
              <a:rPr lang="tr-TR" sz="2400" dirty="0" smtClean="0"/>
              <a:t> </a:t>
            </a:r>
            <a:r>
              <a:rPr lang="tr-TR" sz="2400" dirty="0" err="1" smtClean="0"/>
              <a:t>following</a:t>
            </a:r>
            <a:r>
              <a:rPr lang="tr-TR" sz="2400" dirty="0" smtClean="0"/>
              <a:t>:</a:t>
            </a:r>
          </a:p>
          <a:p>
            <a:endParaRPr lang="tr-TR" sz="2400" dirty="0"/>
          </a:p>
          <a:p>
            <a:endParaRPr lang="tr-TR" sz="2400" dirty="0" smtClean="0"/>
          </a:p>
          <a:p>
            <a:r>
              <a:rPr lang="tr-TR" sz="2400" dirty="0" err="1" smtClean="0"/>
              <a:t>w</a:t>
            </a:r>
            <a:r>
              <a:rPr lang="tr-TR" sz="2400" dirty="0" err="1" smtClean="0"/>
              <a:t>here</a:t>
            </a:r>
            <a:r>
              <a:rPr lang="tr-TR" sz="2400" dirty="0" smtClean="0"/>
              <a:t> </a:t>
            </a:r>
            <a:r>
              <a:rPr lang="tr-TR" sz="2400" dirty="0" err="1" smtClean="0"/>
              <a:t>Lo</a:t>
            </a:r>
            <a:r>
              <a:rPr lang="tr-TR" sz="2400" dirty="0" smtClean="0"/>
              <a:t> </a:t>
            </a:r>
            <a:r>
              <a:rPr lang="tr-TR" sz="2400" dirty="0" err="1" smtClean="0"/>
              <a:t>and</a:t>
            </a:r>
            <a:r>
              <a:rPr lang="tr-TR" sz="2400" dirty="0" smtClean="0"/>
              <a:t> L is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initil</a:t>
            </a:r>
            <a:r>
              <a:rPr lang="tr-TR" sz="2400" dirty="0" smtClean="0"/>
              <a:t> </a:t>
            </a:r>
            <a:r>
              <a:rPr lang="tr-TR" sz="2400" dirty="0" err="1" smtClean="0"/>
              <a:t>and</a:t>
            </a:r>
            <a:r>
              <a:rPr lang="tr-TR" sz="2400" dirty="0" smtClean="0"/>
              <a:t> </a:t>
            </a:r>
            <a:r>
              <a:rPr lang="tr-TR" sz="2400" dirty="0" err="1" smtClean="0"/>
              <a:t>the</a:t>
            </a:r>
            <a:r>
              <a:rPr lang="tr-TR" sz="2400" dirty="0" smtClean="0"/>
              <a:t> final </a:t>
            </a:r>
            <a:r>
              <a:rPr lang="tr-TR" sz="2400" dirty="0" err="1" smtClean="0"/>
              <a:t>length</a:t>
            </a:r>
            <a:r>
              <a:rPr lang="tr-TR" sz="2400" dirty="0" smtClean="0"/>
              <a:t> </a:t>
            </a:r>
            <a:r>
              <a:rPr lang="tr-TR" sz="2400" dirty="0" err="1" smtClean="0"/>
              <a:t>values</a:t>
            </a:r>
            <a:r>
              <a:rPr lang="tr-TR" sz="2400" dirty="0" smtClean="0"/>
              <a:t>.  </a:t>
            </a:r>
            <a:endParaRPr lang="en-US" sz="2400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0113" y="3673374"/>
            <a:ext cx="866510" cy="607682"/>
          </a:xfrm>
          <a:prstGeom prst="rect">
            <a:avLst/>
          </a:prstGeom>
        </p:spPr>
      </p:pic>
      <p:pic>
        <p:nvPicPr>
          <p:cNvPr id="5" name="Resim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85878" y="5391781"/>
            <a:ext cx="1382857" cy="785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6595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r-TR" dirty="0"/>
              <a:t>Solid-</a:t>
            </a:r>
            <a:r>
              <a:rPr lang="tr-TR" dirty="0" err="1"/>
              <a:t>State</a:t>
            </a:r>
            <a:r>
              <a:rPr lang="tr-TR" dirty="0"/>
              <a:t> </a:t>
            </a:r>
            <a:r>
              <a:rPr lang="tr-TR" dirty="0" err="1"/>
              <a:t>Properties</a:t>
            </a:r>
            <a:r>
              <a:rPr lang="tr-TR" dirty="0"/>
              <a:t/>
            </a:r>
            <a:br>
              <a:rPr lang="tr-TR" dirty="0"/>
            </a:br>
            <a:r>
              <a:rPr lang="en-US" sz="2700" dirty="0">
                <a:solidFill>
                  <a:srgbClr val="FF0000"/>
                </a:solidFill>
              </a:rPr>
              <a:t>Mechanical </a:t>
            </a:r>
            <a:r>
              <a:rPr lang="en-US" sz="2700" dirty="0" smtClean="0">
                <a:solidFill>
                  <a:srgbClr val="FF0000"/>
                </a:solidFill>
              </a:rPr>
              <a:t>Properties</a:t>
            </a:r>
            <a:r>
              <a:rPr lang="tr-TR" sz="2700" dirty="0">
                <a:solidFill>
                  <a:srgbClr val="FF0000"/>
                </a:solidFill>
              </a:rPr>
              <a:t/>
            </a:r>
            <a:br>
              <a:rPr lang="tr-TR" sz="2700" dirty="0">
                <a:solidFill>
                  <a:srgbClr val="FF0000"/>
                </a:solidFill>
              </a:rPr>
            </a:br>
            <a:r>
              <a:rPr lang="tr-TR" sz="2700" dirty="0" err="1">
                <a:solidFill>
                  <a:srgbClr val="FF0000"/>
                </a:solidFill>
              </a:rPr>
              <a:t>Methods</a:t>
            </a:r>
            <a:r>
              <a:rPr lang="tr-TR" sz="2700" dirty="0">
                <a:solidFill>
                  <a:srgbClr val="FF0000"/>
                </a:solidFill>
              </a:rPr>
              <a:t> of </a:t>
            </a:r>
            <a:r>
              <a:rPr lang="tr-TR" sz="2700" dirty="0" err="1" smtClean="0">
                <a:solidFill>
                  <a:srgbClr val="FF0000"/>
                </a:solidFill>
              </a:rPr>
              <a:t>Testing</a:t>
            </a:r>
            <a:r>
              <a:rPr lang="tr-TR" sz="2700" dirty="0">
                <a:solidFill>
                  <a:srgbClr val="FF0000"/>
                </a:solidFill>
              </a:rPr>
              <a:t/>
            </a:r>
            <a:br>
              <a:rPr lang="tr-TR" sz="2700" dirty="0">
                <a:solidFill>
                  <a:srgbClr val="FF0000"/>
                </a:solidFill>
              </a:rPr>
            </a:br>
            <a:r>
              <a:rPr lang="tr-TR" sz="2700" dirty="0">
                <a:solidFill>
                  <a:srgbClr val="FF0000"/>
                </a:solidFill>
              </a:rPr>
              <a:t>Static </a:t>
            </a:r>
            <a:r>
              <a:rPr lang="tr-TR" sz="2700" dirty="0" err="1">
                <a:solidFill>
                  <a:srgbClr val="FF0000"/>
                </a:solidFill>
              </a:rPr>
              <a:t>Testing</a:t>
            </a:r>
            <a:endParaRPr lang="tr-TR" sz="2700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199" y="1825625"/>
            <a:ext cx="7391401" cy="4351338"/>
          </a:xfrm>
        </p:spPr>
        <p:txBody>
          <a:bodyPr>
            <a:noAutofit/>
          </a:bodyPr>
          <a:lstStyle/>
          <a:p>
            <a:r>
              <a:rPr lang="en-US" sz="2400" dirty="0"/>
              <a:t>Hooke’s law </a:t>
            </a:r>
            <a:r>
              <a:rPr lang="tr-TR" sz="2400" dirty="0" err="1" smtClean="0"/>
              <a:t>given</a:t>
            </a:r>
            <a:r>
              <a:rPr lang="tr-TR" sz="2400" dirty="0" smtClean="0"/>
              <a:t> </a:t>
            </a:r>
            <a:r>
              <a:rPr lang="tr-TR" sz="2400" dirty="0" err="1" smtClean="0"/>
              <a:t>below</a:t>
            </a:r>
            <a:r>
              <a:rPr lang="en-US" sz="2400" dirty="0" smtClean="0"/>
              <a:t> provides </a:t>
            </a:r>
            <a:r>
              <a:rPr lang="en-US" sz="2400" dirty="0"/>
              <a:t>a relationship between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en-US" sz="2400" dirty="0" smtClean="0"/>
              <a:t>stress </a:t>
            </a:r>
            <a:r>
              <a:rPr lang="en-US" sz="2400" dirty="0"/>
              <a:t>and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en-US" sz="2400" dirty="0" smtClean="0"/>
              <a:t>strain </a:t>
            </a:r>
            <a:r>
              <a:rPr lang="en-US" sz="2400" dirty="0"/>
              <a:t>for tensile deformation </a:t>
            </a:r>
            <a:r>
              <a:rPr lang="tr-TR" sz="2400" dirty="0"/>
              <a:t>of an ideal </a:t>
            </a:r>
            <a:r>
              <a:rPr lang="tr-TR" sz="2400" dirty="0" err="1"/>
              <a:t>elastic</a:t>
            </a:r>
            <a:r>
              <a:rPr lang="tr-TR" sz="2400" dirty="0"/>
              <a:t> </a:t>
            </a:r>
            <a:r>
              <a:rPr lang="tr-TR" sz="2400" dirty="0" err="1" smtClean="0"/>
              <a:t>solid</a:t>
            </a:r>
            <a:r>
              <a:rPr lang="tr-TR" sz="2400" dirty="0" smtClean="0"/>
              <a:t> as </a:t>
            </a:r>
            <a:r>
              <a:rPr lang="tr-TR" sz="2400" dirty="0" err="1" smtClean="0"/>
              <a:t>following</a:t>
            </a:r>
            <a:r>
              <a:rPr lang="tr-TR" sz="2400" dirty="0" smtClean="0"/>
              <a:t>:</a:t>
            </a:r>
            <a:endParaRPr lang="en-US" sz="2400" dirty="0"/>
          </a:p>
          <a:p>
            <a:endParaRPr lang="en-US" sz="2400" dirty="0"/>
          </a:p>
          <a:p>
            <a:r>
              <a:rPr lang="tr-TR" sz="2400" dirty="0"/>
              <a:t>i</a:t>
            </a:r>
            <a:r>
              <a:rPr lang="tr-TR" sz="2400" dirty="0" smtClean="0"/>
              <a:t>n </a:t>
            </a:r>
            <a:r>
              <a:rPr lang="en-US" sz="2400" dirty="0" err="1" smtClean="0"/>
              <a:t>wh</a:t>
            </a:r>
            <a:r>
              <a:rPr lang="tr-TR" sz="2400" dirty="0" err="1" smtClean="0"/>
              <a:t>ich</a:t>
            </a:r>
            <a:r>
              <a:rPr lang="en-US" sz="2400" dirty="0" smtClean="0"/>
              <a:t> </a:t>
            </a:r>
            <a:r>
              <a:rPr lang="en-US" sz="2400" dirty="0"/>
              <a:t>the proportionality factor, E, is called the tensile </a:t>
            </a:r>
            <a:r>
              <a:rPr lang="tr-TR" sz="2400" dirty="0" err="1" smtClean="0"/>
              <a:t>modulus</a:t>
            </a:r>
            <a:r>
              <a:rPr lang="tr-TR" sz="2400" dirty="0" smtClean="0"/>
              <a:t> </a:t>
            </a:r>
            <a:r>
              <a:rPr lang="en-US" sz="2400" dirty="0" smtClean="0"/>
              <a:t>or Young’s</a:t>
            </a:r>
            <a:r>
              <a:rPr lang="tr-TR" sz="2400" dirty="0" smtClean="0"/>
              <a:t> </a:t>
            </a:r>
            <a:r>
              <a:rPr lang="en-US" sz="2400" dirty="0" smtClean="0"/>
              <a:t>modulus</a:t>
            </a:r>
            <a:r>
              <a:rPr lang="en-US" sz="2400" dirty="0"/>
              <a:t>. </a:t>
            </a:r>
            <a:endParaRPr lang="tr-TR" sz="2400" dirty="0" smtClean="0"/>
          </a:p>
          <a:p>
            <a:r>
              <a:rPr lang="en-US" sz="2400" dirty="0" smtClean="0"/>
              <a:t>A</a:t>
            </a:r>
            <a:r>
              <a:rPr lang="tr-TR" sz="2400" dirty="0" err="1" smtClean="0"/>
              <a:t>ccording</a:t>
            </a:r>
            <a:r>
              <a:rPr lang="tr-TR" sz="2400" dirty="0" smtClean="0"/>
              <a:t> </a:t>
            </a:r>
            <a:r>
              <a:rPr lang="tr-TR" sz="2400" dirty="0" err="1" smtClean="0"/>
              <a:t>to</a:t>
            </a:r>
            <a:r>
              <a:rPr lang="tr-TR" sz="2400" dirty="0" smtClean="0"/>
              <a:t> </a:t>
            </a:r>
            <a:r>
              <a:rPr lang="en-US" sz="2400" dirty="0" smtClean="0"/>
              <a:t>the </a:t>
            </a:r>
            <a:r>
              <a:rPr lang="en-US" sz="2400" dirty="0"/>
              <a:t>representative stress-strain plot for a typical brittle polymer </a:t>
            </a:r>
            <a:r>
              <a:rPr lang="tr-TR" sz="2400" dirty="0" smtClean="0"/>
              <a:t>on</a:t>
            </a:r>
            <a:r>
              <a:rPr lang="en-US" sz="2400" dirty="0" smtClean="0"/>
              <a:t>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right</a:t>
            </a:r>
            <a:r>
              <a:rPr lang="en-US" sz="2400" dirty="0" smtClean="0"/>
              <a:t>, </a:t>
            </a:r>
            <a:r>
              <a:rPr lang="en-US" sz="2400" dirty="0"/>
              <a:t>only the initial portion of the </a:t>
            </a:r>
            <a:r>
              <a:rPr lang="tr-TR" sz="2400" dirty="0" err="1" smtClean="0"/>
              <a:t>stress-strain</a:t>
            </a:r>
            <a:r>
              <a:rPr lang="tr-TR" sz="2400" dirty="0" smtClean="0"/>
              <a:t> </a:t>
            </a:r>
            <a:r>
              <a:rPr lang="en-US" sz="2400" dirty="0" smtClean="0"/>
              <a:t>plot </a:t>
            </a:r>
            <a:r>
              <a:rPr lang="en-US" sz="2400" dirty="0"/>
              <a:t>follows </a:t>
            </a:r>
            <a:r>
              <a:rPr lang="en-US" sz="2400" dirty="0" err="1"/>
              <a:t>Hookean</a:t>
            </a:r>
            <a:r>
              <a:rPr lang="en-US" sz="2400" dirty="0"/>
              <a:t> behavior. </a:t>
            </a:r>
            <a:endParaRPr lang="tr-TR" sz="2400" dirty="0" smtClean="0"/>
          </a:p>
          <a:p>
            <a:r>
              <a:rPr lang="en-US" sz="2400" dirty="0" smtClean="0"/>
              <a:t>The </a:t>
            </a:r>
            <a:r>
              <a:rPr lang="tr-TR" sz="2400" dirty="0" err="1" smtClean="0"/>
              <a:t>critical</a:t>
            </a:r>
            <a:r>
              <a:rPr lang="tr-TR" sz="2400" dirty="0" smtClean="0"/>
              <a:t> </a:t>
            </a:r>
            <a:r>
              <a:rPr lang="en-US" sz="2400" dirty="0" smtClean="0"/>
              <a:t>point </a:t>
            </a:r>
            <a:r>
              <a:rPr lang="en-US" sz="2400" dirty="0"/>
              <a:t>at which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en-US" sz="2400" dirty="0" smtClean="0"/>
              <a:t>stress </a:t>
            </a:r>
            <a:r>
              <a:rPr lang="tr-TR" sz="2400" dirty="0" err="1" smtClean="0"/>
              <a:t>starts</a:t>
            </a:r>
            <a:r>
              <a:rPr lang="en-US" sz="2400" dirty="0" smtClean="0"/>
              <a:t> </a:t>
            </a:r>
            <a:r>
              <a:rPr lang="en-US" sz="2400" dirty="0"/>
              <a:t>to deviate from a linear stress-strain relation is called the proportional limit. </a:t>
            </a:r>
            <a:r>
              <a:rPr lang="en-US" sz="2400" dirty="0" smtClean="0"/>
              <a:t> </a:t>
            </a:r>
            <a:endParaRPr lang="tr-TR" sz="2400" dirty="0" smtClean="0"/>
          </a:p>
        </p:txBody>
      </p:sp>
      <p:pic>
        <p:nvPicPr>
          <p:cNvPr id="6" name="Resi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2646" y="2948853"/>
            <a:ext cx="1162508" cy="350598"/>
          </a:xfrm>
          <a:prstGeom prst="rect">
            <a:avLst/>
          </a:prstGeom>
        </p:spPr>
      </p:pic>
      <p:sp>
        <p:nvSpPr>
          <p:cNvPr id="4" name="Dikdörtgen 3"/>
          <p:cNvSpPr/>
          <p:nvPr/>
        </p:nvSpPr>
        <p:spPr>
          <a:xfrm>
            <a:off x="8492836" y="5416224"/>
            <a:ext cx="36991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The 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stress-strain 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curve for a 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p</a:t>
            </a:r>
            <a:r>
              <a:rPr lang="tr-TR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lastic</a:t>
            </a:r>
            <a:r>
              <a:rPr lang="tr-TR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tr-TR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sample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tr-TR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with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brittle failure</a:t>
            </a:r>
            <a:endParaRPr lang="tr-TR" dirty="0"/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29600" y="1690688"/>
            <a:ext cx="3705225" cy="3562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1229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r-TR" dirty="0"/>
              <a:t>Solid-</a:t>
            </a:r>
            <a:r>
              <a:rPr lang="tr-TR" dirty="0" err="1"/>
              <a:t>State</a:t>
            </a:r>
            <a:r>
              <a:rPr lang="tr-TR" dirty="0"/>
              <a:t> </a:t>
            </a:r>
            <a:r>
              <a:rPr lang="tr-TR" dirty="0" err="1"/>
              <a:t>Properties</a:t>
            </a:r>
            <a:r>
              <a:rPr lang="tr-TR" dirty="0"/>
              <a:t/>
            </a:r>
            <a:br>
              <a:rPr lang="tr-TR" dirty="0"/>
            </a:br>
            <a:r>
              <a:rPr lang="en-US" sz="2700" dirty="0">
                <a:solidFill>
                  <a:srgbClr val="FF0000"/>
                </a:solidFill>
              </a:rPr>
              <a:t>Mechanical </a:t>
            </a:r>
            <a:r>
              <a:rPr lang="en-US" sz="2700" dirty="0" smtClean="0">
                <a:solidFill>
                  <a:srgbClr val="FF0000"/>
                </a:solidFill>
              </a:rPr>
              <a:t>Properties</a:t>
            </a:r>
            <a:r>
              <a:rPr lang="tr-TR" sz="2700" dirty="0">
                <a:solidFill>
                  <a:srgbClr val="FF0000"/>
                </a:solidFill>
              </a:rPr>
              <a:t/>
            </a:r>
            <a:br>
              <a:rPr lang="tr-TR" sz="2700" dirty="0">
                <a:solidFill>
                  <a:srgbClr val="FF0000"/>
                </a:solidFill>
              </a:rPr>
            </a:br>
            <a:r>
              <a:rPr lang="tr-TR" sz="2700" dirty="0" err="1">
                <a:solidFill>
                  <a:srgbClr val="FF0000"/>
                </a:solidFill>
              </a:rPr>
              <a:t>Methods</a:t>
            </a:r>
            <a:r>
              <a:rPr lang="tr-TR" sz="2700" dirty="0">
                <a:solidFill>
                  <a:srgbClr val="FF0000"/>
                </a:solidFill>
              </a:rPr>
              <a:t> of </a:t>
            </a:r>
            <a:r>
              <a:rPr lang="tr-TR" sz="2700" dirty="0" err="1" smtClean="0">
                <a:solidFill>
                  <a:srgbClr val="FF0000"/>
                </a:solidFill>
              </a:rPr>
              <a:t>Testing</a:t>
            </a:r>
            <a:r>
              <a:rPr lang="tr-TR" sz="2700" dirty="0">
                <a:solidFill>
                  <a:srgbClr val="FF0000"/>
                </a:solidFill>
              </a:rPr>
              <a:t/>
            </a:r>
            <a:br>
              <a:rPr lang="tr-TR" sz="2700" dirty="0">
                <a:solidFill>
                  <a:srgbClr val="FF0000"/>
                </a:solidFill>
              </a:rPr>
            </a:br>
            <a:r>
              <a:rPr lang="tr-TR" sz="2700" dirty="0">
                <a:solidFill>
                  <a:srgbClr val="FF0000"/>
                </a:solidFill>
              </a:rPr>
              <a:t>Static </a:t>
            </a:r>
            <a:r>
              <a:rPr lang="tr-TR" sz="2700" dirty="0" err="1">
                <a:solidFill>
                  <a:srgbClr val="FF0000"/>
                </a:solidFill>
              </a:rPr>
              <a:t>Testing</a:t>
            </a:r>
            <a:endParaRPr lang="tr-TR" sz="2700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199" y="1825625"/>
            <a:ext cx="7204365" cy="4351338"/>
          </a:xfrm>
        </p:spPr>
        <p:txBody>
          <a:bodyPr>
            <a:noAutofit/>
          </a:bodyPr>
          <a:lstStyle/>
          <a:p>
            <a:r>
              <a:rPr lang="tr-TR" sz="2400" dirty="0" err="1" smtClean="0"/>
              <a:t>In</a:t>
            </a:r>
            <a:r>
              <a:rPr lang="en-US" sz="2400" dirty="0" smtClean="0"/>
              <a:t> </a:t>
            </a:r>
            <a:r>
              <a:rPr lang="en-US" sz="2400" dirty="0"/>
              <a:t>to </a:t>
            </a:r>
            <a:r>
              <a:rPr lang="en-US" sz="2400" dirty="0" smtClean="0"/>
              <a:t>de</a:t>
            </a:r>
            <a:r>
              <a:rPr lang="tr-TR" sz="2400" dirty="0" err="1" smtClean="0"/>
              <a:t>termine</a:t>
            </a:r>
            <a:r>
              <a:rPr lang="en-US" sz="2400" dirty="0" smtClean="0"/>
              <a:t> </a:t>
            </a:r>
            <a:r>
              <a:rPr lang="en-US" sz="2400" dirty="0"/>
              <a:t>a value for the modulus, a convenient procedural definition </a:t>
            </a:r>
            <a:r>
              <a:rPr lang="tr-TR" sz="2400" dirty="0" err="1" smtClean="0"/>
              <a:t>needs</a:t>
            </a:r>
            <a:r>
              <a:rPr lang="en-US" sz="2400" dirty="0" smtClean="0"/>
              <a:t> </a:t>
            </a:r>
            <a:r>
              <a:rPr lang="en-US" sz="2400" dirty="0"/>
              <a:t>be adopted. </a:t>
            </a:r>
            <a:endParaRPr lang="tr-TR" sz="2400" dirty="0" smtClean="0"/>
          </a:p>
          <a:p>
            <a:r>
              <a:rPr lang="tr-TR" sz="2400" dirty="0" err="1" smtClean="0"/>
              <a:t>Thus</a:t>
            </a:r>
            <a:r>
              <a:rPr lang="en-US" sz="2400" dirty="0" smtClean="0"/>
              <a:t>, </a:t>
            </a:r>
            <a:r>
              <a:rPr lang="en-US" sz="2400" dirty="0"/>
              <a:t>the initial slope of the stress-strain curve is called the initial </a:t>
            </a:r>
            <a:r>
              <a:rPr lang="en-US" sz="2400" dirty="0" smtClean="0"/>
              <a:t>modulus</a:t>
            </a:r>
            <a:r>
              <a:rPr lang="tr-TR" sz="2400" dirty="0" smtClean="0"/>
              <a:t> as </a:t>
            </a:r>
            <a:r>
              <a:rPr lang="tr-TR" sz="2400" dirty="0" err="1" smtClean="0"/>
              <a:t>shown</a:t>
            </a:r>
            <a:r>
              <a:rPr lang="tr-TR" sz="2400" dirty="0" smtClean="0"/>
              <a:t> on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figure</a:t>
            </a:r>
            <a:r>
              <a:rPr lang="en-US" sz="2400" dirty="0" smtClean="0"/>
              <a:t>. </a:t>
            </a:r>
            <a:endParaRPr lang="tr-TR" sz="2400" dirty="0" smtClean="0"/>
          </a:p>
          <a:p>
            <a:r>
              <a:rPr lang="en-US" sz="2400" dirty="0" smtClean="0"/>
              <a:t>A</a:t>
            </a:r>
            <a:r>
              <a:rPr lang="tr-TR" sz="2400" dirty="0" smtClean="0"/>
              <a:t>as an </a:t>
            </a:r>
            <a:r>
              <a:rPr lang="tr-TR" sz="2400" dirty="0" err="1" smtClean="0"/>
              <a:t>alternative</a:t>
            </a:r>
            <a:r>
              <a:rPr lang="tr-TR" sz="2400" dirty="0" smtClean="0"/>
              <a:t> </a:t>
            </a:r>
            <a:r>
              <a:rPr lang="tr-TR" sz="2400" dirty="0" err="1" smtClean="0"/>
              <a:t>to</a:t>
            </a:r>
            <a:r>
              <a:rPr lang="tr-TR" sz="2400" dirty="0" smtClean="0"/>
              <a:t>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initial</a:t>
            </a:r>
            <a:r>
              <a:rPr lang="tr-TR" sz="2400" dirty="0" smtClean="0"/>
              <a:t> </a:t>
            </a:r>
            <a:r>
              <a:rPr lang="tr-TR" sz="2400" dirty="0" err="1" smtClean="0"/>
              <a:t>modulus</a:t>
            </a:r>
            <a:r>
              <a:rPr lang="tr-TR" sz="2400" dirty="0" smtClean="0"/>
              <a:t> </a:t>
            </a:r>
            <a:r>
              <a:rPr lang="tr-TR" sz="2400" dirty="0" err="1" smtClean="0"/>
              <a:t>definition</a:t>
            </a:r>
            <a:r>
              <a:rPr lang="en-US" sz="2400" dirty="0" smtClean="0"/>
              <a:t>, </a:t>
            </a:r>
            <a:r>
              <a:rPr lang="en-US" sz="2400" dirty="0"/>
              <a:t>a line may be drawn from the origin to some convenient point along the stress-strain curve, for example, at 1% strain. </a:t>
            </a:r>
            <a:endParaRPr lang="tr-TR" sz="2400" dirty="0" smtClean="0"/>
          </a:p>
          <a:p>
            <a:r>
              <a:rPr lang="en-US" sz="2400" dirty="0" smtClean="0"/>
              <a:t>This </a:t>
            </a:r>
            <a:r>
              <a:rPr lang="tr-TR" sz="2400" dirty="0" err="1" smtClean="0"/>
              <a:t>new</a:t>
            </a:r>
            <a:r>
              <a:rPr lang="tr-TR" sz="2400" dirty="0" smtClean="0"/>
              <a:t> </a:t>
            </a:r>
            <a:r>
              <a:rPr lang="en-US" sz="2400" dirty="0" smtClean="0"/>
              <a:t>line </a:t>
            </a:r>
            <a:r>
              <a:rPr lang="en-US" sz="2400" dirty="0"/>
              <a:t>defines a secant and the slope </a:t>
            </a:r>
            <a:r>
              <a:rPr lang="tr-TR" sz="2400" dirty="0" smtClean="0"/>
              <a:t>of </a:t>
            </a:r>
            <a:r>
              <a:rPr lang="tr-TR" sz="2400" dirty="0" err="1" smtClean="0"/>
              <a:t>this</a:t>
            </a:r>
            <a:r>
              <a:rPr lang="tr-TR" sz="2400" dirty="0" smtClean="0"/>
              <a:t> </a:t>
            </a:r>
            <a:r>
              <a:rPr lang="tr-TR" sz="2400" dirty="0" err="1" smtClean="0"/>
              <a:t>line</a:t>
            </a:r>
            <a:r>
              <a:rPr lang="tr-TR" sz="2400" dirty="0" smtClean="0"/>
              <a:t> </a:t>
            </a:r>
            <a:r>
              <a:rPr lang="en-US" sz="2400" dirty="0" smtClean="0"/>
              <a:t>defines </a:t>
            </a:r>
            <a:r>
              <a:rPr lang="en-US" sz="2400" dirty="0"/>
              <a:t>the secant </a:t>
            </a:r>
            <a:r>
              <a:rPr lang="en-US" sz="2400" dirty="0" smtClean="0"/>
              <a:t>modulus </a:t>
            </a:r>
            <a:r>
              <a:rPr lang="en-US" sz="2400" dirty="0"/>
              <a:t>in this case. </a:t>
            </a:r>
            <a:endParaRPr lang="tr-TR" sz="2400" dirty="0" smtClean="0"/>
          </a:p>
          <a:p>
            <a:r>
              <a:rPr lang="en-US" sz="2400" dirty="0" smtClean="0">
                <a:solidFill>
                  <a:srgbClr val="0070C0"/>
                </a:solidFill>
              </a:rPr>
              <a:t>The modulus </a:t>
            </a:r>
            <a:r>
              <a:rPr lang="en-US" sz="2400" dirty="0">
                <a:solidFill>
                  <a:srgbClr val="0070C0"/>
                </a:solidFill>
              </a:rPr>
              <a:t>is </a:t>
            </a:r>
            <a:r>
              <a:rPr lang="en-US" sz="2400" dirty="0" smtClean="0">
                <a:solidFill>
                  <a:srgbClr val="0070C0"/>
                </a:solidFill>
              </a:rPr>
              <a:t>a</a:t>
            </a:r>
            <a:r>
              <a:rPr lang="tr-TR" sz="2400" dirty="0" smtClean="0">
                <a:solidFill>
                  <a:srgbClr val="0070C0"/>
                </a:solidFill>
              </a:rPr>
              <a:t>n </a:t>
            </a:r>
            <a:r>
              <a:rPr lang="tr-TR" sz="2400" dirty="0" err="1" smtClean="0">
                <a:solidFill>
                  <a:srgbClr val="0070C0"/>
                </a:solidFill>
              </a:rPr>
              <a:t>important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>
                <a:solidFill>
                  <a:srgbClr val="0070C0"/>
                </a:solidFill>
              </a:rPr>
              <a:t>material </a:t>
            </a:r>
            <a:r>
              <a:rPr lang="en-US" sz="2400" dirty="0" smtClean="0">
                <a:solidFill>
                  <a:srgbClr val="0070C0"/>
                </a:solidFill>
              </a:rPr>
              <a:t>property</a:t>
            </a:r>
            <a:r>
              <a:rPr lang="tr-TR" sz="2400" dirty="0">
                <a:solidFill>
                  <a:srgbClr val="0070C0"/>
                </a:solidFill>
              </a:rPr>
              <a:t> </a:t>
            </a:r>
            <a:r>
              <a:rPr lang="tr-TR" sz="2400" dirty="0" err="1" smtClean="0">
                <a:solidFill>
                  <a:srgbClr val="0070C0"/>
                </a:solidFill>
              </a:rPr>
              <a:t>and</a:t>
            </a:r>
            <a:r>
              <a:rPr lang="tr-TR" sz="2400" dirty="0" smtClean="0">
                <a:solidFill>
                  <a:srgbClr val="0070C0"/>
                </a:solidFill>
              </a:rPr>
              <a:t> it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>
                <a:solidFill>
                  <a:srgbClr val="0070C0"/>
                </a:solidFill>
              </a:rPr>
              <a:t>is a function of both temperature and the </a:t>
            </a:r>
            <a:r>
              <a:rPr lang="tr-TR" sz="2400" dirty="0" err="1" smtClean="0">
                <a:solidFill>
                  <a:srgbClr val="0070C0"/>
                </a:solidFill>
              </a:rPr>
              <a:t>deformation</a:t>
            </a:r>
            <a:r>
              <a:rPr lang="tr-TR" sz="2400" dirty="0" smtClean="0">
                <a:solidFill>
                  <a:srgbClr val="0070C0"/>
                </a:solidFill>
              </a:rPr>
              <a:t> rate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sp>
        <p:nvSpPr>
          <p:cNvPr id="5" name="Metin kutusu 4"/>
          <p:cNvSpPr txBox="1"/>
          <p:nvPr/>
        </p:nvSpPr>
        <p:spPr>
          <a:xfrm>
            <a:off x="8231986" y="5723659"/>
            <a:ext cx="40639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 stress-strain curve for a plastic sample with brittle failure</a:t>
            </a:r>
            <a:endParaRPr lang="en-US" dirty="0"/>
          </a:p>
        </p:txBody>
      </p:sp>
      <p:pic>
        <p:nvPicPr>
          <p:cNvPr id="6" name="Resim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28077" y="2045494"/>
            <a:ext cx="3705225" cy="3562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5592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0" y="259283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tr-TR" dirty="0"/>
              <a:t>Solid-</a:t>
            </a:r>
            <a:r>
              <a:rPr lang="tr-TR" dirty="0" err="1"/>
              <a:t>State</a:t>
            </a:r>
            <a:r>
              <a:rPr lang="tr-TR" dirty="0"/>
              <a:t> </a:t>
            </a:r>
            <a:r>
              <a:rPr lang="tr-TR" dirty="0" err="1"/>
              <a:t>Properties</a:t>
            </a:r>
            <a:r>
              <a:rPr lang="tr-TR" dirty="0"/>
              <a:t/>
            </a:r>
            <a:br>
              <a:rPr lang="tr-TR" dirty="0"/>
            </a:br>
            <a:r>
              <a:rPr lang="en-US" sz="2700" dirty="0">
                <a:solidFill>
                  <a:srgbClr val="FF0000"/>
                </a:solidFill>
              </a:rPr>
              <a:t>Mechanical </a:t>
            </a:r>
            <a:r>
              <a:rPr lang="en-US" sz="2700" dirty="0" smtClean="0">
                <a:solidFill>
                  <a:srgbClr val="FF0000"/>
                </a:solidFill>
              </a:rPr>
              <a:t>Properties</a:t>
            </a:r>
            <a:r>
              <a:rPr lang="tr-TR" sz="2700" dirty="0">
                <a:solidFill>
                  <a:srgbClr val="FF0000"/>
                </a:solidFill>
              </a:rPr>
              <a:t/>
            </a:r>
            <a:br>
              <a:rPr lang="tr-TR" sz="2700" dirty="0">
                <a:solidFill>
                  <a:srgbClr val="FF0000"/>
                </a:solidFill>
              </a:rPr>
            </a:br>
            <a:r>
              <a:rPr lang="tr-TR" sz="2700" dirty="0" err="1">
                <a:solidFill>
                  <a:srgbClr val="FF0000"/>
                </a:solidFill>
              </a:rPr>
              <a:t>Methods</a:t>
            </a:r>
            <a:r>
              <a:rPr lang="tr-TR" sz="2700" dirty="0">
                <a:solidFill>
                  <a:srgbClr val="FF0000"/>
                </a:solidFill>
              </a:rPr>
              <a:t> of </a:t>
            </a:r>
            <a:r>
              <a:rPr lang="tr-TR" sz="2700" dirty="0" err="1" smtClean="0">
                <a:solidFill>
                  <a:srgbClr val="FF0000"/>
                </a:solidFill>
              </a:rPr>
              <a:t>Testing</a:t>
            </a:r>
            <a:r>
              <a:rPr lang="tr-TR" sz="2700" dirty="0">
                <a:solidFill>
                  <a:srgbClr val="FF0000"/>
                </a:solidFill>
              </a:rPr>
              <a:t/>
            </a:r>
            <a:br>
              <a:rPr lang="tr-TR" sz="2700" dirty="0">
                <a:solidFill>
                  <a:srgbClr val="FF0000"/>
                </a:solidFill>
              </a:rPr>
            </a:br>
            <a:r>
              <a:rPr lang="tr-TR" sz="2700" dirty="0">
                <a:solidFill>
                  <a:srgbClr val="FF0000"/>
                </a:solidFill>
              </a:rPr>
              <a:t>Static </a:t>
            </a:r>
            <a:r>
              <a:rPr lang="tr-TR" sz="2700" dirty="0" err="1">
                <a:solidFill>
                  <a:srgbClr val="FF0000"/>
                </a:solidFill>
              </a:rPr>
              <a:t>Testing</a:t>
            </a:r>
            <a:endParaRPr lang="tr-TR" sz="2700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96191" y="1825625"/>
            <a:ext cx="6952385" cy="4351338"/>
          </a:xfrm>
        </p:spPr>
        <p:txBody>
          <a:bodyPr>
            <a:noAutofit/>
          </a:bodyPr>
          <a:lstStyle/>
          <a:p>
            <a:r>
              <a:rPr lang="en-US" sz="2400" dirty="0"/>
              <a:t>Figure </a:t>
            </a:r>
            <a:r>
              <a:rPr lang="tr-TR" sz="2400" dirty="0" smtClean="0"/>
              <a:t>on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right</a:t>
            </a:r>
            <a:r>
              <a:rPr lang="tr-TR" sz="2400" dirty="0" smtClean="0"/>
              <a:t> </a:t>
            </a:r>
            <a:r>
              <a:rPr lang="tr-TR" sz="2400" dirty="0" err="1" smtClean="0"/>
              <a:t>illustrates</a:t>
            </a:r>
            <a:r>
              <a:rPr lang="en-US" sz="2400" dirty="0" smtClean="0"/>
              <a:t> </a:t>
            </a:r>
            <a:r>
              <a:rPr lang="en-US" sz="2400" dirty="0"/>
              <a:t>a representative plot of modulus </a:t>
            </a:r>
            <a:r>
              <a:rPr lang="en-US" sz="2400" dirty="0" smtClean="0"/>
              <a:t>v</a:t>
            </a:r>
            <a:r>
              <a:rPr lang="tr-TR" sz="2400" dirty="0" smtClean="0"/>
              <a:t>s</a:t>
            </a:r>
            <a:r>
              <a:rPr lang="en-US" sz="2400" dirty="0" smtClean="0"/>
              <a:t> </a:t>
            </a:r>
            <a:r>
              <a:rPr lang="en-US" sz="2400" dirty="0"/>
              <a:t>temperature. </a:t>
            </a:r>
            <a:endParaRPr lang="tr-TR" sz="2400" dirty="0" smtClean="0"/>
          </a:p>
          <a:p>
            <a:r>
              <a:rPr lang="tr-TR" sz="2400" dirty="0" smtClean="0">
                <a:solidFill>
                  <a:srgbClr val="0070C0"/>
                </a:solidFill>
              </a:rPr>
              <a:t>The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smtClean="0">
                <a:solidFill>
                  <a:srgbClr val="0070C0"/>
                </a:solidFill>
              </a:rPr>
              <a:t>modulus</a:t>
            </a:r>
            <a:r>
              <a:rPr lang="tr-TR" sz="2400" dirty="0" smtClean="0">
                <a:solidFill>
                  <a:srgbClr val="0070C0"/>
                </a:solidFill>
              </a:rPr>
              <a:t> </a:t>
            </a:r>
            <a:r>
              <a:rPr lang="tr-TR" sz="2400" dirty="0" err="1" smtClean="0">
                <a:solidFill>
                  <a:srgbClr val="0070C0"/>
                </a:solidFill>
              </a:rPr>
              <a:t>value</a:t>
            </a:r>
            <a:r>
              <a:rPr lang="tr-TR" sz="2400" dirty="0" smtClean="0">
                <a:solidFill>
                  <a:srgbClr val="0070C0"/>
                </a:solidFill>
              </a:rPr>
              <a:t> </a:t>
            </a:r>
            <a:r>
              <a:rPr lang="tr-TR" sz="2400" dirty="0" err="1" smtClean="0">
                <a:solidFill>
                  <a:srgbClr val="0070C0"/>
                </a:solidFill>
              </a:rPr>
              <a:t>goes</a:t>
            </a:r>
            <a:r>
              <a:rPr lang="tr-TR" sz="2400" dirty="0" smtClean="0">
                <a:solidFill>
                  <a:srgbClr val="0070C0"/>
                </a:solidFill>
              </a:rPr>
              <a:t> </a:t>
            </a:r>
            <a:r>
              <a:rPr lang="tr-TR" sz="2400" dirty="0" err="1" smtClean="0">
                <a:solidFill>
                  <a:srgbClr val="0070C0"/>
                </a:solidFill>
              </a:rPr>
              <a:t>down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tr-TR" sz="2400" dirty="0" err="1" smtClean="0">
                <a:solidFill>
                  <a:srgbClr val="0070C0"/>
                </a:solidFill>
              </a:rPr>
              <a:t>slightly</a:t>
            </a:r>
            <a:r>
              <a:rPr lang="tr-TR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smtClean="0">
                <a:solidFill>
                  <a:srgbClr val="0070C0"/>
                </a:solidFill>
              </a:rPr>
              <a:t>with </a:t>
            </a:r>
            <a:r>
              <a:rPr lang="tr-TR" sz="2400" dirty="0" smtClean="0">
                <a:solidFill>
                  <a:srgbClr val="0070C0"/>
                </a:solidFill>
              </a:rPr>
              <a:t>an </a:t>
            </a:r>
            <a:r>
              <a:rPr lang="en-US" sz="2400" dirty="0" err="1" smtClean="0">
                <a:solidFill>
                  <a:srgbClr val="0070C0"/>
                </a:solidFill>
              </a:rPr>
              <a:t>increas</a:t>
            </a:r>
            <a:r>
              <a:rPr lang="tr-TR" sz="2400" dirty="0" smtClean="0">
                <a:solidFill>
                  <a:srgbClr val="0070C0"/>
                </a:solidFill>
              </a:rPr>
              <a:t>e in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>
                <a:solidFill>
                  <a:srgbClr val="0070C0"/>
                </a:solidFill>
              </a:rPr>
              <a:t>temperature and then </a:t>
            </a:r>
            <a:r>
              <a:rPr lang="tr-TR" sz="2400" dirty="0" err="1" smtClean="0">
                <a:solidFill>
                  <a:srgbClr val="0070C0"/>
                </a:solidFill>
              </a:rPr>
              <a:t>the</a:t>
            </a:r>
            <a:r>
              <a:rPr lang="tr-TR" sz="2400" dirty="0" smtClean="0">
                <a:solidFill>
                  <a:srgbClr val="0070C0"/>
                </a:solidFill>
              </a:rPr>
              <a:t> </a:t>
            </a:r>
            <a:r>
              <a:rPr lang="tr-TR" sz="2400" dirty="0" err="1" smtClean="0">
                <a:solidFill>
                  <a:srgbClr val="0070C0"/>
                </a:solidFill>
              </a:rPr>
              <a:t>modulus</a:t>
            </a:r>
            <a:r>
              <a:rPr lang="tr-TR" sz="2400" dirty="0" smtClean="0">
                <a:solidFill>
                  <a:srgbClr val="0070C0"/>
                </a:solidFill>
              </a:rPr>
              <a:t> </a:t>
            </a:r>
            <a:r>
              <a:rPr lang="tr-TR" sz="2400" dirty="0" err="1" smtClean="0">
                <a:solidFill>
                  <a:srgbClr val="0070C0"/>
                </a:solidFill>
              </a:rPr>
              <a:t>value</a:t>
            </a:r>
            <a:r>
              <a:rPr lang="tr-TR" sz="2400" dirty="0" smtClean="0">
                <a:solidFill>
                  <a:srgbClr val="0070C0"/>
                </a:solidFill>
              </a:rPr>
              <a:t> </a:t>
            </a:r>
            <a:r>
              <a:rPr lang="tr-TR" sz="2400" dirty="0" err="1" smtClean="0">
                <a:solidFill>
                  <a:srgbClr val="0070C0"/>
                </a:solidFill>
              </a:rPr>
              <a:t>goes</a:t>
            </a:r>
            <a:r>
              <a:rPr lang="tr-TR" sz="2400" dirty="0" smtClean="0">
                <a:solidFill>
                  <a:srgbClr val="0070C0"/>
                </a:solidFill>
              </a:rPr>
              <a:t> </a:t>
            </a:r>
            <a:r>
              <a:rPr lang="tr-TR" sz="2400" dirty="0" err="1" smtClean="0">
                <a:solidFill>
                  <a:srgbClr val="0070C0"/>
                </a:solidFill>
              </a:rPr>
              <a:t>down</a:t>
            </a:r>
            <a:r>
              <a:rPr lang="tr-TR" sz="2400" dirty="0" smtClean="0">
                <a:solidFill>
                  <a:srgbClr val="0070C0"/>
                </a:solidFill>
              </a:rPr>
              <a:t> </a:t>
            </a:r>
            <a:r>
              <a:rPr lang="tr-TR" sz="2400" dirty="0" err="1" smtClean="0">
                <a:solidFill>
                  <a:srgbClr val="0070C0"/>
                </a:solidFill>
              </a:rPr>
              <a:t>sharply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tr-TR" sz="2400" dirty="0" err="1" smtClean="0">
                <a:solidFill>
                  <a:srgbClr val="0070C0"/>
                </a:solidFill>
              </a:rPr>
              <a:t>with</a:t>
            </a:r>
            <a:r>
              <a:rPr lang="en-US" sz="2400" dirty="0" smtClean="0">
                <a:solidFill>
                  <a:srgbClr val="0070C0"/>
                </a:solidFill>
              </a:rPr>
              <a:t>in </a:t>
            </a:r>
            <a:r>
              <a:rPr lang="en-US" sz="2400" dirty="0">
                <a:solidFill>
                  <a:srgbClr val="0070C0"/>
                </a:solidFill>
              </a:rPr>
              <a:t>the region of </a:t>
            </a:r>
            <a:r>
              <a:rPr lang="tr-TR" sz="2400" dirty="0" err="1" smtClean="0">
                <a:solidFill>
                  <a:srgbClr val="0070C0"/>
                </a:solidFill>
              </a:rPr>
              <a:t>the</a:t>
            </a:r>
            <a:r>
              <a:rPr lang="tr-TR" sz="2400" dirty="0" smtClean="0">
                <a:solidFill>
                  <a:srgbClr val="0070C0"/>
                </a:solidFill>
              </a:rPr>
              <a:t> </a:t>
            </a:r>
            <a:r>
              <a:rPr lang="tr-TR" sz="2400" dirty="0" err="1" smtClean="0">
                <a:solidFill>
                  <a:srgbClr val="0070C0"/>
                </a:solidFill>
              </a:rPr>
              <a:t>glass</a:t>
            </a:r>
            <a:r>
              <a:rPr lang="tr-TR" sz="2400" dirty="0" smtClean="0">
                <a:solidFill>
                  <a:srgbClr val="0070C0"/>
                </a:solidFill>
              </a:rPr>
              <a:t> </a:t>
            </a:r>
            <a:r>
              <a:rPr lang="tr-TR" sz="2400" dirty="0" err="1" smtClean="0">
                <a:solidFill>
                  <a:srgbClr val="0070C0"/>
                </a:solidFill>
              </a:rPr>
              <a:t>transition</a:t>
            </a:r>
            <a:r>
              <a:rPr lang="tr-TR" sz="2400" dirty="0" smtClean="0">
                <a:solidFill>
                  <a:srgbClr val="0070C0"/>
                </a:solidFill>
              </a:rPr>
              <a:t> </a:t>
            </a:r>
            <a:r>
              <a:rPr lang="tr-TR" sz="2400" dirty="0" err="1" smtClean="0">
                <a:solidFill>
                  <a:srgbClr val="0070C0"/>
                </a:solidFill>
              </a:rPr>
              <a:t>temperature</a:t>
            </a:r>
            <a:r>
              <a:rPr lang="en-US" sz="2400" dirty="0" smtClean="0"/>
              <a:t>. </a:t>
            </a:r>
            <a:endParaRPr lang="tr-TR" sz="2400" dirty="0" smtClean="0"/>
          </a:p>
          <a:p>
            <a:r>
              <a:rPr lang="en-US" sz="2400" dirty="0" smtClean="0"/>
              <a:t>For </a:t>
            </a:r>
            <a:r>
              <a:rPr lang="en-US" sz="2400" dirty="0"/>
              <a:t>low-molecular-weight materials,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en-US" sz="2400" dirty="0" err="1" smtClean="0"/>
              <a:t>modulu</a:t>
            </a:r>
            <a:r>
              <a:rPr lang="tr-TR" sz="2400" dirty="0" smtClean="0"/>
              <a:t>s </a:t>
            </a:r>
            <a:r>
              <a:rPr lang="tr-TR" sz="2400" dirty="0" err="1" smtClean="0"/>
              <a:t>value</a:t>
            </a:r>
            <a:r>
              <a:rPr lang="en-US" sz="2400" dirty="0" smtClean="0"/>
              <a:t> </a:t>
            </a:r>
            <a:r>
              <a:rPr lang="en-US" sz="2400" dirty="0"/>
              <a:t>continues to </a:t>
            </a:r>
            <a:r>
              <a:rPr lang="tr-TR" sz="2400" dirty="0" err="1" smtClean="0"/>
              <a:t>drop</a:t>
            </a:r>
            <a:r>
              <a:rPr lang="en-US" sz="2400" dirty="0" smtClean="0"/>
              <a:t> </a:t>
            </a:r>
            <a:r>
              <a:rPr lang="en-US" sz="2400" dirty="0"/>
              <a:t>rapidly with increasing temperature. </a:t>
            </a:r>
            <a:endParaRPr lang="tr-TR" sz="2400" dirty="0" smtClean="0"/>
          </a:p>
          <a:p>
            <a:r>
              <a:rPr lang="en-US" sz="2400" dirty="0" smtClean="0"/>
              <a:t>For </a:t>
            </a:r>
            <a:r>
              <a:rPr lang="en-US" sz="2400" dirty="0"/>
              <a:t>high-molecular-weight amorphous polymers,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en-US" sz="2400" dirty="0" smtClean="0"/>
              <a:t>modulus </a:t>
            </a:r>
            <a:r>
              <a:rPr lang="tr-TR" sz="2400" dirty="0" err="1" smtClean="0"/>
              <a:t>value</a:t>
            </a:r>
            <a:r>
              <a:rPr lang="tr-TR" sz="2400" dirty="0" smtClean="0"/>
              <a:t> </a:t>
            </a:r>
            <a:r>
              <a:rPr lang="tr-TR" sz="2400" dirty="0" err="1" smtClean="0"/>
              <a:t>goes</a:t>
            </a:r>
            <a:r>
              <a:rPr lang="tr-TR" sz="2400" dirty="0" smtClean="0"/>
              <a:t> </a:t>
            </a:r>
            <a:r>
              <a:rPr lang="tr-TR" sz="2400" dirty="0" err="1" smtClean="0"/>
              <a:t>down</a:t>
            </a:r>
            <a:r>
              <a:rPr lang="en-US" sz="2400" dirty="0" smtClean="0"/>
              <a:t> </a:t>
            </a:r>
            <a:r>
              <a:rPr lang="en-US" sz="2400" dirty="0"/>
              <a:t>to a secondary plateau </a:t>
            </a:r>
            <a:r>
              <a:rPr lang="en-US" sz="2400" dirty="0" smtClean="0"/>
              <a:t>region</a:t>
            </a:r>
            <a:r>
              <a:rPr lang="tr-TR" sz="2400" dirty="0" smtClean="0"/>
              <a:t>, </a:t>
            </a:r>
            <a:r>
              <a:rPr lang="tr-TR" sz="2400" dirty="0" err="1" smtClean="0"/>
              <a:t>which</a:t>
            </a:r>
            <a:r>
              <a:rPr lang="tr-TR" sz="2400" dirty="0" smtClean="0"/>
              <a:t> is</a:t>
            </a:r>
            <a:r>
              <a:rPr lang="en-US" sz="2400" dirty="0" smtClean="0"/>
              <a:t> </a:t>
            </a:r>
            <a:r>
              <a:rPr lang="en-US" sz="2400" dirty="0"/>
              <a:t>called the </a:t>
            </a:r>
            <a:r>
              <a:rPr lang="en-US" sz="2400" dirty="0">
                <a:solidFill>
                  <a:srgbClr val="0070C0"/>
                </a:solidFill>
              </a:rPr>
              <a:t>rubbery plateau</a:t>
            </a:r>
            <a:r>
              <a:rPr lang="en-US" sz="2400" dirty="0"/>
              <a:t>. </a:t>
            </a:r>
            <a:endParaRPr lang="tr-TR" sz="2400" dirty="0" smtClean="0"/>
          </a:p>
          <a:p>
            <a:r>
              <a:rPr lang="en-US" sz="2400" dirty="0" smtClean="0"/>
              <a:t>This </a:t>
            </a:r>
            <a:r>
              <a:rPr lang="en-US" sz="2400" dirty="0"/>
              <a:t>point marks the viscous flow region. </a:t>
            </a:r>
            <a:endParaRPr lang="tr-TR" sz="2400" dirty="0" smtClean="0"/>
          </a:p>
        </p:txBody>
      </p:sp>
      <p:sp>
        <p:nvSpPr>
          <p:cNvPr id="8" name="Dikdörtgen 7"/>
          <p:cNvSpPr/>
          <p:nvPr/>
        </p:nvSpPr>
        <p:spPr>
          <a:xfrm>
            <a:off x="8383474" y="5619253"/>
            <a:ext cx="28456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dirty="0">
                <a:solidFill>
                  <a:srgbClr val="000000"/>
                </a:solidFill>
                <a:latin typeface="Times New Roman" panose="02020603050405020304" pitchFamily="18" charset="0"/>
              </a:rPr>
              <a:t>M</a:t>
            </a:r>
            <a:r>
              <a:rPr lang="en-US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odulus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v</a:t>
            </a:r>
            <a:r>
              <a:rPr lang="tr-TR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s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temperature</a:t>
            </a:r>
            <a:r>
              <a:rPr lang="tr-TR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tr-TR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plot</a:t>
            </a:r>
            <a:endParaRPr lang="tr-TR" dirty="0"/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48575" y="2233944"/>
            <a:ext cx="4543425" cy="3209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7182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r-TR" dirty="0"/>
              <a:t>Solid-</a:t>
            </a:r>
            <a:r>
              <a:rPr lang="tr-TR" dirty="0" err="1"/>
              <a:t>State</a:t>
            </a:r>
            <a:r>
              <a:rPr lang="tr-TR" dirty="0"/>
              <a:t> </a:t>
            </a:r>
            <a:r>
              <a:rPr lang="tr-TR" dirty="0" err="1"/>
              <a:t>Properties</a:t>
            </a:r>
            <a:r>
              <a:rPr lang="tr-TR" dirty="0"/>
              <a:t/>
            </a:r>
            <a:br>
              <a:rPr lang="tr-TR" dirty="0"/>
            </a:br>
            <a:r>
              <a:rPr lang="en-US" sz="2700" dirty="0">
                <a:solidFill>
                  <a:srgbClr val="FF0000"/>
                </a:solidFill>
              </a:rPr>
              <a:t>Mechanical </a:t>
            </a:r>
            <a:r>
              <a:rPr lang="en-US" sz="2700" dirty="0" smtClean="0">
                <a:solidFill>
                  <a:srgbClr val="FF0000"/>
                </a:solidFill>
              </a:rPr>
              <a:t>Properties</a:t>
            </a:r>
            <a:r>
              <a:rPr lang="tr-TR" sz="2700" dirty="0">
                <a:solidFill>
                  <a:srgbClr val="FF0000"/>
                </a:solidFill>
              </a:rPr>
              <a:t/>
            </a:r>
            <a:br>
              <a:rPr lang="tr-TR" sz="2700" dirty="0">
                <a:solidFill>
                  <a:srgbClr val="FF0000"/>
                </a:solidFill>
              </a:rPr>
            </a:br>
            <a:r>
              <a:rPr lang="tr-TR" sz="2700" dirty="0" err="1">
                <a:solidFill>
                  <a:srgbClr val="FF0000"/>
                </a:solidFill>
              </a:rPr>
              <a:t>Methods</a:t>
            </a:r>
            <a:r>
              <a:rPr lang="tr-TR" sz="2700" dirty="0">
                <a:solidFill>
                  <a:srgbClr val="FF0000"/>
                </a:solidFill>
              </a:rPr>
              <a:t> of </a:t>
            </a:r>
            <a:r>
              <a:rPr lang="tr-TR" sz="2700" dirty="0" err="1" smtClean="0">
                <a:solidFill>
                  <a:srgbClr val="FF0000"/>
                </a:solidFill>
              </a:rPr>
              <a:t>Testing</a:t>
            </a:r>
            <a:r>
              <a:rPr lang="tr-TR" sz="2700" dirty="0">
                <a:solidFill>
                  <a:srgbClr val="FF0000"/>
                </a:solidFill>
              </a:rPr>
              <a:t/>
            </a:r>
            <a:br>
              <a:rPr lang="tr-TR" sz="2700" dirty="0">
                <a:solidFill>
                  <a:srgbClr val="FF0000"/>
                </a:solidFill>
              </a:rPr>
            </a:br>
            <a:r>
              <a:rPr lang="tr-TR" sz="2700" dirty="0">
                <a:solidFill>
                  <a:srgbClr val="FF0000"/>
                </a:solidFill>
              </a:rPr>
              <a:t>Static </a:t>
            </a:r>
            <a:r>
              <a:rPr lang="tr-TR" sz="2700" dirty="0" err="1">
                <a:solidFill>
                  <a:srgbClr val="FF0000"/>
                </a:solidFill>
              </a:rPr>
              <a:t>Testing</a:t>
            </a:r>
            <a:endParaRPr lang="tr-TR" sz="2700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92283" y="1825625"/>
            <a:ext cx="7180118" cy="4351338"/>
          </a:xfrm>
        </p:spPr>
        <p:txBody>
          <a:bodyPr>
            <a:noAutofit/>
          </a:bodyPr>
          <a:lstStyle/>
          <a:p>
            <a:r>
              <a:rPr lang="tr-TR" sz="2400" dirty="0" smtClean="0"/>
              <a:t>The </a:t>
            </a:r>
            <a:r>
              <a:rPr lang="tr-TR" sz="2400" dirty="0" err="1" smtClean="0"/>
              <a:t>plastics</a:t>
            </a:r>
            <a:r>
              <a:rPr lang="en-US" sz="2400" dirty="0" smtClean="0"/>
              <a:t> </a:t>
            </a:r>
            <a:r>
              <a:rPr lang="en-US" sz="2400" dirty="0"/>
              <a:t>are typically melt-processed in </a:t>
            </a:r>
            <a:r>
              <a:rPr lang="en-US" sz="2400" dirty="0" err="1" smtClean="0"/>
              <a:t>th</a:t>
            </a:r>
            <a:r>
              <a:rPr lang="tr-TR" sz="2400" dirty="0" smtClean="0"/>
              <a:t>e</a:t>
            </a:r>
            <a:r>
              <a:rPr lang="en-US" sz="2400" dirty="0" smtClean="0"/>
              <a:t> </a:t>
            </a:r>
            <a:r>
              <a:rPr lang="en-US" sz="2400" dirty="0"/>
              <a:t>temperature range </a:t>
            </a:r>
            <a:r>
              <a:rPr lang="tr-TR" sz="2400" dirty="0" err="1" smtClean="0"/>
              <a:t>where</a:t>
            </a:r>
            <a:r>
              <a:rPr lang="en-US" sz="2400" dirty="0" smtClean="0"/>
              <a:t> </a:t>
            </a:r>
            <a:r>
              <a:rPr lang="en-US" sz="2400" dirty="0"/>
              <a:t>the viscosity </a:t>
            </a:r>
            <a:r>
              <a:rPr lang="en-US" sz="2400" dirty="0" smtClean="0"/>
              <a:t>is </a:t>
            </a:r>
            <a:r>
              <a:rPr lang="en-US" sz="2400" dirty="0" smtClean="0"/>
              <a:t>low</a:t>
            </a:r>
            <a:r>
              <a:rPr lang="tr-TR" sz="2400" dirty="0" smtClean="0"/>
              <a:t>.</a:t>
            </a:r>
          </a:p>
          <a:p>
            <a:r>
              <a:rPr lang="en-US" sz="2400" dirty="0"/>
              <a:t>The </a:t>
            </a:r>
            <a:r>
              <a:rPr lang="tr-TR" sz="2400" dirty="0" smtClean="0">
                <a:solidFill>
                  <a:srgbClr val="0070C0"/>
                </a:solidFill>
              </a:rPr>
              <a:t>presence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>
                <a:solidFill>
                  <a:srgbClr val="0070C0"/>
                </a:solidFill>
              </a:rPr>
              <a:t>of a rubbery plateau for </a:t>
            </a:r>
            <a:r>
              <a:rPr lang="en-US" sz="2400" dirty="0" smtClean="0">
                <a:solidFill>
                  <a:srgbClr val="0070C0"/>
                </a:solidFill>
              </a:rPr>
              <a:t>high-</a:t>
            </a:r>
            <a:r>
              <a:rPr lang="en-US" sz="2400" dirty="0" err="1" smtClean="0">
                <a:solidFill>
                  <a:srgbClr val="0070C0"/>
                </a:solidFill>
              </a:rPr>
              <a:t>molecula</a:t>
            </a:r>
            <a:r>
              <a:rPr lang="tr-TR" sz="2400" dirty="0" smtClean="0">
                <a:solidFill>
                  <a:srgbClr val="0070C0"/>
                </a:solidFill>
              </a:rPr>
              <a:t>r</a:t>
            </a:r>
            <a:r>
              <a:rPr lang="en-US" sz="2400" dirty="0" smtClean="0">
                <a:solidFill>
                  <a:srgbClr val="0070C0"/>
                </a:solidFill>
              </a:rPr>
              <a:t>-weight </a:t>
            </a:r>
            <a:r>
              <a:rPr lang="en-US" sz="2400" dirty="0">
                <a:solidFill>
                  <a:srgbClr val="0070C0"/>
                </a:solidFill>
              </a:rPr>
              <a:t>polymers is the result of the </a:t>
            </a:r>
            <a:r>
              <a:rPr lang="tr-TR" sz="2400" dirty="0" err="1" smtClean="0">
                <a:solidFill>
                  <a:srgbClr val="0070C0"/>
                </a:solidFill>
              </a:rPr>
              <a:t>creation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>
                <a:solidFill>
                  <a:srgbClr val="0070C0"/>
                </a:solidFill>
              </a:rPr>
              <a:t>of </a:t>
            </a:r>
            <a:r>
              <a:rPr lang="en-US" sz="2400" dirty="0" smtClean="0">
                <a:solidFill>
                  <a:srgbClr val="0070C0"/>
                </a:solidFill>
              </a:rPr>
              <a:t>entanglement</a:t>
            </a:r>
            <a:r>
              <a:rPr lang="tr-TR" sz="2400" dirty="0" smtClean="0">
                <a:solidFill>
                  <a:srgbClr val="0070C0"/>
                </a:solidFill>
              </a:rPr>
              <a:t> of </a:t>
            </a:r>
            <a:r>
              <a:rPr lang="tr-TR" sz="2400" dirty="0" err="1" smtClean="0">
                <a:solidFill>
                  <a:srgbClr val="0070C0"/>
                </a:solidFill>
              </a:rPr>
              <a:t>the</a:t>
            </a:r>
            <a:r>
              <a:rPr lang="tr-TR" sz="2400" dirty="0" smtClean="0">
                <a:solidFill>
                  <a:srgbClr val="0070C0"/>
                </a:solidFill>
              </a:rPr>
              <a:t> </a:t>
            </a:r>
            <a:r>
              <a:rPr lang="tr-TR" sz="2400" dirty="0" err="1" smtClean="0">
                <a:solidFill>
                  <a:srgbClr val="0070C0"/>
                </a:solidFill>
              </a:rPr>
              <a:t>polymer</a:t>
            </a:r>
            <a:r>
              <a:rPr lang="tr-TR" sz="2400" dirty="0" smtClean="0">
                <a:solidFill>
                  <a:srgbClr val="0070C0"/>
                </a:solidFill>
              </a:rPr>
              <a:t> </a:t>
            </a:r>
            <a:r>
              <a:rPr lang="tr-TR" sz="2400" dirty="0" err="1" smtClean="0">
                <a:solidFill>
                  <a:srgbClr val="0070C0"/>
                </a:solidFill>
              </a:rPr>
              <a:t>chains</a:t>
            </a:r>
            <a:r>
              <a:rPr lang="tr-TR" sz="2400" dirty="0" smtClean="0"/>
              <a:t>.</a:t>
            </a:r>
            <a:endParaRPr lang="tr-TR" sz="2400" dirty="0" smtClean="0"/>
          </a:p>
          <a:p>
            <a:r>
              <a:rPr lang="tr-TR" sz="2400" dirty="0" smtClean="0"/>
              <a:t>The </a:t>
            </a:r>
            <a:r>
              <a:rPr lang="tr-TR" sz="2400" dirty="0" err="1" smtClean="0"/>
              <a:t>specified</a:t>
            </a:r>
            <a:r>
              <a:rPr lang="tr-TR" sz="2400" dirty="0" smtClean="0"/>
              <a:t> </a:t>
            </a:r>
            <a:r>
              <a:rPr lang="tr-TR" sz="2400" dirty="0"/>
              <a:t>e</a:t>
            </a:r>
            <a:r>
              <a:rPr lang="en-US" sz="2400" dirty="0" err="1" smtClean="0"/>
              <a:t>ntanglement</a:t>
            </a:r>
            <a:r>
              <a:rPr lang="tr-TR" sz="2400" dirty="0" smtClean="0"/>
              <a:t> of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polymer</a:t>
            </a:r>
            <a:r>
              <a:rPr lang="tr-TR" sz="2400" dirty="0" smtClean="0"/>
              <a:t> </a:t>
            </a:r>
            <a:r>
              <a:rPr lang="tr-TR" sz="2400" dirty="0" err="1" smtClean="0"/>
              <a:t>chains</a:t>
            </a:r>
            <a:r>
              <a:rPr lang="en-US" sz="2400" dirty="0" smtClean="0"/>
              <a:t> </a:t>
            </a:r>
            <a:r>
              <a:rPr lang="tr-TR" sz="2400" dirty="0" err="1" smtClean="0"/>
              <a:t>hinders</a:t>
            </a:r>
            <a:r>
              <a:rPr lang="en-US" sz="2400" dirty="0" smtClean="0"/>
              <a:t> </a:t>
            </a:r>
            <a:r>
              <a:rPr lang="en-US" sz="2400" dirty="0"/>
              <a:t>slippage at temperatures immediately above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glass</a:t>
            </a:r>
            <a:r>
              <a:rPr lang="tr-TR" sz="2400" dirty="0" smtClean="0"/>
              <a:t> </a:t>
            </a:r>
            <a:r>
              <a:rPr lang="tr-TR" sz="2400" dirty="0" err="1" smtClean="0"/>
              <a:t>transition</a:t>
            </a:r>
            <a:r>
              <a:rPr lang="tr-TR" sz="2400" dirty="0" smtClean="0"/>
              <a:t> </a:t>
            </a:r>
            <a:r>
              <a:rPr lang="tr-TR" sz="2400" dirty="0" err="1" smtClean="0"/>
              <a:t>temperature</a:t>
            </a:r>
            <a:r>
              <a:rPr lang="en-US" sz="2400" dirty="0" smtClean="0"/>
              <a:t> </a:t>
            </a:r>
            <a:r>
              <a:rPr lang="tr-TR" sz="2400" dirty="0" smtClean="0"/>
              <a:t>‘</a:t>
            </a:r>
            <a:r>
              <a:rPr lang="tr-TR" sz="2400" dirty="0" err="1" smtClean="0"/>
              <a:t>Tg</a:t>
            </a:r>
            <a:r>
              <a:rPr lang="tr-TR" sz="2400" dirty="0" smtClean="0"/>
              <a:t>’, </a:t>
            </a:r>
            <a:r>
              <a:rPr lang="en-US" sz="2400" dirty="0" smtClean="0"/>
              <a:t>and </a:t>
            </a:r>
            <a:r>
              <a:rPr lang="en-US" sz="2400" dirty="0"/>
              <a:t>therefore, </a:t>
            </a:r>
            <a:r>
              <a:rPr lang="tr-TR" sz="2400" dirty="0" err="1"/>
              <a:t>t</a:t>
            </a:r>
            <a:r>
              <a:rPr lang="tr-TR" sz="2400" dirty="0" err="1" smtClean="0"/>
              <a:t>he</a:t>
            </a:r>
            <a:r>
              <a:rPr lang="tr-TR" sz="2400" dirty="0" smtClean="0"/>
              <a:t> </a:t>
            </a:r>
            <a:r>
              <a:rPr lang="en-US" sz="2400" dirty="0" smtClean="0"/>
              <a:t>modulus </a:t>
            </a:r>
            <a:r>
              <a:rPr lang="tr-TR" sz="2400" dirty="0" err="1" smtClean="0"/>
              <a:t>value</a:t>
            </a:r>
            <a:r>
              <a:rPr lang="tr-TR" sz="2400" dirty="0" smtClean="0"/>
              <a:t> </a:t>
            </a:r>
            <a:r>
              <a:rPr lang="en-US" sz="2400" dirty="0" smtClean="0"/>
              <a:t>remains </a:t>
            </a:r>
            <a:r>
              <a:rPr lang="en-US" sz="2400" dirty="0"/>
              <a:t>relatively high. </a:t>
            </a:r>
            <a:endParaRPr lang="tr-TR" sz="2400" dirty="0" smtClean="0"/>
          </a:p>
          <a:p>
            <a:r>
              <a:rPr lang="en-US" sz="2400" dirty="0" smtClean="0"/>
              <a:t>Above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glass</a:t>
            </a:r>
            <a:r>
              <a:rPr lang="tr-TR" sz="2400" dirty="0" smtClean="0"/>
              <a:t> </a:t>
            </a:r>
            <a:r>
              <a:rPr lang="tr-TR" sz="2400" dirty="0" err="1" smtClean="0"/>
              <a:t>transition</a:t>
            </a:r>
            <a:r>
              <a:rPr lang="tr-TR" sz="2400" dirty="0" smtClean="0"/>
              <a:t> </a:t>
            </a:r>
            <a:r>
              <a:rPr lang="tr-TR" sz="2400" dirty="0" err="1" smtClean="0"/>
              <a:t>temperature</a:t>
            </a:r>
            <a:r>
              <a:rPr lang="en-US" sz="2400" dirty="0" smtClean="0"/>
              <a:t>, </a:t>
            </a:r>
            <a:r>
              <a:rPr lang="en-US" sz="2400" dirty="0"/>
              <a:t>the </a:t>
            </a:r>
            <a:r>
              <a:rPr lang="en-US" sz="2400" dirty="0" smtClean="0">
                <a:solidFill>
                  <a:srgbClr val="0070C0"/>
                </a:solidFill>
              </a:rPr>
              <a:t>entanglement</a:t>
            </a:r>
            <a:r>
              <a:rPr lang="tr-TR" sz="2400" dirty="0" smtClean="0">
                <a:solidFill>
                  <a:srgbClr val="0070C0"/>
                </a:solidFill>
              </a:rPr>
              <a:t> of </a:t>
            </a:r>
            <a:r>
              <a:rPr lang="tr-TR" sz="2400" dirty="0" err="1" smtClean="0">
                <a:solidFill>
                  <a:srgbClr val="0070C0"/>
                </a:solidFill>
              </a:rPr>
              <a:t>the</a:t>
            </a:r>
            <a:r>
              <a:rPr lang="tr-TR" sz="2400" dirty="0" smtClean="0">
                <a:solidFill>
                  <a:srgbClr val="0070C0"/>
                </a:solidFill>
              </a:rPr>
              <a:t> </a:t>
            </a:r>
            <a:r>
              <a:rPr lang="tr-TR" sz="2400" dirty="0" err="1" smtClean="0">
                <a:solidFill>
                  <a:srgbClr val="0070C0"/>
                </a:solidFill>
              </a:rPr>
              <a:t>polymer</a:t>
            </a:r>
            <a:r>
              <a:rPr lang="tr-TR" sz="2400" dirty="0" smtClean="0">
                <a:solidFill>
                  <a:srgbClr val="0070C0"/>
                </a:solidFill>
              </a:rPr>
              <a:t> </a:t>
            </a:r>
            <a:r>
              <a:rPr lang="tr-TR" sz="2400" dirty="0" err="1" smtClean="0">
                <a:solidFill>
                  <a:srgbClr val="0070C0"/>
                </a:solidFill>
              </a:rPr>
              <a:t>chains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tr-TR" sz="2400" dirty="0" smtClean="0">
                <a:solidFill>
                  <a:srgbClr val="0070C0"/>
                </a:solidFill>
              </a:rPr>
              <a:t>is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>
                <a:solidFill>
                  <a:srgbClr val="0070C0"/>
                </a:solidFill>
              </a:rPr>
              <a:t>easily disassociated due to high kinetic energy and the </a:t>
            </a:r>
            <a:r>
              <a:rPr lang="en-US" sz="2400" dirty="0" smtClean="0">
                <a:solidFill>
                  <a:srgbClr val="0070C0"/>
                </a:solidFill>
              </a:rPr>
              <a:t>modulus</a:t>
            </a:r>
            <a:r>
              <a:rPr lang="tr-TR" sz="2400" dirty="0" smtClean="0">
                <a:solidFill>
                  <a:srgbClr val="0070C0"/>
                </a:solidFill>
              </a:rPr>
              <a:t> </a:t>
            </a:r>
            <a:r>
              <a:rPr lang="tr-TR" sz="2400" dirty="0" err="1" smtClean="0">
                <a:solidFill>
                  <a:srgbClr val="0070C0"/>
                </a:solidFill>
              </a:rPr>
              <a:t>value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>
                <a:solidFill>
                  <a:srgbClr val="0070C0"/>
                </a:solidFill>
              </a:rPr>
              <a:t>drops</a:t>
            </a:r>
            <a:r>
              <a:rPr lang="en-US" sz="2400" dirty="0"/>
              <a:t>. </a:t>
            </a:r>
          </a:p>
        </p:txBody>
      </p:sp>
      <p:sp>
        <p:nvSpPr>
          <p:cNvPr id="8" name="Dikdörtgen 7"/>
          <p:cNvSpPr/>
          <p:nvPr/>
        </p:nvSpPr>
        <p:spPr>
          <a:xfrm>
            <a:off x="8316798" y="5469992"/>
            <a:ext cx="28456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dirty="0">
                <a:solidFill>
                  <a:srgbClr val="000000"/>
                </a:solidFill>
                <a:latin typeface="Times New Roman" panose="02020603050405020304" pitchFamily="18" charset="0"/>
              </a:rPr>
              <a:t>M</a:t>
            </a:r>
            <a:r>
              <a:rPr lang="en-US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odulus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v</a:t>
            </a:r>
            <a:r>
              <a:rPr lang="tr-TR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s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temperature</a:t>
            </a:r>
            <a:r>
              <a:rPr lang="tr-TR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tr-TR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plot</a:t>
            </a:r>
            <a:endParaRPr lang="tr-TR" dirty="0">
              <a:solidFill>
                <a:prstClr val="black"/>
              </a:solidFill>
            </a:endParaRPr>
          </a:p>
        </p:txBody>
      </p:sp>
      <p:pic>
        <p:nvPicPr>
          <p:cNvPr id="9" name="Resim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48575" y="2260067"/>
            <a:ext cx="4543425" cy="3209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5799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r-TR" dirty="0"/>
              <a:t>Solid-</a:t>
            </a:r>
            <a:r>
              <a:rPr lang="tr-TR" dirty="0" err="1"/>
              <a:t>State</a:t>
            </a:r>
            <a:r>
              <a:rPr lang="tr-TR" dirty="0"/>
              <a:t> </a:t>
            </a:r>
            <a:r>
              <a:rPr lang="tr-TR" dirty="0" err="1"/>
              <a:t>Properties</a:t>
            </a:r>
            <a:r>
              <a:rPr lang="tr-TR" dirty="0"/>
              <a:t/>
            </a:r>
            <a:br>
              <a:rPr lang="tr-TR" dirty="0"/>
            </a:br>
            <a:r>
              <a:rPr lang="en-US" sz="2700" dirty="0">
                <a:solidFill>
                  <a:srgbClr val="FF0000"/>
                </a:solidFill>
              </a:rPr>
              <a:t>Mechanical </a:t>
            </a:r>
            <a:r>
              <a:rPr lang="en-US" sz="2700" dirty="0" smtClean="0">
                <a:solidFill>
                  <a:srgbClr val="FF0000"/>
                </a:solidFill>
              </a:rPr>
              <a:t>Properties</a:t>
            </a:r>
            <a:r>
              <a:rPr lang="tr-TR" sz="2700" dirty="0">
                <a:solidFill>
                  <a:srgbClr val="FF0000"/>
                </a:solidFill>
              </a:rPr>
              <a:t/>
            </a:r>
            <a:br>
              <a:rPr lang="tr-TR" sz="2700" dirty="0">
                <a:solidFill>
                  <a:srgbClr val="FF0000"/>
                </a:solidFill>
              </a:rPr>
            </a:br>
            <a:r>
              <a:rPr lang="tr-TR" sz="2700" dirty="0" err="1">
                <a:solidFill>
                  <a:srgbClr val="FF0000"/>
                </a:solidFill>
              </a:rPr>
              <a:t>Methods</a:t>
            </a:r>
            <a:r>
              <a:rPr lang="tr-TR" sz="2700" dirty="0">
                <a:solidFill>
                  <a:srgbClr val="FF0000"/>
                </a:solidFill>
              </a:rPr>
              <a:t> of </a:t>
            </a:r>
            <a:r>
              <a:rPr lang="tr-TR" sz="2700" dirty="0" err="1" smtClean="0">
                <a:solidFill>
                  <a:srgbClr val="FF0000"/>
                </a:solidFill>
              </a:rPr>
              <a:t>Testing</a:t>
            </a:r>
            <a:r>
              <a:rPr lang="tr-TR" sz="2700" dirty="0">
                <a:solidFill>
                  <a:srgbClr val="FF0000"/>
                </a:solidFill>
              </a:rPr>
              <a:t/>
            </a:r>
            <a:br>
              <a:rPr lang="tr-TR" sz="2700" dirty="0">
                <a:solidFill>
                  <a:srgbClr val="FF0000"/>
                </a:solidFill>
              </a:rPr>
            </a:br>
            <a:r>
              <a:rPr lang="tr-TR" sz="2700" dirty="0">
                <a:solidFill>
                  <a:srgbClr val="FF0000"/>
                </a:solidFill>
              </a:rPr>
              <a:t>Static </a:t>
            </a:r>
            <a:r>
              <a:rPr lang="tr-TR" sz="2700" dirty="0" err="1">
                <a:solidFill>
                  <a:srgbClr val="FF0000"/>
                </a:solidFill>
              </a:rPr>
              <a:t>Testing</a:t>
            </a:r>
            <a:endParaRPr lang="tr-TR" sz="2700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716974" y="1773670"/>
            <a:ext cx="7637318" cy="4351338"/>
          </a:xfrm>
        </p:spPr>
        <p:txBody>
          <a:bodyPr>
            <a:noAutofit/>
          </a:bodyPr>
          <a:lstStyle/>
          <a:p>
            <a:r>
              <a:rPr lang="en-US" sz="2400" dirty="0"/>
              <a:t>In addition to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en-US" sz="2400" dirty="0" smtClean="0"/>
              <a:t>tensile </a:t>
            </a:r>
            <a:r>
              <a:rPr lang="en-US" sz="2400" dirty="0"/>
              <a:t>deformation,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polymeric</a:t>
            </a:r>
            <a:r>
              <a:rPr lang="tr-TR" sz="2400" dirty="0" smtClean="0"/>
              <a:t> </a:t>
            </a:r>
            <a:r>
              <a:rPr lang="en-US" sz="2400" dirty="0" smtClean="0"/>
              <a:t>samples </a:t>
            </a:r>
            <a:r>
              <a:rPr lang="en-US" sz="2400" dirty="0"/>
              <a:t>may be </a:t>
            </a:r>
            <a:r>
              <a:rPr lang="tr-TR" sz="2400" dirty="0" err="1" smtClean="0"/>
              <a:t>subjected</a:t>
            </a:r>
            <a:r>
              <a:rPr lang="tr-TR" sz="2400" dirty="0" smtClean="0"/>
              <a:t> </a:t>
            </a:r>
            <a:r>
              <a:rPr lang="tr-TR" sz="2400" dirty="0" err="1" smtClean="0"/>
              <a:t>to</a:t>
            </a:r>
            <a:r>
              <a:rPr lang="tr-TR" sz="2400" dirty="0" smtClean="0"/>
              <a:t>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en-US" sz="2400" dirty="0" smtClean="0"/>
              <a:t>compress</a:t>
            </a:r>
            <a:r>
              <a:rPr lang="tr-TR" sz="2400" dirty="0" smtClean="0"/>
              <a:t>ive </a:t>
            </a:r>
            <a:r>
              <a:rPr lang="tr-TR" sz="2400" dirty="0" err="1" smtClean="0"/>
              <a:t>stress</a:t>
            </a:r>
            <a:r>
              <a:rPr lang="en-US" sz="2400" dirty="0" smtClean="0"/>
              <a:t> </a:t>
            </a:r>
            <a:r>
              <a:rPr lang="en-US" sz="2400" dirty="0" smtClean="0"/>
              <a:t>or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en-US" sz="2400" dirty="0" smtClean="0"/>
              <a:t>shear</a:t>
            </a:r>
            <a:r>
              <a:rPr lang="tr-TR" sz="2400" dirty="0" smtClean="0"/>
              <a:t> </a:t>
            </a:r>
            <a:r>
              <a:rPr lang="tr-TR" sz="2400" dirty="0" err="1" smtClean="0"/>
              <a:t>stress</a:t>
            </a:r>
            <a:r>
              <a:rPr lang="en-US" sz="2400" dirty="0" smtClean="0"/>
              <a:t>. </a:t>
            </a:r>
            <a:endParaRPr lang="tr-TR" sz="2400" dirty="0" smtClean="0"/>
          </a:p>
          <a:p>
            <a:r>
              <a:rPr lang="en-US" sz="2400" dirty="0" smtClean="0"/>
              <a:t>In </a:t>
            </a:r>
            <a:r>
              <a:rPr lang="en-US" sz="2400" dirty="0"/>
              <a:t>the case of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en-US" sz="2400" dirty="0" err="1" smtClean="0"/>
              <a:t>compressi</a:t>
            </a:r>
            <a:r>
              <a:rPr lang="tr-TR" sz="2400" dirty="0" smtClean="0"/>
              <a:t>ve </a:t>
            </a:r>
            <a:r>
              <a:rPr lang="tr-TR" sz="2400" dirty="0" err="1" smtClean="0"/>
              <a:t>stress</a:t>
            </a:r>
            <a:r>
              <a:rPr lang="en-US" sz="2400" dirty="0" smtClean="0"/>
              <a:t>, </a:t>
            </a:r>
            <a:r>
              <a:rPr lang="en-US" sz="2400" dirty="0"/>
              <a:t>the </a:t>
            </a:r>
            <a:r>
              <a:rPr lang="tr-TR" sz="2400" dirty="0" err="1" smtClean="0"/>
              <a:t>polymeric</a:t>
            </a:r>
            <a:r>
              <a:rPr lang="tr-TR" sz="2400" dirty="0" smtClean="0"/>
              <a:t> </a:t>
            </a:r>
            <a:r>
              <a:rPr lang="en-US" sz="2400" dirty="0" smtClean="0"/>
              <a:t>sample </a:t>
            </a:r>
            <a:r>
              <a:rPr lang="en-US" sz="2400" dirty="0"/>
              <a:t>is </a:t>
            </a:r>
            <a:r>
              <a:rPr lang="en-US" sz="2400" dirty="0" smtClean="0"/>
              <a:t>prepared </a:t>
            </a:r>
            <a:r>
              <a:rPr lang="en-US" sz="2400" dirty="0"/>
              <a:t>in the form of a </a:t>
            </a:r>
            <a:r>
              <a:rPr lang="en-US" sz="2400" dirty="0" smtClean="0"/>
              <a:t>disk</a:t>
            </a:r>
            <a:r>
              <a:rPr lang="tr-TR" sz="2400" dirty="0" smtClean="0"/>
              <a:t> as </a:t>
            </a:r>
            <a:r>
              <a:rPr lang="tr-TR" sz="2400" dirty="0" err="1" smtClean="0"/>
              <a:t>shown</a:t>
            </a:r>
            <a:r>
              <a:rPr lang="tr-TR" sz="2400" dirty="0" smtClean="0"/>
              <a:t> on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right</a:t>
            </a:r>
            <a:r>
              <a:rPr lang="en-US" sz="2400" dirty="0" smtClean="0"/>
              <a:t>. </a:t>
            </a:r>
            <a:endParaRPr lang="tr-TR" sz="2400" dirty="0" smtClean="0"/>
          </a:p>
          <a:p>
            <a:r>
              <a:rPr lang="tr-TR" sz="2400" dirty="0" err="1" smtClean="0"/>
              <a:t>Now</a:t>
            </a:r>
            <a:r>
              <a:rPr lang="tr-TR" sz="2400" dirty="0" smtClean="0"/>
              <a:t>, </a:t>
            </a:r>
            <a:r>
              <a:rPr lang="tr-TR" sz="2400" dirty="0"/>
              <a:t>t</a:t>
            </a:r>
            <a:r>
              <a:rPr lang="en-US" sz="2400" dirty="0" smtClean="0"/>
              <a:t>he </a:t>
            </a:r>
            <a:r>
              <a:rPr lang="en-US" sz="2400" dirty="0"/>
              <a:t>measured </a:t>
            </a:r>
            <a:r>
              <a:rPr lang="en-US" sz="2400" dirty="0" smtClean="0"/>
              <a:t>parameter </a:t>
            </a:r>
            <a:r>
              <a:rPr lang="tr-TR" sz="2400" dirty="0" smtClean="0"/>
              <a:t>is</a:t>
            </a:r>
            <a:r>
              <a:rPr lang="en-US" sz="2400" dirty="0" smtClean="0"/>
              <a:t> </a:t>
            </a:r>
            <a:r>
              <a:rPr lang="en-US" sz="2400" dirty="0"/>
              <a:t>the bulk modulus, </a:t>
            </a:r>
            <a:r>
              <a:rPr lang="en-US" sz="2400" dirty="0" smtClean="0"/>
              <a:t>K. </a:t>
            </a:r>
            <a:endParaRPr lang="tr-TR" sz="2400" dirty="0" smtClean="0"/>
          </a:p>
          <a:p>
            <a:r>
              <a:rPr lang="en-US" sz="2400" dirty="0" smtClean="0"/>
              <a:t>The </a:t>
            </a:r>
            <a:r>
              <a:rPr lang="en-US" sz="2400" dirty="0"/>
              <a:t>engineering shear stress, τ, is defined </a:t>
            </a:r>
            <a:r>
              <a:rPr lang="en-US" sz="2400" dirty="0" smtClean="0"/>
              <a:t>as</a:t>
            </a:r>
            <a:r>
              <a:rPr lang="tr-TR" sz="2400" dirty="0"/>
              <a:t>:</a:t>
            </a:r>
            <a:endParaRPr lang="en-US" sz="2400" dirty="0"/>
          </a:p>
          <a:p>
            <a:pPr marL="0" indent="0">
              <a:buNone/>
            </a:pPr>
            <a:endParaRPr lang="tr-TR" sz="2400" dirty="0" smtClean="0"/>
          </a:p>
          <a:p>
            <a:r>
              <a:rPr lang="tr-TR" sz="2400" dirty="0"/>
              <a:t>i</a:t>
            </a:r>
            <a:r>
              <a:rPr lang="tr-TR" sz="2400" dirty="0" smtClean="0"/>
              <a:t>n </a:t>
            </a:r>
            <a:r>
              <a:rPr lang="en-US" sz="2400" dirty="0" err="1" smtClean="0"/>
              <a:t>wh</a:t>
            </a:r>
            <a:r>
              <a:rPr lang="tr-TR" sz="2400" dirty="0" err="1" smtClean="0"/>
              <a:t>ich</a:t>
            </a:r>
            <a:r>
              <a:rPr lang="en-US" sz="2400" dirty="0" smtClean="0"/>
              <a:t> </a:t>
            </a:r>
            <a:r>
              <a:rPr lang="en-US" sz="2400" dirty="0"/>
              <a:t>Ao is the area of the surface </a:t>
            </a:r>
            <a:r>
              <a:rPr lang="tr-TR" sz="2400" dirty="0" smtClean="0"/>
              <a:t>of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sample</a:t>
            </a:r>
            <a:r>
              <a:rPr lang="tr-TR" sz="2400" dirty="0" smtClean="0"/>
              <a:t> </a:t>
            </a:r>
            <a:r>
              <a:rPr lang="en-US" sz="2400" dirty="0" smtClean="0"/>
              <a:t>on </a:t>
            </a:r>
            <a:r>
              <a:rPr lang="en-US" sz="2400" dirty="0"/>
              <a:t>which the shear force acts. </a:t>
            </a:r>
            <a:endParaRPr lang="tr-TR" sz="2400" dirty="0" smtClean="0"/>
          </a:p>
          <a:p>
            <a:r>
              <a:rPr lang="en-US" sz="2400" dirty="0" smtClean="0"/>
              <a:t>The </a:t>
            </a:r>
            <a:r>
              <a:rPr lang="en-US" sz="2400" dirty="0"/>
              <a:t>shear strain, γ, </a:t>
            </a:r>
            <a:r>
              <a:rPr lang="tr-TR" sz="2400" dirty="0" smtClean="0"/>
              <a:t>can</a:t>
            </a:r>
            <a:r>
              <a:rPr lang="tr-TR" sz="2400" dirty="0"/>
              <a:t> </a:t>
            </a:r>
            <a:r>
              <a:rPr lang="tr-TR" sz="2400" dirty="0" smtClean="0"/>
              <a:t>be </a:t>
            </a:r>
            <a:r>
              <a:rPr lang="tr-TR" sz="2400" dirty="0" err="1" smtClean="0"/>
              <a:t>calculated</a:t>
            </a:r>
            <a:r>
              <a:rPr lang="tr-TR" sz="2400" dirty="0" smtClean="0"/>
              <a:t> </a:t>
            </a:r>
            <a:r>
              <a:rPr lang="tr-TR" sz="2400" dirty="0" err="1" smtClean="0"/>
              <a:t>using</a:t>
            </a:r>
            <a:r>
              <a:rPr lang="en-US" sz="2400" dirty="0" smtClean="0"/>
              <a:t> </a:t>
            </a:r>
            <a:r>
              <a:rPr lang="en-US" sz="2400" dirty="0"/>
              <a:t>the angle of deformation, </a:t>
            </a:r>
            <a:r>
              <a:rPr lang="en-US" sz="2400" dirty="0" smtClean="0"/>
              <a:t>θ</a:t>
            </a:r>
            <a:r>
              <a:rPr lang="tr-TR" sz="2400" dirty="0"/>
              <a:t>.</a:t>
            </a:r>
            <a:endParaRPr lang="en-US" sz="2400" dirty="0"/>
          </a:p>
        </p:txBody>
      </p:sp>
      <p:pic>
        <p:nvPicPr>
          <p:cNvPr id="10" name="Resim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17725" y="4476710"/>
            <a:ext cx="1110960" cy="871893"/>
          </a:xfrm>
          <a:prstGeom prst="rect">
            <a:avLst/>
          </a:prstGeom>
        </p:spPr>
      </p:pic>
      <p:pic>
        <p:nvPicPr>
          <p:cNvPr id="4" name="Resim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39125" y="2133089"/>
            <a:ext cx="3952875" cy="3028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1726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Solid-State Properties</a:t>
            </a:r>
            <a:br>
              <a:rPr lang="en-US" dirty="0"/>
            </a:br>
            <a:r>
              <a:rPr lang="en-US" sz="2700" dirty="0">
                <a:solidFill>
                  <a:srgbClr val="FF0000"/>
                </a:solidFill>
              </a:rPr>
              <a:t>Mechanical Properties</a:t>
            </a:r>
            <a:br>
              <a:rPr lang="en-US" sz="2700" dirty="0">
                <a:solidFill>
                  <a:srgbClr val="FF0000"/>
                </a:solidFill>
              </a:rPr>
            </a:br>
            <a:r>
              <a:rPr lang="en-US" sz="2700" dirty="0">
                <a:solidFill>
                  <a:srgbClr val="FF0000"/>
                </a:solidFill>
              </a:rPr>
              <a:t>Methods of </a:t>
            </a:r>
            <a:r>
              <a:rPr lang="en-US" sz="2700" dirty="0" smtClean="0">
                <a:solidFill>
                  <a:srgbClr val="FF0000"/>
                </a:solidFill>
              </a:rPr>
              <a:t>Testing</a:t>
            </a:r>
            <a:r>
              <a:rPr lang="tr-TR" sz="2700" dirty="0">
                <a:solidFill>
                  <a:srgbClr val="FF0000"/>
                </a:solidFill>
              </a:rPr>
              <a:t/>
            </a:r>
            <a:br>
              <a:rPr lang="tr-TR" sz="2700" dirty="0">
                <a:solidFill>
                  <a:srgbClr val="FF0000"/>
                </a:solidFill>
              </a:rPr>
            </a:br>
            <a:r>
              <a:rPr lang="tr-TR" sz="2700" dirty="0">
                <a:solidFill>
                  <a:srgbClr val="FF0000"/>
                </a:solidFill>
              </a:rPr>
              <a:t>Static </a:t>
            </a:r>
            <a:r>
              <a:rPr lang="tr-TR" sz="2700" dirty="0" err="1">
                <a:solidFill>
                  <a:srgbClr val="FF0000"/>
                </a:solidFill>
              </a:rPr>
              <a:t>Testing</a:t>
            </a:r>
            <a:endParaRPr lang="tr-TR" sz="2700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784061"/>
            <a:ext cx="7286625" cy="4351338"/>
          </a:xfrm>
        </p:spPr>
        <p:txBody>
          <a:bodyPr>
            <a:noAutofit/>
          </a:bodyPr>
          <a:lstStyle/>
          <a:p>
            <a:r>
              <a:rPr lang="en-US" sz="2400" dirty="0" smtClean="0"/>
              <a:t>Typical </a:t>
            </a:r>
            <a:r>
              <a:rPr lang="en-US" sz="2400" dirty="0"/>
              <a:t>stress-strain curves </a:t>
            </a:r>
            <a:r>
              <a:rPr lang="tr-TR" sz="2400" dirty="0" smtClean="0"/>
              <a:t>of </a:t>
            </a:r>
            <a:r>
              <a:rPr lang="tr-TR" sz="2400" dirty="0" err="1" smtClean="0"/>
              <a:t>different</a:t>
            </a:r>
            <a:r>
              <a:rPr lang="tr-TR" sz="2400" dirty="0" smtClean="0"/>
              <a:t> </a:t>
            </a:r>
            <a:r>
              <a:rPr lang="tr-TR" sz="2400" dirty="0" err="1" smtClean="0"/>
              <a:t>polymeric</a:t>
            </a:r>
            <a:r>
              <a:rPr lang="tr-TR" sz="2400" dirty="0" smtClean="0"/>
              <a:t> </a:t>
            </a:r>
            <a:r>
              <a:rPr lang="tr-TR" sz="2400" dirty="0" err="1" smtClean="0"/>
              <a:t>samples</a:t>
            </a:r>
            <a:r>
              <a:rPr lang="tr-TR" sz="2400" dirty="0" smtClean="0"/>
              <a:t> a</a:t>
            </a:r>
            <a:r>
              <a:rPr lang="en-US" sz="2400" dirty="0" smtClean="0"/>
              <a:t>re </a:t>
            </a:r>
            <a:r>
              <a:rPr lang="en-US" sz="2400" dirty="0"/>
              <a:t>illustrated in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smtClean="0"/>
              <a:t>f</a:t>
            </a:r>
            <a:r>
              <a:rPr lang="en-US" sz="2400" dirty="0" err="1" smtClean="0"/>
              <a:t>ig</a:t>
            </a:r>
            <a:r>
              <a:rPr lang="tr-TR" sz="2400" dirty="0" smtClean="0"/>
              <a:t>u</a:t>
            </a:r>
            <a:r>
              <a:rPr lang="en-US" sz="2400" dirty="0" smtClean="0"/>
              <a:t>re</a:t>
            </a:r>
            <a:r>
              <a:rPr lang="tr-TR" sz="2400" dirty="0" smtClean="0"/>
              <a:t> on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right</a:t>
            </a:r>
            <a:r>
              <a:rPr lang="en-US" sz="2400" dirty="0" smtClean="0"/>
              <a:t>. </a:t>
            </a:r>
            <a:endParaRPr lang="tr-TR" sz="2400" dirty="0" smtClean="0"/>
          </a:p>
          <a:p>
            <a:r>
              <a:rPr lang="en-US" sz="2400" dirty="0" smtClean="0"/>
              <a:t>At </a:t>
            </a:r>
            <a:r>
              <a:rPr lang="en-US" sz="2400" dirty="0"/>
              <a:t>normal use temperatures, brittle </a:t>
            </a:r>
            <a:r>
              <a:rPr lang="en-US" sz="2400" dirty="0" smtClean="0"/>
              <a:t>p</a:t>
            </a:r>
            <a:r>
              <a:rPr lang="tr-TR" sz="2400" dirty="0" err="1" smtClean="0"/>
              <a:t>lastics</a:t>
            </a:r>
            <a:r>
              <a:rPr lang="en-US" sz="2400" dirty="0" smtClean="0"/>
              <a:t> </a:t>
            </a:r>
            <a:r>
              <a:rPr lang="tr-TR" sz="2400" dirty="0" err="1" smtClean="0"/>
              <a:t>like</a:t>
            </a:r>
            <a:r>
              <a:rPr lang="en-US" sz="2400" dirty="0" smtClean="0"/>
              <a:t> </a:t>
            </a:r>
            <a:r>
              <a:rPr lang="tr-TR" sz="2400" dirty="0" err="1" smtClean="0"/>
              <a:t>commercial</a:t>
            </a:r>
            <a:r>
              <a:rPr lang="tr-TR" sz="2400" dirty="0" smtClean="0"/>
              <a:t> </a:t>
            </a:r>
            <a:r>
              <a:rPr lang="tr-TR" sz="2400" dirty="0" err="1" smtClean="0"/>
              <a:t>grade</a:t>
            </a:r>
            <a:r>
              <a:rPr lang="tr-TR" sz="2400" dirty="0" smtClean="0"/>
              <a:t> </a:t>
            </a:r>
            <a:r>
              <a:rPr lang="en-US" sz="2400" dirty="0" smtClean="0"/>
              <a:t>polystyrene </a:t>
            </a:r>
            <a:r>
              <a:rPr lang="en-US" sz="2400" dirty="0"/>
              <a:t>exhibit a rapid increase in stress with increasing strain </a:t>
            </a:r>
            <a:r>
              <a:rPr lang="en-US" sz="2400" dirty="0" smtClean="0"/>
              <a:t>up </a:t>
            </a:r>
            <a:r>
              <a:rPr lang="en-US" sz="2400" dirty="0"/>
              <a:t>to the point of sample failure (curve 1</a:t>
            </a:r>
            <a:r>
              <a:rPr lang="en-US" sz="2400" dirty="0" smtClean="0"/>
              <a:t>).</a:t>
            </a:r>
            <a:endParaRPr lang="tr-TR" sz="2400" dirty="0" smtClean="0"/>
          </a:p>
          <a:p>
            <a:r>
              <a:rPr lang="tr-TR" sz="2400" dirty="0" smtClean="0"/>
              <a:t>At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same</a:t>
            </a:r>
            <a:r>
              <a:rPr lang="tr-TR" sz="2400" dirty="0" smtClean="0"/>
              <a:t> time, </a:t>
            </a:r>
            <a:r>
              <a:rPr lang="tr-TR" sz="2400" dirty="0" err="1"/>
              <a:t>t</a:t>
            </a:r>
            <a:r>
              <a:rPr lang="tr-TR" sz="2400" dirty="0" err="1" smtClean="0"/>
              <a:t>his</a:t>
            </a:r>
            <a:r>
              <a:rPr lang="tr-TR" sz="2400" dirty="0" smtClean="0"/>
              <a:t> </a:t>
            </a:r>
            <a:r>
              <a:rPr lang="tr-TR" sz="2400" dirty="0" err="1" smtClean="0"/>
              <a:t>sample</a:t>
            </a:r>
            <a:r>
              <a:rPr lang="tr-TR" sz="2400" dirty="0" smtClean="0"/>
              <a:t> </a:t>
            </a:r>
            <a:r>
              <a:rPr lang="tr-TR" sz="2400" dirty="0" err="1" smtClean="0"/>
              <a:t>exhibits</a:t>
            </a:r>
            <a:r>
              <a:rPr lang="tr-TR" sz="2400" dirty="0" smtClean="0"/>
              <a:t> </a:t>
            </a:r>
            <a:r>
              <a:rPr lang="tr-TR" sz="2400" dirty="0" err="1" smtClean="0"/>
              <a:t>high</a:t>
            </a:r>
            <a:r>
              <a:rPr lang="tr-TR" sz="2400" dirty="0" smtClean="0"/>
              <a:t> </a:t>
            </a:r>
            <a:r>
              <a:rPr lang="tr-TR" sz="2400" dirty="0" err="1" smtClean="0"/>
              <a:t>modulus</a:t>
            </a:r>
            <a:r>
              <a:rPr lang="tr-TR" sz="2400" dirty="0" smtClean="0"/>
              <a:t> </a:t>
            </a:r>
            <a:r>
              <a:rPr lang="tr-TR" sz="2400" dirty="0" err="1" smtClean="0"/>
              <a:t>value</a:t>
            </a:r>
            <a:r>
              <a:rPr lang="tr-TR" sz="2400" dirty="0" smtClean="0"/>
              <a:t>.</a:t>
            </a:r>
            <a:r>
              <a:rPr lang="en-US" sz="2400" dirty="0" smtClean="0"/>
              <a:t> </a:t>
            </a:r>
            <a:endParaRPr lang="tr-TR" sz="2400" dirty="0" smtClean="0"/>
          </a:p>
          <a:p>
            <a:r>
              <a:rPr lang="tr-TR" sz="2400" dirty="0" err="1" smtClean="0"/>
              <a:t>Meanwhile</a:t>
            </a:r>
            <a:r>
              <a:rPr lang="tr-TR" sz="2400" dirty="0" smtClean="0"/>
              <a:t>, </a:t>
            </a:r>
            <a:r>
              <a:rPr lang="tr-TR" sz="2400" dirty="0"/>
              <a:t>t</a:t>
            </a:r>
            <a:r>
              <a:rPr lang="en-US" sz="2400" dirty="0" smtClean="0"/>
              <a:t>he </a:t>
            </a:r>
            <a:r>
              <a:rPr lang="en-US" sz="2400" dirty="0"/>
              <a:t>stress at failure is called the ultimate stress (</a:t>
            </a:r>
            <a:r>
              <a:rPr lang="en-US" sz="2400" dirty="0" err="1"/>
              <a:t>σu</a:t>
            </a:r>
            <a:r>
              <a:rPr lang="en-US" sz="2400" dirty="0"/>
              <a:t>) or stress-at-break (</a:t>
            </a:r>
            <a:r>
              <a:rPr lang="en-US" sz="2400" dirty="0" err="1"/>
              <a:t>σb</a:t>
            </a:r>
            <a:r>
              <a:rPr lang="en-US" sz="2400" dirty="0"/>
              <a:t>). </a:t>
            </a:r>
            <a:endParaRPr lang="tr-TR" sz="2400" dirty="0" smtClean="0"/>
          </a:p>
          <a:p>
            <a:r>
              <a:rPr lang="en-US" sz="2400" dirty="0"/>
              <a:t>Ductile </a:t>
            </a:r>
            <a:r>
              <a:rPr lang="en-US" sz="2400" dirty="0" smtClean="0"/>
              <a:t>polymers</a:t>
            </a:r>
            <a:r>
              <a:rPr lang="tr-TR" sz="2400" dirty="0" smtClean="0"/>
              <a:t> </a:t>
            </a:r>
            <a:r>
              <a:rPr lang="tr-TR" sz="2400" dirty="0" err="1" smtClean="0"/>
              <a:t>such</a:t>
            </a:r>
            <a:r>
              <a:rPr lang="tr-TR" sz="2400" dirty="0" smtClean="0"/>
              <a:t> as</a:t>
            </a:r>
            <a:r>
              <a:rPr lang="en-US" sz="2400" dirty="0" smtClean="0"/>
              <a:t> </a:t>
            </a:r>
            <a:r>
              <a:rPr lang="en-US" sz="2400" dirty="0"/>
              <a:t>polyamides, and </a:t>
            </a:r>
            <a:r>
              <a:rPr lang="en-US" sz="2400" dirty="0" smtClean="0"/>
              <a:t>toughened</a:t>
            </a:r>
            <a:r>
              <a:rPr lang="tr-TR" sz="2400" dirty="0" smtClean="0"/>
              <a:t>-</a:t>
            </a:r>
            <a:r>
              <a:rPr lang="en-US" sz="2400" dirty="0" smtClean="0"/>
              <a:t>plastics</a:t>
            </a:r>
            <a:r>
              <a:rPr lang="en-US" sz="2400" dirty="0"/>
              <a:t>, exhibit stress-strain behavior </a:t>
            </a:r>
            <a:r>
              <a:rPr lang="tr-TR" sz="2400" dirty="0" err="1" smtClean="0"/>
              <a:t>illustrated</a:t>
            </a:r>
            <a:r>
              <a:rPr lang="en-US" sz="2400" dirty="0" smtClean="0"/>
              <a:t> </a:t>
            </a:r>
            <a:r>
              <a:rPr lang="en-US" sz="2400" dirty="0"/>
              <a:t>by curves 2 and 3 in </a:t>
            </a:r>
            <a:r>
              <a:rPr lang="tr-TR" sz="2400" dirty="0" err="1" smtClean="0"/>
              <a:t>the</a:t>
            </a:r>
            <a:r>
              <a:rPr lang="tr-TR" sz="2400" dirty="0" smtClean="0"/>
              <a:t> f</a:t>
            </a:r>
            <a:r>
              <a:rPr lang="en-US" sz="2400" dirty="0" err="1" smtClean="0"/>
              <a:t>ig</a:t>
            </a:r>
            <a:r>
              <a:rPr lang="tr-TR" sz="2400" dirty="0" smtClean="0"/>
              <a:t>u</a:t>
            </a:r>
            <a:r>
              <a:rPr lang="en-US" sz="2400" dirty="0" smtClean="0"/>
              <a:t>re</a:t>
            </a:r>
            <a:r>
              <a:rPr lang="tr-TR" sz="2400" dirty="0" smtClean="0"/>
              <a:t> on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right</a:t>
            </a:r>
            <a:r>
              <a:rPr lang="tr-TR" sz="2400" dirty="0" smtClean="0"/>
              <a:t> </a:t>
            </a:r>
            <a:r>
              <a:rPr lang="en-US" sz="2400" dirty="0" smtClean="0"/>
              <a:t>. </a:t>
            </a:r>
            <a:endParaRPr lang="en-US" sz="2400" dirty="0"/>
          </a:p>
          <a:p>
            <a:endParaRPr lang="tr-TR" sz="2400" dirty="0" smtClean="0"/>
          </a:p>
        </p:txBody>
      </p:sp>
      <p:sp>
        <p:nvSpPr>
          <p:cNvPr id="6" name="Dikdörtgen 5"/>
          <p:cNvSpPr/>
          <p:nvPr/>
        </p:nvSpPr>
        <p:spPr>
          <a:xfrm>
            <a:off x="8124825" y="5000375"/>
            <a:ext cx="39635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S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tress-strain 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curves for </a:t>
            </a:r>
            <a:r>
              <a:rPr lang="tr-TR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different</a:t>
            </a:r>
            <a:r>
              <a:rPr lang="tr-TR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samples</a:t>
            </a:r>
            <a:endParaRPr lang="tr-TR" dirty="0"/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69609" y="2059027"/>
            <a:ext cx="4133850" cy="2847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6003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2901</TotalTime>
  <Words>1233</Words>
  <Application>Microsoft Office PowerPoint</Application>
  <PresentationFormat>Geniş ekran</PresentationFormat>
  <Paragraphs>77</Paragraphs>
  <Slides>12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Times New Roman</vt:lpstr>
      <vt:lpstr>Office Teması</vt:lpstr>
      <vt:lpstr>Polymer Technology</vt:lpstr>
      <vt:lpstr>Solid-State Properties Mechanical Properties Methods of Testing Static Testing</vt:lpstr>
      <vt:lpstr>Solid-State Properties Mechanical Properties Methods of Testing Static Testing</vt:lpstr>
      <vt:lpstr>Solid-State Properties Mechanical Properties Methods of Testing Static Testing</vt:lpstr>
      <vt:lpstr>Solid-State Properties Mechanical Properties Methods of Testing Static Testing</vt:lpstr>
      <vt:lpstr>Solid-State Properties Mechanical Properties Methods of Testing Static Testing</vt:lpstr>
      <vt:lpstr>Solid-State Properties Mechanical Properties Methods of Testing Static Testing</vt:lpstr>
      <vt:lpstr>Solid-State Properties Mechanical Properties Methods of Testing Static Testing</vt:lpstr>
      <vt:lpstr>Solid-State Properties Mechanical Properties Methods of Testing Static Testing</vt:lpstr>
      <vt:lpstr>Solid-State Properties Mechanical Properties Methods of Testing Static Testing</vt:lpstr>
      <vt:lpstr>Solid-State Properties Mechanical Properties Methods of Testing Transient Testing &amp; Impact Testing</vt:lpstr>
      <vt:lpstr>References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Polymer Technology</dc:title>
  <dc:creator>pc205</dc:creator>
  <cp:lastModifiedBy>pc205</cp:lastModifiedBy>
  <cp:revision>605</cp:revision>
  <dcterms:created xsi:type="dcterms:W3CDTF">2018-09-03T08:05:30Z</dcterms:created>
  <dcterms:modified xsi:type="dcterms:W3CDTF">2019-04-30T13:23:34Z</dcterms:modified>
</cp:coreProperties>
</file>