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4" r:id="rId11"/>
    <p:sldId id="265" r:id="rId12"/>
    <p:sldId id="267" r:id="rId13"/>
    <p:sldId id="266" r:id="rId14"/>
    <p:sldId id="268" r:id="rId15"/>
    <p:sldId id="269" r:id="rId16"/>
    <p:sldId id="283" r:id="rId17"/>
    <p:sldId id="270" r:id="rId18"/>
    <p:sldId id="284" r:id="rId19"/>
    <p:sldId id="271" r:id="rId20"/>
    <p:sldId id="272" r:id="rId21"/>
    <p:sldId id="285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57" autoAdjust="0"/>
  </p:normalViewPr>
  <p:slideViewPr>
    <p:cSldViewPr snapToGrid="0">
      <p:cViewPr varScale="1">
        <p:scale>
          <a:sx n="79" d="100"/>
          <a:sy n="79" d="100"/>
        </p:scale>
        <p:origin x="9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21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2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50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785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765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773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21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430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19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21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4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75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62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43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29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47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33DFF78-0DE9-4D5B-8A53-1BE5EEFD3A99}" type="datetimeFigureOut">
              <a:rPr lang="tr-TR" smtClean="0"/>
              <a:t>28.9.2017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ACBB-E6EF-4D06-AE6B-BE03C08C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20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702188" cy="136744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Sosyal Psikoloji Konuları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985094"/>
            <a:ext cx="9144000" cy="1322501"/>
          </a:xfrm>
        </p:spPr>
        <p:txBody>
          <a:bodyPr/>
          <a:lstStyle/>
          <a:p>
            <a:r>
              <a:rPr lang="tr-TR" dirty="0" smtClean="0"/>
              <a:t>1. Hafta</a:t>
            </a:r>
          </a:p>
          <a:p>
            <a:r>
              <a:rPr lang="tr-TR" dirty="0" smtClean="0"/>
              <a:t>Sosyal Psikolojide Kuram ve Yöntemler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Karar Kuramları: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Davranışın ödül ve bedelleri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err="1" smtClean="0"/>
              <a:t>Larry</a:t>
            </a:r>
            <a:r>
              <a:rPr lang="tr-TR" dirty="0" smtClean="0"/>
              <a:t>?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Beklenti-değer kuramı: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Seçeneğin ya da sonucun değeri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Bu seçeneğin gerçekleşme ihtimaline ilişkin beklenti</a:t>
            </a:r>
          </a:p>
          <a:p>
            <a:pPr marL="914400" lvl="2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Örnek: Üniversite/bölüm tercihleri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Soru: Her zaman akılcı kararlar almak mümkün müdür?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25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2361"/>
            <a:ext cx="10515600" cy="5023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Karşılıklı Bağımlılık Kuramları: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Karşılıklı bağımlılık?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Çözümleme düzeyi:</a:t>
            </a:r>
            <a:r>
              <a:rPr lang="tr-TR" dirty="0" smtClean="0">
                <a:sym typeface="Wingdings" panose="05000000000000000000" pitchFamily="2" charset="2"/>
              </a:rPr>
              <a:t> karşılıklı olarak birbirini etkileyen insanlar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Toplumsal değişim (değiş tokuş/mübadele) kuramı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Etkileşimin ödül ve bedelleri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Açık/örtük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Larry</a:t>
            </a:r>
            <a:r>
              <a:rPr lang="tr-TR" dirty="0" smtClean="0">
                <a:sym typeface="Wingdings" panose="05000000000000000000" pitchFamily="2" charset="2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2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2193"/>
            <a:ext cx="10515600" cy="5288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Toplumsal Kültürel (Sosyokültürel Kuramlar)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Kültürel farklılıklar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Larry</a:t>
            </a:r>
            <a:r>
              <a:rPr lang="tr-TR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Kültürler arası karşılaştırmalar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Örnek: bireycilik vs. toplulukçuluk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Kullanılan dil ve kavramlar</a:t>
            </a:r>
          </a:p>
        </p:txBody>
      </p:sp>
    </p:spTree>
    <p:extLst>
      <p:ext uri="{BB962C8B-B14F-4D97-AF65-F5344CB8AC3E}">
        <p14:creationId xmlns:p14="http://schemas.microsoft.com/office/powerpoint/2010/main" val="3723718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75412"/>
            <a:ext cx="10515600" cy="5282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Evrimsel Sosyal Psikoloji: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Evrimsel yaklaşımın toplumsal davranışı açıklamakta kullanılması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Kültürel vs. evrimsel yaklaşım: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 Kültürel çeşitlilik – paylaşılan ya da ortak insan özellikleri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Larry</a:t>
            </a:r>
            <a:r>
              <a:rPr lang="tr-TR" dirty="0" smtClean="0">
                <a:sym typeface="Wingdings" panose="05000000000000000000" pitchFamily="2" charset="2"/>
              </a:rPr>
              <a:t>?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6680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Günümüz Sosyal Psikoloji Kuramları: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Farklı kuramsal yaklaşımların bütünleştirilmesi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Orta-düzey kuramlar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630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6765"/>
            <a:ext cx="10515600" cy="47703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Sosyal psikoloji </a:t>
            </a:r>
            <a:r>
              <a:rPr lang="tr-TR" dirty="0" err="1" smtClean="0"/>
              <a:t>görgül</a:t>
            </a:r>
            <a:r>
              <a:rPr lang="tr-TR" dirty="0" smtClean="0"/>
              <a:t> bir bilimdir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Gündelik gözlemler vs. sosyal psikolojik bulgular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4260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Sosyal Psikolojik araştırmanın amaçları: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/>
              <a:t>Betimleme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tr-TR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err="1"/>
              <a:t>Nedensel</a:t>
            </a:r>
            <a:r>
              <a:rPr lang="tr-TR" dirty="0"/>
              <a:t> çözümleme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tr-TR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/>
              <a:t>Kuram geliştirme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tr-TR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/>
              <a:t>Uygulama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383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</a:t>
            </a:r>
            <a:r>
              <a:rPr lang="tr-TR" dirty="0" smtClean="0"/>
              <a:t>Yöntemleri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98294"/>
            <a:ext cx="10515600" cy="49245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Katılımcıların </a:t>
            </a:r>
            <a:r>
              <a:rPr lang="tr-TR" dirty="0" smtClean="0"/>
              <a:t>(Deneklerin Seçimi):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Sonuçların </a:t>
            </a:r>
            <a:r>
              <a:rPr lang="tr-TR" dirty="0" err="1" smtClean="0"/>
              <a:t>genellenmek</a:t>
            </a:r>
            <a:r>
              <a:rPr lang="tr-TR" dirty="0" smtClean="0"/>
              <a:t> istendiği grup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Örnek: çalışan kadınlar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Temsil edici örneklem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Seçkisiz</a:t>
            </a:r>
            <a:r>
              <a:rPr lang="tr-TR" dirty="0" smtClean="0"/>
              <a:t> (</a:t>
            </a:r>
            <a:r>
              <a:rPr lang="tr-TR" dirty="0" err="1" smtClean="0"/>
              <a:t>raslantısal</a:t>
            </a:r>
            <a:r>
              <a:rPr lang="tr-TR" dirty="0" smtClean="0"/>
              <a:t>) örnekleme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5752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38784" y="1219200"/>
            <a:ext cx="82052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Denek olarak üniversite öğrencileri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/>
              <a:t>Kolay </a:t>
            </a:r>
            <a:r>
              <a:rPr lang="tr-TR" dirty="0" smtClean="0"/>
              <a:t>denekler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/>
              <a:t>Çalışmaya uygunluk</a:t>
            </a:r>
            <a:r>
              <a:rPr lang="tr-TR" dirty="0" smtClean="0"/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Cinsiyet ve etnik azınlıklar</a:t>
            </a:r>
          </a:p>
        </p:txBody>
      </p:sp>
    </p:spTree>
    <p:extLst>
      <p:ext uri="{BB962C8B-B14F-4D97-AF65-F5344CB8AC3E}">
        <p14:creationId xmlns:p14="http://schemas.microsoft.com/office/powerpoint/2010/main" val="1673069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97446"/>
            <a:ext cx="10515600" cy="4579517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Araştırma </a:t>
            </a:r>
            <a:r>
              <a:rPr lang="tr-TR" dirty="0" smtClean="0"/>
              <a:t>nasıl yapılacak?: İlişkisel ve Deneysel Yöntemler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İlişkisel </a:t>
            </a:r>
            <a:r>
              <a:rPr lang="tr-TR" dirty="0" smtClean="0"/>
              <a:t>Araştırma: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Örnek: saldırgan içerikli programlar izleme ile saldırgan davranışlar arasındaki ilişki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048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 Nedir?</a:t>
            </a:r>
            <a:endParaRPr lang="tr-TR" dirty="0"/>
          </a:p>
        </p:txBody>
      </p:sp>
      <p:pic>
        <p:nvPicPr>
          <p:cNvPr id="1026" name="Picture 2" descr="https://sites.google.com/site/aliteraryjourney/_/rsrc/1325691268202/add-a-gallery/SocialPsycholog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735" y="1841977"/>
            <a:ext cx="8404530" cy="388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802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İlişkisel </a:t>
            </a:r>
            <a:r>
              <a:rPr lang="tr-TR" dirty="0" smtClean="0"/>
              <a:t>araştırmanın avantajları: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Kontrolün sağlanamayacağı durum ve konuların araştırılması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/>
              <a:t>Örnek: kanser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Veri toplamada etkililik ve çabukluk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78670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İlişkisel </a:t>
            </a:r>
            <a:r>
              <a:rPr lang="tr-TR" sz="2774" dirty="0"/>
              <a:t>araştırmanın</a:t>
            </a:r>
            <a:r>
              <a:rPr lang="tr-TR" dirty="0"/>
              <a:t> dezavantajları: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/>
              <a:t>Neden sonuç ilişkisi konusunda bilgi vermez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/>
              <a:t>Tersine nedensellik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/>
              <a:t>Üçüncü değişken sorunu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887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Deneysel Araştırma: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Neden sonuç ilişkisi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Kontrol (Düzenleme)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/>
              <a:t>Kontrol edilen etmen ya da neden = bağımsız değişken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/>
              <a:t>Araştırılan sonuç ya da etki = bağımlı değişken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Raslantısal</a:t>
            </a:r>
            <a:r>
              <a:rPr lang="tr-TR" dirty="0" smtClean="0"/>
              <a:t> (</a:t>
            </a:r>
            <a:r>
              <a:rPr lang="tr-TR" dirty="0" err="1" smtClean="0"/>
              <a:t>Seçkisiz</a:t>
            </a:r>
            <a:r>
              <a:rPr lang="tr-TR" dirty="0" smtClean="0"/>
              <a:t>) Atama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Örnek: </a:t>
            </a:r>
            <a:r>
              <a:rPr lang="tr-TR" dirty="0" err="1" smtClean="0"/>
              <a:t>Hartman’ın</a:t>
            </a:r>
            <a:r>
              <a:rPr lang="tr-TR" dirty="0" smtClean="0"/>
              <a:t> saldırganlık deneyi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3898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Deney </a:t>
            </a:r>
            <a:r>
              <a:rPr lang="tr-TR" dirty="0" smtClean="0"/>
              <a:t>nerede yürütülecek?: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Alan deneyleri: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Doğal ortamında inceleme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Dış geçerlik!!!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Örnek: </a:t>
            </a:r>
            <a:r>
              <a:rPr lang="tr-TR" dirty="0" err="1" smtClean="0"/>
              <a:t>Feschbach</a:t>
            </a:r>
            <a:r>
              <a:rPr lang="tr-TR" dirty="0" smtClean="0"/>
              <a:t> ve </a:t>
            </a:r>
            <a:r>
              <a:rPr lang="tr-TR" dirty="0" err="1" smtClean="0"/>
              <a:t>Singer’in</a:t>
            </a:r>
            <a:r>
              <a:rPr lang="tr-TR" dirty="0" smtClean="0"/>
              <a:t> saldırganlık deneyi</a:t>
            </a:r>
          </a:p>
          <a:p>
            <a:pPr marL="457200" lvl="1" indent="0">
              <a:buNone/>
            </a:pPr>
            <a:r>
              <a:rPr lang="tr-TR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Laboratuvar Deneyleri: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Kontrolün daha iyi sağlandığı yapay ortamlar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İç geçerlik!!</a:t>
            </a:r>
          </a:p>
        </p:txBody>
      </p:sp>
    </p:spTree>
    <p:extLst>
      <p:ext uri="{BB962C8B-B14F-4D97-AF65-F5344CB8AC3E}">
        <p14:creationId xmlns:p14="http://schemas.microsoft.com/office/powerpoint/2010/main" val="4089496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Veri Toplama Teknikleri: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Kişisel bildirim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Gözlem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Arşiv araştırması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223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Araştırmalarda Yanlılık: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Örnek: saldırganlık deneyi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Çözüm yolları: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/>
              <a:t>Araştırmacının gözünü, deneğin içinde bulunduğu koşula kapalı tutma </a:t>
            </a:r>
            <a:endParaRPr lang="tr-TR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/>
              <a:t>Deneyi standartlaştırma</a:t>
            </a:r>
          </a:p>
        </p:txBody>
      </p:sp>
    </p:spTree>
    <p:extLst>
      <p:ext uri="{BB962C8B-B14F-4D97-AF65-F5344CB8AC3E}">
        <p14:creationId xmlns:p14="http://schemas.microsoft.com/office/powerpoint/2010/main" val="1712296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Araştırmada Yanlılık: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Denek Yanlılığı: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Denenceyi</a:t>
            </a:r>
            <a:r>
              <a:rPr lang="tr-TR" dirty="0" smtClean="0"/>
              <a:t> tahmin edip ona uygun davranmaya çalışma</a:t>
            </a: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Deneyi sabote etmeye çalışma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Sosyal </a:t>
            </a:r>
            <a:r>
              <a:rPr lang="tr-TR" dirty="0" err="1" smtClean="0"/>
              <a:t>istenirlik</a:t>
            </a:r>
            <a:r>
              <a:rPr lang="tr-TR" dirty="0" smtClean="0"/>
              <a:t> kaygıları doğrultusunda davranma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Çözüm yolları: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Araştırmanın amacının gizlendiği göstermelik öykü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Gizlilik endişelerini giderme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0519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Araştırma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Tekrarlama: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Tam Tekrarlar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Kavramsal tekrarlar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6514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Ahlakı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Araştırmanın katılımcı üzerindeki olası olumsuz etkileri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Kandırmanın kullanılması?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Örnek: Saldırganlık deneyi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2342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Ahlakı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Gönüllü katılım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Aydınlatılmış onam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Çalışma sonrası bilgilendirme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En az risk kuralı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Etik kurul onayı!!!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2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Psikolojik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Toplumsal Çözümleme Düzeyi: Sosyoloji, ekonomi, siyasal bilimler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Bireysel Çözümleme Düzeyi: Kişilik Psikolojisi, Klinik Psikoloji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Kişilerarası Çözümleme Düzeyi: Sosyal Psikoloji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9744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98294"/>
            <a:ext cx="10515600" cy="4678669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tr-TR" dirty="0" smtClean="0"/>
              <a:t>Taylor, S. E., </a:t>
            </a:r>
            <a:r>
              <a:rPr lang="tr-TR" dirty="0" err="1" smtClean="0"/>
              <a:t>Peplau</a:t>
            </a:r>
            <a:r>
              <a:rPr lang="tr-TR" dirty="0" smtClean="0"/>
              <a:t>, L. A., ve </a:t>
            </a:r>
            <a:r>
              <a:rPr lang="tr-TR" dirty="0" err="1" smtClean="0"/>
              <a:t>Sears</a:t>
            </a:r>
            <a:r>
              <a:rPr lang="tr-TR" dirty="0" smtClean="0"/>
              <a:t>, D. O. (2003).  Birinci Bölüm: Sosyal Psikolojide Kuram ve Yöntemler. "Sosyal Psikoloji, çev." (2.Baskı) Ali Dönmez, İmge Kitabevi Yayınları: Ankara.</a:t>
            </a:r>
          </a:p>
        </p:txBody>
      </p:sp>
    </p:spTree>
    <p:extLst>
      <p:ext uri="{BB962C8B-B14F-4D97-AF65-F5344CB8AC3E}">
        <p14:creationId xmlns:p14="http://schemas.microsoft.com/office/powerpoint/2010/main" val="105099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Psikolojinin Tarihsel Kökenleri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3716"/>
            <a:ext cx="10515600" cy="4766804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tr-TR" dirty="0" err="1" smtClean="0"/>
              <a:t>Psikanalitik</a:t>
            </a:r>
            <a:r>
              <a:rPr lang="tr-TR" dirty="0" smtClean="0"/>
              <a:t> Kuram (Sigmund Freud):</a:t>
            </a:r>
          </a:p>
          <a:p>
            <a:pPr lvl="1"/>
            <a:r>
              <a:rPr lang="tr-TR" dirty="0" smtClean="0"/>
              <a:t>Saldırganlık ve Cinsellik gibi iç güdüler</a:t>
            </a:r>
          </a:p>
          <a:p>
            <a:pPr lvl="1"/>
            <a:r>
              <a:rPr lang="tr-TR" dirty="0" smtClean="0"/>
              <a:t>Çocukluk yaşantıları</a:t>
            </a:r>
          </a:p>
          <a:p>
            <a:pPr lvl="1"/>
            <a:r>
              <a:rPr lang="tr-TR" dirty="0" smtClean="0"/>
              <a:t>Bilinç ve </a:t>
            </a:r>
            <a:r>
              <a:rPr lang="tr-TR" dirty="0" smtClean="0"/>
              <a:t>bilinçaltı içgüdüleri</a:t>
            </a:r>
            <a:endParaRPr lang="tr-TR" dirty="0" smtClean="0"/>
          </a:p>
          <a:p>
            <a:r>
              <a:rPr lang="tr-TR" dirty="0" smtClean="0"/>
              <a:t>Davranışçılık (</a:t>
            </a:r>
            <a:r>
              <a:rPr lang="tr-TR" dirty="0" err="1" smtClean="0"/>
              <a:t>Pavlov</a:t>
            </a:r>
            <a:r>
              <a:rPr lang="tr-TR" dirty="0" smtClean="0"/>
              <a:t>, Watson, </a:t>
            </a:r>
            <a:r>
              <a:rPr lang="tr-TR" dirty="0" err="1" smtClean="0"/>
              <a:t>Skinner</a:t>
            </a:r>
            <a:r>
              <a:rPr lang="tr-TR" dirty="0" smtClean="0"/>
              <a:t> ve diğerleri):</a:t>
            </a:r>
          </a:p>
          <a:p>
            <a:pPr lvl="1"/>
            <a:r>
              <a:rPr lang="tr-TR" dirty="0" smtClean="0"/>
              <a:t>Gözlenebilir davranışlar</a:t>
            </a:r>
          </a:p>
          <a:p>
            <a:pPr lvl="1"/>
            <a:r>
              <a:rPr lang="tr-TR" dirty="0" smtClean="0"/>
              <a:t>Duygu ve Düşünceler (?)</a:t>
            </a:r>
          </a:p>
          <a:p>
            <a:pPr lvl="1"/>
            <a:r>
              <a:rPr lang="tr-TR" dirty="0" smtClean="0"/>
              <a:t>Çevre </a:t>
            </a:r>
            <a:r>
              <a:rPr lang="tr-TR" dirty="0" smtClean="0">
                <a:sym typeface="Wingdings" panose="05000000000000000000" pitchFamily="2" charset="2"/>
              </a:rPr>
              <a:t> Davranış; Geçmiş öğrenmeler  Şimdiki davranış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Gestalt</a:t>
            </a:r>
            <a:r>
              <a:rPr lang="tr-TR" dirty="0" smtClean="0">
                <a:sym typeface="Wingdings" panose="05000000000000000000" pitchFamily="2" charset="2"/>
              </a:rPr>
              <a:t> Psikolojisi (</a:t>
            </a:r>
            <a:r>
              <a:rPr lang="tr-TR" dirty="0" err="1" smtClean="0">
                <a:sym typeface="Wingdings" panose="05000000000000000000" pitchFamily="2" charset="2"/>
              </a:rPr>
              <a:t>Kohler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Koffka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Lewin</a:t>
            </a:r>
            <a:r>
              <a:rPr lang="tr-TR" dirty="0" smtClean="0">
                <a:sym typeface="Wingdings" panose="05000000000000000000" pitchFamily="2" charset="2"/>
              </a:rPr>
              <a:t> ve diğerleri):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Parçalı bütünler vs. dinamik bütünler</a:t>
            </a:r>
          </a:p>
          <a:p>
            <a:pPr lvl="1"/>
            <a:endParaRPr lang="tr-T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233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71802"/>
          </a:xfrm>
        </p:spPr>
        <p:txBody>
          <a:bodyPr/>
          <a:lstStyle/>
          <a:p>
            <a:pPr marL="0" indent="0">
              <a:buNone/>
            </a:pPr>
            <a:endParaRPr lang="tr-TR" dirty="0" err="1"/>
          </a:p>
          <a:p>
            <a:pPr marL="0" indent="0">
              <a:buNone/>
            </a:pPr>
            <a:endParaRPr lang="tr-TR" dirty="0" err="1" smtClean="0"/>
          </a:p>
          <a:p>
            <a:pPr marL="0" indent="0">
              <a:buNone/>
            </a:pPr>
            <a:endParaRPr lang="tr-TR" dirty="0" err="1"/>
          </a:p>
          <a:p>
            <a:pPr marL="0" indent="0">
              <a:buNone/>
            </a:pPr>
            <a:r>
              <a:rPr lang="tr-TR" dirty="0" err="1" smtClean="0"/>
              <a:t>Larry’nin</a:t>
            </a:r>
            <a:r>
              <a:rPr lang="tr-TR" dirty="0" smtClean="0"/>
              <a:t> öyküsü…..</a:t>
            </a:r>
          </a:p>
        </p:txBody>
      </p:sp>
    </p:spTree>
    <p:extLst>
      <p:ext uri="{BB962C8B-B14F-4D97-AF65-F5344CB8AC3E}">
        <p14:creationId xmlns:p14="http://schemas.microsoft.com/office/powerpoint/2010/main" val="168099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Güdüsel</a:t>
            </a:r>
            <a:r>
              <a:rPr lang="tr-TR" dirty="0" smtClean="0"/>
              <a:t> Kuramlar: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Bireyin kendi gereksinim ve güdüleri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Toplumsal ilişkiler ve durumlar </a:t>
            </a:r>
            <a:r>
              <a:rPr lang="tr-TR" dirty="0" smtClean="0">
                <a:sym typeface="Wingdings" panose="05000000000000000000" pitchFamily="2" charset="2"/>
              </a:rPr>
              <a:t> Güdü ve gereksinimler  Toplumsal Davranış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Larry</a:t>
            </a:r>
            <a:r>
              <a:rPr lang="tr-TR" dirty="0" smtClean="0">
                <a:sym typeface="Wingdings" panose="05000000000000000000" pitchFamily="2" charset="2"/>
              </a:rPr>
              <a:t>??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486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Öğrenme Kuramları: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Geçmiş öğrenmeler </a:t>
            </a:r>
            <a:r>
              <a:rPr lang="tr-TR" dirty="0" smtClean="0">
                <a:sym typeface="Wingdings" panose="05000000000000000000" pitchFamily="2" charset="2"/>
              </a:rPr>
              <a:t> Şimdiki davranış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Alışkanlıklar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 Çağrışım ya da klasik koşullanma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Pavlov’un</a:t>
            </a:r>
            <a:r>
              <a:rPr lang="tr-TR" dirty="0" smtClean="0">
                <a:sym typeface="Wingdings" panose="05000000000000000000" pitchFamily="2" charset="2"/>
              </a:rPr>
              <a:t> köpekleri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Pekiştirme ya da edimsel koşullanma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Gözlemsel öğrenme/ Model alma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Larry</a:t>
            </a:r>
            <a:r>
              <a:rPr lang="tr-TR" dirty="0" smtClean="0">
                <a:sym typeface="Wingdings" panose="05000000000000000000" pitchFamily="2" charset="2"/>
              </a:rPr>
              <a:t>??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10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Psikolojide Kuramlar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Bilişsel Kuramlar: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Toplumsal çevreyi algılama biçimi </a:t>
            </a:r>
            <a:r>
              <a:rPr lang="tr-TR" dirty="0" smtClean="0">
                <a:sym typeface="Wingdings" panose="05000000000000000000" pitchFamily="2" charset="2"/>
              </a:rPr>
              <a:t> toplumsal davranış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Psikolojik </a:t>
            </a:r>
            <a:r>
              <a:rPr lang="tr-TR" dirty="0" smtClean="0">
                <a:sym typeface="Wingdings" panose="05000000000000000000" pitchFamily="2" charset="2"/>
              </a:rPr>
              <a:t>alan (Kurt </a:t>
            </a:r>
            <a:r>
              <a:rPr lang="tr-TR" dirty="0" err="1" smtClean="0">
                <a:sym typeface="Wingdings" panose="05000000000000000000" pitchFamily="2" charset="2"/>
              </a:rPr>
              <a:t>Lewin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Gruplama ya da kategorilere ayırma eğilimi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Yakınlık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Benzerlik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Geçmiş deneyim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Şekil vs. Zemin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21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Algıladığımız şeyleri sınıflara ayırma ve çarpıcı uyarıcılar üzerinde odaklanma  ----toplumsal dünyayı algılama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ym typeface="Wingdings" panose="05000000000000000000" pitchFamily="2" charset="2"/>
              </a:rPr>
              <a:t>Bilişsel </a:t>
            </a:r>
            <a:r>
              <a:rPr lang="tr-TR" dirty="0">
                <a:sym typeface="Wingdings" panose="05000000000000000000" pitchFamily="2" charset="2"/>
              </a:rPr>
              <a:t>yaklaşım vs. öğrenme yaklaşımı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>
                <a:sym typeface="Wingdings" panose="05000000000000000000" pitchFamily="2" charset="2"/>
              </a:rPr>
              <a:t>Şimdiki algılama – geçmişteki öğrenme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>
                <a:sym typeface="Wingdings" panose="05000000000000000000" pitchFamily="2" charset="2"/>
              </a:rPr>
              <a:t>Durumu algıma ya da yorumlama – durumun nesnel gerçekliği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tr-TR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>
                <a:sym typeface="Wingdings" panose="05000000000000000000" pitchFamily="2" charset="2"/>
              </a:rPr>
              <a:t>Larry</a:t>
            </a:r>
            <a:r>
              <a:rPr lang="tr-TR" dirty="0">
                <a:sym typeface="Wingdings" panose="05000000000000000000" pitchFamily="2" charset="2"/>
              </a:rPr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4864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536</TotalTime>
  <Words>760</Words>
  <Application>Microsoft Office PowerPoint</Application>
  <PresentationFormat>Geniş ekran</PresentationFormat>
  <Paragraphs>239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Wingdings</vt:lpstr>
      <vt:lpstr>Wingdings 3</vt:lpstr>
      <vt:lpstr>İyon</vt:lpstr>
      <vt:lpstr>Sosyal Psikoloji Konuları I</vt:lpstr>
      <vt:lpstr>Sosyal Psikoloji Nedir?</vt:lpstr>
      <vt:lpstr>Sosyal Psikolojik Yaklaşım</vt:lpstr>
      <vt:lpstr>Sosyal Psikolojinin Tarihsel Kökenleri</vt:lpstr>
      <vt:lpstr>Sosyal Psikolojide Kuramlar</vt:lpstr>
      <vt:lpstr>Sosyal Psikolojide Kuramlar</vt:lpstr>
      <vt:lpstr>Sosyal Psikolojide Kuramlar</vt:lpstr>
      <vt:lpstr>Sosyal Psikolojide Kuramlar</vt:lpstr>
      <vt:lpstr>PowerPoint Sunusu</vt:lpstr>
      <vt:lpstr>Sosyal Psikolojide Kuramlar</vt:lpstr>
      <vt:lpstr>Sosyal Psikolojide Kuramlar</vt:lpstr>
      <vt:lpstr>Sosyal Psikolojide Kuramlar</vt:lpstr>
      <vt:lpstr>Sosyal Psikolojide Kuramlar</vt:lpstr>
      <vt:lpstr>Sosyal Psikolojide Kuramlar</vt:lpstr>
      <vt:lpstr>Sosyal Psikolojide Araştırma Yöntemleri</vt:lpstr>
      <vt:lpstr>PowerPoint Sunusu</vt:lpstr>
      <vt:lpstr>Sosyal Psikolojide Araştırma Yöntemleri </vt:lpstr>
      <vt:lpstr>PowerPoint Sunusu</vt:lpstr>
      <vt:lpstr>Sosyal Psikolojide Araştırma Yöntemleri</vt:lpstr>
      <vt:lpstr>Sosyal Psikolojide Araştırma Yöntemleri</vt:lpstr>
      <vt:lpstr>PowerPoint Sunusu</vt:lpstr>
      <vt:lpstr>Sosyal Psikolojide Araştırma Yöntemleri</vt:lpstr>
      <vt:lpstr>Sosyal Psikolojide Araştırma Yöntemleri</vt:lpstr>
      <vt:lpstr>Sosyal Psikolojide Araştırma Yöntemleri</vt:lpstr>
      <vt:lpstr>Sosyal Psikolojide Araştırma Yöntemleri</vt:lpstr>
      <vt:lpstr>Sosyal Psikolojide Araştırma Yöntemleri</vt:lpstr>
      <vt:lpstr>Sosyal Psikolojide Araştırma Yöntemleri</vt:lpstr>
      <vt:lpstr>Araştırma Ahlakı</vt:lpstr>
      <vt:lpstr>Araştırma Ahlakı</vt:lpstr>
      <vt:lpstr>Kaynak: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Psikoloji Konuları I</dc:title>
  <dc:creator>meryem kaynak</dc:creator>
  <cp:lastModifiedBy>Ayda</cp:lastModifiedBy>
  <cp:revision>58</cp:revision>
  <dcterms:created xsi:type="dcterms:W3CDTF">2015-10-04T16:14:32Z</dcterms:created>
  <dcterms:modified xsi:type="dcterms:W3CDTF">2017-09-28T07:18:10Z</dcterms:modified>
</cp:coreProperties>
</file>