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5" r:id="rId1"/>
  </p:sldMasterIdLst>
  <p:notesMasterIdLst>
    <p:notesMasterId r:id="rId31"/>
  </p:notesMasterIdLst>
  <p:sldIdLst>
    <p:sldId id="256" r:id="rId2"/>
    <p:sldId id="259" r:id="rId3"/>
    <p:sldId id="257" r:id="rId4"/>
    <p:sldId id="285" r:id="rId5"/>
    <p:sldId id="263" r:id="rId6"/>
    <p:sldId id="260" r:id="rId7"/>
    <p:sldId id="261" r:id="rId8"/>
    <p:sldId id="264" r:id="rId9"/>
    <p:sldId id="265" r:id="rId10"/>
    <p:sldId id="266" r:id="rId11"/>
    <p:sldId id="268" r:id="rId12"/>
    <p:sldId id="269" r:id="rId13"/>
    <p:sldId id="270" r:id="rId14"/>
    <p:sldId id="286" r:id="rId15"/>
    <p:sldId id="272" r:id="rId16"/>
    <p:sldId id="273" r:id="rId17"/>
    <p:sldId id="271" r:id="rId18"/>
    <p:sldId id="275" r:id="rId19"/>
    <p:sldId id="267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74" r:id="rId3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91" d="100"/>
          <a:sy n="91" d="100"/>
        </p:scale>
        <p:origin x="4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EB9547-4BEE-4C64-8874-0AC0C84A85A4}" type="doc">
      <dgm:prSet loTypeId="urn:microsoft.com/office/officeart/2005/8/layout/hierarchy2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tr-TR"/>
        </a:p>
      </dgm:t>
    </dgm:pt>
    <dgm:pt modelId="{E013B710-8E76-4CA1-B114-FBA06B2E6879}">
      <dgm:prSet phldrT="[Metin]" custT="1"/>
      <dgm:spPr/>
      <dgm:t>
        <a:bodyPr/>
        <a:lstStyle/>
        <a:p>
          <a:r>
            <a:rPr lang="tr-TR" sz="1800" dirty="0" smtClean="0"/>
            <a:t>Postür</a:t>
          </a:r>
          <a:endParaRPr lang="tr-TR" sz="1800" dirty="0"/>
        </a:p>
      </dgm:t>
    </dgm:pt>
    <dgm:pt modelId="{2EB510AC-8076-46F6-ACAF-E69405E31635}" type="parTrans" cxnId="{A6F3916E-75AB-4E30-8B0D-FA29C59B9621}">
      <dgm:prSet/>
      <dgm:spPr/>
      <dgm:t>
        <a:bodyPr/>
        <a:lstStyle/>
        <a:p>
          <a:endParaRPr lang="tr-TR" sz="1800"/>
        </a:p>
      </dgm:t>
    </dgm:pt>
    <dgm:pt modelId="{FA1D9EFF-CF5F-4871-A8AB-B2B99B4D9477}" type="sibTrans" cxnId="{A6F3916E-75AB-4E30-8B0D-FA29C59B9621}">
      <dgm:prSet/>
      <dgm:spPr/>
      <dgm:t>
        <a:bodyPr/>
        <a:lstStyle/>
        <a:p>
          <a:endParaRPr lang="tr-TR" sz="1800"/>
        </a:p>
      </dgm:t>
    </dgm:pt>
    <dgm:pt modelId="{D3423121-D111-4B6E-8102-5091674ED33D}">
      <dgm:prSet phldrT="[Metin]" custT="1"/>
      <dgm:spPr/>
      <dgm:t>
        <a:bodyPr/>
        <a:lstStyle/>
        <a:p>
          <a:pPr>
            <a:lnSpc>
              <a:spcPct val="100000"/>
            </a:lnSpc>
          </a:pPr>
          <a:r>
            <a:rPr lang="tr-TR" sz="2000" dirty="0" smtClean="0"/>
            <a:t>Statik</a:t>
          </a:r>
        </a:p>
        <a:p>
          <a:pPr>
            <a:lnSpc>
              <a:spcPct val="100000"/>
            </a:lnSpc>
          </a:pPr>
          <a:r>
            <a:rPr lang="tr-TR" sz="1800" dirty="0" smtClean="0"/>
            <a:t>. oturma, ayakta durma, uyuma sırasında </a:t>
          </a:r>
          <a:endParaRPr lang="tr-TR" sz="1800" dirty="0"/>
        </a:p>
      </dgm:t>
    </dgm:pt>
    <dgm:pt modelId="{A4CB4EB1-8BE9-4A27-BB45-F16DB0552D26}" type="parTrans" cxnId="{39397E93-49AC-430D-AB25-E0CEF16B80EF}">
      <dgm:prSet/>
      <dgm:spPr/>
      <dgm:t>
        <a:bodyPr/>
        <a:lstStyle/>
        <a:p>
          <a:endParaRPr lang="tr-TR" sz="1800"/>
        </a:p>
      </dgm:t>
    </dgm:pt>
    <dgm:pt modelId="{EC7F33A0-5D7F-41F7-938F-5DAFF8247430}" type="sibTrans" cxnId="{39397E93-49AC-430D-AB25-E0CEF16B80EF}">
      <dgm:prSet/>
      <dgm:spPr/>
      <dgm:t>
        <a:bodyPr/>
        <a:lstStyle/>
        <a:p>
          <a:endParaRPr lang="tr-TR" sz="1800"/>
        </a:p>
      </dgm:t>
    </dgm:pt>
    <dgm:pt modelId="{003979B9-6C4F-4E73-B24E-45349A6A8F51}">
      <dgm:prSet phldrT="[Metin]" custT="1"/>
      <dgm:spPr/>
      <dgm:t>
        <a:bodyPr/>
        <a:lstStyle/>
        <a:p>
          <a:endParaRPr lang="tr-TR" sz="2000" dirty="0" smtClean="0"/>
        </a:p>
        <a:p>
          <a:r>
            <a:rPr lang="tr-TR" sz="2000" dirty="0" smtClean="0"/>
            <a:t>Dinamik</a:t>
          </a:r>
        </a:p>
        <a:p>
          <a:r>
            <a:rPr lang="tr-TR" sz="1800" dirty="0" smtClean="0"/>
            <a:t>. Yürüme, koşma, eğilme vs sırasında</a:t>
          </a:r>
        </a:p>
        <a:p>
          <a:endParaRPr lang="tr-TR" sz="1800" dirty="0"/>
        </a:p>
      </dgm:t>
    </dgm:pt>
    <dgm:pt modelId="{0F63C0BE-6848-4812-8D6A-184A9AC493D6}" type="parTrans" cxnId="{7E951C13-652E-4EF2-903A-DDC40189D9E3}">
      <dgm:prSet/>
      <dgm:spPr/>
      <dgm:t>
        <a:bodyPr/>
        <a:lstStyle/>
        <a:p>
          <a:endParaRPr lang="tr-TR" sz="1800"/>
        </a:p>
      </dgm:t>
    </dgm:pt>
    <dgm:pt modelId="{2A6FD172-2C39-4F75-BA88-9C0536207D07}" type="sibTrans" cxnId="{7E951C13-652E-4EF2-903A-DDC40189D9E3}">
      <dgm:prSet/>
      <dgm:spPr/>
      <dgm:t>
        <a:bodyPr/>
        <a:lstStyle/>
        <a:p>
          <a:endParaRPr lang="tr-TR" sz="1800"/>
        </a:p>
      </dgm:t>
    </dgm:pt>
    <dgm:pt modelId="{C0E426D4-0373-4C97-BB8B-0641CFDC09C9}" type="pres">
      <dgm:prSet presAssocID="{D2EB9547-4BEE-4C64-8874-0AC0C84A85A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C35446AA-17F2-4487-BDD8-B00B9551A8D4}" type="pres">
      <dgm:prSet presAssocID="{E013B710-8E76-4CA1-B114-FBA06B2E6879}" presName="root1" presStyleCnt="0"/>
      <dgm:spPr/>
    </dgm:pt>
    <dgm:pt modelId="{36D1AF00-0450-4C4C-BE83-77F4552313FC}" type="pres">
      <dgm:prSet presAssocID="{E013B710-8E76-4CA1-B114-FBA06B2E6879}" presName="LevelOneTextNode" presStyleLbl="node0" presStyleIdx="0" presStyleCnt="1" custLinFactNeighborX="48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2C0B056C-4CBE-4575-AEBD-C68D7214EA56}" type="pres">
      <dgm:prSet presAssocID="{E013B710-8E76-4CA1-B114-FBA06B2E6879}" presName="level2hierChild" presStyleCnt="0"/>
      <dgm:spPr/>
    </dgm:pt>
    <dgm:pt modelId="{3FFDC031-C0E6-4AE6-8ADF-8B2EA9579671}" type="pres">
      <dgm:prSet presAssocID="{A4CB4EB1-8BE9-4A27-BB45-F16DB0552D26}" presName="conn2-1" presStyleLbl="parChTrans1D2" presStyleIdx="0" presStyleCnt="2"/>
      <dgm:spPr/>
      <dgm:t>
        <a:bodyPr/>
        <a:lstStyle/>
        <a:p>
          <a:endParaRPr lang="tr-TR"/>
        </a:p>
      </dgm:t>
    </dgm:pt>
    <dgm:pt modelId="{965BE60E-74DF-40C7-9EFF-F2D0FFDA5289}" type="pres">
      <dgm:prSet presAssocID="{A4CB4EB1-8BE9-4A27-BB45-F16DB0552D26}" presName="connTx" presStyleLbl="parChTrans1D2" presStyleIdx="0" presStyleCnt="2"/>
      <dgm:spPr/>
      <dgm:t>
        <a:bodyPr/>
        <a:lstStyle/>
        <a:p>
          <a:endParaRPr lang="tr-TR"/>
        </a:p>
      </dgm:t>
    </dgm:pt>
    <dgm:pt modelId="{546BB31C-DCB7-4421-B214-C2B3AC5C569A}" type="pres">
      <dgm:prSet presAssocID="{D3423121-D111-4B6E-8102-5091674ED33D}" presName="root2" presStyleCnt="0"/>
      <dgm:spPr/>
    </dgm:pt>
    <dgm:pt modelId="{4D5DC4EE-36FF-480C-9F20-D668C4477BD2}" type="pres">
      <dgm:prSet presAssocID="{D3423121-D111-4B6E-8102-5091674ED33D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D54EE61B-682D-475B-956D-0A220F425B89}" type="pres">
      <dgm:prSet presAssocID="{D3423121-D111-4B6E-8102-5091674ED33D}" presName="level3hierChild" presStyleCnt="0"/>
      <dgm:spPr/>
    </dgm:pt>
    <dgm:pt modelId="{F0E4C033-595D-41CD-8019-27E9A4579B17}" type="pres">
      <dgm:prSet presAssocID="{0F63C0BE-6848-4812-8D6A-184A9AC493D6}" presName="conn2-1" presStyleLbl="parChTrans1D2" presStyleIdx="1" presStyleCnt="2"/>
      <dgm:spPr/>
      <dgm:t>
        <a:bodyPr/>
        <a:lstStyle/>
        <a:p>
          <a:endParaRPr lang="tr-TR"/>
        </a:p>
      </dgm:t>
    </dgm:pt>
    <dgm:pt modelId="{0D6E14F5-5928-4F99-B8EA-0D5A2C0DCC4C}" type="pres">
      <dgm:prSet presAssocID="{0F63C0BE-6848-4812-8D6A-184A9AC493D6}" presName="connTx" presStyleLbl="parChTrans1D2" presStyleIdx="1" presStyleCnt="2"/>
      <dgm:spPr/>
      <dgm:t>
        <a:bodyPr/>
        <a:lstStyle/>
        <a:p>
          <a:endParaRPr lang="tr-TR"/>
        </a:p>
      </dgm:t>
    </dgm:pt>
    <dgm:pt modelId="{6EB96229-BC7E-4440-AF99-171FACA8DE68}" type="pres">
      <dgm:prSet presAssocID="{003979B9-6C4F-4E73-B24E-45349A6A8F51}" presName="root2" presStyleCnt="0"/>
      <dgm:spPr/>
    </dgm:pt>
    <dgm:pt modelId="{DBC76BA2-8979-483A-9ACE-1B490265F80B}" type="pres">
      <dgm:prSet presAssocID="{003979B9-6C4F-4E73-B24E-45349A6A8F51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FA5ED98-3887-4F4A-82E8-4E9315CFD976}" type="pres">
      <dgm:prSet presAssocID="{003979B9-6C4F-4E73-B24E-45349A6A8F51}" presName="level3hierChild" presStyleCnt="0"/>
      <dgm:spPr/>
    </dgm:pt>
  </dgm:ptLst>
  <dgm:cxnLst>
    <dgm:cxn modelId="{E2211E16-9385-4A34-9D91-D9409876859B}" type="presOf" srcId="{D2EB9547-4BEE-4C64-8874-0AC0C84A85A4}" destId="{C0E426D4-0373-4C97-BB8B-0641CFDC09C9}" srcOrd="0" destOrd="0" presId="urn:microsoft.com/office/officeart/2005/8/layout/hierarchy2"/>
    <dgm:cxn modelId="{F7AF4C3C-0CD8-45E5-AFEE-F6BEE1514C91}" type="presOf" srcId="{D3423121-D111-4B6E-8102-5091674ED33D}" destId="{4D5DC4EE-36FF-480C-9F20-D668C4477BD2}" srcOrd="0" destOrd="0" presId="urn:microsoft.com/office/officeart/2005/8/layout/hierarchy2"/>
    <dgm:cxn modelId="{56DE84F4-AC97-4F5C-A0C2-452301D2BACC}" type="presOf" srcId="{A4CB4EB1-8BE9-4A27-BB45-F16DB0552D26}" destId="{3FFDC031-C0E6-4AE6-8ADF-8B2EA9579671}" srcOrd="0" destOrd="0" presId="urn:microsoft.com/office/officeart/2005/8/layout/hierarchy2"/>
    <dgm:cxn modelId="{B34FF416-1592-49E8-B4AE-ADEDB3F4BF61}" type="presOf" srcId="{E013B710-8E76-4CA1-B114-FBA06B2E6879}" destId="{36D1AF00-0450-4C4C-BE83-77F4552313FC}" srcOrd="0" destOrd="0" presId="urn:microsoft.com/office/officeart/2005/8/layout/hierarchy2"/>
    <dgm:cxn modelId="{39397E93-49AC-430D-AB25-E0CEF16B80EF}" srcId="{E013B710-8E76-4CA1-B114-FBA06B2E6879}" destId="{D3423121-D111-4B6E-8102-5091674ED33D}" srcOrd="0" destOrd="0" parTransId="{A4CB4EB1-8BE9-4A27-BB45-F16DB0552D26}" sibTransId="{EC7F33A0-5D7F-41F7-938F-5DAFF8247430}"/>
    <dgm:cxn modelId="{A6F3916E-75AB-4E30-8B0D-FA29C59B9621}" srcId="{D2EB9547-4BEE-4C64-8874-0AC0C84A85A4}" destId="{E013B710-8E76-4CA1-B114-FBA06B2E6879}" srcOrd="0" destOrd="0" parTransId="{2EB510AC-8076-46F6-ACAF-E69405E31635}" sibTransId="{FA1D9EFF-CF5F-4871-A8AB-B2B99B4D9477}"/>
    <dgm:cxn modelId="{7E951C13-652E-4EF2-903A-DDC40189D9E3}" srcId="{E013B710-8E76-4CA1-B114-FBA06B2E6879}" destId="{003979B9-6C4F-4E73-B24E-45349A6A8F51}" srcOrd="1" destOrd="0" parTransId="{0F63C0BE-6848-4812-8D6A-184A9AC493D6}" sibTransId="{2A6FD172-2C39-4F75-BA88-9C0536207D07}"/>
    <dgm:cxn modelId="{8B6B04CF-AAFA-4805-93D5-6586F9277737}" type="presOf" srcId="{003979B9-6C4F-4E73-B24E-45349A6A8F51}" destId="{DBC76BA2-8979-483A-9ACE-1B490265F80B}" srcOrd="0" destOrd="0" presId="urn:microsoft.com/office/officeart/2005/8/layout/hierarchy2"/>
    <dgm:cxn modelId="{A02C0E33-B2CF-44CF-B7CE-CBA107535B8F}" type="presOf" srcId="{A4CB4EB1-8BE9-4A27-BB45-F16DB0552D26}" destId="{965BE60E-74DF-40C7-9EFF-F2D0FFDA5289}" srcOrd="1" destOrd="0" presId="urn:microsoft.com/office/officeart/2005/8/layout/hierarchy2"/>
    <dgm:cxn modelId="{ED1C9D48-5C03-4963-A469-B9D99512D2DA}" type="presOf" srcId="{0F63C0BE-6848-4812-8D6A-184A9AC493D6}" destId="{0D6E14F5-5928-4F99-B8EA-0D5A2C0DCC4C}" srcOrd="1" destOrd="0" presId="urn:microsoft.com/office/officeart/2005/8/layout/hierarchy2"/>
    <dgm:cxn modelId="{FD52ED92-9B80-4C0E-94F1-2BD2673325E7}" type="presOf" srcId="{0F63C0BE-6848-4812-8D6A-184A9AC493D6}" destId="{F0E4C033-595D-41CD-8019-27E9A4579B17}" srcOrd="0" destOrd="0" presId="urn:microsoft.com/office/officeart/2005/8/layout/hierarchy2"/>
    <dgm:cxn modelId="{4681A3BA-E16A-4983-A340-2DDCD6103607}" type="presParOf" srcId="{C0E426D4-0373-4C97-BB8B-0641CFDC09C9}" destId="{C35446AA-17F2-4487-BDD8-B00B9551A8D4}" srcOrd="0" destOrd="0" presId="urn:microsoft.com/office/officeart/2005/8/layout/hierarchy2"/>
    <dgm:cxn modelId="{5CEC51A2-77B0-4708-BFFB-29B45B4FC1B1}" type="presParOf" srcId="{C35446AA-17F2-4487-BDD8-B00B9551A8D4}" destId="{36D1AF00-0450-4C4C-BE83-77F4552313FC}" srcOrd="0" destOrd="0" presId="urn:microsoft.com/office/officeart/2005/8/layout/hierarchy2"/>
    <dgm:cxn modelId="{26E1836B-67EE-4F77-ACAB-83C88F32491C}" type="presParOf" srcId="{C35446AA-17F2-4487-BDD8-B00B9551A8D4}" destId="{2C0B056C-4CBE-4575-AEBD-C68D7214EA56}" srcOrd="1" destOrd="0" presId="urn:microsoft.com/office/officeart/2005/8/layout/hierarchy2"/>
    <dgm:cxn modelId="{D81DD970-3059-4E3A-9286-93B8DE5609C9}" type="presParOf" srcId="{2C0B056C-4CBE-4575-AEBD-C68D7214EA56}" destId="{3FFDC031-C0E6-4AE6-8ADF-8B2EA9579671}" srcOrd="0" destOrd="0" presId="urn:microsoft.com/office/officeart/2005/8/layout/hierarchy2"/>
    <dgm:cxn modelId="{7059A32B-4269-4FAE-B7AA-A117117A0D0F}" type="presParOf" srcId="{3FFDC031-C0E6-4AE6-8ADF-8B2EA9579671}" destId="{965BE60E-74DF-40C7-9EFF-F2D0FFDA5289}" srcOrd="0" destOrd="0" presId="urn:microsoft.com/office/officeart/2005/8/layout/hierarchy2"/>
    <dgm:cxn modelId="{7F7801D9-7A01-448C-8F98-5422C59AFDE5}" type="presParOf" srcId="{2C0B056C-4CBE-4575-AEBD-C68D7214EA56}" destId="{546BB31C-DCB7-4421-B214-C2B3AC5C569A}" srcOrd="1" destOrd="0" presId="urn:microsoft.com/office/officeart/2005/8/layout/hierarchy2"/>
    <dgm:cxn modelId="{42ACAA52-0DD9-4EEF-858A-B44927A513E3}" type="presParOf" srcId="{546BB31C-DCB7-4421-B214-C2B3AC5C569A}" destId="{4D5DC4EE-36FF-480C-9F20-D668C4477BD2}" srcOrd="0" destOrd="0" presId="urn:microsoft.com/office/officeart/2005/8/layout/hierarchy2"/>
    <dgm:cxn modelId="{522A5EDB-9D27-4B70-AEF9-764F589F9A68}" type="presParOf" srcId="{546BB31C-DCB7-4421-B214-C2B3AC5C569A}" destId="{D54EE61B-682D-475B-956D-0A220F425B89}" srcOrd="1" destOrd="0" presId="urn:microsoft.com/office/officeart/2005/8/layout/hierarchy2"/>
    <dgm:cxn modelId="{33AA5C57-D98E-4CF3-BF90-7A3A74810FB8}" type="presParOf" srcId="{2C0B056C-4CBE-4575-AEBD-C68D7214EA56}" destId="{F0E4C033-595D-41CD-8019-27E9A4579B17}" srcOrd="2" destOrd="0" presId="urn:microsoft.com/office/officeart/2005/8/layout/hierarchy2"/>
    <dgm:cxn modelId="{0B7F3E51-151E-42DA-A723-F1431F3C4B2B}" type="presParOf" srcId="{F0E4C033-595D-41CD-8019-27E9A4579B17}" destId="{0D6E14F5-5928-4F99-B8EA-0D5A2C0DCC4C}" srcOrd="0" destOrd="0" presId="urn:microsoft.com/office/officeart/2005/8/layout/hierarchy2"/>
    <dgm:cxn modelId="{E8535788-3198-444B-80B0-0BAFC349D467}" type="presParOf" srcId="{2C0B056C-4CBE-4575-AEBD-C68D7214EA56}" destId="{6EB96229-BC7E-4440-AF99-171FACA8DE68}" srcOrd="3" destOrd="0" presId="urn:microsoft.com/office/officeart/2005/8/layout/hierarchy2"/>
    <dgm:cxn modelId="{85DC8F4B-964E-4A5E-832C-78B0DE0CB2E5}" type="presParOf" srcId="{6EB96229-BC7E-4440-AF99-171FACA8DE68}" destId="{DBC76BA2-8979-483A-9ACE-1B490265F80B}" srcOrd="0" destOrd="0" presId="urn:microsoft.com/office/officeart/2005/8/layout/hierarchy2"/>
    <dgm:cxn modelId="{E214E60B-C341-48E2-B18E-42027ADED7BE}" type="presParOf" srcId="{6EB96229-BC7E-4440-AF99-171FACA8DE68}" destId="{CFA5ED98-3887-4F4A-82E8-4E9315CFD97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8B86BA-0BA9-40C9-A024-752DF1916AB9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tr-TR"/>
        </a:p>
      </dgm:t>
    </dgm:pt>
    <dgm:pt modelId="{49BD3856-74EA-436E-8EF8-563C30200EC0}">
      <dgm:prSet phldrT="[Metin]" custT="1"/>
      <dgm:spPr/>
      <dgm:t>
        <a:bodyPr/>
        <a:lstStyle/>
        <a:p>
          <a:r>
            <a:rPr lang="tr-TR" sz="1600" dirty="0" smtClean="0"/>
            <a:t>Anormal Kompenzatör Postür</a:t>
          </a:r>
          <a:endParaRPr lang="tr-TR" sz="1600" dirty="0"/>
        </a:p>
      </dgm:t>
    </dgm:pt>
    <dgm:pt modelId="{FCC1A0CD-10AC-4E61-B7E8-3A4BE713272C}" type="parTrans" cxnId="{CACCF927-8195-4815-8645-EAF8A67D1710}">
      <dgm:prSet/>
      <dgm:spPr/>
      <dgm:t>
        <a:bodyPr/>
        <a:lstStyle/>
        <a:p>
          <a:endParaRPr lang="tr-TR"/>
        </a:p>
      </dgm:t>
    </dgm:pt>
    <dgm:pt modelId="{FE177B90-92EB-4C44-9E10-4222E0026F01}" type="sibTrans" cxnId="{CACCF927-8195-4815-8645-EAF8A67D1710}">
      <dgm:prSet/>
      <dgm:spPr/>
      <dgm:t>
        <a:bodyPr/>
        <a:lstStyle/>
        <a:p>
          <a:endParaRPr lang="tr-TR"/>
        </a:p>
      </dgm:t>
    </dgm:pt>
    <dgm:pt modelId="{A22DAD52-EC61-4865-B61F-78E5A9F31996}">
      <dgm:prSet phldrT="[Metin]" custT="1"/>
      <dgm:spPr/>
      <dgm:t>
        <a:bodyPr/>
        <a:lstStyle/>
        <a:p>
          <a:r>
            <a:rPr lang="tr-TR" sz="1600" dirty="0" smtClean="0"/>
            <a:t>Somatik distorsiyon</a:t>
          </a:r>
          <a:endParaRPr lang="tr-TR" sz="1600" dirty="0"/>
        </a:p>
      </dgm:t>
    </dgm:pt>
    <dgm:pt modelId="{5476103D-5668-415D-9E74-9CC4240BAA5C}" type="parTrans" cxnId="{86B36470-2CA0-41F9-A1E8-1348E7AAF813}">
      <dgm:prSet/>
      <dgm:spPr/>
      <dgm:t>
        <a:bodyPr/>
        <a:lstStyle/>
        <a:p>
          <a:endParaRPr lang="tr-TR"/>
        </a:p>
      </dgm:t>
    </dgm:pt>
    <dgm:pt modelId="{0E10E8B7-87BD-4A68-B174-245E81AFFEA4}" type="sibTrans" cxnId="{86B36470-2CA0-41F9-A1E8-1348E7AAF813}">
      <dgm:prSet/>
      <dgm:spPr/>
      <dgm:t>
        <a:bodyPr/>
        <a:lstStyle/>
        <a:p>
          <a:endParaRPr lang="tr-TR"/>
        </a:p>
      </dgm:t>
    </dgm:pt>
    <dgm:pt modelId="{1088F3CD-C2F8-4BA5-BBFE-572B43535FE1}">
      <dgm:prSet phldrT="[Metin]" custT="1"/>
      <dgm:spPr/>
      <dgm:t>
        <a:bodyPr/>
        <a:lstStyle/>
        <a:p>
          <a:r>
            <a:rPr lang="tr-TR" sz="1200" dirty="0" smtClean="0"/>
            <a:t>Propriyosepsiyonun bozulması</a:t>
          </a:r>
          <a:endParaRPr lang="tr-TR" sz="1200" dirty="0"/>
        </a:p>
      </dgm:t>
    </dgm:pt>
    <dgm:pt modelId="{53B335CB-A063-417F-94A2-F522172DD978}" type="parTrans" cxnId="{B4061771-05F8-43D9-8ACF-79CAD756C226}">
      <dgm:prSet/>
      <dgm:spPr/>
      <dgm:t>
        <a:bodyPr/>
        <a:lstStyle/>
        <a:p>
          <a:endParaRPr lang="tr-TR"/>
        </a:p>
      </dgm:t>
    </dgm:pt>
    <dgm:pt modelId="{649ADC09-9B62-405D-BEAE-7A8B11409E53}" type="sibTrans" cxnId="{B4061771-05F8-43D9-8ACF-79CAD756C226}">
      <dgm:prSet/>
      <dgm:spPr/>
      <dgm:t>
        <a:bodyPr/>
        <a:lstStyle/>
        <a:p>
          <a:endParaRPr lang="tr-TR"/>
        </a:p>
      </dgm:t>
    </dgm:pt>
    <dgm:pt modelId="{E494D955-1925-48EC-A8D4-C9F4FAD1F81C}">
      <dgm:prSet phldrT="[Metin]" custT="1"/>
      <dgm:spPr/>
      <dgm:t>
        <a:bodyPr/>
        <a:lstStyle/>
        <a:p>
          <a:r>
            <a:rPr lang="tr-TR" sz="1600" dirty="0" smtClean="0"/>
            <a:t>Zayıf yürüyüş</a:t>
          </a:r>
          <a:endParaRPr lang="tr-TR" sz="1600" dirty="0"/>
        </a:p>
      </dgm:t>
    </dgm:pt>
    <dgm:pt modelId="{2B175A80-C45B-4822-9932-A30DF83ED735}" type="parTrans" cxnId="{7252905F-85D8-4565-AF82-03CAC6D6D5BF}">
      <dgm:prSet/>
      <dgm:spPr/>
      <dgm:t>
        <a:bodyPr/>
        <a:lstStyle/>
        <a:p>
          <a:endParaRPr lang="tr-TR"/>
        </a:p>
      </dgm:t>
    </dgm:pt>
    <dgm:pt modelId="{533C46F3-111F-4EE0-98D4-5A2D4E5DB738}" type="sibTrans" cxnId="{7252905F-85D8-4565-AF82-03CAC6D6D5BF}">
      <dgm:prSet/>
      <dgm:spPr/>
      <dgm:t>
        <a:bodyPr/>
        <a:lstStyle/>
        <a:p>
          <a:endParaRPr lang="tr-TR"/>
        </a:p>
      </dgm:t>
    </dgm:pt>
    <dgm:pt modelId="{0CDB7A86-C24B-4B56-BDF5-336B3F4DD709}">
      <dgm:prSet phldrT="[Metin]" custT="1"/>
      <dgm:spPr/>
      <dgm:t>
        <a:bodyPr/>
        <a:lstStyle/>
        <a:p>
          <a:r>
            <a:rPr lang="tr-TR" sz="1600" dirty="0" smtClean="0"/>
            <a:t>Kronik topallık</a:t>
          </a:r>
          <a:endParaRPr lang="tr-TR" sz="1600" dirty="0"/>
        </a:p>
      </dgm:t>
    </dgm:pt>
    <dgm:pt modelId="{64FEC501-41AD-4C12-92F3-D8B77BEF0F9D}" type="parTrans" cxnId="{67625E60-8AC8-41A3-8DB7-2E480879A206}">
      <dgm:prSet/>
      <dgm:spPr/>
      <dgm:t>
        <a:bodyPr/>
        <a:lstStyle/>
        <a:p>
          <a:endParaRPr lang="tr-TR"/>
        </a:p>
      </dgm:t>
    </dgm:pt>
    <dgm:pt modelId="{2A12712B-2041-4D81-AC61-9A74F2A9339C}" type="sibTrans" cxnId="{67625E60-8AC8-41A3-8DB7-2E480879A206}">
      <dgm:prSet/>
      <dgm:spPr/>
      <dgm:t>
        <a:bodyPr/>
        <a:lstStyle/>
        <a:p>
          <a:endParaRPr lang="tr-TR"/>
        </a:p>
      </dgm:t>
    </dgm:pt>
    <dgm:pt modelId="{442BAC70-ADDA-4F78-914C-52B443B0BF93}">
      <dgm:prSet custT="1"/>
      <dgm:spPr/>
      <dgm:t>
        <a:bodyPr/>
        <a:lstStyle/>
        <a:p>
          <a:r>
            <a:rPr lang="tr-TR" sz="1400" dirty="0" smtClean="0"/>
            <a:t>Yaralanmaya yatkınlık</a:t>
          </a:r>
          <a:endParaRPr lang="tr-TR" sz="1400" dirty="0"/>
        </a:p>
      </dgm:t>
    </dgm:pt>
    <dgm:pt modelId="{8A099380-EF5A-4B1D-A01D-574546CA233F}" type="parTrans" cxnId="{74D47629-45CC-4E8F-8C36-DB7C5B132543}">
      <dgm:prSet/>
      <dgm:spPr/>
      <dgm:t>
        <a:bodyPr/>
        <a:lstStyle/>
        <a:p>
          <a:endParaRPr lang="tr-TR"/>
        </a:p>
      </dgm:t>
    </dgm:pt>
    <dgm:pt modelId="{F306CBCB-F751-4E66-957B-E3BAC0D88911}" type="sibTrans" cxnId="{74D47629-45CC-4E8F-8C36-DB7C5B132543}">
      <dgm:prSet/>
      <dgm:spPr/>
      <dgm:t>
        <a:bodyPr/>
        <a:lstStyle/>
        <a:p>
          <a:endParaRPr lang="tr-TR"/>
        </a:p>
      </dgm:t>
    </dgm:pt>
    <dgm:pt modelId="{56C8097E-4AE2-440B-8C52-3AEAE584A797}">
      <dgm:prSet custT="1"/>
      <dgm:spPr/>
      <dgm:t>
        <a:bodyPr/>
        <a:lstStyle/>
        <a:p>
          <a:r>
            <a:rPr lang="tr-TR" sz="1600" dirty="0" smtClean="0"/>
            <a:t>İyileşmenin gecikmesi</a:t>
          </a:r>
          <a:endParaRPr lang="tr-TR" sz="1600" dirty="0"/>
        </a:p>
      </dgm:t>
    </dgm:pt>
    <dgm:pt modelId="{C1381F35-D2A7-42E8-9494-36452DC98FCD}" type="parTrans" cxnId="{9A5FCEBE-5A40-4496-A6C7-CEACF1424B07}">
      <dgm:prSet/>
      <dgm:spPr/>
      <dgm:t>
        <a:bodyPr/>
        <a:lstStyle/>
        <a:p>
          <a:endParaRPr lang="tr-TR"/>
        </a:p>
      </dgm:t>
    </dgm:pt>
    <dgm:pt modelId="{1C7B35B1-2611-4634-A148-CA649A0318F8}" type="sibTrans" cxnId="{9A5FCEBE-5A40-4496-A6C7-CEACF1424B07}">
      <dgm:prSet/>
      <dgm:spPr/>
      <dgm:t>
        <a:bodyPr/>
        <a:lstStyle/>
        <a:p>
          <a:endParaRPr lang="tr-TR"/>
        </a:p>
      </dgm:t>
    </dgm:pt>
    <dgm:pt modelId="{6A3069F1-CCCD-49E3-8ED4-976B7A503ACA}">
      <dgm:prSet custT="1"/>
      <dgm:spPr/>
      <dgm:t>
        <a:bodyPr/>
        <a:lstStyle/>
        <a:p>
          <a:r>
            <a:rPr lang="tr-TR" sz="1600" dirty="0" smtClean="0"/>
            <a:t>Fiziksel ve duyusal stres</a:t>
          </a:r>
          <a:endParaRPr lang="tr-TR" sz="1600" dirty="0"/>
        </a:p>
      </dgm:t>
    </dgm:pt>
    <dgm:pt modelId="{FD7D9C3C-67D6-4E26-8513-0EF08D101521}" type="parTrans" cxnId="{7F3EADFF-C9E4-429C-8514-881A48E74FB0}">
      <dgm:prSet/>
      <dgm:spPr/>
      <dgm:t>
        <a:bodyPr/>
        <a:lstStyle/>
        <a:p>
          <a:endParaRPr lang="tr-TR"/>
        </a:p>
      </dgm:t>
    </dgm:pt>
    <dgm:pt modelId="{33D576EB-FEFA-4516-957D-54D666188884}" type="sibTrans" cxnId="{7F3EADFF-C9E4-429C-8514-881A48E74FB0}">
      <dgm:prSet/>
      <dgm:spPr/>
      <dgm:t>
        <a:bodyPr/>
        <a:lstStyle/>
        <a:p>
          <a:endParaRPr lang="tr-TR"/>
        </a:p>
      </dgm:t>
    </dgm:pt>
    <dgm:pt modelId="{2D4194DE-02E3-4111-B2E3-DC3CD8B94A8B}" type="pres">
      <dgm:prSet presAssocID="{0B8B86BA-0BA9-40C9-A024-752DF1916AB9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tr-TR"/>
        </a:p>
      </dgm:t>
    </dgm:pt>
    <dgm:pt modelId="{C16B5D47-78B5-462A-9B1F-7EC85CDB2F45}" type="pres">
      <dgm:prSet presAssocID="{49BD3856-74EA-436E-8EF8-563C30200EC0}" presName="singleCycle" presStyleCnt="0"/>
      <dgm:spPr/>
    </dgm:pt>
    <dgm:pt modelId="{321BB2A4-14EB-4DD8-A6F3-4EDFBC16D2D3}" type="pres">
      <dgm:prSet presAssocID="{49BD3856-74EA-436E-8EF8-563C30200EC0}" presName="singleCenter" presStyleLbl="node1" presStyleIdx="0" presStyleCnt="8" custScaleX="83175" custScaleY="77926">
        <dgm:presLayoutVars>
          <dgm:chMax val="7"/>
          <dgm:chPref val="7"/>
        </dgm:presLayoutVars>
      </dgm:prSet>
      <dgm:spPr/>
      <dgm:t>
        <a:bodyPr/>
        <a:lstStyle/>
        <a:p>
          <a:endParaRPr lang="tr-TR"/>
        </a:p>
      </dgm:t>
    </dgm:pt>
    <dgm:pt modelId="{D25EF12D-2D7E-4A87-B87A-D720341E22DF}" type="pres">
      <dgm:prSet presAssocID="{5476103D-5668-415D-9E74-9CC4240BAA5C}" presName="Name56" presStyleLbl="parChTrans1D2" presStyleIdx="0" presStyleCnt="7"/>
      <dgm:spPr/>
      <dgm:t>
        <a:bodyPr/>
        <a:lstStyle/>
        <a:p>
          <a:endParaRPr lang="tr-TR"/>
        </a:p>
      </dgm:t>
    </dgm:pt>
    <dgm:pt modelId="{AFDE603B-226F-46AE-A100-37F7CEB7E31E}" type="pres">
      <dgm:prSet presAssocID="{A22DAD52-EC61-4865-B61F-78E5A9F31996}" presName="text0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B123920-FB5D-473F-A4A6-D8AB3EED0C67}" type="pres">
      <dgm:prSet presAssocID="{53B335CB-A063-417F-94A2-F522172DD978}" presName="Name56" presStyleLbl="parChTrans1D2" presStyleIdx="1" presStyleCnt="7"/>
      <dgm:spPr/>
      <dgm:t>
        <a:bodyPr/>
        <a:lstStyle/>
        <a:p>
          <a:endParaRPr lang="tr-TR"/>
        </a:p>
      </dgm:t>
    </dgm:pt>
    <dgm:pt modelId="{21BD8DBF-F777-4C2F-947F-EA53E764AD5B}" type="pres">
      <dgm:prSet presAssocID="{1088F3CD-C2F8-4BA5-BBFE-572B43535FE1}" presName="text0" presStyleLbl="node1" presStyleIdx="2" presStyleCnt="8" custScaleX="12719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78C8CF3-FD88-4129-853A-485CE4AA2E86}" type="pres">
      <dgm:prSet presAssocID="{2B175A80-C45B-4822-9932-A30DF83ED735}" presName="Name56" presStyleLbl="parChTrans1D2" presStyleIdx="2" presStyleCnt="7"/>
      <dgm:spPr/>
      <dgm:t>
        <a:bodyPr/>
        <a:lstStyle/>
        <a:p>
          <a:endParaRPr lang="tr-TR"/>
        </a:p>
      </dgm:t>
    </dgm:pt>
    <dgm:pt modelId="{47C68E3C-93AC-45F7-8C38-94D2DEB3F104}" type="pres">
      <dgm:prSet presAssocID="{E494D955-1925-48EC-A8D4-C9F4FAD1F81C}" presName="text0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8ED9035-90A0-445F-B38E-2635CD7E9E50}" type="pres">
      <dgm:prSet presAssocID="{FD7D9C3C-67D6-4E26-8513-0EF08D101521}" presName="Name56" presStyleLbl="parChTrans1D2" presStyleIdx="3" presStyleCnt="7"/>
      <dgm:spPr/>
      <dgm:t>
        <a:bodyPr/>
        <a:lstStyle/>
        <a:p>
          <a:endParaRPr lang="tr-TR"/>
        </a:p>
      </dgm:t>
    </dgm:pt>
    <dgm:pt modelId="{7A324468-BF6D-4049-952F-1162512C1653}" type="pres">
      <dgm:prSet presAssocID="{6A3069F1-CCCD-49E3-8ED4-976B7A503ACA}" presName="text0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2231819-5DED-4F57-901B-FB146F7B06AE}" type="pres">
      <dgm:prSet presAssocID="{64FEC501-41AD-4C12-92F3-D8B77BEF0F9D}" presName="Name56" presStyleLbl="parChTrans1D2" presStyleIdx="4" presStyleCnt="7"/>
      <dgm:spPr/>
      <dgm:t>
        <a:bodyPr/>
        <a:lstStyle/>
        <a:p>
          <a:endParaRPr lang="tr-TR"/>
        </a:p>
      </dgm:t>
    </dgm:pt>
    <dgm:pt modelId="{AFBFC9D8-3D97-4B5E-9543-67BFE6D06E8E}" type="pres">
      <dgm:prSet presAssocID="{0CDB7A86-C24B-4B56-BDF5-336B3F4DD709}" presName="text0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8D9A6B1-6E06-485C-8980-3082026107AA}" type="pres">
      <dgm:prSet presAssocID="{8A099380-EF5A-4B1D-A01D-574546CA233F}" presName="Name56" presStyleLbl="parChTrans1D2" presStyleIdx="5" presStyleCnt="7"/>
      <dgm:spPr/>
      <dgm:t>
        <a:bodyPr/>
        <a:lstStyle/>
        <a:p>
          <a:endParaRPr lang="tr-TR"/>
        </a:p>
      </dgm:t>
    </dgm:pt>
    <dgm:pt modelId="{230DF5A1-4F96-438C-BEBF-432E7C4A9277}" type="pres">
      <dgm:prSet presAssocID="{442BAC70-ADDA-4F78-914C-52B443B0BF93}" presName="text0" presStyleLbl="node1" presStyleIdx="6" presStyleCnt="8" custScaleX="111374" custScaleY="10536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B128159-451D-408C-AB46-5EBCD02FC8A8}" type="pres">
      <dgm:prSet presAssocID="{C1381F35-D2A7-42E8-9494-36452DC98FCD}" presName="Name56" presStyleLbl="parChTrans1D2" presStyleIdx="6" presStyleCnt="7"/>
      <dgm:spPr/>
      <dgm:t>
        <a:bodyPr/>
        <a:lstStyle/>
        <a:p>
          <a:endParaRPr lang="tr-TR"/>
        </a:p>
      </dgm:t>
    </dgm:pt>
    <dgm:pt modelId="{1773564D-2AEE-496E-988C-01ED4A5E6402}" type="pres">
      <dgm:prSet presAssocID="{56C8097E-4AE2-440B-8C52-3AEAE584A797}" presName="text0" presStyleLbl="node1" presStyleIdx="7" presStyleCnt="8" custScaleX="10510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412064B-53D3-492A-A00A-83E2D72A43DC}" type="presOf" srcId="{FD7D9C3C-67D6-4E26-8513-0EF08D101521}" destId="{38ED9035-90A0-445F-B38E-2635CD7E9E50}" srcOrd="0" destOrd="0" presId="urn:microsoft.com/office/officeart/2008/layout/RadialCluster"/>
    <dgm:cxn modelId="{51202785-9D5D-41FD-A9A2-C7D0330CC5D6}" type="presOf" srcId="{64FEC501-41AD-4C12-92F3-D8B77BEF0F9D}" destId="{B2231819-5DED-4F57-901B-FB146F7B06AE}" srcOrd="0" destOrd="0" presId="urn:microsoft.com/office/officeart/2008/layout/RadialCluster"/>
    <dgm:cxn modelId="{93B6175F-2247-453C-8849-1505BBC59B79}" type="presOf" srcId="{0CDB7A86-C24B-4B56-BDF5-336B3F4DD709}" destId="{AFBFC9D8-3D97-4B5E-9543-67BFE6D06E8E}" srcOrd="0" destOrd="0" presId="urn:microsoft.com/office/officeart/2008/layout/RadialCluster"/>
    <dgm:cxn modelId="{C46189CC-3B79-4DAF-AA8B-C7B662FC6578}" type="presOf" srcId="{56C8097E-4AE2-440B-8C52-3AEAE584A797}" destId="{1773564D-2AEE-496E-988C-01ED4A5E6402}" srcOrd="0" destOrd="0" presId="urn:microsoft.com/office/officeart/2008/layout/RadialCluster"/>
    <dgm:cxn modelId="{8A864398-D18E-436D-A63A-9932482871A9}" type="presOf" srcId="{E494D955-1925-48EC-A8D4-C9F4FAD1F81C}" destId="{47C68E3C-93AC-45F7-8C38-94D2DEB3F104}" srcOrd="0" destOrd="0" presId="urn:microsoft.com/office/officeart/2008/layout/RadialCluster"/>
    <dgm:cxn modelId="{96ECC795-4CDF-4671-B73B-B50E335C541D}" type="presOf" srcId="{0B8B86BA-0BA9-40C9-A024-752DF1916AB9}" destId="{2D4194DE-02E3-4111-B2E3-DC3CD8B94A8B}" srcOrd="0" destOrd="0" presId="urn:microsoft.com/office/officeart/2008/layout/RadialCluster"/>
    <dgm:cxn modelId="{7252905F-85D8-4565-AF82-03CAC6D6D5BF}" srcId="{49BD3856-74EA-436E-8EF8-563C30200EC0}" destId="{E494D955-1925-48EC-A8D4-C9F4FAD1F81C}" srcOrd="2" destOrd="0" parTransId="{2B175A80-C45B-4822-9932-A30DF83ED735}" sibTransId="{533C46F3-111F-4EE0-98D4-5A2D4E5DB738}"/>
    <dgm:cxn modelId="{86B36470-2CA0-41F9-A1E8-1348E7AAF813}" srcId="{49BD3856-74EA-436E-8EF8-563C30200EC0}" destId="{A22DAD52-EC61-4865-B61F-78E5A9F31996}" srcOrd="0" destOrd="0" parTransId="{5476103D-5668-415D-9E74-9CC4240BAA5C}" sibTransId="{0E10E8B7-87BD-4A68-B174-245E81AFFEA4}"/>
    <dgm:cxn modelId="{A543AEE3-C948-4846-98B1-FB0954846BCC}" type="presOf" srcId="{8A099380-EF5A-4B1D-A01D-574546CA233F}" destId="{48D9A6B1-6E06-485C-8980-3082026107AA}" srcOrd="0" destOrd="0" presId="urn:microsoft.com/office/officeart/2008/layout/RadialCluster"/>
    <dgm:cxn modelId="{9A5FCEBE-5A40-4496-A6C7-CEACF1424B07}" srcId="{49BD3856-74EA-436E-8EF8-563C30200EC0}" destId="{56C8097E-4AE2-440B-8C52-3AEAE584A797}" srcOrd="6" destOrd="0" parTransId="{C1381F35-D2A7-42E8-9494-36452DC98FCD}" sibTransId="{1C7B35B1-2611-4634-A148-CA649A0318F8}"/>
    <dgm:cxn modelId="{3EEB0300-BDC5-4FF5-8DD2-D100489ADBFC}" type="presOf" srcId="{2B175A80-C45B-4822-9932-A30DF83ED735}" destId="{F78C8CF3-FD88-4129-853A-485CE4AA2E86}" srcOrd="0" destOrd="0" presId="urn:microsoft.com/office/officeart/2008/layout/RadialCluster"/>
    <dgm:cxn modelId="{1495DC71-2F59-41C8-97CB-E9CB1B8964C5}" type="presOf" srcId="{442BAC70-ADDA-4F78-914C-52B443B0BF93}" destId="{230DF5A1-4F96-438C-BEBF-432E7C4A9277}" srcOrd="0" destOrd="0" presId="urn:microsoft.com/office/officeart/2008/layout/RadialCluster"/>
    <dgm:cxn modelId="{90F81CF5-D44D-480F-8FAD-53D82C767BBD}" type="presOf" srcId="{6A3069F1-CCCD-49E3-8ED4-976B7A503ACA}" destId="{7A324468-BF6D-4049-952F-1162512C1653}" srcOrd="0" destOrd="0" presId="urn:microsoft.com/office/officeart/2008/layout/RadialCluster"/>
    <dgm:cxn modelId="{67625E60-8AC8-41A3-8DB7-2E480879A206}" srcId="{49BD3856-74EA-436E-8EF8-563C30200EC0}" destId="{0CDB7A86-C24B-4B56-BDF5-336B3F4DD709}" srcOrd="4" destOrd="0" parTransId="{64FEC501-41AD-4C12-92F3-D8B77BEF0F9D}" sibTransId="{2A12712B-2041-4D81-AC61-9A74F2A9339C}"/>
    <dgm:cxn modelId="{C9730F21-8BD1-45D4-80D3-C901F68A8F04}" type="presOf" srcId="{C1381F35-D2A7-42E8-9494-36452DC98FCD}" destId="{9B128159-451D-408C-AB46-5EBCD02FC8A8}" srcOrd="0" destOrd="0" presId="urn:microsoft.com/office/officeart/2008/layout/RadialCluster"/>
    <dgm:cxn modelId="{0243F41D-2E7B-4513-81EF-EADA836A4640}" type="presOf" srcId="{5476103D-5668-415D-9E74-9CC4240BAA5C}" destId="{D25EF12D-2D7E-4A87-B87A-D720341E22DF}" srcOrd="0" destOrd="0" presId="urn:microsoft.com/office/officeart/2008/layout/RadialCluster"/>
    <dgm:cxn modelId="{B14E3DC9-84BE-4282-B085-9E12215AA3F4}" type="presOf" srcId="{1088F3CD-C2F8-4BA5-BBFE-572B43535FE1}" destId="{21BD8DBF-F777-4C2F-947F-EA53E764AD5B}" srcOrd="0" destOrd="0" presId="urn:microsoft.com/office/officeart/2008/layout/RadialCluster"/>
    <dgm:cxn modelId="{7F3EADFF-C9E4-429C-8514-881A48E74FB0}" srcId="{49BD3856-74EA-436E-8EF8-563C30200EC0}" destId="{6A3069F1-CCCD-49E3-8ED4-976B7A503ACA}" srcOrd="3" destOrd="0" parTransId="{FD7D9C3C-67D6-4E26-8513-0EF08D101521}" sibTransId="{33D576EB-FEFA-4516-957D-54D666188884}"/>
    <dgm:cxn modelId="{74D47629-45CC-4E8F-8C36-DB7C5B132543}" srcId="{49BD3856-74EA-436E-8EF8-563C30200EC0}" destId="{442BAC70-ADDA-4F78-914C-52B443B0BF93}" srcOrd="5" destOrd="0" parTransId="{8A099380-EF5A-4B1D-A01D-574546CA233F}" sibTransId="{F306CBCB-F751-4E66-957B-E3BAC0D88911}"/>
    <dgm:cxn modelId="{B4061771-05F8-43D9-8ACF-79CAD756C226}" srcId="{49BD3856-74EA-436E-8EF8-563C30200EC0}" destId="{1088F3CD-C2F8-4BA5-BBFE-572B43535FE1}" srcOrd="1" destOrd="0" parTransId="{53B335CB-A063-417F-94A2-F522172DD978}" sibTransId="{649ADC09-9B62-405D-BEAE-7A8B11409E53}"/>
    <dgm:cxn modelId="{C78ADC55-407C-499A-91B3-9BA9C23BC62E}" type="presOf" srcId="{A22DAD52-EC61-4865-B61F-78E5A9F31996}" destId="{AFDE603B-226F-46AE-A100-37F7CEB7E31E}" srcOrd="0" destOrd="0" presId="urn:microsoft.com/office/officeart/2008/layout/RadialCluster"/>
    <dgm:cxn modelId="{A9A506E7-4BFF-485E-B64F-A053D86B028F}" type="presOf" srcId="{49BD3856-74EA-436E-8EF8-563C30200EC0}" destId="{321BB2A4-14EB-4DD8-A6F3-4EDFBC16D2D3}" srcOrd="0" destOrd="0" presId="urn:microsoft.com/office/officeart/2008/layout/RadialCluster"/>
    <dgm:cxn modelId="{F6DB2869-26C6-4464-B4AB-767408B3703C}" type="presOf" srcId="{53B335CB-A063-417F-94A2-F522172DD978}" destId="{9B123920-FB5D-473F-A4A6-D8AB3EED0C67}" srcOrd="0" destOrd="0" presId="urn:microsoft.com/office/officeart/2008/layout/RadialCluster"/>
    <dgm:cxn modelId="{CACCF927-8195-4815-8645-EAF8A67D1710}" srcId="{0B8B86BA-0BA9-40C9-A024-752DF1916AB9}" destId="{49BD3856-74EA-436E-8EF8-563C30200EC0}" srcOrd="0" destOrd="0" parTransId="{FCC1A0CD-10AC-4E61-B7E8-3A4BE713272C}" sibTransId="{FE177B90-92EB-4C44-9E10-4222E0026F01}"/>
    <dgm:cxn modelId="{C4765FEB-98E6-4725-8480-94F093CC6A42}" type="presParOf" srcId="{2D4194DE-02E3-4111-B2E3-DC3CD8B94A8B}" destId="{C16B5D47-78B5-462A-9B1F-7EC85CDB2F45}" srcOrd="0" destOrd="0" presId="urn:microsoft.com/office/officeart/2008/layout/RadialCluster"/>
    <dgm:cxn modelId="{CF84D5F1-51A5-43DF-B266-08248A389C77}" type="presParOf" srcId="{C16B5D47-78B5-462A-9B1F-7EC85CDB2F45}" destId="{321BB2A4-14EB-4DD8-A6F3-4EDFBC16D2D3}" srcOrd="0" destOrd="0" presId="urn:microsoft.com/office/officeart/2008/layout/RadialCluster"/>
    <dgm:cxn modelId="{50333297-0AB0-4800-BD96-97BB380FEF96}" type="presParOf" srcId="{C16B5D47-78B5-462A-9B1F-7EC85CDB2F45}" destId="{D25EF12D-2D7E-4A87-B87A-D720341E22DF}" srcOrd="1" destOrd="0" presId="urn:microsoft.com/office/officeart/2008/layout/RadialCluster"/>
    <dgm:cxn modelId="{21CD90AD-88A6-419A-82DA-7B922DF4F6B3}" type="presParOf" srcId="{C16B5D47-78B5-462A-9B1F-7EC85CDB2F45}" destId="{AFDE603B-226F-46AE-A100-37F7CEB7E31E}" srcOrd="2" destOrd="0" presId="urn:microsoft.com/office/officeart/2008/layout/RadialCluster"/>
    <dgm:cxn modelId="{FE39643D-9E0E-48E6-B5DF-FC44A185C1FF}" type="presParOf" srcId="{C16B5D47-78B5-462A-9B1F-7EC85CDB2F45}" destId="{9B123920-FB5D-473F-A4A6-D8AB3EED0C67}" srcOrd="3" destOrd="0" presId="urn:microsoft.com/office/officeart/2008/layout/RadialCluster"/>
    <dgm:cxn modelId="{4991E83C-8E9F-4156-87EB-D98B6F0A9999}" type="presParOf" srcId="{C16B5D47-78B5-462A-9B1F-7EC85CDB2F45}" destId="{21BD8DBF-F777-4C2F-947F-EA53E764AD5B}" srcOrd="4" destOrd="0" presId="urn:microsoft.com/office/officeart/2008/layout/RadialCluster"/>
    <dgm:cxn modelId="{73DD8B4F-93F9-470C-93B4-1225A2C83135}" type="presParOf" srcId="{C16B5D47-78B5-462A-9B1F-7EC85CDB2F45}" destId="{F78C8CF3-FD88-4129-853A-485CE4AA2E86}" srcOrd="5" destOrd="0" presId="urn:microsoft.com/office/officeart/2008/layout/RadialCluster"/>
    <dgm:cxn modelId="{63AD5CFA-A2D5-4435-9E53-7704D271EA4C}" type="presParOf" srcId="{C16B5D47-78B5-462A-9B1F-7EC85CDB2F45}" destId="{47C68E3C-93AC-45F7-8C38-94D2DEB3F104}" srcOrd="6" destOrd="0" presId="urn:microsoft.com/office/officeart/2008/layout/RadialCluster"/>
    <dgm:cxn modelId="{AE41F37F-5E7C-486C-A430-05A444E4ED34}" type="presParOf" srcId="{C16B5D47-78B5-462A-9B1F-7EC85CDB2F45}" destId="{38ED9035-90A0-445F-B38E-2635CD7E9E50}" srcOrd="7" destOrd="0" presId="urn:microsoft.com/office/officeart/2008/layout/RadialCluster"/>
    <dgm:cxn modelId="{99A5ADF2-F205-4A94-A6E5-816E3263E0EE}" type="presParOf" srcId="{C16B5D47-78B5-462A-9B1F-7EC85CDB2F45}" destId="{7A324468-BF6D-4049-952F-1162512C1653}" srcOrd="8" destOrd="0" presId="urn:microsoft.com/office/officeart/2008/layout/RadialCluster"/>
    <dgm:cxn modelId="{F0CBDB43-9819-476D-AE48-35DFD0B520FC}" type="presParOf" srcId="{C16B5D47-78B5-462A-9B1F-7EC85CDB2F45}" destId="{B2231819-5DED-4F57-901B-FB146F7B06AE}" srcOrd="9" destOrd="0" presId="urn:microsoft.com/office/officeart/2008/layout/RadialCluster"/>
    <dgm:cxn modelId="{9929650D-CF7D-4E43-BE13-7BC992AF5916}" type="presParOf" srcId="{C16B5D47-78B5-462A-9B1F-7EC85CDB2F45}" destId="{AFBFC9D8-3D97-4B5E-9543-67BFE6D06E8E}" srcOrd="10" destOrd="0" presId="urn:microsoft.com/office/officeart/2008/layout/RadialCluster"/>
    <dgm:cxn modelId="{9A3C4B52-28AD-4565-9CB0-CC0BCF6E099F}" type="presParOf" srcId="{C16B5D47-78B5-462A-9B1F-7EC85CDB2F45}" destId="{48D9A6B1-6E06-485C-8980-3082026107AA}" srcOrd="11" destOrd="0" presId="urn:microsoft.com/office/officeart/2008/layout/RadialCluster"/>
    <dgm:cxn modelId="{0BAE321B-EA13-436E-948C-4A6FD4469800}" type="presParOf" srcId="{C16B5D47-78B5-462A-9B1F-7EC85CDB2F45}" destId="{230DF5A1-4F96-438C-BEBF-432E7C4A9277}" srcOrd="12" destOrd="0" presId="urn:microsoft.com/office/officeart/2008/layout/RadialCluster"/>
    <dgm:cxn modelId="{803AA9E1-6724-4C1B-A76B-CF8A2ADBB6CD}" type="presParOf" srcId="{C16B5D47-78B5-462A-9B1F-7EC85CDB2F45}" destId="{9B128159-451D-408C-AB46-5EBCD02FC8A8}" srcOrd="13" destOrd="0" presId="urn:microsoft.com/office/officeart/2008/layout/RadialCluster"/>
    <dgm:cxn modelId="{F9D45085-560E-4DAA-B189-96FDC160DA04}" type="presParOf" srcId="{C16B5D47-78B5-462A-9B1F-7EC85CDB2F45}" destId="{1773564D-2AEE-496E-988C-01ED4A5E6402}" srcOrd="1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D1AF00-0450-4C4C-BE83-77F4552313FC}">
      <dsp:nvSpPr>
        <dsp:cNvPr id="0" name=""/>
        <dsp:cNvSpPr/>
      </dsp:nvSpPr>
      <dsp:spPr>
        <a:xfrm>
          <a:off x="19795" y="1218716"/>
          <a:ext cx="2866009" cy="143300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/>
            <a:t>Postür</a:t>
          </a:r>
          <a:endParaRPr lang="tr-TR" sz="1800" kern="1200" dirty="0"/>
        </a:p>
      </dsp:txBody>
      <dsp:txXfrm>
        <a:off x="61766" y="1260687"/>
        <a:ext cx="2782067" cy="1349062"/>
      </dsp:txXfrm>
    </dsp:sp>
    <dsp:sp modelId="{3FFDC031-C0E6-4AE6-8ADF-8B2EA9579671}">
      <dsp:nvSpPr>
        <dsp:cNvPr id="0" name=""/>
        <dsp:cNvSpPr/>
      </dsp:nvSpPr>
      <dsp:spPr>
        <a:xfrm rot="19437768">
          <a:off x="2751793" y="1489908"/>
          <a:ext cx="1400583" cy="66643"/>
        </a:xfrm>
        <a:custGeom>
          <a:avLst/>
          <a:gdLst/>
          <a:ahLst/>
          <a:cxnLst/>
          <a:rect l="0" t="0" r="0" b="0"/>
          <a:pathLst>
            <a:path>
              <a:moveTo>
                <a:pt x="0" y="33321"/>
              </a:moveTo>
              <a:lnTo>
                <a:pt x="1400583" y="33321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3417070" y="1488215"/>
        <a:ext cx="70029" cy="70029"/>
      </dsp:txXfrm>
    </dsp:sp>
    <dsp:sp modelId="{4D5DC4EE-36FF-480C-9F20-D668C4477BD2}">
      <dsp:nvSpPr>
        <dsp:cNvPr id="0" name=""/>
        <dsp:cNvSpPr/>
      </dsp:nvSpPr>
      <dsp:spPr>
        <a:xfrm>
          <a:off x="4018365" y="394738"/>
          <a:ext cx="2866009" cy="143300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/>
            <a:t>Statik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/>
            <a:t>. oturma, ayakta durma, uyuma sırasında </a:t>
          </a:r>
          <a:endParaRPr lang="tr-TR" sz="1800" kern="1200" dirty="0"/>
        </a:p>
      </dsp:txBody>
      <dsp:txXfrm>
        <a:off x="4060336" y="436709"/>
        <a:ext cx="2782067" cy="1349062"/>
      </dsp:txXfrm>
    </dsp:sp>
    <dsp:sp modelId="{F0E4C033-595D-41CD-8019-27E9A4579B17}">
      <dsp:nvSpPr>
        <dsp:cNvPr id="0" name=""/>
        <dsp:cNvSpPr/>
      </dsp:nvSpPr>
      <dsp:spPr>
        <a:xfrm rot="2162232">
          <a:off x="2751793" y="2313885"/>
          <a:ext cx="1400583" cy="66643"/>
        </a:xfrm>
        <a:custGeom>
          <a:avLst/>
          <a:gdLst/>
          <a:ahLst/>
          <a:cxnLst/>
          <a:rect l="0" t="0" r="0" b="0"/>
          <a:pathLst>
            <a:path>
              <a:moveTo>
                <a:pt x="0" y="33321"/>
              </a:moveTo>
              <a:lnTo>
                <a:pt x="1400583" y="33321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3417070" y="2312193"/>
        <a:ext cx="70029" cy="70029"/>
      </dsp:txXfrm>
    </dsp:sp>
    <dsp:sp modelId="{DBC76BA2-8979-483A-9ACE-1B490265F80B}">
      <dsp:nvSpPr>
        <dsp:cNvPr id="0" name=""/>
        <dsp:cNvSpPr/>
      </dsp:nvSpPr>
      <dsp:spPr>
        <a:xfrm>
          <a:off x="4018365" y="2042694"/>
          <a:ext cx="2866009" cy="143300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/>
            <a:t>Dinamik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/>
            <a:t>. Yürüme, koşma, eğilme vs sırasında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800" kern="1200" dirty="0"/>
        </a:p>
      </dsp:txBody>
      <dsp:txXfrm>
        <a:off x="4060336" y="2084665"/>
        <a:ext cx="2782067" cy="13490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1BB2A4-14EB-4DD8-A6F3-4EDFBC16D2D3}">
      <dsp:nvSpPr>
        <dsp:cNvPr id="0" name=""/>
        <dsp:cNvSpPr/>
      </dsp:nvSpPr>
      <dsp:spPr>
        <a:xfrm>
          <a:off x="4139105" y="2649433"/>
          <a:ext cx="1638836" cy="153541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Anormal Kompenzatör Postür</a:t>
          </a:r>
          <a:endParaRPr lang="tr-TR" sz="1600" kern="1200" dirty="0"/>
        </a:p>
      </dsp:txBody>
      <dsp:txXfrm>
        <a:off x="4214058" y="2724386"/>
        <a:ext cx="1488930" cy="1385506"/>
      </dsp:txXfrm>
    </dsp:sp>
    <dsp:sp modelId="{D25EF12D-2D7E-4A87-B87A-D720341E22DF}">
      <dsp:nvSpPr>
        <dsp:cNvPr id="0" name=""/>
        <dsp:cNvSpPr/>
      </dsp:nvSpPr>
      <dsp:spPr>
        <a:xfrm rot="16200000">
          <a:off x="4327096" y="2018006"/>
          <a:ext cx="126285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62854" y="0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DE603B-226F-46AE-A100-37F7CEB7E31E}">
      <dsp:nvSpPr>
        <dsp:cNvPr id="0" name=""/>
        <dsp:cNvSpPr/>
      </dsp:nvSpPr>
      <dsp:spPr>
        <a:xfrm>
          <a:off x="4298457" y="66446"/>
          <a:ext cx="1320132" cy="132013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Somatik distorsiyon</a:t>
          </a:r>
          <a:endParaRPr lang="tr-TR" sz="1600" kern="1200" dirty="0"/>
        </a:p>
      </dsp:txBody>
      <dsp:txXfrm>
        <a:off x="4362901" y="130890"/>
        <a:ext cx="1191244" cy="1191244"/>
      </dsp:txXfrm>
    </dsp:sp>
    <dsp:sp modelId="{9B123920-FB5D-473F-A4A6-D8AB3EED0C67}">
      <dsp:nvSpPr>
        <dsp:cNvPr id="0" name=""/>
        <dsp:cNvSpPr/>
      </dsp:nvSpPr>
      <dsp:spPr>
        <a:xfrm rot="19285714">
          <a:off x="5714249" y="2581652"/>
          <a:ext cx="5838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83887" y="0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BD8DBF-F777-4C2F-947F-EA53E764AD5B}">
      <dsp:nvSpPr>
        <dsp:cNvPr id="0" name=""/>
        <dsp:cNvSpPr/>
      </dsp:nvSpPr>
      <dsp:spPr>
        <a:xfrm>
          <a:off x="6222569" y="1079495"/>
          <a:ext cx="1679142" cy="132013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/>
            <a:t>Propriyosepsiyonun bozulması</a:t>
          </a:r>
          <a:endParaRPr lang="tr-TR" sz="1200" kern="1200" dirty="0"/>
        </a:p>
      </dsp:txBody>
      <dsp:txXfrm>
        <a:off x="6287013" y="1143939"/>
        <a:ext cx="1550254" cy="1191244"/>
      </dsp:txXfrm>
    </dsp:sp>
    <dsp:sp modelId="{F78C8CF3-FD88-4129-853A-485CE4AA2E86}">
      <dsp:nvSpPr>
        <dsp:cNvPr id="0" name=""/>
        <dsp:cNvSpPr/>
      </dsp:nvSpPr>
      <dsp:spPr>
        <a:xfrm rot="771429">
          <a:off x="5763236" y="3734686"/>
          <a:ext cx="117309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73095" y="0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C68E3C-93AC-45F7-8C38-94D2DEB3F104}">
      <dsp:nvSpPr>
        <dsp:cNvPr id="0" name=""/>
        <dsp:cNvSpPr/>
      </dsp:nvSpPr>
      <dsp:spPr>
        <a:xfrm>
          <a:off x="6921625" y="3355794"/>
          <a:ext cx="1320132" cy="132013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Zayıf yürüyüş</a:t>
          </a:r>
          <a:endParaRPr lang="tr-TR" sz="1600" kern="1200" dirty="0"/>
        </a:p>
      </dsp:txBody>
      <dsp:txXfrm>
        <a:off x="6986069" y="3420238"/>
        <a:ext cx="1191244" cy="1191244"/>
      </dsp:txXfrm>
    </dsp:sp>
    <dsp:sp modelId="{38ED9035-90A0-445F-B38E-2635CD7E9E50}">
      <dsp:nvSpPr>
        <dsp:cNvPr id="0" name=""/>
        <dsp:cNvSpPr/>
      </dsp:nvSpPr>
      <dsp:spPr>
        <a:xfrm rot="3857143">
          <a:off x="5015192" y="4683046"/>
          <a:ext cx="110591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05919" y="0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324468-BF6D-4049-952F-1162512C1653}">
      <dsp:nvSpPr>
        <dsp:cNvPr id="0" name=""/>
        <dsp:cNvSpPr/>
      </dsp:nvSpPr>
      <dsp:spPr>
        <a:xfrm>
          <a:off x="5465877" y="5181245"/>
          <a:ext cx="1320132" cy="132013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Fiziksel ve duyusal stres</a:t>
          </a:r>
          <a:endParaRPr lang="tr-TR" sz="1600" kern="1200" dirty="0"/>
        </a:p>
      </dsp:txBody>
      <dsp:txXfrm>
        <a:off x="5530321" y="5245689"/>
        <a:ext cx="1191244" cy="1191244"/>
      </dsp:txXfrm>
    </dsp:sp>
    <dsp:sp modelId="{B2231819-5DED-4F57-901B-FB146F7B06AE}">
      <dsp:nvSpPr>
        <dsp:cNvPr id="0" name=""/>
        <dsp:cNvSpPr/>
      </dsp:nvSpPr>
      <dsp:spPr>
        <a:xfrm rot="6942857">
          <a:off x="3795936" y="4683046"/>
          <a:ext cx="110591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05919" y="0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BFC9D8-3D97-4B5E-9543-67BFE6D06E8E}">
      <dsp:nvSpPr>
        <dsp:cNvPr id="0" name=""/>
        <dsp:cNvSpPr/>
      </dsp:nvSpPr>
      <dsp:spPr>
        <a:xfrm>
          <a:off x="3131038" y="5181245"/>
          <a:ext cx="1320132" cy="132013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Kronik topallık</a:t>
          </a:r>
          <a:endParaRPr lang="tr-TR" sz="1600" kern="1200" dirty="0"/>
        </a:p>
      </dsp:txBody>
      <dsp:txXfrm>
        <a:off x="3195482" y="5245689"/>
        <a:ext cx="1191244" cy="1191244"/>
      </dsp:txXfrm>
    </dsp:sp>
    <dsp:sp modelId="{48D9A6B1-6E06-485C-8980-3082026107AA}">
      <dsp:nvSpPr>
        <dsp:cNvPr id="0" name=""/>
        <dsp:cNvSpPr/>
      </dsp:nvSpPr>
      <dsp:spPr>
        <a:xfrm rot="10028571">
          <a:off x="3056757" y="3726118"/>
          <a:ext cx="109608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96088" y="0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0DF5A1-4F96-438C-BEBF-432E7C4A9277}">
      <dsp:nvSpPr>
        <dsp:cNvPr id="0" name=""/>
        <dsp:cNvSpPr/>
      </dsp:nvSpPr>
      <dsp:spPr>
        <a:xfrm>
          <a:off x="1600213" y="3320408"/>
          <a:ext cx="1470284" cy="13909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smtClean="0"/>
            <a:t>Yaralanmaya yatkınlık</a:t>
          </a:r>
          <a:endParaRPr lang="tr-TR" sz="1400" kern="1200" dirty="0"/>
        </a:p>
      </dsp:txBody>
      <dsp:txXfrm>
        <a:off x="1668111" y="3388306"/>
        <a:ext cx="1334488" cy="1255109"/>
      </dsp:txXfrm>
    </dsp:sp>
    <dsp:sp modelId="{9B128159-451D-408C-AB46-5EBCD02FC8A8}">
      <dsp:nvSpPr>
        <dsp:cNvPr id="0" name=""/>
        <dsp:cNvSpPr/>
      </dsp:nvSpPr>
      <dsp:spPr>
        <a:xfrm rot="13114286">
          <a:off x="3466266" y="2528239"/>
          <a:ext cx="75522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55221" y="0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73564D-2AEE-496E-988C-01ED4A5E6402}">
      <dsp:nvSpPr>
        <dsp:cNvPr id="0" name=""/>
        <dsp:cNvSpPr/>
      </dsp:nvSpPr>
      <dsp:spPr>
        <a:xfrm>
          <a:off x="2161163" y="1079495"/>
          <a:ext cx="1387486" cy="132013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İyileşmenin gecikmesi</a:t>
          </a:r>
          <a:endParaRPr lang="tr-TR" sz="1600" kern="1200" dirty="0"/>
        </a:p>
      </dsp:txBody>
      <dsp:txXfrm>
        <a:off x="2225607" y="1143939"/>
        <a:ext cx="1258598" cy="11912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FD3BD4-CB74-40B0-B8B2-264E168A0B44}" type="datetimeFigureOut">
              <a:rPr lang="tr-TR" smtClean="0"/>
              <a:t>6.10.2021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ACAF7C-D152-409E-885A-6A07B604B8F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47933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CAF7C-D152-409E-885A-6A07B604B8F7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8179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4931F-81A3-4062-A528-8FA57B096623}" type="datetime1">
              <a:rPr lang="tr-TR" smtClean="0"/>
              <a:t>6.10.2021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924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727F3-9202-485A-906C-0B5FFD929806}" type="datetime1">
              <a:rPr lang="tr-TR" smtClean="0"/>
              <a:t>6.10.2021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07413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21E49-1787-4DF9-AD13-DC8091AFC0BE}" type="datetime1">
              <a:rPr lang="tr-TR" smtClean="0"/>
              <a:t>6.10.2021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9492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4F76E-07A4-4C83-B7D0-9017E22B1D16}" type="datetime1">
              <a:rPr lang="tr-TR" smtClean="0"/>
              <a:t>6.10.2021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‹#›</a:t>
            </a:fld>
            <a:endParaRPr lang="tr-TR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00383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1C3D1-41C0-43B4-87B7-E63495EE38BE}" type="datetime1">
              <a:rPr lang="tr-TR" smtClean="0"/>
              <a:t>6.10.2021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08537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0F593-42B7-4F10-81B0-EC93B9D14031}" type="datetime1">
              <a:rPr lang="tr-TR" smtClean="0"/>
              <a:t>6.10.2021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5423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23CFE-DF56-417E-984C-3CF54D4DF550}" type="datetime1">
              <a:rPr lang="tr-TR" smtClean="0"/>
              <a:t>6.10.2021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01839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F2022-E430-4BBE-A412-111BF265D557}" type="datetime1">
              <a:rPr lang="tr-TR" smtClean="0"/>
              <a:t>6.10.2021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77698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FEB8B-03B5-4FDF-A7A7-D96DA55F1BCD}" type="datetime1">
              <a:rPr lang="tr-TR" smtClean="0"/>
              <a:t>6.10.2021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3108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DC6EB-2A7D-4E98-B258-3C28C3426318}" type="datetime1">
              <a:rPr lang="tr-TR" smtClean="0"/>
              <a:t>6.10.2021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23289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F98C-FDA1-450B-A419-07A1DF26F52E}" type="datetime1">
              <a:rPr lang="tr-TR" smtClean="0"/>
              <a:t>6.10.2021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9276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0228-8DB5-4E0B-8EBE-17D9C7BFD61B}" type="datetime1">
              <a:rPr lang="tr-TR" smtClean="0"/>
              <a:t>6.10.2021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95323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D4C4E-E199-4132-AB24-365B71516B62}" type="datetime1">
              <a:rPr lang="tr-TR" smtClean="0"/>
              <a:t>6.10.2021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7902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D7CD8-C1BB-40CA-B984-7BC8422FB418}" type="datetime1">
              <a:rPr lang="tr-TR" smtClean="0"/>
              <a:t>6.10.2021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94448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E4215-1337-4589-A281-62581D708B3C}" type="datetime1">
              <a:rPr lang="tr-TR" smtClean="0"/>
              <a:t>6.10.2021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4251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0F39-CC26-4C8B-B5E0-F1C2839CFDD2}" type="datetime1">
              <a:rPr lang="tr-TR" smtClean="0"/>
              <a:t>6.10.2021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7453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783FA-B9F2-4534-8CC4-CE9084978495}" type="datetime1">
              <a:rPr lang="tr-TR" smtClean="0"/>
              <a:t>6.10.2021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31779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91A364F-581B-4BC4-A40B-F9CFED14AFD0}" type="datetime1">
              <a:rPr lang="tr-TR" smtClean="0"/>
              <a:t>6.10.2021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346C5BC-4C03-4EBF-AE6D-E159B82B1A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776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ivcjournal.com/normal-and-abnormal-equine-posture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790769" y="2493127"/>
            <a:ext cx="8689976" cy="1722781"/>
          </a:xfrm>
        </p:spPr>
        <p:txBody>
          <a:bodyPr>
            <a:normAutofit/>
          </a:bodyPr>
          <a:lstStyle/>
          <a:p>
            <a:r>
              <a:rPr lang="tr-TR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Fizik tedavi </a:t>
            </a:r>
            <a:r>
              <a:rPr lang="tr-TR" sz="5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tr-TR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rehabilitasyon</a:t>
            </a:r>
            <a:endParaRPr lang="tr-TR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3734719" y="4524105"/>
            <a:ext cx="4802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Dr. Pınar CAN</a:t>
            </a:r>
          </a:p>
          <a:p>
            <a:pPr algn="ctr"/>
            <a:r>
              <a:rPr lang="tr-TR" dirty="0" smtClean="0"/>
              <a:t>pcan@ankara.edu.tr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0304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407843" y="1835068"/>
            <a:ext cx="9106168" cy="2736819"/>
          </a:xfrm>
        </p:spPr>
        <p:txBody>
          <a:bodyPr/>
          <a:lstStyle/>
          <a:p>
            <a:r>
              <a:rPr lang="tr-TR" dirty="0"/>
              <a:t>Nöromüsküler anatomofizyoloji</a:t>
            </a:r>
            <a:br>
              <a:rPr lang="tr-TR" dirty="0"/>
            </a:b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F98C-FDA1-450B-A419-07A1DF26F52E}" type="datetime1">
              <a:rPr lang="tr-TR" smtClean="0"/>
              <a:t>6.10.2021</a:t>
            </a:fld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6829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273840"/>
          </a:xfrm>
        </p:spPr>
        <p:txBody>
          <a:bodyPr/>
          <a:lstStyle/>
          <a:p>
            <a:r>
              <a:rPr lang="tr-TR" cap="none" dirty="0" smtClean="0"/>
              <a:t>Postür?</a:t>
            </a:r>
            <a:endParaRPr lang="tr-TR" cap="none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914400" y="1681417"/>
            <a:ext cx="10363826" cy="1304363"/>
          </a:xfrm>
        </p:spPr>
        <p:txBody>
          <a:bodyPr/>
          <a:lstStyle/>
          <a:p>
            <a:r>
              <a:rPr lang="tr-TR" cap="none" dirty="0"/>
              <a:t>ya kas aktivitesi sırasında destekle ya da stabiliteyi sürdürmek için çalışan bir grup kas tarafından gerçekleştirilen koordineli hareket sonucunda vücudun </a:t>
            </a:r>
            <a:r>
              <a:rPr lang="tr-TR" cap="none" dirty="0" smtClean="0"/>
              <a:t>aldığı pozisyon (duruş) </a:t>
            </a:r>
            <a:r>
              <a:rPr lang="tr-TR" cap="none" dirty="0"/>
              <a:t>olarak tanımlanır.</a:t>
            </a:r>
            <a:endParaRPr lang="tr-TR" cap="none" dirty="0" smtClean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DC6EB-2A7D-4E98-B258-3C28C3426318}" type="datetime1">
              <a:rPr lang="tr-TR" smtClean="0"/>
              <a:t>6.10.2021</a:t>
            </a:fld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11</a:t>
            </a:fld>
            <a:endParaRPr lang="tr-TR"/>
          </a:p>
        </p:txBody>
      </p:sp>
      <p:graphicFrame>
        <p:nvGraphicFramePr>
          <p:cNvPr id="6" name="Diyagram 5"/>
          <p:cNvGraphicFramePr/>
          <p:nvPr>
            <p:extLst>
              <p:ext uri="{D42A27DB-BD31-4B8C-83A1-F6EECF244321}">
                <p14:modId xmlns:p14="http://schemas.microsoft.com/office/powerpoint/2010/main" val="234183777"/>
              </p:ext>
            </p:extLst>
          </p:nvPr>
        </p:nvGraphicFramePr>
        <p:xfrm>
          <a:off x="1422400" y="2774838"/>
          <a:ext cx="6890327" cy="3870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6865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346794"/>
          </a:xfrm>
        </p:spPr>
        <p:txBody>
          <a:bodyPr/>
          <a:lstStyle/>
          <a:p>
            <a:r>
              <a:rPr lang="tr-TR" cap="none" dirty="0" smtClean="0"/>
              <a:t>Postür neden önemli?</a:t>
            </a:r>
            <a:endParaRPr lang="tr-TR" cap="none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913775" y="1965311"/>
            <a:ext cx="10363826" cy="1789272"/>
          </a:xfrm>
        </p:spPr>
        <p:txBody>
          <a:bodyPr>
            <a:normAutofit/>
          </a:bodyPr>
          <a:lstStyle/>
          <a:p>
            <a:r>
              <a:rPr lang="tr-TR" cap="none" dirty="0" smtClean="0"/>
              <a:t>Zayıf postür (duruş), önemli ölçüde primer yaralanma ve sekonder disfonksiyon ile ilişkilidir.</a:t>
            </a:r>
          </a:p>
          <a:p>
            <a:r>
              <a:rPr lang="tr-TR" cap="none" dirty="0" smtClean="0"/>
              <a:t>Atlarda oldukça önemlidir</a:t>
            </a:r>
            <a:r>
              <a:rPr lang="tr-TR" cap="none" dirty="0"/>
              <a:t>, çünkü karmaşık </a:t>
            </a:r>
            <a:r>
              <a:rPr lang="tr-TR" cap="none" dirty="0" smtClean="0"/>
              <a:t>nöral-musküler-iskelet </a:t>
            </a:r>
            <a:r>
              <a:rPr lang="tr-TR" cap="none" dirty="0"/>
              <a:t>sisteminin nasıl çalıştığını anlamamıza yardımcı olur.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DC6EB-2A7D-4E98-B258-3C28C3426318}" type="datetime1">
              <a:rPr lang="tr-TR" smtClean="0"/>
              <a:t>6.10.2021</a:t>
            </a:fld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12</a:t>
            </a:fld>
            <a:endParaRPr lang="tr-TR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839" y="4020298"/>
            <a:ext cx="3103133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7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52093"/>
          </a:xfrm>
        </p:spPr>
        <p:txBody>
          <a:bodyPr/>
          <a:lstStyle/>
          <a:p>
            <a:r>
              <a:rPr lang="tr-TR" cap="none" dirty="0" smtClean="0"/>
              <a:t>Postürel değişiklikler</a:t>
            </a:r>
            <a:endParaRPr lang="tr-TR" cap="none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914400" y="1870610"/>
            <a:ext cx="10363826" cy="1913963"/>
          </a:xfrm>
        </p:spPr>
        <p:txBody>
          <a:bodyPr/>
          <a:lstStyle/>
          <a:p>
            <a:r>
              <a:rPr lang="tr-TR" cap="none" dirty="0"/>
              <a:t>Yırtıcılar doğada zayıf, hasta veya </a:t>
            </a:r>
            <a:r>
              <a:rPr lang="tr-TR" cap="none" dirty="0" smtClean="0"/>
              <a:t>topallayan </a:t>
            </a:r>
            <a:r>
              <a:rPr lang="tr-TR" cap="none" dirty="0"/>
              <a:t>bireyleri seçer</a:t>
            </a:r>
            <a:r>
              <a:rPr lang="tr-TR" cap="none" dirty="0" smtClean="0"/>
              <a:t>.</a:t>
            </a:r>
          </a:p>
          <a:p>
            <a:r>
              <a:rPr lang="tr-TR" cap="none" dirty="0"/>
              <a:t>Atlar, zayıflıklarını veya topallıklarını gizlemek için </a:t>
            </a:r>
            <a:r>
              <a:rPr lang="tr-TR" cap="none" dirty="0" smtClean="0"/>
              <a:t>postürel kompenzasyon stratejileri geliştirir. </a:t>
            </a:r>
          </a:p>
          <a:p>
            <a:r>
              <a:rPr lang="tr-TR" cap="none" dirty="0" smtClean="0"/>
              <a:t>Atlarda postürel değişiklikler subklinik topallığın belirteci olabilir.</a:t>
            </a:r>
          </a:p>
          <a:p>
            <a:endParaRPr lang="tr-TR" cap="none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DC6EB-2A7D-4E98-B258-3C28C3426318}" type="datetime1">
              <a:rPr lang="tr-TR" smtClean="0"/>
              <a:t>6.10.2021</a:t>
            </a:fld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13</a:t>
            </a:fld>
            <a:endParaRPr lang="tr-TR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586" y="3784573"/>
            <a:ext cx="4048095" cy="2706859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718" y="6491432"/>
            <a:ext cx="6096528" cy="22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6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E4215-1337-4589-A281-62581D708B3C}" type="datetime1">
              <a:rPr lang="tr-TR" smtClean="0"/>
              <a:t>6.10.2021</a:t>
            </a:fld>
            <a:endParaRPr lang="tr-TR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14</a:t>
            </a:fld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658" y="844485"/>
            <a:ext cx="5114987" cy="5316173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6390290" y="2662534"/>
            <a:ext cx="49713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Eğer ön sol bacak topallıyorsa, at </a:t>
            </a:r>
            <a:r>
              <a:rPr lang="tr-TR" dirty="0" err="1" smtClean="0"/>
              <a:t>kompanze</a:t>
            </a:r>
            <a:r>
              <a:rPr lang="tr-TR" dirty="0" smtClean="0"/>
              <a:t> etmek için ağırlığını </a:t>
            </a:r>
            <a:r>
              <a:rPr lang="tr-TR" dirty="0" err="1" smtClean="0"/>
              <a:t>diagonal</a:t>
            </a:r>
            <a:r>
              <a:rPr lang="tr-TR" dirty="0" smtClean="0"/>
              <a:t> arka bacağa aktarır, bunu sağlamak için topallayan bacağı yere bastığında başını ve boynunu yukarı kaldırır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661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E4215-1337-4589-A281-62581D708B3C}" type="datetime1">
              <a:rPr lang="tr-TR" smtClean="0"/>
              <a:t>6.10.2021</a:t>
            </a:fld>
            <a:endParaRPr lang="tr-TR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15</a:t>
            </a:fld>
            <a:endParaRPr lang="tr-TR"/>
          </a:p>
        </p:txBody>
      </p:sp>
      <p:graphicFrame>
        <p:nvGraphicFramePr>
          <p:cNvPr id="4" name="Diyagram 3"/>
          <p:cNvGraphicFramePr/>
          <p:nvPr>
            <p:extLst>
              <p:ext uri="{D42A27DB-BD31-4B8C-83A1-F6EECF244321}">
                <p14:modId xmlns:p14="http://schemas.microsoft.com/office/powerpoint/2010/main" val="660176270"/>
              </p:ext>
            </p:extLst>
          </p:nvPr>
        </p:nvGraphicFramePr>
        <p:xfrm>
          <a:off x="1242290" y="123920"/>
          <a:ext cx="9841972" cy="6567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704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820453"/>
          </a:xfrm>
        </p:spPr>
        <p:txBody>
          <a:bodyPr>
            <a:normAutofit/>
          </a:bodyPr>
          <a:lstStyle/>
          <a:p>
            <a:r>
              <a:rPr lang="tr-TR" sz="3200" cap="none" dirty="0" smtClean="0"/>
              <a:t>Anormal postürel değişikliklerin sebepleri</a:t>
            </a:r>
            <a:endParaRPr lang="tr-TR" sz="3200" cap="none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910456" y="1438970"/>
            <a:ext cx="6969462" cy="2802116"/>
          </a:xfrm>
        </p:spPr>
        <p:txBody>
          <a:bodyPr>
            <a:normAutofit lnSpcReduction="10000"/>
          </a:bodyPr>
          <a:lstStyle/>
          <a:p>
            <a:r>
              <a:rPr lang="tr-TR" sz="1800" cap="none" dirty="0" smtClean="0"/>
              <a:t>Kısıtlı egzersiz</a:t>
            </a:r>
          </a:p>
          <a:p>
            <a:r>
              <a:rPr lang="tr-TR" sz="1800" cap="none" dirty="0" smtClean="0"/>
              <a:t>Rasyon değişiklikleri (çiğneme paternini değiştirerek temporomandibular eklem problemlerine yol açabilir, örn: ince kıyılmış kaba yem)</a:t>
            </a:r>
          </a:p>
          <a:p>
            <a:r>
              <a:rPr lang="tr-TR" sz="1800" cap="none" dirty="0" smtClean="0"/>
              <a:t>İnsanlar tarafından uygun olmayan şekilde güç uygulanması- uygun olmayan gem takılması ve çok fazla çekilmesi </a:t>
            </a:r>
          </a:p>
          <a:p>
            <a:r>
              <a:rPr lang="tr-TR" sz="1800" cap="none" dirty="0" smtClean="0"/>
              <a:t>Tırnak kesiminin düzgün yapılmaması </a:t>
            </a:r>
            <a:r>
              <a:rPr lang="tr-TR" sz="1800" cap="none" dirty="0"/>
              <a:t>– </a:t>
            </a:r>
            <a:r>
              <a:rPr lang="tr-TR" sz="1800" cap="none" dirty="0" smtClean="0"/>
              <a:t>özellikle uzun tırnaklar</a:t>
            </a:r>
          </a:p>
          <a:p>
            <a:r>
              <a:rPr lang="tr-TR" sz="1800" cap="none" dirty="0" smtClean="0"/>
              <a:t>Yetersiz diş bakımı - maloklüzyonlar</a:t>
            </a:r>
            <a:endParaRPr lang="tr-TR" sz="1800" cap="none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DC6EB-2A7D-4E98-B258-3C28C3426318}" type="datetime1">
              <a:rPr lang="tr-TR" smtClean="0"/>
              <a:t>6.10.2021</a:t>
            </a:fld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16</a:t>
            </a:fld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2"/>
          <a:srcRect r="50895"/>
          <a:stretch/>
        </p:blipFill>
        <p:spPr>
          <a:xfrm>
            <a:off x="8582703" y="1827068"/>
            <a:ext cx="2695523" cy="2938896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 rot="16200000">
            <a:off x="9577588" y="3095492"/>
            <a:ext cx="3577191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500" dirty="0"/>
              <a:t>https://www.americanfarriers.com/ext/resources/images/2012plus/2008/01/5730/before_after.jpg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31" y="4269798"/>
            <a:ext cx="2677871" cy="2142296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834931" y="6440807"/>
            <a:ext cx="2418243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600" dirty="0"/>
              <a:t>https://www.texasequinedentist.com/images/incisors.png</a:t>
            </a: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4283" y="4241086"/>
            <a:ext cx="3446463" cy="2154040"/>
          </a:xfrm>
          <a:prstGeom prst="rect">
            <a:avLst/>
          </a:prstGeom>
        </p:spPr>
      </p:pic>
      <p:sp>
        <p:nvSpPr>
          <p:cNvPr id="14" name="Dikdörtgen 13"/>
          <p:cNvSpPr/>
          <p:nvPr/>
        </p:nvSpPr>
        <p:spPr>
          <a:xfrm>
            <a:off x="4325937" y="6451204"/>
            <a:ext cx="6096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600" dirty="0"/>
              <a:t>https://www.quarterhorsenews.com/wp-content/uploads/2015/03/DMT_shank-800x500.jpg</a:t>
            </a:r>
          </a:p>
        </p:txBody>
      </p:sp>
    </p:spTree>
    <p:extLst>
      <p:ext uri="{BB962C8B-B14F-4D97-AF65-F5344CB8AC3E}">
        <p14:creationId xmlns:p14="http://schemas.microsoft.com/office/powerpoint/2010/main" val="304185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E4215-1337-4589-A281-62581D708B3C}" type="datetime1">
              <a:rPr lang="tr-TR" smtClean="0"/>
              <a:t>6.10.2021</a:t>
            </a:fld>
            <a:endParaRPr lang="tr-TR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17</a:t>
            </a:fld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767" y="1590892"/>
            <a:ext cx="9633234" cy="3507580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4144177" y="5144625"/>
            <a:ext cx="429979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900" dirty="0"/>
              <a:t>https://ivcjournal.com/wp-content/uploads/posture_figure1ab.jpg</a:t>
            </a:r>
          </a:p>
        </p:txBody>
      </p:sp>
    </p:spTree>
    <p:extLst>
      <p:ext uri="{BB962C8B-B14F-4D97-AF65-F5344CB8AC3E}">
        <p14:creationId xmlns:p14="http://schemas.microsoft.com/office/powerpoint/2010/main" val="37602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960901"/>
          </a:xfrm>
        </p:spPr>
        <p:txBody>
          <a:bodyPr>
            <a:normAutofit/>
          </a:bodyPr>
          <a:lstStyle/>
          <a:p>
            <a:r>
              <a:rPr lang="tr-TR" sz="2000" cap="none" dirty="0" smtClean="0"/>
              <a:t>Eğer bir at yapmasını istediğiniz şeyi yapmıyorsa;</a:t>
            </a:r>
            <a:endParaRPr lang="tr-TR" sz="2000" cap="none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913775" y="1702075"/>
            <a:ext cx="7585228" cy="1913962"/>
          </a:xfrm>
        </p:spPr>
        <p:txBody>
          <a:bodyPr>
            <a:normAutofit/>
          </a:bodyPr>
          <a:lstStyle/>
          <a:p>
            <a:r>
              <a:rPr lang="tr-TR" cap="none" dirty="0"/>
              <a:t>Ne yapmasını istediğinizi anlamamış olabilir</a:t>
            </a:r>
          </a:p>
          <a:p>
            <a:r>
              <a:rPr lang="tr-TR" cap="none" dirty="0"/>
              <a:t>Fiziksel kapasitesi istediğiniz hareketi yapmaya yetmiyor olabilir</a:t>
            </a:r>
          </a:p>
          <a:p>
            <a:r>
              <a:rPr lang="tr-TR" cap="none" dirty="0"/>
              <a:t>İstediğiniz hareketi yapmak ağrı duymasına sebebiyet veriyor olabilir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DC6EB-2A7D-4E98-B258-3C28C3426318}" type="datetime1">
              <a:rPr lang="tr-TR" smtClean="0"/>
              <a:t>6.10.2021</a:t>
            </a:fld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18</a:t>
            </a:fld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75" y="3799481"/>
            <a:ext cx="3306041" cy="2448919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843563" y="6248400"/>
            <a:ext cx="3446463" cy="278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600" dirty="0"/>
              <a:t>https://cdn.shortpixel.ai/client/q_lossy,ret_img,w_540/https://horseauthority.co/wp-content/uploads/2016/05/Q33.jpg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031" y="3799480"/>
            <a:ext cx="3670756" cy="2448919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4800118" y="6248400"/>
            <a:ext cx="3443337" cy="183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600" dirty="0"/>
              <a:t>https://www.medequestrian.co.uk/wp-content/uploads/2012/09/horses_534146.jpg</a:t>
            </a: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153" y="3533198"/>
            <a:ext cx="3185345" cy="235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62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151475"/>
          </a:xfrm>
        </p:spPr>
        <p:txBody>
          <a:bodyPr/>
          <a:lstStyle/>
          <a:p>
            <a:r>
              <a:rPr lang="tr-TR" cap="none" dirty="0" smtClean="0"/>
              <a:t>Fonksiyonel anatomi?</a:t>
            </a:r>
            <a:endParaRPr lang="tr-TR" cap="none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914400" y="1925879"/>
            <a:ext cx="10363826" cy="1350155"/>
          </a:xfrm>
        </p:spPr>
        <p:txBody>
          <a:bodyPr/>
          <a:lstStyle/>
          <a:p>
            <a:r>
              <a:rPr lang="tr-TR" cap="none" dirty="0" smtClean="0"/>
              <a:t>Hareket ve fiziksel aktivitenin fizyoanatomisi</a:t>
            </a:r>
          </a:p>
          <a:p>
            <a:r>
              <a:rPr lang="tr-TR" cap="none" dirty="0" smtClean="0">
                <a:solidFill>
                  <a:srgbClr val="FF0000"/>
                </a:solidFill>
              </a:rPr>
              <a:t>Biyomekaniğin</a:t>
            </a:r>
            <a:r>
              <a:rPr lang="tr-TR" cap="none" dirty="0" smtClean="0"/>
              <a:t> temel taşıdır</a:t>
            </a:r>
            <a:endParaRPr lang="tr-TR" cap="none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DC6EB-2A7D-4E98-B258-3C28C3426318}" type="datetime1">
              <a:rPr lang="tr-TR" smtClean="0"/>
              <a:t>6.10.2021</a:t>
            </a:fld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19</a:t>
            </a:fld>
            <a:endParaRPr lang="tr-TR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766" y="2937884"/>
            <a:ext cx="4432611" cy="3265791"/>
          </a:xfrm>
          <a:prstGeom prst="rect">
            <a:avLst/>
          </a:prstGeom>
        </p:spPr>
      </p:pic>
      <p:sp>
        <p:nvSpPr>
          <p:cNvPr id="12" name="Dikdörtgen 11"/>
          <p:cNvSpPr/>
          <p:nvPr/>
        </p:nvSpPr>
        <p:spPr>
          <a:xfrm>
            <a:off x="5832764" y="4287267"/>
            <a:ext cx="50569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dirty="0" smtClean="0"/>
              <a:t>At ve köpekte gallop sırasında sırt hareketlerinin farklılığı (Williams and McKenna, 2014)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160950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DERS akışı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2</a:t>
            </a:fld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E0AF1-3CD7-4B1B-BE2D-8EE16201DD0F}" type="datetime1">
              <a:rPr lang="tr-TR" smtClean="0"/>
              <a:t>6.10.2021</a:t>
            </a:fld>
            <a:endParaRPr lang="tr-TR"/>
          </a:p>
        </p:txBody>
      </p:sp>
      <p:sp>
        <p:nvSpPr>
          <p:cNvPr id="8" name="İçerik Yer Tutucusu 3"/>
          <p:cNvSpPr>
            <a:spLocks noGrp="1"/>
          </p:cNvSpPr>
          <p:nvPr>
            <p:ph sz="quarter" idx="13"/>
          </p:nvPr>
        </p:nvSpPr>
        <p:spPr>
          <a:xfrm>
            <a:off x="913775" y="2316417"/>
            <a:ext cx="5106027" cy="3698017"/>
          </a:xfrm>
        </p:spPr>
        <p:txBody>
          <a:bodyPr>
            <a:noAutofit/>
          </a:bodyPr>
          <a:lstStyle/>
          <a:p>
            <a:pPr lvl="0">
              <a:buClr>
                <a:prstClr val="black"/>
              </a:buClr>
            </a:pPr>
            <a:r>
              <a:rPr lang="tr-T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tr-TR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öromüsküler </a:t>
            </a:r>
            <a:r>
              <a:rPr lang="tr-TR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anatomofizyoloji</a:t>
            </a:r>
            <a:endParaRPr lang="tr-TR" cap="non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prstClr val="black"/>
              </a:buClr>
            </a:pPr>
            <a:r>
              <a:rPr lang="tr-TR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Anatomi ve temel biyomekanik konseptler</a:t>
            </a:r>
          </a:p>
          <a:p>
            <a:pPr lvl="0">
              <a:buClr>
                <a:prstClr val="black"/>
              </a:buClr>
            </a:pPr>
            <a:r>
              <a:rPr lang="tr-TR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 Atı –Bakımı</a:t>
            </a:r>
          </a:p>
          <a:p>
            <a:pPr lvl="0">
              <a:buClr>
                <a:prstClr val="black"/>
              </a:buClr>
            </a:pPr>
            <a:r>
              <a:rPr lang="tr-TR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 Atı – </a:t>
            </a:r>
            <a:r>
              <a:rPr lang="tr-TR" cap="non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Egzersiz</a:t>
            </a:r>
            <a:endParaRPr lang="tr-TR" cap="non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prstClr val="black"/>
              </a:buClr>
            </a:pPr>
            <a:r>
              <a:rPr lang="tr-TR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Masaj</a:t>
            </a:r>
          </a:p>
          <a:p>
            <a:pPr lvl="0">
              <a:buClr>
                <a:prstClr val="black"/>
              </a:buClr>
            </a:pPr>
            <a:r>
              <a:rPr lang="tr-TR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Elektroterapi</a:t>
            </a:r>
            <a:endParaRPr lang="tr-TR" cap="non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prstClr val="black"/>
              </a:buClr>
            </a:pPr>
            <a:r>
              <a:rPr lang="tr-TR" cap="non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Ultrasonoterapi</a:t>
            </a:r>
            <a:endParaRPr lang="tr-TR" cap="non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İçerik Yer Tutucusu 5"/>
          <p:cNvSpPr>
            <a:spLocks noGrp="1"/>
          </p:cNvSpPr>
          <p:nvPr>
            <p:ph sz="quarter" idx="14"/>
          </p:nvPr>
        </p:nvSpPr>
        <p:spPr>
          <a:xfrm>
            <a:off x="6096000" y="2316417"/>
            <a:ext cx="5105401" cy="3931983"/>
          </a:xfrm>
        </p:spPr>
        <p:txBody>
          <a:bodyPr>
            <a:normAutofit fontScale="92500" lnSpcReduction="10000"/>
          </a:bodyPr>
          <a:lstStyle/>
          <a:p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Lazer </a:t>
            </a:r>
            <a:r>
              <a:rPr lang="tr-TR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Terapi</a:t>
            </a:r>
          </a:p>
          <a:p>
            <a:r>
              <a:rPr lang="tr-TR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Termoterapi</a:t>
            </a:r>
          </a:p>
          <a:p>
            <a:r>
              <a:rPr lang="tr-TR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Hidroterapi</a:t>
            </a:r>
          </a:p>
          <a:p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Akupunktur ve Temel </a:t>
            </a:r>
            <a:r>
              <a:rPr lang="tr-TR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ilkeleri</a:t>
            </a:r>
          </a:p>
          <a:p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Akupunktur ve uygulama </a:t>
            </a:r>
            <a:r>
              <a:rPr lang="tr-TR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alanları</a:t>
            </a:r>
          </a:p>
          <a:p>
            <a:r>
              <a:rPr lang="tr-TR" cap="none" dirty="0" err="1">
                <a:latin typeface="Arial" panose="020B0604020202020204" pitchFamily="34" charset="0"/>
                <a:cs typeface="Arial" panose="020B0604020202020204" pitchFamily="34" charset="0"/>
              </a:rPr>
              <a:t>Tendo</a:t>
            </a:r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 ve eklem Hastalıklarında Fizik Tedavi </a:t>
            </a:r>
            <a:r>
              <a:rPr lang="tr-TR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Rehabilitasyon</a:t>
            </a:r>
          </a:p>
          <a:p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At Bel ağrısında Fizik Tedavi Rehabilitasyon</a:t>
            </a:r>
            <a:endParaRPr lang="tr-TR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54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E4215-1337-4589-A281-62581D708B3C}" type="datetime1">
              <a:rPr lang="tr-TR" smtClean="0"/>
              <a:t>6.10.2021</a:t>
            </a:fld>
            <a:endParaRPr lang="tr-TR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20</a:t>
            </a:fld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51" y="2156085"/>
            <a:ext cx="5911121" cy="4092315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328925" y="6248400"/>
            <a:ext cx="6096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700" dirty="0"/>
              <a:t>https://inkymousestudios.com/wp-content/uploads/2015/07/equine-skeletal-anatomy-poster.jpg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856" y="366602"/>
            <a:ext cx="5734962" cy="3978630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6707511" y="4402074"/>
            <a:ext cx="6096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700" dirty="0"/>
              <a:t>https://cdn.britannica.com/72/106172-050-12622D01/dog-skeleton.jpg</a:t>
            </a:r>
          </a:p>
        </p:txBody>
      </p:sp>
      <p:sp>
        <p:nvSpPr>
          <p:cNvPr id="9" name="Oval 8"/>
          <p:cNvSpPr/>
          <p:nvPr/>
        </p:nvSpPr>
        <p:spPr>
          <a:xfrm>
            <a:off x="1391320" y="2798618"/>
            <a:ext cx="3602182" cy="112653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Oval 9"/>
          <p:cNvSpPr/>
          <p:nvPr/>
        </p:nvSpPr>
        <p:spPr>
          <a:xfrm>
            <a:off x="6707511" y="914399"/>
            <a:ext cx="3602182" cy="112653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2" name="Düz Bağlayıcı 11"/>
          <p:cNvCxnSpPr>
            <a:stCxn id="10" idx="1"/>
          </p:cNvCxnSpPr>
          <p:nvPr/>
        </p:nvCxnSpPr>
        <p:spPr>
          <a:xfrm flipH="1" flipV="1">
            <a:off x="4779818" y="1066800"/>
            <a:ext cx="2455220" cy="1257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Düz Bağlayıcı 13"/>
          <p:cNvCxnSpPr>
            <a:stCxn id="9" idx="7"/>
          </p:cNvCxnSpPr>
          <p:nvPr/>
        </p:nvCxnSpPr>
        <p:spPr>
          <a:xfrm flipV="1">
            <a:off x="4465975" y="1094509"/>
            <a:ext cx="313843" cy="186908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Metin kutusu 14"/>
          <p:cNvSpPr txBox="1"/>
          <p:nvPr/>
        </p:nvSpPr>
        <p:spPr>
          <a:xfrm>
            <a:off x="1391320" y="697468"/>
            <a:ext cx="4240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Vertebral column=aksiyal iskelet</a:t>
            </a:r>
            <a:endParaRPr lang="tr-TR" dirty="0"/>
          </a:p>
        </p:txBody>
      </p:sp>
      <p:sp>
        <p:nvSpPr>
          <p:cNvPr id="16" name="Oval 15"/>
          <p:cNvSpPr/>
          <p:nvPr/>
        </p:nvSpPr>
        <p:spPr>
          <a:xfrm rot="1713362">
            <a:off x="1532447" y="3870364"/>
            <a:ext cx="540327" cy="1886729"/>
          </a:xfrm>
          <a:prstGeom prst="ellipse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Oval 16"/>
          <p:cNvSpPr/>
          <p:nvPr/>
        </p:nvSpPr>
        <p:spPr>
          <a:xfrm rot="1713362">
            <a:off x="3460134" y="3870363"/>
            <a:ext cx="540327" cy="1886729"/>
          </a:xfrm>
          <a:prstGeom prst="ellipse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Oval 17"/>
          <p:cNvSpPr/>
          <p:nvPr/>
        </p:nvSpPr>
        <p:spPr>
          <a:xfrm rot="784803">
            <a:off x="6898132" y="1900414"/>
            <a:ext cx="540327" cy="2377691"/>
          </a:xfrm>
          <a:prstGeom prst="ellipse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Oval 18"/>
          <p:cNvSpPr/>
          <p:nvPr/>
        </p:nvSpPr>
        <p:spPr>
          <a:xfrm rot="709418">
            <a:off x="9296813" y="2101505"/>
            <a:ext cx="540327" cy="2202193"/>
          </a:xfrm>
          <a:prstGeom prst="ellipse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21" name="Düz Bağlayıcı 20"/>
          <p:cNvCxnSpPr>
            <a:stCxn id="17" idx="6"/>
          </p:cNvCxnSpPr>
          <p:nvPr/>
        </p:nvCxnSpPr>
        <p:spPr>
          <a:xfrm>
            <a:off x="3967595" y="4942871"/>
            <a:ext cx="4012623" cy="474256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Düz Bağlayıcı 22"/>
          <p:cNvCxnSpPr>
            <a:stCxn id="19" idx="4"/>
          </p:cNvCxnSpPr>
          <p:nvPr/>
        </p:nvCxnSpPr>
        <p:spPr>
          <a:xfrm flipH="1">
            <a:off x="7994073" y="4280336"/>
            <a:ext cx="1347290" cy="1154181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Metin kutusu 23"/>
          <p:cNvSpPr txBox="1"/>
          <p:nvPr/>
        </p:nvSpPr>
        <p:spPr>
          <a:xfrm>
            <a:off x="6690812" y="5492586"/>
            <a:ext cx="3618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ekstremiteler=apendiküler iskelet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399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DC6EB-2A7D-4E98-B258-3C28C3426318}" type="datetime1">
              <a:rPr lang="tr-TR" smtClean="0"/>
              <a:t>6.10.2021</a:t>
            </a:fld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21</a:t>
            </a:fld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016" y="433098"/>
            <a:ext cx="4048125" cy="6072188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 rot="16200000">
            <a:off x="-1919012" y="3100372"/>
            <a:ext cx="6096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700" dirty="0"/>
              <a:t>https://skequestrian.files.wordpress.com/2018/12/a454e6df3f1ef979e8c8bbd5d24b9833.jpg?w=370&amp;h=&amp;crop=1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5477197" y="571878"/>
            <a:ext cx="3228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Kaslar kasılır ve gevşer</a:t>
            </a:r>
            <a:endParaRPr lang="tr-TR" dirty="0"/>
          </a:p>
        </p:txBody>
      </p:sp>
      <p:grpSp>
        <p:nvGrpSpPr>
          <p:cNvPr id="22" name="Grup 21"/>
          <p:cNvGrpSpPr/>
          <p:nvPr/>
        </p:nvGrpSpPr>
        <p:grpSpPr>
          <a:xfrm>
            <a:off x="5997545" y="750584"/>
            <a:ext cx="568036" cy="1278992"/>
            <a:chOff x="6026727" y="1140446"/>
            <a:chExt cx="568036" cy="1278992"/>
          </a:xfrm>
        </p:grpSpPr>
        <p:sp>
          <p:nvSpPr>
            <p:cNvPr id="9" name="Aşağı Ok 8"/>
            <p:cNvSpPr/>
            <p:nvPr/>
          </p:nvSpPr>
          <p:spPr>
            <a:xfrm>
              <a:off x="6026727" y="1311442"/>
              <a:ext cx="568036" cy="110799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0" name="Metin kutusu 9"/>
            <p:cNvSpPr txBox="1"/>
            <p:nvPr/>
          </p:nvSpPr>
          <p:spPr>
            <a:xfrm rot="16200000">
              <a:off x="5805054" y="1496107"/>
              <a:ext cx="10806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 smtClean="0"/>
                <a:t>Kuvvet</a:t>
              </a:r>
              <a:endParaRPr lang="tr-TR" dirty="0"/>
            </a:p>
          </p:txBody>
        </p:sp>
      </p:grpSp>
      <p:sp>
        <p:nvSpPr>
          <p:cNvPr id="12" name="Metin kutusu 11"/>
          <p:cNvSpPr txBox="1"/>
          <p:nvPr/>
        </p:nvSpPr>
        <p:spPr>
          <a:xfrm>
            <a:off x="5663045" y="2024560"/>
            <a:ext cx="1364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Tendon</a:t>
            </a:r>
            <a:endParaRPr lang="tr-TR" dirty="0"/>
          </a:p>
        </p:txBody>
      </p:sp>
      <p:sp>
        <p:nvSpPr>
          <p:cNvPr id="13" name="Oval 12"/>
          <p:cNvSpPr/>
          <p:nvPr/>
        </p:nvSpPr>
        <p:spPr>
          <a:xfrm>
            <a:off x="6083083" y="3512812"/>
            <a:ext cx="394855" cy="4861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6459533" y="3523561"/>
            <a:ext cx="2053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Eklem=kaldıraç</a:t>
            </a:r>
            <a:endParaRPr lang="tr-TR" dirty="0"/>
          </a:p>
        </p:txBody>
      </p:sp>
      <p:grpSp>
        <p:nvGrpSpPr>
          <p:cNvPr id="23" name="Grup 22"/>
          <p:cNvGrpSpPr/>
          <p:nvPr/>
        </p:nvGrpSpPr>
        <p:grpSpPr>
          <a:xfrm>
            <a:off x="5970640" y="2143528"/>
            <a:ext cx="621846" cy="1359998"/>
            <a:chOff x="5999822" y="2568090"/>
            <a:chExt cx="621846" cy="1359998"/>
          </a:xfrm>
        </p:grpSpPr>
        <p:pic>
          <p:nvPicPr>
            <p:cNvPr id="15" name="Resim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99822" y="2794134"/>
              <a:ext cx="621846" cy="1133954"/>
            </a:xfrm>
            <a:prstGeom prst="rect">
              <a:avLst/>
            </a:prstGeom>
          </p:spPr>
        </p:pic>
        <p:sp>
          <p:nvSpPr>
            <p:cNvPr id="16" name="Metin kutusu 15"/>
            <p:cNvSpPr txBox="1"/>
            <p:nvPr/>
          </p:nvSpPr>
          <p:spPr>
            <a:xfrm rot="16200000">
              <a:off x="5805054" y="2923751"/>
              <a:ext cx="10806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 smtClean="0"/>
                <a:t>Kuvvet</a:t>
              </a:r>
              <a:endParaRPr lang="tr-TR" dirty="0"/>
            </a:p>
          </p:txBody>
        </p:sp>
      </p:grpSp>
      <p:sp>
        <p:nvSpPr>
          <p:cNvPr id="17" name="Metin kutusu 16"/>
          <p:cNvSpPr txBox="1"/>
          <p:nvPr/>
        </p:nvSpPr>
        <p:spPr>
          <a:xfrm>
            <a:off x="5928606" y="3988427"/>
            <a:ext cx="1378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Kemik</a:t>
            </a:r>
            <a:endParaRPr lang="tr-TR" dirty="0"/>
          </a:p>
        </p:txBody>
      </p:sp>
      <p:sp>
        <p:nvSpPr>
          <p:cNvPr id="20" name="Bükülü Ok 19"/>
          <p:cNvSpPr/>
          <p:nvPr/>
        </p:nvSpPr>
        <p:spPr>
          <a:xfrm flipV="1">
            <a:off x="6179980" y="4286553"/>
            <a:ext cx="771202" cy="747569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24" name="Metin kutusu 23"/>
          <p:cNvSpPr txBox="1"/>
          <p:nvPr/>
        </p:nvSpPr>
        <p:spPr>
          <a:xfrm>
            <a:off x="7091251" y="4660337"/>
            <a:ext cx="2911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Hareket veya ayakta durma</a:t>
            </a:r>
            <a:endParaRPr lang="tr-TR" dirty="0"/>
          </a:p>
        </p:txBody>
      </p:sp>
      <p:sp>
        <p:nvSpPr>
          <p:cNvPr id="25" name="Dikdörtgen 24"/>
          <p:cNvSpPr/>
          <p:nvPr/>
        </p:nvSpPr>
        <p:spPr>
          <a:xfrm>
            <a:off x="7866719" y="1824963"/>
            <a:ext cx="361870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tr-TR" dirty="0" smtClean="0">
                <a:latin typeface="TimesNewRomanPSMT"/>
              </a:rPr>
              <a:t>kaldıraç </a:t>
            </a:r>
            <a:r>
              <a:rPr lang="tr-TR" dirty="0">
                <a:latin typeface="TimesNewRomanPSMT"/>
              </a:rPr>
              <a:t>ne kadar </a:t>
            </a:r>
            <a:r>
              <a:rPr lang="tr-TR" dirty="0" smtClean="0">
                <a:latin typeface="TimesNewRomanPSMT"/>
              </a:rPr>
              <a:t>verimli </a:t>
            </a:r>
            <a:r>
              <a:rPr lang="tr-TR" dirty="0">
                <a:latin typeface="TimesNewRomanPSMT"/>
              </a:rPr>
              <a:t>olursa, üretilen güç o kadar büyük ve üretilen hareket o kadar etkili </a:t>
            </a:r>
            <a:r>
              <a:rPr lang="tr-TR" dirty="0" smtClean="0">
                <a:latin typeface="TimesNewRomanPSMT"/>
              </a:rPr>
              <a:t>olur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0356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E4215-1337-4589-A281-62581D708B3C}" type="datetime1">
              <a:rPr lang="tr-TR" smtClean="0"/>
              <a:t>6.10.2021</a:t>
            </a:fld>
            <a:endParaRPr lang="tr-TR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22</a:t>
            </a:fld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272" y="504391"/>
            <a:ext cx="4338638" cy="4098655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 rot="16200000">
            <a:off x="6500830" y="2798910"/>
            <a:ext cx="340821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700" dirty="0"/>
              <a:t>http://wvc.com.au/wp/wp-content/uploads/2017/05/pony_trotting.png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1787236" y="4919994"/>
            <a:ext cx="8510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Yaralanma &gt;&gt; iskelet-kas ağrısı&gt;&gt; eklem fonksiyonunun bozulması&gt;&gt; statik ve dinamik postürde değişiklikler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7793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1288473" y="2228547"/>
            <a:ext cx="10363826" cy="2177199"/>
          </a:xfrm>
        </p:spPr>
        <p:txBody>
          <a:bodyPr>
            <a:normAutofit/>
          </a:bodyPr>
          <a:lstStyle/>
          <a:p>
            <a:r>
              <a:rPr lang="tr-TR" cap="none" dirty="0"/>
              <a:t>Yaralanma: Fiziksel travmanın kas-iskelet dokularına verdiği </a:t>
            </a:r>
            <a:r>
              <a:rPr lang="tr-TR" cap="none" dirty="0" smtClean="0"/>
              <a:t>hasardır.</a:t>
            </a:r>
          </a:p>
          <a:p>
            <a:r>
              <a:rPr lang="tr-TR" cap="none" dirty="0"/>
              <a:t>Bu tür bir travma sub-klinik olabilir ve gizli </a:t>
            </a:r>
            <a:r>
              <a:rPr lang="tr-TR" cap="none" dirty="0" smtClean="0"/>
              <a:t>postürel </a:t>
            </a:r>
            <a:r>
              <a:rPr lang="tr-TR" cap="none" dirty="0"/>
              <a:t>adaptasyonları tetikleyebilir </a:t>
            </a:r>
            <a:r>
              <a:rPr lang="tr-TR" cap="none" dirty="0" smtClean="0"/>
              <a:t>veya</a:t>
            </a:r>
          </a:p>
          <a:p>
            <a:r>
              <a:rPr lang="tr-TR" cap="none" dirty="0" smtClean="0"/>
              <a:t>büyük </a:t>
            </a:r>
            <a:r>
              <a:rPr lang="tr-TR" cap="none" dirty="0"/>
              <a:t>travmalar </a:t>
            </a:r>
            <a:r>
              <a:rPr lang="tr-TR" cap="none" dirty="0" smtClean="0"/>
              <a:t>kendileri de postürel adaptasyonlara neden olabilir.</a:t>
            </a:r>
            <a:endParaRPr lang="tr-TR" cap="none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DC6EB-2A7D-4E98-B258-3C28C3426318}" type="datetime1">
              <a:rPr lang="tr-TR" smtClean="0"/>
              <a:t>6.10.2021</a:t>
            </a:fld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3524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14400" y="345331"/>
            <a:ext cx="10364451" cy="1137105"/>
          </a:xfrm>
        </p:spPr>
        <p:txBody>
          <a:bodyPr>
            <a:normAutofit/>
          </a:bodyPr>
          <a:lstStyle/>
          <a:p>
            <a:r>
              <a:rPr lang="tr-TR" sz="2800" cap="none" dirty="0" smtClean="0"/>
              <a:t>Kas-iskelet </a:t>
            </a:r>
            <a:r>
              <a:rPr lang="tr-TR" sz="2800" cap="none" dirty="0"/>
              <a:t>sistemi dokularında kuvvetlerin etkisi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914400" y="1482436"/>
            <a:ext cx="10363826" cy="2651682"/>
          </a:xfrm>
        </p:spPr>
        <p:txBody>
          <a:bodyPr>
            <a:normAutofit/>
          </a:bodyPr>
          <a:lstStyle/>
          <a:p>
            <a:r>
              <a:rPr lang="tr-TR" u="sng" cap="none" dirty="0" smtClean="0"/>
              <a:t>Kemik</a:t>
            </a:r>
            <a:r>
              <a:rPr lang="tr-TR" cap="none" dirty="0" smtClean="0"/>
              <a:t>; </a:t>
            </a:r>
            <a:r>
              <a:rPr lang="tr-TR" cap="none" dirty="0"/>
              <a:t>oldukça uyumlu bir dokudur ve</a:t>
            </a:r>
            <a:endParaRPr lang="tr-TR" cap="none" dirty="0" smtClean="0"/>
          </a:p>
          <a:p>
            <a:r>
              <a:rPr lang="tr-TR" cap="none" dirty="0"/>
              <a:t>Yüklenmenin azaldığı iskelet bölgelerindeki kemik yoğunluğunu azaltarak ve artan yüke maruz kalan iskelet bölgelerindeki kemik yoğunluğunu artırarak yeniden modelleme yoluyla üzerine getirilen streslere ve zorlanmalara uyum sağlar</a:t>
            </a:r>
            <a:r>
              <a:rPr lang="tr-TR" cap="none" dirty="0" smtClean="0"/>
              <a:t>.</a:t>
            </a:r>
          </a:p>
          <a:p>
            <a:r>
              <a:rPr lang="tr-TR" cap="none" dirty="0" smtClean="0"/>
              <a:t>İmmobilizasyon </a:t>
            </a:r>
            <a:r>
              <a:rPr lang="tr-TR" cap="none" dirty="0"/>
              <a:t>&gt;&gt; </a:t>
            </a:r>
            <a:r>
              <a:rPr lang="tr-TR" cap="none" dirty="0" smtClean="0"/>
              <a:t>uzun süre uygulanan hastalarda kemiklerde osteoporoza neden olabilir.</a:t>
            </a:r>
            <a:endParaRPr lang="tr-TR" cap="none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DC6EB-2A7D-4E98-B258-3C28C3426318}" type="datetime1">
              <a:rPr lang="tr-TR" smtClean="0"/>
              <a:t>6.10.2021</a:t>
            </a:fld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24</a:t>
            </a:fld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047" y="4259550"/>
            <a:ext cx="2609963" cy="2231158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2377674" y="6490708"/>
            <a:ext cx="28401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 smtClean="0"/>
              <a:t>Jaworski et al., 1980</a:t>
            </a:r>
            <a:endParaRPr lang="tr-TR" sz="1400" dirty="0"/>
          </a:p>
        </p:txBody>
      </p:sp>
      <p:sp>
        <p:nvSpPr>
          <p:cNvPr id="8" name="Dikdörtgen 7"/>
          <p:cNvSpPr/>
          <p:nvPr/>
        </p:nvSpPr>
        <p:spPr>
          <a:xfrm>
            <a:off x="4510084" y="4835224"/>
            <a:ext cx="57930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dirty="0"/>
              <a:t>Kontrol (sol) ve </a:t>
            </a:r>
            <a:r>
              <a:rPr lang="tr-TR" sz="1600" dirty="0" smtClean="0"/>
              <a:t>deneysel olarak kırk hafta hareketsiz bırakılan (sağ) ekstremitelerde üçüncü metakarpal kemiğin antero-posterior </a:t>
            </a:r>
            <a:r>
              <a:rPr lang="tr-TR" sz="1600" dirty="0"/>
              <a:t>(Şekil 1) ve </a:t>
            </a:r>
            <a:r>
              <a:rPr lang="tr-TR" sz="1600" dirty="0" smtClean="0"/>
              <a:t>lateral </a:t>
            </a:r>
            <a:r>
              <a:rPr lang="tr-TR" sz="1600" dirty="0"/>
              <a:t>(Şekil 2) </a:t>
            </a:r>
            <a:r>
              <a:rPr lang="tr-TR" sz="1600" dirty="0" smtClean="0"/>
              <a:t>radyografileri.  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423145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057883"/>
          </a:xfrm>
        </p:spPr>
        <p:txBody>
          <a:bodyPr>
            <a:normAutofit/>
          </a:bodyPr>
          <a:lstStyle/>
          <a:p>
            <a:r>
              <a:rPr lang="tr-TR" sz="2800" cap="none" dirty="0"/>
              <a:t>Kas-iskelet sistemi dokularında kuvvetlerin etkisi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913775" y="1982286"/>
            <a:ext cx="6955607" cy="3787448"/>
          </a:xfrm>
        </p:spPr>
        <p:txBody>
          <a:bodyPr>
            <a:normAutofit lnSpcReduction="10000"/>
          </a:bodyPr>
          <a:lstStyle/>
          <a:p>
            <a:r>
              <a:rPr lang="tr-TR" u="sng" cap="none" dirty="0" smtClean="0"/>
              <a:t>Ligamentler</a:t>
            </a:r>
            <a:r>
              <a:rPr lang="tr-TR" cap="none" dirty="0" smtClean="0"/>
              <a:t>: kemikten kemiğe </a:t>
            </a:r>
            <a:r>
              <a:rPr lang="tr-TR" cap="none" dirty="0"/>
              <a:t>bağlanarak </a:t>
            </a:r>
            <a:r>
              <a:rPr lang="tr-TR" cap="none" dirty="0" smtClean="0"/>
              <a:t>eklemleri stabilize eder </a:t>
            </a:r>
          </a:p>
          <a:p>
            <a:r>
              <a:rPr lang="tr-TR" u="sng" cap="none" dirty="0" smtClean="0"/>
              <a:t>Tendonlar</a:t>
            </a:r>
            <a:r>
              <a:rPr lang="tr-TR" cap="none" dirty="0" smtClean="0"/>
              <a:t>: kasları kemiğe bağlar,</a:t>
            </a:r>
            <a:endParaRPr lang="tr-TR" cap="none" dirty="0"/>
          </a:p>
          <a:p>
            <a:r>
              <a:rPr lang="tr-TR" cap="none" dirty="0" smtClean="0"/>
              <a:t>Her ikisi de stres ve gerilmeye tepki verir</a:t>
            </a:r>
          </a:p>
          <a:p>
            <a:r>
              <a:rPr lang="tr-TR" cap="none" dirty="0" smtClean="0"/>
              <a:t>Egzersiz hipertrofiyi sağlar (fiberlerin çapını arttırır) ve bu yapıların güçlenmesini sağlar</a:t>
            </a:r>
          </a:p>
          <a:p>
            <a:r>
              <a:rPr lang="tr-TR" cap="none" dirty="0" smtClean="0"/>
              <a:t>Hareketsizlik (immobilizasyon) </a:t>
            </a:r>
            <a:r>
              <a:rPr lang="tr-TR" cap="none" dirty="0"/>
              <a:t>&gt;&gt; mukavemet ve </a:t>
            </a:r>
            <a:r>
              <a:rPr lang="tr-TR" cap="none" dirty="0" smtClean="0"/>
              <a:t>güçte </a:t>
            </a:r>
            <a:r>
              <a:rPr lang="tr-TR" cap="none" dirty="0"/>
              <a:t>hızlı bir </a:t>
            </a:r>
            <a:r>
              <a:rPr lang="tr-TR" cap="none" dirty="0" smtClean="0"/>
              <a:t>azalma </a:t>
            </a:r>
            <a:r>
              <a:rPr lang="tr-TR" cap="none" dirty="0"/>
              <a:t>ve glikozaminoglikanlar gibi önemli doku bileşenlerinin </a:t>
            </a:r>
            <a:r>
              <a:rPr lang="tr-TR" cap="none" dirty="0" smtClean="0"/>
              <a:t>kaybına neden olur</a:t>
            </a:r>
            <a:endParaRPr lang="tr-TR" cap="none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DC6EB-2A7D-4E98-B258-3C28C3426318}" type="datetime1">
              <a:rPr lang="tr-TR" smtClean="0"/>
              <a:t>6.10.2021</a:t>
            </a:fld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25</a:t>
            </a:fld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6786" y="1556729"/>
            <a:ext cx="3331440" cy="4326546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 rot="16200000">
            <a:off x="9110048" y="3407319"/>
            <a:ext cx="46441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700" dirty="0"/>
              <a:t>https://www.animal-mrt.com/images/blog/Cranial-Cruciate-Ligament__4e69/zoom462x600z80838cw572.jpg?77924f00347ee53dac499cfdd4fa259e</a:t>
            </a:r>
          </a:p>
        </p:txBody>
      </p:sp>
    </p:spTree>
    <p:extLst>
      <p:ext uri="{BB962C8B-B14F-4D97-AF65-F5344CB8AC3E}">
        <p14:creationId xmlns:p14="http://schemas.microsoft.com/office/powerpoint/2010/main" val="36251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158768"/>
          </a:xfrm>
        </p:spPr>
        <p:txBody>
          <a:bodyPr>
            <a:normAutofit/>
          </a:bodyPr>
          <a:lstStyle/>
          <a:p>
            <a:r>
              <a:rPr lang="tr-TR" sz="2800" cap="none" dirty="0"/>
              <a:t>Kas-iskelet sistemi dokularında kuvvetlerin etkisi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913775" y="1854559"/>
            <a:ext cx="10363826" cy="1725768"/>
          </a:xfrm>
        </p:spPr>
        <p:txBody>
          <a:bodyPr>
            <a:normAutofit fontScale="92500" lnSpcReduction="20000"/>
          </a:bodyPr>
          <a:lstStyle/>
          <a:p>
            <a:r>
              <a:rPr lang="tr-TR" u="sng" cap="none" dirty="0" smtClean="0"/>
              <a:t>Eklemler</a:t>
            </a:r>
            <a:r>
              <a:rPr lang="tr-TR" cap="none" dirty="0" smtClean="0"/>
              <a:t>: Her eklemin bir hareket açıklığı (range of motion-ROM) vardır.</a:t>
            </a:r>
          </a:p>
          <a:p>
            <a:r>
              <a:rPr lang="tr-TR" cap="none" dirty="0" smtClean="0"/>
              <a:t>ROM, ekleme spesifiktir ve bireysel yapıya bağlıdır</a:t>
            </a:r>
          </a:p>
          <a:p>
            <a:r>
              <a:rPr lang="tr-TR" cap="none" dirty="0"/>
              <a:t>Birden fazla hareket düzlemine sahip eklemlerin her düzlem için bir ROM'u </a:t>
            </a:r>
            <a:r>
              <a:rPr lang="tr-TR" cap="none" dirty="0" smtClean="0"/>
              <a:t>vardır</a:t>
            </a:r>
          </a:p>
          <a:p>
            <a:r>
              <a:rPr lang="tr-TR" cap="none" dirty="0"/>
              <a:t>Eklem yaralanması, eklem normal ROM'unu aştığında meydana gelir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DC6EB-2A7D-4E98-B258-3C28C3426318}" type="datetime1">
              <a:rPr lang="tr-TR" smtClean="0"/>
              <a:t>6.10.2021</a:t>
            </a:fld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26</a:t>
            </a:fld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654" y="3825571"/>
            <a:ext cx="4601083" cy="2086377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4199778" y="5911948"/>
            <a:ext cx="2356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 smtClean="0"/>
              <a:t>Sabancı and Ocal, 2016</a:t>
            </a: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327354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133010"/>
          </a:xfrm>
        </p:spPr>
        <p:txBody>
          <a:bodyPr>
            <a:normAutofit/>
          </a:bodyPr>
          <a:lstStyle/>
          <a:p>
            <a:r>
              <a:rPr lang="tr-TR" sz="2800" cap="none" dirty="0"/>
              <a:t>Kas-iskelet sistemi dokularında kuvvetlerin etkisi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913775" y="2105348"/>
            <a:ext cx="6029466" cy="3777927"/>
          </a:xfrm>
        </p:spPr>
        <p:txBody>
          <a:bodyPr>
            <a:normAutofit/>
          </a:bodyPr>
          <a:lstStyle/>
          <a:p>
            <a:r>
              <a:rPr lang="tr-TR" u="sng" cap="none" dirty="0" smtClean="0"/>
              <a:t>Fasiya</a:t>
            </a:r>
            <a:r>
              <a:rPr lang="tr-TR" cap="none" dirty="0"/>
              <a:t>: Hayvan duruşunda ve hareket düzenlemesinde kuvvet aktarıcı olarak belirgin bir role sahiptir</a:t>
            </a:r>
            <a:r>
              <a:rPr lang="tr-TR" cap="none" dirty="0" smtClean="0"/>
              <a:t>.</a:t>
            </a:r>
          </a:p>
          <a:p>
            <a:r>
              <a:rPr lang="tr-TR" cap="none" dirty="0" smtClean="0"/>
              <a:t>Fasyalar; </a:t>
            </a:r>
            <a:r>
              <a:rPr lang="tr-TR" cap="none" dirty="0"/>
              <a:t>kasları, kas gruplarını, kan damarlarını, sinirleri ve iç organları çevreleyen yoğun bağ dokulardır</a:t>
            </a:r>
            <a:r>
              <a:rPr lang="tr-TR" cap="none" dirty="0" smtClean="0"/>
              <a:t>.</a:t>
            </a:r>
          </a:p>
          <a:p>
            <a:r>
              <a:rPr lang="tr-TR" cap="none" dirty="0"/>
              <a:t>Fasyal dokular, hareket sırasında </a:t>
            </a:r>
            <a:r>
              <a:rPr lang="tr-TR" cap="none" dirty="0" smtClean="0"/>
              <a:t>postürel </a:t>
            </a:r>
            <a:r>
              <a:rPr lang="tr-TR" cap="none" dirty="0"/>
              <a:t>stabilite için dinamik enerji depolamada yaygın olarak kullanılır.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DC6EB-2A7D-4E98-B258-3C28C3426318}" type="datetime1">
              <a:rPr lang="tr-TR" smtClean="0"/>
              <a:t>6.10.2021</a:t>
            </a:fld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27</a:t>
            </a:fld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241" y="1889979"/>
            <a:ext cx="4666716" cy="3344334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8010468" y="5234313"/>
            <a:ext cx="35994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smtClean="0"/>
              <a:t>Chong and Davies, 2017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269524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107252"/>
          </a:xfrm>
        </p:spPr>
        <p:txBody>
          <a:bodyPr>
            <a:normAutofit/>
          </a:bodyPr>
          <a:lstStyle/>
          <a:p>
            <a:r>
              <a:rPr lang="tr-TR" sz="2800" cap="none" dirty="0" smtClean="0"/>
              <a:t>Propriosepsiyon</a:t>
            </a:r>
            <a:endParaRPr lang="tr-TR" sz="2800" cap="none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913775" y="2057999"/>
            <a:ext cx="10363826" cy="3424107"/>
          </a:xfrm>
        </p:spPr>
        <p:txBody>
          <a:bodyPr/>
          <a:lstStyle/>
          <a:p>
            <a:r>
              <a:rPr lang="tr-TR" cap="none" dirty="0"/>
              <a:t>Bir hayvanın </a:t>
            </a:r>
            <a:r>
              <a:rPr lang="tr-TR" cap="none" dirty="0" smtClean="0"/>
              <a:t>uzuvlarının/eklemlerinin, bu </a:t>
            </a:r>
            <a:r>
              <a:rPr lang="tr-TR" cap="none" dirty="0"/>
              <a:t>yapılara bakmadan uzayda ve zamanda</a:t>
            </a:r>
            <a:r>
              <a:rPr lang="tr-TR" cap="none" dirty="0" smtClean="0"/>
              <a:t> </a:t>
            </a:r>
            <a:r>
              <a:rPr lang="tr-TR" cap="none" dirty="0"/>
              <a:t>nerede </a:t>
            </a:r>
            <a:r>
              <a:rPr lang="tr-TR" cap="none" dirty="0" smtClean="0"/>
              <a:t>olduğunu bilme yeteneğidir.</a:t>
            </a:r>
          </a:p>
          <a:p>
            <a:r>
              <a:rPr lang="tr-TR" cap="none" dirty="0" smtClean="0"/>
              <a:t>Fasiyal </a:t>
            </a:r>
            <a:r>
              <a:rPr lang="tr-TR" cap="none" dirty="0"/>
              <a:t>ağ, Pacini </a:t>
            </a:r>
            <a:r>
              <a:rPr lang="tr-TR" cap="none" dirty="0" smtClean="0"/>
              <a:t>korpüskülleri, Golgi </a:t>
            </a:r>
            <a:r>
              <a:rPr lang="tr-TR" cap="none" dirty="0"/>
              <a:t>organları ve Ruffini uçları gibi çok özel nöral dokular dahil olmak üzere miyelinli duyusal sinir uçları tarafından yoğun bir şekilde innerve edildiği için bir duyu organı görevi görür</a:t>
            </a:r>
            <a:r>
              <a:rPr lang="tr-TR" cap="none" dirty="0" smtClean="0"/>
              <a:t>.</a:t>
            </a:r>
          </a:p>
          <a:p>
            <a:r>
              <a:rPr lang="tr-TR" cap="none" dirty="0"/>
              <a:t>Aslında fasiyal sistemin </a:t>
            </a:r>
            <a:r>
              <a:rPr lang="tr-TR" cap="none" dirty="0" smtClean="0"/>
              <a:t>kapsadığı alanlar düşünüldüğünde, fasialar vücuttaki </a:t>
            </a:r>
            <a:r>
              <a:rPr lang="tr-TR" cap="none" dirty="0"/>
              <a:t>en büyük duyu </a:t>
            </a:r>
            <a:r>
              <a:rPr lang="tr-TR" cap="none" dirty="0" smtClean="0"/>
              <a:t>organıdır.</a:t>
            </a:r>
            <a:endParaRPr lang="tr-TR" cap="none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DC6EB-2A7D-4E98-B258-3C28C3426318}" type="datetime1">
              <a:rPr lang="tr-TR" smtClean="0"/>
              <a:t>6.10.2021</a:t>
            </a:fld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27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863919"/>
          </a:xfrm>
        </p:spPr>
        <p:txBody>
          <a:bodyPr/>
          <a:lstStyle/>
          <a:p>
            <a:r>
              <a:rPr lang="tr-TR" cap="none" dirty="0" smtClean="0"/>
              <a:t>References </a:t>
            </a:r>
            <a:endParaRPr lang="tr-TR" cap="none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913775" y="2281707"/>
            <a:ext cx="10363826" cy="2650901"/>
          </a:xfrm>
        </p:spPr>
        <p:txBody>
          <a:bodyPr>
            <a:normAutofit/>
          </a:bodyPr>
          <a:lstStyle/>
          <a:p>
            <a:r>
              <a:rPr lang="tr-TR" sz="1600" cap="none" dirty="0" smtClean="0"/>
              <a:t>Gellman K. Normal </a:t>
            </a:r>
            <a:r>
              <a:rPr lang="tr-TR" sz="1600" cap="none" dirty="0"/>
              <a:t>and abnormal equine posture: how PRI can help performance and </a:t>
            </a:r>
            <a:r>
              <a:rPr lang="tr-TR" sz="1600" cap="none" dirty="0" smtClean="0"/>
              <a:t>health, 2015. </a:t>
            </a:r>
            <a:r>
              <a:rPr lang="tr-TR" sz="1600" cap="none" dirty="0"/>
              <a:t>access; </a:t>
            </a:r>
            <a:r>
              <a:rPr lang="tr-TR" sz="1600" cap="none" dirty="0">
                <a:hlinkClick r:id="rId2"/>
              </a:rPr>
              <a:t>https://ivcjournal.com/normal-and-abnormal-equine-posture</a:t>
            </a:r>
            <a:r>
              <a:rPr lang="tr-TR" sz="1600" cap="none" dirty="0" smtClean="0">
                <a:hlinkClick r:id="rId2"/>
              </a:rPr>
              <a:t>/</a:t>
            </a:r>
            <a:endParaRPr lang="tr-TR" sz="1600" cap="none" dirty="0" smtClean="0"/>
          </a:p>
          <a:p>
            <a:r>
              <a:rPr lang="tr-TR" sz="1600" cap="none" dirty="0"/>
              <a:t>Chong, T.E. and Davies, H.M.S. (2018), Investigating canine elbow joint stabilisation through mechanical constraints of the deep fascia and other soft tissues. J. Anat., 232: 407-421</a:t>
            </a:r>
            <a:r>
              <a:rPr lang="tr-TR" sz="1600" cap="none" dirty="0" smtClean="0"/>
              <a:t>.</a:t>
            </a:r>
          </a:p>
          <a:p>
            <a:r>
              <a:rPr lang="tr-TR" sz="1600" cap="none" dirty="0"/>
              <a:t>Williams G, McKenna </a:t>
            </a:r>
            <a:r>
              <a:rPr lang="tr-TR" sz="1600" cap="none" dirty="0" smtClean="0"/>
              <a:t>A (2014). </a:t>
            </a:r>
            <a:r>
              <a:rPr lang="tr-TR" sz="1600" cap="none" dirty="0"/>
              <a:t>An </a:t>
            </a:r>
            <a:r>
              <a:rPr lang="tr-TR" sz="1600" cap="none" dirty="0" smtClean="0"/>
              <a:t>introduction </a:t>
            </a:r>
            <a:r>
              <a:rPr lang="tr-TR" sz="1600" cap="none" dirty="0"/>
              <a:t>to </a:t>
            </a:r>
            <a:r>
              <a:rPr lang="tr-TR" sz="1600" cap="none" dirty="0" smtClean="0"/>
              <a:t>functional anatomy, In: Horse </a:t>
            </a:r>
            <a:r>
              <a:rPr lang="tr-TR" sz="1600" cap="none" dirty="0"/>
              <a:t>movement structure, function and </a:t>
            </a:r>
            <a:r>
              <a:rPr lang="tr-TR" sz="1600" cap="none" dirty="0" smtClean="0"/>
              <a:t>rehabilitation.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DC6EB-2A7D-4E98-B258-3C28C3426318}" type="datetime1">
              <a:rPr lang="tr-TR" smtClean="0"/>
              <a:t>6.10.2021</a:t>
            </a:fld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49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191243" y="789119"/>
            <a:ext cx="7426035" cy="1153558"/>
          </a:xfrm>
        </p:spPr>
        <p:txBody>
          <a:bodyPr/>
          <a:lstStyle/>
          <a:p>
            <a:pPr algn="l"/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Fizik tedavi veya fizyoterapi nedir?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1191243" y="1942677"/>
            <a:ext cx="7037530" cy="2980679"/>
          </a:xfrm>
        </p:spPr>
        <p:txBody>
          <a:bodyPr>
            <a:normAutofit lnSpcReduction="10000"/>
          </a:bodyPr>
          <a:lstStyle/>
          <a:p>
            <a:r>
              <a:rPr lang="tr-TR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Fizik tedavi, çeşitli bozukluklar</a:t>
            </a:r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, fonksiyonel sınırlamalar, engellilik ve diğer sağlıkla ilgili </a:t>
            </a:r>
            <a:r>
              <a:rPr lang="tr-TR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durumları olan hastaların teşhis, prognoz ve tedavi protokollerini belirlemek için muayenesini ve değerlendirilmesini kapsar (APTA).</a:t>
            </a:r>
          </a:p>
          <a:p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Fizik tedavi; yaşlılık, yaralanma, hastalık ya da çevresel faktörler nedeniyle hareket kabiliyeti bozulan bireylerde maksimum hareket ve fonksiyonel yeterliliği sağlamak için yapılan uygulamalardır (WCPT).</a:t>
            </a:r>
          </a:p>
          <a:p>
            <a:endParaRPr lang="tr-TR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r="36062"/>
          <a:stretch/>
        </p:blipFill>
        <p:spPr>
          <a:xfrm>
            <a:off x="5891526" y="4797179"/>
            <a:ext cx="2808012" cy="182270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8229" y="3386146"/>
            <a:ext cx="1838325" cy="248602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2467" y="1066377"/>
            <a:ext cx="2609850" cy="175260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008" y="5124459"/>
            <a:ext cx="3048000" cy="1495425"/>
          </a:xfrm>
          <a:prstGeom prst="rect">
            <a:avLst/>
          </a:prstGeom>
        </p:spPr>
      </p:pic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3</a:t>
            </a:fld>
            <a:endParaRPr lang="tr-TR"/>
          </a:p>
        </p:txBody>
      </p:sp>
      <p:sp>
        <p:nvSpPr>
          <p:cNvPr id="9" name="Veri Yer Tutucusu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C87C-7F07-47D4-A335-6A370C5493FB}" type="datetime1">
              <a:rPr lang="tr-TR" smtClean="0"/>
              <a:t>6.10.2021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0173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amaç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913774" y="2367093"/>
            <a:ext cx="10363826" cy="2346576"/>
          </a:xfrm>
        </p:spPr>
        <p:txBody>
          <a:bodyPr/>
          <a:lstStyle/>
          <a:p>
            <a:r>
              <a:rPr lang="tr-TR" cap="none" dirty="0" smtClean="0"/>
              <a:t>yaşam </a:t>
            </a:r>
            <a:r>
              <a:rPr lang="tr-TR" cap="none" dirty="0"/>
              <a:t>kalitesini artırmak,</a:t>
            </a:r>
          </a:p>
          <a:p>
            <a:r>
              <a:rPr lang="tr-TR" cap="none" dirty="0"/>
              <a:t>h</a:t>
            </a:r>
            <a:r>
              <a:rPr lang="tr-TR" cap="none" dirty="0" smtClean="0"/>
              <a:t>areket </a:t>
            </a:r>
            <a:r>
              <a:rPr lang="tr-TR" cap="none" dirty="0"/>
              <a:t>kabiliyetini mümkün olan en üst düzeye çıkarmak, </a:t>
            </a:r>
          </a:p>
          <a:p>
            <a:r>
              <a:rPr lang="tr-TR" cap="none" dirty="0" smtClean="0"/>
              <a:t>hareketi </a:t>
            </a:r>
            <a:r>
              <a:rPr lang="tr-TR" cap="none" dirty="0"/>
              <a:t>sınırlandıran durumların önlenmesi, tedavisi ve </a:t>
            </a:r>
            <a:r>
              <a:rPr lang="tr-TR" cap="none" dirty="0" smtClean="0"/>
              <a:t>rehabilitasyonu</a:t>
            </a:r>
            <a:r>
              <a:rPr lang="tr-TR" cap="none" dirty="0"/>
              <a:t>, </a:t>
            </a:r>
            <a:endParaRPr lang="tr-TR" cap="none" dirty="0" smtClean="0"/>
          </a:p>
          <a:p>
            <a:r>
              <a:rPr lang="tr-TR" cap="none" dirty="0" smtClean="0"/>
              <a:t>ağrının azaltılması</a:t>
            </a:r>
            <a:endParaRPr lang="tr-TR" cap="none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DC6EB-2A7D-4E98-B258-3C28C3426318}" type="datetime1">
              <a:rPr lang="tr-TR" smtClean="0"/>
              <a:t>6.10.2021</a:t>
            </a:fld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6822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978495"/>
          </a:xfrm>
        </p:spPr>
        <p:txBody>
          <a:bodyPr/>
          <a:lstStyle/>
          <a:p>
            <a:r>
              <a:rPr lang="tr-TR" dirty="0" smtClean="0"/>
              <a:t>V</a:t>
            </a:r>
            <a:r>
              <a:rPr lang="tr-TR" cap="none" dirty="0" smtClean="0"/>
              <a:t>eteriner fizik tedavi ve rehabilitasyon?</a:t>
            </a:r>
            <a:endParaRPr lang="tr-TR" cap="none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913773" y="1597012"/>
            <a:ext cx="10502371" cy="2102152"/>
          </a:xfrm>
        </p:spPr>
        <p:txBody>
          <a:bodyPr>
            <a:noAutofit/>
          </a:bodyPr>
          <a:lstStyle/>
          <a:p>
            <a:r>
              <a:rPr lang="tr-TR" sz="1800" cap="none" dirty="0">
                <a:latin typeface="Arial" panose="020B0604020202020204" pitchFamily="34" charset="0"/>
                <a:cs typeface="Arial" panose="020B0604020202020204" pitchFamily="34" charset="0"/>
              </a:rPr>
              <a:t>Veteriner fizik </a:t>
            </a:r>
            <a:r>
              <a:rPr lang="tr-TR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tedavi, </a:t>
            </a:r>
            <a:r>
              <a:rPr lang="tr-TR" sz="1800" cap="none" dirty="0">
                <a:latin typeface="Arial" panose="020B0604020202020204" pitchFamily="34" charset="0"/>
                <a:cs typeface="Arial" panose="020B0604020202020204" pitchFamily="34" charset="0"/>
              </a:rPr>
              <a:t>insan olmayan hayvanlarda yaralanmaların rehabilitasyonu için veteriner kayropraktik </a:t>
            </a:r>
            <a:r>
              <a:rPr lang="tr-TR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haricindeki </a:t>
            </a:r>
            <a:r>
              <a:rPr lang="tr-TR" sz="1800" cap="none" dirty="0">
                <a:latin typeface="Arial" panose="020B0604020202020204" pitchFamily="34" charset="0"/>
                <a:cs typeface="Arial" panose="020B0604020202020204" pitchFamily="34" charset="0"/>
              </a:rPr>
              <a:t>invaziv olmayan tekniklerin </a:t>
            </a:r>
            <a:r>
              <a:rPr lang="tr-TR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kullanılmasıdır. </a:t>
            </a:r>
            <a:r>
              <a:rPr lang="tr-TR" sz="1800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Veteriner olmayanlar tarafından gerçekleştirilen </a:t>
            </a:r>
            <a:r>
              <a:rPr lang="tr-TR" sz="1800" cap="non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veteriner fizyoterapi, </a:t>
            </a:r>
            <a:r>
              <a:rPr lang="tr-TR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esneme, </a:t>
            </a:r>
            <a:r>
              <a:rPr lang="tr-TR" sz="1800" cap="none" dirty="0">
                <a:latin typeface="Arial" panose="020B0604020202020204" pitchFamily="34" charset="0"/>
                <a:cs typeface="Arial" panose="020B0604020202020204" pitchFamily="34" charset="0"/>
              </a:rPr>
              <a:t>masaj </a:t>
            </a:r>
            <a:r>
              <a:rPr lang="tr-TR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terapisi, </a:t>
            </a:r>
            <a:r>
              <a:rPr lang="tr-TR" sz="1800" cap="none" dirty="0">
                <a:latin typeface="Arial" panose="020B0604020202020204" pitchFamily="34" charset="0"/>
                <a:cs typeface="Arial" panose="020B0604020202020204" pitchFamily="34" charset="0"/>
              </a:rPr>
              <a:t>düşük seviyeli lazerler, </a:t>
            </a:r>
            <a:r>
              <a:rPr lang="tr-TR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elektroterapi, </a:t>
            </a:r>
            <a:r>
              <a:rPr lang="tr-TR" sz="1800" cap="none" dirty="0">
                <a:latin typeface="Arial" panose="020B0604020202020204" pitchFamily="34" charset="0"/>
                <a:cs typeface="Arial" panose="020B0604020202020204" pitchFamily="34" charset="0"/>
              </a:rPr>
              <a:t>manyetik </a:t>
            </a:r>
            <a:r>
              <a:rPr lang="tr-TR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alan tedavisi, ultrasonoterapi, </a:t>
            </a:r>
            <a:r>
              <a:rPr lang="tr-TR" sz="1800" cap="none" dirty="0">
                <a:latin typeface="Arial" panose="020B0604020202020204" pitchFamily="34" charset="0"/>
                <a:cs typeface="Arial" panose="020B0604020202020204" pitchFamily="34" charset="0"/>
              </a:rPr>
              <a:t>rehabilite edici </a:t>
            </a:r>
            <a:r>
              <a:rPr lang="tr-TR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egzersizler, hidroterapi, </a:t>
            </a:r>
            <a:r>
              <a:rPr lang="tr-TR" sz="1800" cap="none" dirty="0">
                <a:latin typeface="Arial" panose="020B0604020202020204" pitchFamily="34" charset="0"/>
                <a:cs typeface="Arial" panose="020B0604020202020204" pitchFamily="34" charset="0"/>
              </a:rPr>
              <a:t>sıcak ve soğuk </a:t>
            </a:r>
            <a:r>
              <a:rPr lang="tr-TR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uygulamalar ile sınırlı olmalıdır.</a:t>
            </a:r>
            <a:endParaRPr lang="tr-TR" sz="18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5</a:t>
            </a:fld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74" y="3740779"/>
            <a:ext cx="2222945" cy="2142496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053" y="3797199"/>
            <a:ext cx="3221871" cy="2145087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9258" y="3860112"/>
            <a:ext cx="4173944" cy="2082174"/>
          </a:xfrm>
          <a:prstGeom prst="rect">
            <a:avLst/>
          </a:prstGeom>
        </p:spPr>
      </p:pic>
      <p:sp>
        <p:nvSpPr>
          <p:cNvPr id="8" name="Veri Yer Tutucusu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023DD-82F3-46D0-AC6A-9E6E57867470}" type="datetime1">
              <a:rPr lang="tr-TR" smtClean="0"/>
              <a:t>6.10.2021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488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6</a:t>
            </a:fld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146" y="370854"/>
            <a:ext cx="2619375" cy="1743075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146" y="2507767"/>
            <a:ext cx="2327095" cy="174307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1621" y="370854"/>
            <a:ext cx="3315051" cy="174307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5"/>
          <a:srcRect l="4340" t="3556" r="4580" b="4762"/>
          <a:stretch/>
        </p:blipFill>
        <p:spPr>
          <a:xfrm>
            <a:off x="8527772" y="370854"/>
            <a:ext cx="2912769" cy="1743075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1166" y="2438191"/>
            <a:ext cx="2619375" cy="1743075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3673" y="2438192"/>
            <a:ext cx="4012060" cy="1895268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146" y="4644680"/>
            <a:ext cx="2466975" cy="1847850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8381" y="4644680"/>
            <a:ext cx="2619375" cy="1743075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68366" y="4714357"/>
            <a:ext cx="3127752" cy="1603720"/>
          </a:xfrm>
          <a:prstGeom prst="rect">
            <a:avLst/>
          </a:prstGeom>
        </p:spPr>
      </p:pic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>
          <a:xfrm>
            <a:off x="8152918" y="6333849"/>
            <a:ext cx="2743200" cy="365125"/>
          </a:xfrm>
        </p:spPr>
        <p:txBody>
          <a:bodyPr/>
          <a:lstStyle/>
          <a:p>
            <a:fld id="{5A996287-F53F-4511-82CE-A7DA732EEECA}" type="datetime1">
              <a:rPr lang="tr-TR" smtClean="0"/>
              <a:t>6.10.2021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9172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7</a:t>
            </a:fld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494" y="636519"/>
            <a:ext cx="3099033" cy="2321283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269" y="636519"/>
            <a:ext cx="3099032" cy="2321283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889343" y="5810172"/>
            <a:ext cx="31561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dirty="0" smtClean="0"/>
              <a:t>* Sir Charles Strong düşük frekanslı akım uygularken</a:t>
            </a:r>
            <a:endParaRPr lang="tr-TR" sz="1400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494" y="3286624"/>
            <a:ext cx="2857500" cy="2514600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 rot="16200000">
            <a:off x="2940577" y="4463742"/>
            <a:ext cx="20961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600" dirty="0"/>
              <a:t>https://history.physio/wp-content/uploads/2019/02/Sir-charles-strong-300x264.jpg</a:t>
            </a:r>
          </a:p>
        </p:txBody>
      </p:sp>
      <p:sp>
        <p:nvSpPr>
          <p:cNvPr id="9" name="Dikdörtgen 8"/>
          <p:cNvSpPr/>
          <p:nvPr/>
        </p:nvSpPr>
        <p:spPr>
          <a:xfrm>
            <a:off x="4516581" y="3460657"/>
            <a:ext cx="71489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Bilinen ilk hayvan fizyoterapisi, </a:t>
            </a:r>
            <a:r>
              <a:rPr lang="tr-TR" dirty="0"/>
              <a:t>1939'da Lord Luis Mountbatten'in Kraliyet fizyoterapisti Sir Charles Strong'dan atlarını tedavi etmesini istediğinde </a:t>
            </a:r>
            <a:r>
              <a:rPr lang="tr-TR" dirty="0" smtClean="0"/>
              <a:t>kayıtlara geçmiştir (Calatayud, 2019).</a:t>
            </a:r>
            <a:endParaRPr lang="tr-TR" dirty="0"/>
          </a:p>
        </p:txBody>
      </p:sp>
      <p:sp>
        <p:nvSpPr>
          <p:cNvPr id="10" name="Dikdörtgen 9"/>
          <p:cNvSpPr/>
          <p:nvPr/>
        </p:nvSpPr>
        <p:spPr>
          <a:xfrm>
            <a:off x="4516581" y="460984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/>
              <a:t>İlk resmi hayvan fizyoterapi </a:t>
            </a:r>
            <a:r>
              <a:rPr lang="tr-TR" dirty="0" smtClean="0"/>
              <a:t>derneği the </a:t>
            </a:r>
            <a:r>
              <a:rPr lang="tr-TR" dirty="0"/>
              <a:t>Association of Chartered Physiotherapists in Animal Therapy (</a:t>
            </a:r>
            <a:r>
              <a:rPr lang="tr-TR" dirty="0" smtClean="0"/>
              <a:t>ACPAT) 1985 </a:t>
            </a:r>
            <a:r>
              <a:rPr lang="tr-TR" dirty="0"/>
              <a:t>yılında Birleşik Krallık'ta </a:t>
            </a:r>
            <a:r>
              <a:rPr lang="tr-TR" dirty="0" smtClean="0"/>
              <a:t>kuruldu (Veenman, 2006).</a:t>
            </a:r>
            <a:endParaRPr lang="tr-TR" dirty="0"/>
          </a:p>
        </p:txBody>
      </p:sp>
      <p:sp>
        <p:nvSpPr>
          <p:cNvPr id="11" name="Veri Yer Tutucusu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6FB84-399F-4E24-B424-1280312B79A9}" type="datetime1">
              <a:rPr lang="tr-TR" smtClean="0"/>
              <a:t>6.10.2021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184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 smtClean="0"/>
              <a:t>Kaynaklar</a:t>
            </a:r>
            <a:endParaRPr lang="tr-TR" sz="2800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914400" y="2214694"/>
            <a:ext cx="10363826" cy="2066361"/>
          </a:xfrm>
        </p:spPr>
        <p:txBody>
          <a:bodyPr>
            <a:normAutofit/>
          </a:bodyPr>
          <a:lstStyle/>
          <a:p>
            <a:r>
              <a:rPr lang="tr-TR" sz="1400" cap="none" dirty="0" smtClean="0"/>
              <a:t>Levine D</a:t>
            </a:r>
            <a:r>
              <a:rPr lang="tr-TR" sz="1400" cap="none" dirty="0"/>
              <a:t>, Millis D. Regulatory and </a:t>
            </a:r>
            <a:r>
              <a:rPr lang="tr-TR" sz="1400" cap="none" dirty="0" smtClean="0"/>
              <a:t>practice ıssues for the veterinary and physical </a:t>
            </a:r>
            <a:r>
              <a:rPr lang="tr-TR" sz="1400" cap="none" dirty="0"/>
              <a:t>therapy professions, In; Canine </a:t>
            </a:r>
            <a:r>
              <a:rPr lang="tr-TR" sz="1400" cap="none" dirty="0" smtClean="0"/>
              <a:t>rehabilitation and physical therapy, 2nd ed, Saunders, 2014.</a:t>
            </a:r>
          </a:p>
          <a:p>
            <a:r>
              <a:rPr lang="tr-TR" sz="1400" cap="none" dirty="0" smtClean="0"/>
              <a:t>Calatayud </a:t>
            </a:r>
            <a:r>
              <a:rPr lang="tr-TR" sz="1400" cap="none" dirty="0"/>
              <a:t>M. A royal history of animal physiotherapy. Available from: http://history.physio/a-brief-history-of-animal-physiotherapy/ (accessed 2 January 2021</a:t>
            </a:r>
            <a:r>
              <a:rPr lang="tr-TR" sz="1400" cap="none" dirty="0" smtClean="0"/>
              <a:t>)</a:t>
            </a:r>
          </a:p>
          <a:p>
            <a:r>
              <a:rPr lang="tr-TR" sz="1400" cap="none" dirty="0"/>
              <a:t>Veenman P. Animal physiotherapy. Journal of Bodywork and Movement Therapies. 2006; 10(4): 317-27.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8</a:t>
            </a:fld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DC9F9-A861-49D7-BE75-F9D12482F55C}" type="datetime1">
              <a:rPr lang="tr-TR" smtClean="0"/>
              <a:t>6.10.2021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445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960901"/>
          </a:xfrm>
        </p:spPr>
        <p:txBody>
          <a:bodyPr>
            <a:normAutofit/>
          </a:bodyPr>
          <a:lstStyle/>
          <a:p>
            <a:r>
              <a:rPr lang="tr-TR" sz="3200" cap="none" dirty="0" smtClean="0"/>
              <a:t>Yararlanılabilecek kitaplar</a:t>
            </a:r>
            <a:endParaRPr lang="tr-TR" sz="3200" cap="none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913775" y="1427566"/>
            <a:ext cx="10363826" cy="2479170"/>
          </a:xfrm>
        </p:spPr>
        <p:txBody>
          <a:bodyPr>
            <a:normAutofit/>
          </a:bodyPr>
          <a:lstStyle/>
          <a:p>
            <a:r>
              <a:rPr lang="tr-TR" sz="1600" cap="none" dirty="0"/>
              <a:t>Levine D, Millis </a:t>
            </a:r>
            <a:r>
              <a:rPr lang="tr-TR" sz="1600" cap="none" dirty="0" smtClean="0"/>
              <a:t>D. Canine </a:t>
            </a:r>
            <a:r>
              <a:rPr lang="tr-TR" sz="1600" cap="none" dirty="0"/>
              <a:t>rehabilitation and physical therapy, 2nd ed, Saunders, 2014</a:t>
            </a:r>
            <a:r>
              <a:rPr lang="tr-TR" sz="1600" cap="none" dirty="0" smtClean="0"/>
              <a:t>.</a:t>
            </a:r>
          </a:p>
          <a:p>
            <a:r>
              <a:rPr lang="tr-TR" sz="1600" cap="none" dirty="0"/>
              <a:t>McGowan CM, Goff L. Animal </a:t>
            </a:r>
            <a:r>
              <a:rPr lang="tr-TR" sz="1600" cap="none" dirty="0" smtClean="0"/>
              <a:t>physiotherapy assessment, treatment and rehabilitation of animals, 2nd ed, Wiley Blackwell, 2016.</a:t>
            </a:r>
          </a:p>
          <a:p>
            <a:r>
              <a:rPr lang="tr-TR" sz="1600" cap="none" dirty="0" smtClean="0"/>
              <a:t>Zink C, Van Dyke JB. Canine sports medicine and rehabilitation, 2nd ed, Wiley Blackwell, 2018.</a:t>
            </a:r>
          </a:p>
          <a:p>
            <a:r>
              <a:rPr lang="tr-TR" sz="1600" cap="none" dirty="0" smtClean="0"/>
              <a:t>Bromiley MW. Equine injury, therapy and rehabilitation, 3rd ed, Blackwell Publising, 2007.</a:t>
            </a:r>
          </a:p>
          <a:p>
            <a:r>
              <a:rPr lang="tr-TR" sz="1600" cap="none" dirty="0"/>
              <a:t>Williams </a:t>
            </a:r>
            <a:r>
              <a:rPr lang="tr-TR" sz="1600" cap="none" dirty="0" smtClean="0"/>
              <a:t>G, McKenna A. Horse movement structure, function and rehabilitation, JA Allen, 2014.</a:t>
            </a:r>
            <a:endParaRPr lang="tr-TR" sz="1600" cap="none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9</a:t>
            </a:fld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75" y="3906736"/>
            <a:ext cx="1829425" cy="2341664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0953" y="3906736"/>
            <a:ext cx="1815243" cy="234166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3949" y="3906736"/>
            <a:ext cx="1641353" cy="2341664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3055" y="3904722"/>
            <a:ext cx="1655782" cy="2345692"/>
          </a:xfrm>
          <a:prstGeom prst="rect">
            <a:avLst/>
          </a:prstGeom>
        </p:spPr>
      </p:pic>
      <p:sp>
        <p:nvSpPr>
          <p:cNvPr id="9" name="Veri Yer Tutucusu 8"/>
          <p:cNvSpPr>
            <a:spLocks noGrp="1"/>
          </p:cNvSpPr>
          <p:nvPr>
            <p:ph type="dt" sz="half" idx="10"/>
          </p:nvPr>
        </p:nvSpPr>
        <p:spPr>
          <a:xfrm>
            <a:off x="7770811" y="6302692"/>
            <a:ext cx="2743200" cy="365125"/>
          </a:xfrm>
        </p:spPr>
        <p:txBody>
          <a:bodyPr/>
          <a:lstStyle/>
          <a:p>
            <a:fld id="{F7D8F82D-6E1A-4720-8807-71C4CAEC16E1}" type="datetime1">
              <a:rPr lang="tr-TR" smtClean="0"/>
              <a:t>6.10.2021</a:t>
            </a:fld>
            <a:endParaRPr lang="tr-TR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6590" y="3902708"/>
            <a:ext cx="1672391" cy="234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62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amla">
  <a:themeElements>
    <a:clrScheme name="Damla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aml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l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TM04033925[[fn=Damla]]</Template>
  <TotalTime>1612</TotalTime>
  <Words>1307</Words>
  <Application>Microsoft Office PowerPoint</Application>
  <PresentationFormat>Geniş ekran</PresentationFormat>
  <Paragraphs>197</Paragraphs>
  <Slides>29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29</vt:i4>
      </vt:variant>
    </vt:vector>
  </HeadingPairs>
  <TitlesOfParts>
    <vt:vector size="34" baseType="lpstr">
      <vt:lpstr>Arial</vt:lpstr>
      <vt:lpstr>Calibri</vt:lpstr>
      <vt:lpstr>TimesNewRomanPSMT</vt:lpstr>
      <vt:lpstr>Tw Cen MT</vt:lpstr>
      <vt:lpstr>Damla</vt:lpstr>
      <vt:lpstr>Fizik tedavi ve rehabilitasyon</vt:lpstr>
      <vt:lpstr>DERS akışı</vt:lpstr>
      <vt:lpstr>Fizik tedavi veya fizyoterapi nedir?</vt:lpstr>
      <vt:lpstr>amaç</vt:lpstr>
      <vt:lpstr>Veteriner fizik tedavi ve rehabilitasyon?</vt:lpstr>
      <vt:lpstr>PowerPoint Sunusu</vt:lpstr>
      <vt:lpstr>PowerPoint Sunusu</vt:lpstr>
      <vt:lpstr>Kaynaklar</vt:lpstr>
      <vt:lpstr>Yararlanılabilecek kitaplar</vt:lpstr>
      <vt:lpstr>Nöromüsküler anatomofizyoloji </vt:lpstr>
      <vt:lpstr>Postür?</vt:lpstr>
      <vt:lpstr>Postür neden önemli?</vt:lpstr>
      <vt:lpstr>Postürel değişiklikler</vt:lpstr>
      <vt:lpstr>PowerPoint Sunusu</vt:lpstr>
      <vt:lpstr>PowerPoint Sunusu</vt:lpstr>
      <vt:lpstr>Anormal postürel değişikliklerin sebepleri</vt:lpstr>
      <vt:lpstr>PowerPoint Sunusu</vt:lpstr>
      <vt:lpstr>Eğer bir at yapmasını istediğiniz şeyi yapmıyorsa;</vt:lpstr>
      <vt:lpstr>Fonksiyonel anatomi?</vt:lpstr>
      <vt:lpstr>PowerPoint Sunusu</vt:lpstr>
      <vt:lpstr>PowerPoint Sunusu</vt:lpstr>
      <vt:lpstr>PowerPoint Sunusu</vt:lpstr>
      <vt:lpstr>PowerPoint Sunusu</vt:lpstr>
      <vt:lpstr>Kas-iskelet sistemi dokularında kuvvetlerin etkisi</vt:lpstr>
      <vt:lpstr>Kas-iskelet sistemi dokularında kuvvetlerin etkisi</vt:lpstr>
      <vt:lpstr>Kas-iskelet sistemi dokularında kuvvetlerin etkisi</vt:lpstr>
      <vt:lpstr>Kas-iskelet sistemi dokularında kuvvetlerin etkisi</vt:lpstr>
      <vt:lpstr>Propriosepsiyon</vt:lpstr>
      <vt:lpstr>References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FİZİK TEDAVİ ve rehabilitasyon</dc:title>
  <dc:creator>pınar</dc:creator>
  <cp:lastModifiedBy>Pınar</cp:lastModifiedBy>
  <cp:revision>130</cp:revision>
  <dcterms:created xsi:type="dcterms:W3CDTF">2019-02-19T17:31:43Z</dcterms:created>
  <dcterms:modified xsi:type="dcterms:W3CDTF">2021-10-06T06:37:08Z</dcterms:modified>
</cp:coreProperties>
</file>