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1"/>
  </p:notesMasterIdLst>
  <p:sldIdLst>
    <p:sldId id="526" r:id="rId2"/>
    <p:sldId id="527" r:id="rId3"/>
    <p:sldId id="578" r:id="rId4"/>
    <p:sldId id="594" r:id="rId5"/>
    <p:sldId id="582" r:id="rId6"/>
    <p:sldId id="583" r:id="rId7"/>
    <p:sldId id="595" r:id="rId8"/>
    <p:sldId id="596" r:id="rId9"/>
    <p:sldId id="599" r:id="rId10"/>
    <p:sldId id="597" r:id="rId11"/>
    <p:sldId id="598" r:id="rId12"/>
    <p:sldId id="586" r:id="rId13"/>
    <p:sldId id="567" r:id="rId14"/>
    <p:sldId id="574" r:id="rId15"/>
    <p:sldId id="568" r:id="rId16"/>
    <p:sldId id="588" r:id="rId17"/>
    <p:sldId id="589" r:id="rId18"/>
    <p:sldId id="590" r:id="rId19"/>
    <p:sldId id="587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39" autoAdjust="0"/>
    <p:restoredTop sz="94586" autoAdjust="0"/>
  </p:normalViewPr>
  <p:slideViewPr>
    <p:cSldViewPr>
      <p:cViewPr varScale="1">
        <p:scale>
          <a:sx n="65" d="100"/>
          <a:sy n="65" d="100"/>
        </p:scale>
        <p:origin x="9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DC043-D873-4214-AFB0-5EB3A67F5482}" type="datetimeFigureOut">
              <a:rPr lang="tr-TR" smtClean="0"/>
              <a:pPr/>
              <a:t>11.12.2020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BDF90-92F9-495F-85E8-350B13DDF77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8019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11.12.2020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2" name="31 Dikdörtgen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Dikdörtgen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39 Dikdörtgen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40 Dikdörtgen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41 Dikdörtgen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56" name="55 Dikdörtgen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64 Dikdörtgen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65 Dikdörtgen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66 Dikdörtgen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Serbest Form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Serbest Form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Serbest Form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Serbest Form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Serbest Form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Serbest Form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Serbest Form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Serbest Form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20 Serbest Form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Serbest Form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22 Serbest Form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23 Serbest Form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24 Serbest Form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25 Serbest Form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Serbest Form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Dikdörtgen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Dikdörtgen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Dikdörtgen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Dikdörtgen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" name="15 Dikdörtgen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16 Dikdörtgen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Dikdörtgen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Dikdörtgen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Dikdörtgen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Dikdörtgen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Dikdörtgen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29 Dikdörtgen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8 Düz Bağlayıcı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Başlık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/>
              <a:t>Resim eklemek için simgeyi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grpSp>
        <p:nvGrpSpPr>
          <p:cNvPr id="14" name="13 Grup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11.12.2020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Dikdörtgen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Dikdörtgen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15 Dikdörtgen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16 Dikdörtgen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11.12.2020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503189" y="4905453"/>
            <a:ext cx="8229600" cy="164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Maiandra GD" pitchFamily="34" charset="0"/>
                <a:ea typeface="+mn-ea"/>
                <a:cs typeface="+mn-cs"/>
              </a:rPr>
              <a:t>ANKARA ÜNİVERSİTESİ</a:t>
            </a:r>
            <a:br>
              <a:rPr kumimoji="0" lang="tr-TR" sz="1800" b="1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Maiandra GD" pitchFamily="34" charset="0"/>
                <a:ea typeface="+mn-ea"/>
                <a:cs typeface="+mn-cs"/>
              </a:rPr>
            </a:br>
            <a:r>
              <a:rPr kumimoji="0" lang="tr-TR" sz="1800" b="1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Maiandra GD" pitchFamily="34" charset="0"/>
                <a:ea typeface="+mn-ea"/>
                <a:cs typeface="+mn-cs"/>
              </a:rPr>
              <a:t>SU YÖNETİMİ ENSTİTÜSÜ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Maiandra GD" pitchFamily="34" charset="0"/>
                <a:ea typeface="+mn-ea"/>
                <a:cs typeface="+mn-cs"/>
              </a:rPr>
              <a:t>ENTEGRE SU YÖNETİMİ ANABİLİM DALI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1200" cap="none" spc="0" normalizeH="0" baseline="0" noProof="0" dirty="0">
              <a:ln>
                <a:solidFill>
                  <a:prstClr val="white">
                    <a:lumMod val="85000"/>
                    <a:lumOff val="15000"/>
                  </a:prstClr>
                </a:solidFill>
                <a:prstDash val="solid"/>
              </a:ln>
              <a:solidFill>
                <a:prstClr val="white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Maiandra GD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Maiandra GD" pitchFamily="34" charset="0"/>
                <a:ea typeface="+mn-ea"/>
                <a:cs typeface="+mn-cs"/>
              </a:rPr>
              <a:t>2020-2021 Güz Yarıyılı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58583" y="4474918"/>
            <a:ext cx="82296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Maiandra GD" pitchFamily="34" charset="0"/>
                <a:ea typeface="+mn-ea"/>
                <a:cs typeface="+mn-cs"/>
              </a:rPr>
              <a:t>   Prof. Dr. Yeşim  AHİ</a:t>
            </a:r>
            <a:br>
              <a:rPr kumimoji="0" lang="tr-TR" sz="3200" b="1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Maiandra GD" pitchFamily="34" charset="0"/>
                <a:ea typeface="+mn-ea"/>
                <a:cs typeface="+mn-cs"/>
              </a:rPr>
            </a:br>
            <a:r>
              <a:rPr kumimoji="0" lang="tr-TR" sz="3200" b="1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Maiandra GD" pitchFamily="34" charset="0"/>
                <a:ea typeface="+mn-ea"/>
                <a:cs typeface="+mn-cs"/>
              </a:rPr>
              <a:t>     </a:t>
            </a:r>
            <a:br>
              <a:rPr kumimoji="0" lang="tr-TR" sz="3200" b="1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Maiandra GD" pitchFamily="34" charset="0"/>
                <a:ea typeface="+mn-ea"/>
                <a:cs typeface="+mn-cs"/>
              </a:rPr>
            </a:br>
            <a:endParaRPr kumimoji="0" lang="tr-TR" sz="3200" b="1" i="0" u="none" strike="noStrike" kern="1200" cap="none" spc="0" normalizeH="0" baseline="0" noProof="0" dirty="0">
              <a:ln>
                <a:solidFill>
                  <a:prstClr val="white">
                    <a:lumMod val="85000"/>
                    <a:lumOff val="15000"/>
                  </a:prstClr>
                </a:solidFill>
                <a:prstDash val="solid"/>
              </a:ln>
              <a:solidFill>
                <a:prstClr val="white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Maiandra GD" pitchFamily="34" charset="0"/>
              <a:ea typeface="+mn-ea"/>
              <a:cs typeface="+mn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71490" y="2350891"/>
            <a:ext cx="8692998" cy="1524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-10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ENTEGRE HAVZA YÖNETİMİ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600" b="1" i="0" u="none" strike="noStrike" kern="1200" cap="none" spc="-10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nsola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-10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Tezli Yüksek Lisans Dersi</a:t>
            </a:r>
            <a:endParaRPr kumimoji="0" lang="en-US" sz="4000" b="1" i="0" u="none" strike="noStrike" kern="1200" cap="none" spc="-10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nsolas"/>
              <a:ea typeface="+mn-ea"/>
              <a:cs typeface="+mn-cs"/>
            </a:endParaRPr>
          </a:p>
        </p:txBody>
      </p:sp>
      <p:pic>
        <p:nvPicPr>
          <p:cNvPr id="7" name="Resim 2" descr="logo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1578501" cy="1662964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404664"/>
            <a:ext cx="18415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78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179512" y="332656"/>
            <a:ext cx="878497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Planlama 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evresinde, üç aşamalı bir 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süreç öngörülmektedir;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Birinci </a:t>
            </a: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aşamada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, her nehir havza bölgesinin karakteristik özellikleri analiz edilecektir. </a:t>
            </a: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İkinci </a:t>
            </a: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aşamada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, 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uzman kuruluşlar oluşturulacak,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her 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nehir havza bölgesi için tedbirleri içeren programlar belirlenecektir. </a:t>
            </a: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Son </a:t>
            </a: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aşamada 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da “Nehir Havzası Yönetim Planları” oluşturulacaktır (Kibaroğlu vd., 2006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).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67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93" y="0"/>
            <a:ext cx="9155793" cy="6381328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1CE20C2E-5B14-A248-AB09-0D7AAAC89CBF}"/>
              </a:ext>
            </a:extLst>
          </p:cNvPr>
          <p:cNvSpPr/>
          <p:nvPr/>
        </p:nvSpPr>
        <p:spPr>
          <a:xfrm>
            <a:off x="5652120" y="6516632"/>
            <a:ext cx="35766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(https://slideplayer.biz.tr/slide/9741198/)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ADB573-0470-9E4E-9025-D4F4EB071E71}"/>
              </a:ext>
            </a:extLst>
          </p:cNvPr>
          <p:cNvSpPr txBox="1"/>
          <p:nvPr/>
        </p:nvSpPr>
        <p:spPr>
          <a:xfrm>
            <a:off x="4716016" y="6467663"/>
            <a:ext cx="1094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Aksu, 2015</a:t>
            </a:r>
          </a:p>
        </p:txBody>
      </p:sp>
    </p:spTree>
    <p:extLst>
      <p:ext uri="{BB962C8B-B14F-4D97-AF65-F5344CB8AC3E}">
        <p14:creationId xmlns:p14="http://schemas.microsoft.com/office/powerpoint/2010/main" val="191494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71500" y="442397"/>
            <a:ext cx="8424936" cy="6200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Nehir Havza Yönetim 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Planı Aşamaları 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1. Nehir havzasının </a:t>
            </a:r>
            <a:r>
              <a:rPr kumimoji="0" lang="tr-T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karakterizasyonu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2. İnsan aktivitelerinin önemli baskı ve etkilerinin özeti;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3. Koruma alanlarının belirlenmesi ve haritalandırılması;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4. İzleme ağlarının haritası;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5. Çevresel hedefler listesi;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6. Ekonomik analiz;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7. Önlemler programı;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8. Daha detaylı önlemelerin listelenmesi ve özetlenmesi;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9. Kamuoyu bilgilendirilmesi ve danışılması ölçeğinin ve sonuçlarının özeti;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10. Yetkili otoritelerin listesi;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11. Kamuoyundan arka plan bilgisi ve yorum edinmek için irtibat noktalarının ve prosedürlerin belirlenmesi.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4283968" y="642711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https://docplayer.biz.tr/13388880-Avrupa-birligi-su-cerceve-direktifi-isiginda-sel-taskin-haritalama-calismalari-erkan-guler.html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768337"/>
            <a:ext cx="2987824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5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6632"/>
            <a:ext cx="8609781" cy="6507393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6228184" y="6597352"/>
            <a:ext cx="2773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https://slideplayer.biz.tr/slide/10154993/c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F158D0-437E-1B44-96CC-299D9DA4B983}"/>
              </a:ext>
            </a:extLst>
          </p:cNvPr>
          <p:cNvSpPr txBox="1"/>
          <p:nvPr/>
        </p:nvSpPr>
        <p:spPr>
          <a:xfrm>
            <a:off x="4763351" y="6588060"/>
            <a:ext cx="2400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dirty="0"/>
              <a:t>SYGM,2012</a:t>
            </a:r>
          </a:p>
        </p:txBody>
      </p:sp>
    </p:spTree>
    <p:extLst>
      <p:ext uri="{BB962C8B-B14F-4D97-AF65-F5344CB8AC3E}">
        <p14:creationId xmlns:p14="http://schemas.microsoft.com/office/powerpoint/2010/main" val="180071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180975"/>
            <a:ext cx="8867775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9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r="1217"/>
          <a:stretch/>
        </p:blipFill>
        <p:spPr>
          <a:xfrm>
            <a:off x="107504" y="78414"/>
            <a:ext cx="8849618" cy="6590946"/>
          </a:xfrm>
          <a:prstGeom prst="rect">
            <a:avLst/>
          </a:prstGeom>
        </p:spPr>
      </p:pic>
      <p:sp>
        <p:nvSpPr>
          <p:cNvPr id="5" name="Dikdörtgen 2">
            <a:extLst>
              <a:ext uri="{FF2B5EF4-FFF2-40B4-BE49-F238E27FC236}">
                <a16:creationId xmlns:a16="http://schemas.microsoft.com/office/drawing/2014/main" id="{C3BDC0A0-2487-B744-8A2F-AF166ABC50DF}"/>
              </a:ext>
            </a:extLst>
          </p:cNvPr>
          <p:cNvSpPr/>
          <p:nvPr/>
        </p:nvSpPr>
        <p:spPr>
          <a:xfrm>
            <a:off x="6259222" y="6641086"/>
            <a:ext cx="2773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https://slideplayer.biz.tr/slide/10154993/c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EF4EEF-A725-7542-B104-5CC948891691}"/>
              </a:ext>
            </a:extLst>
          </p:cNvPr>
          <p:cNvSpPr txBox="1"/>
          <p:nvPr/>
        </p:nvSpPr>
        <p:spPr>
          <a:xfrm>
            <a:off x="4763351" y="6588060"/>
            <a:ext cx="2400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dirty="0"/>
              <a:t>SYGM,2012</a:t>
            </a:r>
          </a:p>
        </p:txBody>
      </p:sp>
    </p:spTree>
    <p:extLst>
      <p:ext uri="{BB962C8B-B14F-4D97-AF65-F5344CB8AC3E}">
        <p14:creationId xmlns:p14="http://schemas.microsoft.com/office/powerpoint/2010/main" val="205327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251520" y="188640"/>
            <a:ext cx="8784976" cy="6683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NHYP’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larının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ülkemizde hazırlanması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• Türkiye’nin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25 nehir havzası için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Nehir Havza Yönetim Planları (NHYP) ilgili  Yönetmelik uyarınca hazırlanmaktadır.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•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Aralık 2019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itibariyle 6 havzanın planları (Gediz, Meriç-Ergene, Büyük Menderes, Konya Kapalı, Susurluk ve Küçük Menderes Havzaları) tamamlanmış, kamuya duyurulmuş ve uygulamaya konulmuştur.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• Yönetim Planları hazırlanan diğer havzalar; Kuzey Ege, Burdur Kapalı, Akarçay, Batı Akdeniz ve Yeşil ırmak havzalarıdır.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• 2020 yılı içerisinde ihale edilmesi planlanan 6 havza bulunmaktadır.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•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Ülkemizde ilk kez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böylelikle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NHYP’ları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2023 yılına kadar hazırlanmış olması hedeflenmektedir.</a:t>
            </a:r>
          </a:p>
        </p:txBody>
      </p:sp>
    </p:spTree>
    <p:extLst>
      <p:ext uri="{BB962C8B-B14F-4D97-AF65-F5344CB8AC3E}">
        <p14:creationId xmlns:p14="http://schemas.microsoft.com/office/powerpoint/2010/main" val="391545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918"/>
          <a:stretch/>
        </p:blipFill>
        <p:spPr>
          <a:xfrm>
            <a:off x="118829" y="580670"/>
            <a:ext cx="9025171" cy="6267936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-805190" y="188640"/>
            <a:ext cx="10873208" cy="392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29300" algn="l"/>
              </a:tabLst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ULUSAL HAVZA YÖNETİM STRATEJİSİ </a:t>
            </a: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2014-2023)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28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t="12772"/>
          <a:stretch/>
        </p:blipFill>
        <p:spPr>
          <a:xfrm>
            <a:off x="119062" y="1"/>
            <a:ext cx="9024937" cy="683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4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87624" y="1340768"/>
            <a:ext cx="6174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ÖDEV: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AB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ve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Türkiye’de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havza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yönetiminde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gelinen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durum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u özetleyiniz.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8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35496" y="332656"/>
            <a:ext cx="2722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all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HAFTALIK KONULAR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172109"/>
              </p:ext>
            </p:extLst>
          </p:nvPr>
        </p:nvGraphicFramePr>
        <p:xfrm>
          <a:off x="63500" y="914400"/>
          <a:ext cx="8978900" cy="549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" name="Çalışma Sayfası" r:id="rId3" imgW="7035849" imgH="3930614" progId="Excel.Sheet.12">
                  <p:embed/>
                </p:oleObj>
              </mc:Choice>
              <mc:Fallback>
                <p:oleObj name="Çalışma Sayfası" r:id="rId3" imgW="7035849" imgH="3930614" progId="Excel.Sheet.12">
                  <p:embed/>
                  <p:pic>
                    <p:nvPicPr>
                      <p:cNvPr id="2" name="Nesne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00" y="914400"/>
                        <a:ext cx="8978900" cy="549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220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0C5A96-9698-D347-9B1B-FF72CCC88E11}"/>
              </a:ext>
            </a:extLst>
          </p:cNvPr>
          <p:cNvSpPr txBox="1"/>
          <p:nvPr/>
        </p:nvSpPr>
        <p:spPr>
          <a:xfrm>
            <a:off x="539552" y="548680"/>
            <a:ext cx="7100717" cy="6129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TR" sz="2400" dirty="0">
                <a:solidFill>
                  <a:srgbClr val="FFFF00"/>
                </a:solidFill>
              </a:rPr>
              <a:t>Planlama; </a:t>
            </a:r>
            <a:r>
              <a:rPr lang="en-US" sz="2400" dirty="0" err="1" smtClean="0"/>
              <a:t>planlama</a:t>
            </a:r>
            <a:r>
              <a:rPr lang="en-US" sz="2400" dirty="0" smtClean="0"/>
              <a:t> </a:t>
            </a:r>
            <a:r>
              <a:rPr lang="en-US" sz="2400" dirty="0" err="1"/>
              <a:t>eldeki</a:t>
            </a:r>
            <a:r>
              <a:rPr lang="en-US" sz="2400" dirty="0"/>
              <a:t> </a:t>
            </a:r>
            <a:r>
              <a:rPr lang="en-US" sz="2400" dirty="0" err="1"/>
              <a:t>verilerden</a:t>
            </a:r>
            <a:r>
              <a:rPr lang="en-US" sz="2400" dirty="0"/>
              <a:t> </a:t>
            </a:r>
            <a:r>
              <a:rPr lang="en-US" sz="2400" dirty="0" err="1"/>
              <a:t>hareketle</a:t>
            </a:r>
            <a:r>
              <a:rPr lang="en-US" sz="2400" dirty="0"/>
              <a:t> </a:t>
            </a:r>
            <a:r>
              <a:rPr lang="en-US" sz="2400" dirty="0" err="1"/>
              <a:t>toplum</a:t>
            </a:r>
            <a:r>
              <a:rPr lang="en-US" sz="2400" dirty="0"/>
              <a:t> </a:t>
            </a:r>
            <a:r>
              <a:rPr lang="en-US" sz="2400" dirty="0" err="1"/>
              <a:t>dinamiklerini</a:t>
            </a:r>
            <a:r>
              <a:rPr lang="en-US" sz="2400" dirty="0"/>
              <a:t>, </a:t>
            </a:r>
            <a:r>
              <a:rPr lang="en-US" sz="2400" dirty="0" err="1"/>
              <a:t>çevre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insan</a:t>
            </a:r>
            <a:r>
              <a:rPr lang="en-US" sz="2400" dirty="0"/>
              <a:t> </a:t>
            </a:r>
            <a:r>
              <a:rPr lang="en-US" sz="2400" dirty="0" err="1"/>
              <a:t>ilişkilerini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diğer</a:t>
            </a:r>
            <a:r>
              <a:rPr lang="en-US" sz="2400" dirty="0"/>
              <a:t> </a:t>
            </a:r>
            <a:r>
              <a:rPr lang="en-US" sz="2400" dirty="0" err="1"/>
              <a:t>sosyal</a:t>
            </a:r>
            <a:r>
              <a:rPr lang="en-US" sz="2400" dirty="0"/>
              <a:t>, </a:t>
            </a:r>
            <a:r>
              <a:rPr lang="en-US" sz="2400" dirty="0" err="1"/>
              <a:t>ekonomik</a:t>
            </a:r>
            <a:r>
              <a:rPr lang="en-US" sz="2400" dirty="0"/>
              <a:t>, </a:t>
            </a:r>
            <a:r>
              <a:rPr lang="en-US" sz="2400" dirty="0" err="1"/>
              <a:t>politik</a:t>
            </a:r>
            <a:r>
              <a:rPr lang="en-US" sz="2400" dirty="0"/>
              <a:t>, </a:t>
            </a:r>
            <a:r>
              <a:rPr lang="en-US" sz="2400" dirty="0" err="1"/>
              <a:t>fiziksel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hukuki</a:t>
            </a:r>
            <a:r>
              <a:rPr lang="en-US" sz="2400" dirty="0"/>
              <a:t> </a:t>
            </a:r>
            <a:r>
              <a:rPr lang="en-US" sz="2400" dirty="0" err="1"/>
              <a:t>tüm</a:t>
            </a:r>
            <a:r>
              <a:rPr lang="en-US" sz="2400" dirty="0"/>
              <a:t> </a:t>
            </a:r>
            <a:r>
              <a:rPr lang="en-US" sz="2400" dirty="0" err="1"/>
              <a:t>parametreleri</a:t>
            </a:r>
            <a:r>
              <a:rPr lang="en-US" sz="2400" dirty="0"/>
              <a:t> </a:t>
            </a:r>
            <a:r>
              <a:rPr lang="en-US" sz="2400" dirty="0" err="1"/>
              <a:t>dikkate</a:t>
            </a:r>
            <a:r>
              <a:rPr lang="en-US" sz="2400" dirty="0"/>
              <a:t> </a:t>
            </a:r>
            <a:r>
              <a:rPr lang="en-US" sz="2400" dirty="0" err="1"/>
              <a:t>alarak</a:t>
            </a:r>
            <a:r>
              <a:rPr lang="en-US" sz="2400" dirty="0"/>
              <a:t> </a:t>
            </a:r>
            <a:r>
              <a:rPr lang="en-US" sz="2400" dirty="0" err="1"/>
              <a:t>geleceği</a:t>
            </a:r>
            <a:r>
              <a:rPr lang="en-US" sz="2400" dirty="0"/>
              <a:t> </a:t>
            </a:r>
            <a:r>
              <a:rPr lang="en-US" sz="2400" dirty="0" err="1"/>
              <a:t>kestirme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öngörme</a:t>
            </a:r>
            <a:r>
              <a:rPr lang="en-US" sz="2400" dirty="0"/>
              <a:t> </a:t>
            </a:r>
            <a:r>
              <a:rPr lang="en-US" sz="2400" dirty="0" err="1" smtClean="0"/>
              <a:t>işidir</a:t>
            </a:r>
            <a:r>
              <a:rPr lang="tr-TR" sz="2400" dirty="0" smtClean="0"/>
              <a:t> (Coşkun, 2010)</a:t>
            </a:r>
            <a:endParaRPr lang="en-TR" sz="2400" dirty="0"/>
          </a:p>
          <a:p>
            <a:pPr>
              <a:lnSpc>
                <a:spcPct val="150000"/>
              </a:lnSpc>
            </a:pPr>
            <a:endParaRPr lang="en-TR" sz="2400" dirty="0"/>
          </a:p>
          <a:p>
            <a:pPr>
              <a:lnSpc>
                <a:spcPct val="150000"/>
              </a:lnSpc>
            </a:pPr>
            <a:r>
              <a:rPr lang="en-TR" sz="2400" dirty="0">
                <a:solidFill>
                  <a:srgbClr val="FFFF00"/>
                </a:solidFill>
              </a:rPr>
              <a:t>Plan;</a:t>
            </a:r>
            <a:r>
              <a:rPr lang="en-TR" sz="2400" dirty="0"/>
              <a:t> belli bir zaman aralığında iç ve dış bağlayıcılığı ve tekrarlanabilen faydaları olan planlama </a:t>
            </a:r>
            <a:endParaRPr lang="tr-TR" sz="2400" dirty="0" smtClean="0"/>
          </a:p>
          <a:p>
            <a:pPr>
              <a:lnSpc>
                <a:spcPct val="150000"/>
              </a:lnSpc>
            </a:pPr>
            <a:r>
              <a:rPr lang="en-TR" sz="2400" dirty="0" smtClean="0"/>
              <a:t>çalışmaları </a:t>
            </a:r>
            <a:r>
              <a:rPr lang="en-TR" sz="2400" dirty="0"/>
              <a:t>sonucu ortaya çıkan kamunun </a:t>
            </a:r>
            <a:endParaRPr lang="tr-TR" sz="2400" dirty="0" smtClean="0"/>
          </a:p>
          <a:p>
            <a:pPr>
              <a:lnSpc>
                <a:spcPct val="150000"/>
              </a:lnSpc>
            </a:pPr>
            <a:r>
              <a:rPr lang="en-TR" sz="2400" dirty="0" smtClean="0"/>
              <a:t>ulaşımına </a:t>
            </a:r>
            <a:r>
              <a:rPr lang="en-TR" sz="2400" dirty="0"/>
              <a:t>açık bir </a:t>
            </a:r>
            <a:r>
              <a:rPr lang="en-TR" sz="2400" dirty="0" smtClean="0"/>
              <a:t>dökümandır</a:t>
            </a:r>
            <a:r>
              <a:rPr lang="tr-TR" sz="2400" dirty="0" smtClean="0"/>
              <a:t> </a:t>
            </a:r>
            <a:r>
              <a:rPr lang="tr-TR" sz="2400" dirty="0" smtClean="0">
                <a:solidFill>
                  <a:srgbClr val="0070C0"/>
                </a:solidFill>
              </a:rPr>
              <a:t>(</a:t>
            </a:r>
            <a:r>
              <a:rPr lang="en-US" sz="2400" dirty="0">
                <a:solidFill>
                  <a:srgbClr val="0070C0"/>
                </a:solidFill>
              </a:rPr>
              <a:t>https://</a:t>
            </a:r>
            <a:r>
              <a:rPr lang="en-US" sz="2400" dirty="0" smtClean="0">
                <a:solidFill>
                  <a:srgbClr val="0070C0"/>
                </a:solidFill>
              </a:rPr>
              <a:t>slideplayer.biz.tr/slide/10154993/c</a:t>
            </a:r>
            <a:r>
              <a:rPr lang="tr-TR" sz="2400" dirty="0" smtClean="0">
                <a:solidFill>
                  <a:srgbClr val="0070C0"/>
                </a:solidFill>
              </a:rPr>
              <a:t>)</a:t>
            </a:r>
            <a:r>
              <a:rPr lang="en-TR" sz="2400" dirty="0" smtClean="0">
                <a:solidFill>
                  <a:srgbClr val="0070C0"/>
                </a:solidFill>
              </a:rPr>
              <a:t>. </a:t>
            </a:r>
            <a:endParaRPr lang="en-TR" sz="2400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A5A9AA-CB9C-6442-B61D-B46B5DDCAA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02"/>
          <a:stretch/>
        </p:blipFill>
        <p:spPr>
          <a:xfrm>
            <a:off x="6626081" y="4648482"/>
            <a:ext cx="2489200" cy="216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8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0C5A96-9698-D347-9B1B-FF72CCC88E11}"/>
              </a:ext>
            </a:extLst>
          </p:cNvPr>
          <p:cNvSpPr txBox="1"/>
          <p:nvPr/>
        </p:nvSpPr>
        <p:spPr>
          <a:xfrm>
            <a:off x="107504" y="620688"/>
            <a:ext cx="903649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tr-TR" sz="2800" dirty="0" smtClean="0">
                <a:solidFill>
                  <a:srgbClr val="FFFF00"/>
                </a:solidFill>
              </a:rPr>
              <a:t>Entegre planlamada </a:t>
            </a:r>
            <a:r>
              <a:rPr lang="tr-TR" sz="2800" dirty="0" smtClean="0"/>
              <a:t> p</a:t>
            </a:r>
            <a:r>
              <a:rPr lang="en-US" sz="2800" dirty="0" err="1" smtClean="0"/>
              <a:t>lanlanacak</a:t>
            </a:r>
            <a:r>
              <a:rPr lang="en-US" sz="2800" dirty="0" smtClean="0"/>
              <a:t> </a:t>
            </a:r>
            <a:r>
              <a:rPr lang="en-US" sz="2800" dirty="0" err="1"/>
              <a:t>olan</a:t>
            </a:r>
            <a:r>
              <a:rPr lang="en-US" sz="2800" dirty="0"/>
              <a:t> </a:t>
            </a:r>
            <a:r>
              <a:rPr lang="en-US" sz="2800" dirty="0" err="1"/>
              <a:t>alanın</a:t>
            </a:r>
            <a:r>
              <a:rPr lang="en-US" sz="2800" dirty="0"/>
              <a:t> </a:t>
            </a:r>
            <a:r>
              <a:rPr lang="en-US" sz="2800" dirty="0" err="1"/>
              <a:t>tüm</a:t>
            </a:r>
            <a:r>
              <a:rPr lang="en-US" sz="2800" dirty="0"/>
              <a:t> </a:t>
            </a:r>
            <a:r>
              <a:rPr lang="en-US" sz="2800" dirty="0" err="1"/>
              <a:t>özelliklerinin</a:t>
            </a:r>
            <a:r>
              <a:rPr lang="en-US" sz="2800" dirty="0"/>
              <a:t> </a:t>
            </a:r>
            <a:r>
              <a:rPr lang="en-US" sz="2800" dirty="0" err="1"/>
              <a:t>ortaya</a:t>
            </a:r>
            <a:r>
              <a:rPr lang="en-US" sz="2800" dirty="0"/>
              <a:t> </a:t>
            </a:r>
            <a:endParaRPr lang="tr-TR" sz="2800" dirty="0" smtClean="0"/>
          </a:p>
          <a:p>
            <a:pPr lvl="0">
              <a:lnSpc>
                <a:spcPct val="150000"/>
              </a:lnSpc>
            </a:pPr>
            <a:r>
              <a:rPr lang="en-US" sz="2800" dirty="0" err="1" smtClean="0"/>
              <a:t>konulmasının</a:t>
            </a:r>
            <a:r>
              <a:rPr lang="en-US" sz="2800" dirty="0" smtClean="0"/>
              <a:t> </a:t>
            </a:r>
            <a:r>
              <a:rPr lang="en-US" sz="2800" dirty="0" err="1"/>
              <a:t>ardından</a:t>
            </a:r>
            <a:r>
              <a:rPr lang="en-US" sz="2800" dirty="0"/>
              <a:t>, </a:t>
            </a:r>
            <a:endParaRPr lang="tr-TR" sz="2800" dirty="0" smtClean="0"/>
          </a:p>
          <a:p>
            <a:pPr lvl="0">
              <a:lnSpc>
                <a:spcPct val="150000"/>
              </a:lnSpc>
            </a:pPr>
            <a:r>
              <a:rPr lang="en-US" sz="2800" dirty="0" err="1" smtClean="0"/>
              <a:t>insan</a:t>
            </a:r>
            <a:r>
              <a:rPr lang="en-US" sz="2800" dirty="0" smtClean="0"/>
              <a:t> </a:t>
            </a:r>
            <a:r>
              <a:rPr lang="en-US" sz="2800" dirty="0" err="1"/>
              <a:t>etkisi</a:t>
            </a:r>
            <a:r>
              <a:rPr lang="en-US" sz="2800" dirty="0"/>
              <a:t>, </a:t>
            </a:r>
            <a:endParaRPr lang="tr-TR" sz="2800" dirty="0" smtClean="0"/>
          </a:p>
          <a:p>
            <a:pPr lvl="0">
              <a:lnSpc>
                <a:spcPct val="150000"/>
              </a:lnSpc>
            </a:pPr>
            <a:r>
              <a:rPr lang="en-US" sz="2800" dirty="0" err="1" smtClean="0"/>
              <a:t>ekonomik</a:t>
            </a:r>
            <a:r>
              <a:rPr lang="en-US" sz="2800" dirty="0" smtClean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çevresel</a:t>
            </a:r>
            <a:r>
              <a:rPr lang="en-US" sz="2800" dirty="0"/>
              <a:t> </a:t>
            </a:r>
            <a:r>
              <a:rPr lang="en-US" sz="2800" dirty="0" err="1"/>
              <a:t>faktörler</a:t>
            </a:r>
            <a:r>
              <a:rPr lang="en-US" sz="2800" dirty="0"/>
              <a:t>, </a:t>
            </a:r>
            <a:endParaRPr lang="tr-TR" sz="2800" dirty="0" smtClean="0"/>
          </a:p>
          <a:p>
            <a:pPr lvl="0">
              <a:lnSpc>
                <a:spcPct val="150000"/>
              </a:lnSpc>
            </a:pPr>
            <a:r>
              <a:rPr lang="en-US" sz="2800" dirty="0" err="1" smtClean="0"/>
              <a:t>halkın</a:t>
            </a:r>
            <a:r>
              <a:rPr lang="en-US" sz="2800" dirty="0" smtClean="0"/>
              <a:t> </a:t>
            </a:r>
            <a:r>
              <a:rPr lang="en-US" sz="2800" dirty="0" err="1"/>
              <a:t>katılımı</a:t>
            </a:r>
            <a:r>
              <a:rPr lang="en-US" sz="2800" dirty="0"/>
              <a:t> </a:t>
            </a:r>
            <a:r>
              <a:rPr lang="en-US" sz="2800" dirty="0" err="1"/>
              <a:t>süreci</a:t>
            </a:r>
            <a:r>
              <a:rPr lang="en-US" sz="2800" dirty="0" smtClean="0"/>
              <a:t>,</a:t>
            </a:r>
            <a:endParaRPr lang="tr-TR" sz="2800" dirty="0" smtClean="0"/>
          </a:p>
          <a:p>
            <a:pPr lvl="0">
              <a:lnSpc>
                <a:spcPct val="150000"/>
              </a:lnSpc>
            </a:pPr>
            <a:r>
              <a:rPr lang="en-US" sz="2800" dirty="0" smtClean="0"/>
              <a:t> </a:t>
            </a:r>
            <a:r>
              <a:rPr lang="en-US" sz="2800" dirty="0" err="1"/>
              <a:t>izleme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denetim</a:t>
            </a:r>
            <a:r>
              <a:rPr lang="en-US" sz="2800" dirty="0"/>
              <a:t> </a:t>
            </a:r>
            <a:r>
              <a:rPr lang="en-US" sz="2800" dirty="0" err="1"/>
              <a:t>aşamaları</a:t>
            </a:r>
            <a:r>
              <a:rPr lang="en-US" sz="2800" dirty="0"/>
              <a:t> </a:t>
            </a:r>
            <a:endParaRPr lang="tr-TR" sz="2800" dirty="0" smtClean="0"/>
          </a:p>
          <a:p>
            <a:pPr lvl="0">
              <a:lnSpc>
                <a:spcPct val="150000"/>
              </a:lnSpc>
            </a:pPr>
            <a:r>
              <a:rPr lang="en-US" sz="2800" dirty="0" err="1" smtClean="0"/>
              <a:t>titizlikle</a:t>
            </a:r>
            <a:r>
              <a:rPr lang="en-US" sz="2800" dirty="0" smtClean="0"/>
              <a:t> </a:t>
            </a:r>
            <a:r>
              <a:rPr lang="en-US" sz="2800" dirty="0" err="1" smtClean="0"/>
              <a:t>belirlen</a:t>
            </a:r>
            <a:r>
              <a:rPr lang="tr-TR" sz="2800" dirty="0" smtClean="0"/>
              <a:t>ir.</a:t>
            </a:r>
            <a:endParaRPr kumimoji="0" lang="en-T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</a:endParaRPr>
          </a:p>
          <a:p>
            <a:pPr lvl="0">
              <a:lnSpc>
                <a:spcPct val="150000"/>
              </a:lnSpc>
            </a:pPr>
            <a:endParaRPr lang="tr-TR" sz="2000" dirty="0" smtClean="0"/>
          </a:p>
          <a:p>
            <a:pPr lvl="0">
              <a:lnSpc>
                <a:spcPct val="150000"/>
              </a:lnSpc>
            </a:pPr>
            <a:r>
              <a:rPr kumimoji="0" lang="en-T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/>
              </a:rPr>
              <a:t>. </a:t>
            </a:r>
            <a:endParaRPr kumimoji="0" lang="en-TR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rbel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412776"/>
            <a:ext cx="4355976" cy="5453455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987824" y="6309320"/>
            <a:ext cx="1583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(</a:t>
            </a:r>
            <a:r>
              <a:rPr lang="en-US" dirty="0" err="1">
                <a:solidFill>
                  <a:srgbClr val="00B0F0"/>
                </a:solidFill>
              </a:rPr>
              <a:t>Coşkun</a:t>
            </a:r>
            <a:r>
              <a:rPr lang="en-US" dirty="0">
                <a:solidFill>
                  <a:srgbClr val="00B0F0"/>
                </a:solidFill>
              </a:rPr>
              <a:t>, 2010)</a:t>
            </a:r>
          </a:p>
        </p:txBody>
      </p:sp>
    </p:spTree>
    <p:extLst>
      <p:ext uri="{BB962C8B-B14F-4D97-AF65-F5344CB8AC3E}">
        <p14:creationId xmlns:p14="http://schemas.microsoft.com/office/powerpoint/2010/main" val="326873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637098-3384-A34E-9B07-3F7D90B6DFED}"/>
              </a:ext>
            </a:extLst>
          </p:cNvPr>
          <p:cNvSpPr txBox="1"/>
          <p:nvPr/>
        </p:nvSpPr>
        <p:spPr>
          <a:xfrm>
            <a:off x="683568" y="332656"/>
            <a:ext cx="8136904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2500" dirty="0" smtClean="0">
                <a:solidFill>
                  <a:srgbClr val="FFFF00"/>
                </a:solidFill>
              </a:rPr>
              <a:t>Planlama </a:t>
            </a:r>
            <a:r>
              <a:rPr lang="en-TR" sz="2500" dirty="0">
                <a:solidFill>
                  <a:srgbClr val="FFFF00"/>
                </a:solidFill>
              </a:rPr>
              <a:t>İlkeleri</a:t>
            </a:r>
          </a:p>
          <a:p>
            <a:pPr>
              <a:lnSpc>
                <a:spcPct val="150000"/>
              </a:lnSpc>
            </a:pPr>
            <a:endParaRPr lang="en-T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R" sz="2500" dirty="0"/>
              <a:t>Sürdürülebilir kalkınma ilkesi (nesiller arası eşitlik)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R" sz="2500" dirty="0"/>
              <a:t>Entegrasyon ilkesi (doğal, sosyo- ekonomik ve yönetimsel idari mevzuatlarda Nehir Havzası konularında geniş kapsamlı analizler)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R" sz="2500" dirty="0"/>
              <a:t>Tedbir ilkesi (çevresel felaketleri engellemek ve zararları önlemek amacıyla önlem </a:t>
            </a:r>
            <a:r>
              <a:rPr lang="en-TR" sz="2500" dirty="0" smtClean="0"/>
              <a:t>alıcı</a:t>
            </a:r>
            <a:r>
              <a:rPr lang="tr-TR" sz="2500" dirty="0" smtClean="0"/>
              <a:t> </a:t>
            </a:r>
            <a:r>
              <a:rPr lang="en-TR" sz="2500" dirty="0" smtClean="0"/>
              <a:t>tedbirlerin </a:t>
            </a:r>
            <a:r>
              <a:rPr lang="en-TR" sz="2500" dirty="0"/>
              <a:t>alınması 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R" sz="2500" dirty="0"/>
              <a:t>Kirleten öder ilkesi </a:t>
            </a:r>
            <a:endParaRPr lang="tr-TR" sz="25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R" sz="2500" dirty="0" smtClean="0"/>
              <a:t>Şeffaflık </a:t>
            </a:r>
            <a:r>
              <a:rPr lang="en-TR" sz="2500" dirty="0"/>
              <a:t>ilkesi (alınacak ve planlanan tüm kararlar şeffaf olmalı  ve toplumun tüm kitlelerinin katılımı sağlanmalı )</a:t>
            </a:r>
          </a:p>
          <a:p>
            <a:endParaRPr lang="en-TR" sz="2500" dirty="0"/>
          </a:p>
        </p:txBody>
      </p:sp>
    </p:spTree>
    <p:extLst>
      <p:ext uri="{BB962C8B-B14F-4D97-AF65-F5344CB8AC3E}">
        <p14:creationId xmlns:p14="http://schemas.microsoft.com/office/powerpoint/2010/main" val="199181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6571AD-D4F7-BD49-8DCE-84D5468BE09D}"/>
              </a:ext>
            </a:extLst>
          </p:cNvPr>
          <p:cNvSpPr txBox="1"/>
          <p:nvPr/>
        </p:nvSpPr>
        <p:spPr>
          <a:xfrm>
            <a:off x="1115616" y="980728"/>
            <a:ext cx="727280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3200" dirty="0">
                <a:solidFill>
                  <a:srgbClr val="FFFF00"/>
                </a:solidFill>
              </a:rPr>
              <a:t>Uygulama Fazı</a:t>
            </a:r>
          </a:p>
          <a:p>
            <a:endParaRPr lang="en-TR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R" sz="2800" dirty="0"/>
              <a:t>Halkın bilgilendirme ve katılım </a:t>
            </a:r>
            <a:r>
              <a:rPr lang="en-TR" sz="2800" dirty="0" smtClean="0"/>
              <a:t>sürec</a:t>
            </a:r>
            <a:r>
              <a:rPr lang="tr-TR" sz="2800" dirty="0"/>
              <a:t>i</a:t>
            </a:r>
            <a:endParaRPr lang="en-TR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R" sz="2800" dirty="0"/>
              <a:t>İlgili çıkar gruplarının aktif katılımı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R" sz="2800" dirty="0"/>
              <a:t>Önlemler programının uygulanması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R" sz="2800" dirty="0"/>
              <a:t>İzleme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R" sz="2800" dirty="0"/>
              <a:t>Değerlendirme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R" sz="2800" dirty="0"/>
              <a:t>Revizyon</a:t>
            </a:r>
          </a:p>
          <a:p>
            <a:endParaRPr lang="en-TR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2C6F19-5F72-F74D-9F86-1FED52BBD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4869160"/>
            <a:ext cx="3725044" cy="186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260648"/>
            <a:ext cx="8064896" cy="6768752"/>
          </a:xfrm>
        </p:spPr>
        <p:txBody>
          <a:bodyPr>
            <a:noAutofit/>
          </a:bodyPr>
          <a:lstStyle/>
          <a:p>
            <a:pPr marL="68580" indent="0" algn="ctr">
              <a:lnSpc>
                <a:spcPct val="150000"/>
              </a:lnSpc>
              <a:buNone/>
            </a:pPr>
            <a:r>
              <a:rPr lang="tr-TR" sz="2400" b="1" dirty="0">
                <a:solidFill>
                  <a:srgbClr val="FFFF00"/>
                </a:solidFill>
              </a:rPr>
              <a:t>Avrupa Birliği Su Çerçeve Direktifi (23 Ekim 2000 tarih ve 2000/60/EC sayılı);</a:t>
            </a:r>
          </a:p>
          <a:p>
            <a:pPr marL="68580" indent="0" algn="ctr">
              <a:buNone/>
            </a:pPr>
            <a:r>
              <a:rPr lang="en-US" sz="2400" dirty="0"/>
              <a:t>22</a:t>
            </a:r>
            <a:r>
              <a:rPr lang="tr-TR" sz="2400" dirty="0"/>
              <a:t> </a:t>
            </a:r>
            <a:r>
              <a:rPr lang="en-US" sz="2400" dirty="0" err="1"/>
              <a:t>Aralık</a:t>
            </a:r>
            <a:r>
              <a:rPr lang="en-US" sz="2400" dirty="0"/>
              <a:t> 2000 </a:t>
            </a:r>
            <a:r>
              <a:rPr lang="en-US" sz="2400" dirty="0" err="1"/>
              <a:t>tarihinde</a:t>
            </a:r>
            <a:r>
              <a:rPr lang="en-US" sz="2400" dirty="0"/>
              <a:t> </a:t>
            </a:r>
            <a:r>
              <a:rPr lang="en-US" sz="2400" dirty="0" err="1"/>
              <a:t>yayınlanarak</a:t>
            </a:r>
            <a:r>
              <a:rPr lang="en-US" sz="2400" dirty="0"/>
              <a:t> </a:t>
            </a:r>
            <a:r>
              <a:rPr lang="en-US" sz="2400" dirty="0" err="1"/>
              <a:t>yürürlüğe</a:t>
            </a:r>
            <a:r>
              <a:rPr lang="en-US" sz="2400" dirty="0"/>
              <a:t> </a:t>
            </a:r>
            <a:r>
              <a:rPr lang="en-US" sz="2400" dirty="0" err="1"/>
              <a:t>girmiştir</a:t>
            </a:r>
            <a:r>
              <a:rPr lang="en-US" sz="2400" dirty="0"/>
              <a:t>.</a:t>
            </a:r>
            <a:endParaRPr lang="tr-TR" sz="2400" dirty="0"/>
          </a:p>
          <a:p>
            <a:pPr marL="68580" indent="0" algn="ctr">
              <a:buNone/>
            </a:pPr>
            <a:endParaRPr lang="tr-TR" sz="2400" b="1" dirty="0"/>
          </a:p>
          <a:p>
            <a:pPr marL="68580" indent="0" algn="ctr">
              <a:lnSpc>
                <a:spcPct val="150000"/>
              </a:lnSpc>
              <a:buNone/>
            </a:pPr>
            <a:r>
              <a:rPr lang="tr-TR" sz="2400" dirty="0"/>
              <a:t>Bu direktif ile birlikte, mevcut havza koruma yönetmeliklerinde </a:t>
            </a:r>
            <a:r>
              <a:rPr lang="tr-TR" sz="2400" dirty="0">
                <a:solidFill>
                  <a:srgbClr val="FFFF00"/>
                </a:solidFill>
              </a:rPr>
              <a:t>ana hedef;</a:t>
            </a:r>
          </a:p>
          <a:p>
            <a:pPr marL="68580" indent="0" algn="ctr">
              <a:lnSpc>
                <a:spcPct val="150000"/>
              </a:lnSpc>
              <a:buNone/>
            </a:pPr>
            <a:r>
              <a:rPr lang="tr-TR" sz="2400" dirty="0"/>
              <a:t>Su kaynaklarının (nehirler, göller, geçiş suları, yeraltı suları, kıyı suları) </a:t>
            </a:r>
            <a:r>
              <a:rPr lang="tr-TR" sz="2400" dirty="0" err="1"/>
              <a:t>kantite</a:t>
            </a:r>
            <a:r>
              <a:rPr lang="tr-TR" sz="2400" dirty="0"/>
              <a:t> ve kalite olarak bütüncül korunmasına ilişkin havza bazında belirlenecek çevresel hedeflere ulaşımı sağlayacak </a:t>
            </a:r>
            <a:r>
              <a:rPr lang="tr-TR" sz="2400" dirty="0">
                <a:solidFill>
                  <a:srgbClr val="FFFF00"/>
                </a:solidFill>
              </a:rPr>
              <a:t>yönetim ve planlama esaslarının çerçevesini </a:t>
            </a:r>
            <a:r>
              <a:rPr lang="tr-TR" sz="2400" dirty="0"/>
              <a:t>oluşturmaktır.</a:t>
            </a:r>
          </a:p>
          <a:p>
            <a:pPr marL="68580" indent="0" algn="ctr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3220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539552" y="332656"/>
            <a:ext cx="756084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“Bütünleşik Nehir Havzası Yönetimi Yaklaşımı” 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Direktifin uygulanmasında araç olarak benimsenmiştir. </a:t>
            </a: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Nehir 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havza yönetimi 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yaklaşımına 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göre, kaynaklar idari veya politik sınırlara göre değil, </a:t>
            </a: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doğal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, coğrafik ve hidrolojik esaslara göre belirlenecek “nehir havza 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bölgeleri”ne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ayrılarak 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yönetilecektir.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CA6B47-8B51-B04A-BF6F-13869206A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195" y="4653136"/>
            <a:ext cx="2033805" cy="220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8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31640" y="188640"/>
            <a:ext cx="6174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BÜTÜNLEŞİK HAVZA YÖNETİMİ YAKLAŞIMI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BHY’nin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ana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hedefi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holistik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bakış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açısı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yönetimi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mümkün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kılabilmektedir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(Tanık, 2015)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250" y="2060848"/>
            <a:ext cx="788125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4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5020</TotalTime>
  <Words>630</Words>
  <Application>Microsoft Office PowerPoint</Application>
  <PresentationFormat>Ekran Gösterisi (4:3)</PresentationFormat>
  <Paragraphs>89</Paragraphs>
  <Slides>19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31" baseType="lpstr">
      <vt:lpstr>Arial</vt:lpstr>
      <vt:lpstr>Arial Black</vt:lpstr>
      <vt:lpstr>Calibri</vt:lpstr>
      <vt:lpstr>Consolas</vt:lpstr>
      <vt:lpstr>Corbel</vt:lpstr>
      <vt:lpstr>Maiandra GD</vt:lpstr>
      <vt:lpstr>Times New Roman</vt:lpstr>
      <vt:lpstr>Wingdings</vt:lpstr>
      <vt:lpstr>Wingdings 2</vt:lpstr>
      <vt:lpstr>Wingdings 3</vt:lpstr>
      <vt:lpstr>Metro</vt:lpstr>
      <vt:lpstr>Çalışma Sayfası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Yesim ERDEM</dc:creator>
  <cp:lastModifiedBy>Yeşim AHİ</cp:lastModifiedBy>
  <cp:revision>476</cp:revision>
  <dcterms:created xsi:type="dcterms:W3CDTF">2010-06-04T06:15:00Z</dcterms:created>
  <dcterms:modified xsi:type="dcterms:W3CDTF">2020-12-11T06:38:23Z</dcterms:modified>
</cp:coreProperties>
</file>