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26"/>
  </p:notesMasterIdLst>
  <p:sldIdLst>
    <p:sldId id="273" r:id="rId4"/>
    <p:sldId id="256" r:id="rId5"/>
    <p:sldId id="257" r:id="rId6"/>
    <p:sldId id="258" r:id="rId7"/>
    <p:sldId id="259" r:id="rId8"/>
    <p:sldId id="260" r:id="rId9"/>
    <p:sldId id="261" r:id="rId10"/>
    <p:sldId id="274" r:id="rId11"/>
    <p:sldId id="275" r:id="rId12"/>
    <p:sldId id="263" r:id="rId13"/>
    <p:sldId id="279" r:id="rId14"/>
    <p:sldId id="265" r:id="rId15"/>
    <p:sldId id="266" r:id="rId16"/>
    <p:sldId id="267" r:id="rId17"/>
    <p:sldId id="276" r:id="rId18"/>
    <p:sldId id="268" r:id="rId19"/>
    <p:sldId id="277" r:id="rId20"/>
    <p:sldId id="269" r:id="rId21"/>
    <p:sldId id="278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9A7EA-4B4E-4657-AFCD-4A8887B5A37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23D1D33-ADED-4884-996B-2954BC853455}">
      <dgm:prSet phldrT="[Metin]" custT="1"/>
      <dgm:spPr/>
      <dgm:t>
        <a:bodyPr/>
        <a:lstStyle/>
        <a:p>
          <a:r>
            <a:rPr lang="tr-TR" sz="2400" dirty="0" smtClean="0"/>
            <a:t>Hava yolundan O</a:t>
          </a:r>
          <a:r>
            <a:rPr lang="tr-TR" sz="1800" dirty="0" smtClean="0"/>
            <a:t>2</a:t>
          </a:r>
          <a:r>
            <a:rPr lang="tr-TR" sz="2400" dirty="0" smtClean="0"/>
            <a:t> transportu</a:t>
          </a:r>
          <a:endParaRPr lang="tr-TR" sz="2400" dirty="0"/>
        </a:p>
      </dgm:t>
    </dgm:pt>
    <dgm:pt modelId="{0B09EB17-04D1-4682-98D2-8B7F7E43C6AC}" type="parTrans" cxnId="{BDDD4FA8-BB6D-49C7-AC44-F79535701D3F}">
      <dgm:prSet/>
      <dgm:spPr/>
      <dgm:t>
        <a:bodyPr/>
        <a:lstStyle/>
        <a:p>
          <a:endParaRPr lang="tr-TR"/>
        </a:p>
      </dgm:t>
    </dgm:pt>
    <dgm:pt modelId="{8398D5F3-6766-4CF5-AD41-E29B0191AAB6}" type="sibTrans" cxnId="{BDDD4FA8-BB6D-49C7-AC44-F79535701D3F}">
      <dgm:prSet/>
      <dgm:spPr/>
      <dgm:t>
        <a:bodyPr/>
        <a:lstStyle/>
        <a:p>
          <a:endParaRPr lang="tr-TR"/>
        </a:p>
      </dgm:t>
    </dgm:pt>
    <dgm:pt modelId="{6A0E002E-CCD6-411A-BCC5-6DEC0DA90FC9}">
      <dgm:prSet custT="1"/>
      <dgm:spPr/>
      <dgm:t>
        <a:bodyPr/>
        <a:lstStyle/>
        <a:p>
          <a:r>
            <a:rPr lang="tr-TR" sz="2400" dirty="0" err="1" smtClean="0"/>
            <a:t>Alveoler</a:t>
          </a:r>
          <a:r>
            <a:rPr lang="tr-TR" sz="2400" dirty="0" smtClean="0"/>
            <a:t> kılcal </a:t>
          </a:r>
          <a:r>
            <a:rPr lang="tr-TR" sz="2400" dirty="0" err="1" smtClean="0"/>
            <a:t>arayüzünde</a:t>
          </a:r>
          <a:r>
            <a:rPr lang="tr-TR" sz="2400" dirty="0" smtClean="0"/>
            <a:t> O</a:t>
          </a:r>
          <a:r>
            <a:rPr lang="tr-TR" sz="1600" dirty="0" smtClean="0"/>
            <a:t>2</a:t>
          </a:r>
          <a:r>
            <a:rPr lang="tr-TR" sz="2400" dirty="0" smtClean="0"/>
            <a:t> difüzyonu</a:t>
          </a:r>
          <a:endParaRPr lang="tr-TR" sz="2400" dirty="0"/>
        </a:p>
      </dgm:t>
    </dgm:pt>
    <dgm:pt modelId="{F17B1A6C-5648-435E-B0A6-6484C58D1228}" type="parTrans" cxnId="{D414DBDE-0A65-4FF8-B007-C7D3E815E72A}">
      <dgm:prSet/>
      <dgm:spPr/>
      <dgm:t>
        <a:bodyPr/>
        <a:lstStyle/>
        <a:p>
          <a:endParaRPr lang="tr-TR"/>
        </a:p>
      </dgm:t>
    </dgm:pt>
    <dgm:pt modelId="{94668F3C-6D85-4E24-B77E-CF72A56228B9}" type="sibTrans" cxnId="{D414DBDE-0A65-4FF8-B007-C7D3E815E72A}">
      <dgm:prSet/>
      <dgm:spPr/>
      <dgm:t>
        <a:bodyPr/>
        <a:lstStyle/>
        <a:p>
          <a:endParaRPr lang="tr-TR"/>
        </a:p>
      </dgm:t>
    </dgm:pt>
    <dgm:pt modelId="{6DCA5217-1EF7-49F2-95CA-98869EBD55E4}">
      <dgm:prSet custT="1"/>
      <dgm:spPr/>
      <dgm:t>
        <a:bodyPr/>
        <a:lstStyle/>
        <a:p>
          <a:r>
            <a:rPr lang="tr-TR" sz="2400" dirty="0" smtClean="0"/>
            <a:t>hemoglobine bağlanma</a:t>
          </a:r>
          <a:endParaRPr lang="tr-TR" sz="2400" dirty="0"/>
        </a:p>
      </dgm:t>
    </dgm:pt>
    <dgm:pt modelId="{F5035A47-386D-4C88-A936-7CB24E24A852}" type="parTrans" cxnId="{6D57D77F-56CB-4996-AD93-968053934D5D}">
      <dgm:prSet/>
      <dgm:spPr/>
      <dgm:t>
        <a:bodyPr/>
        <a:lstStyle/>
        <a:p>
          <a:endParaRPr lang="tr-TR"/>
        </a:p>
      </dgm:t>
    </dgm:pt>
    <dgm:pt modelId="{D5D7171A-ADF3-4BD3-A533-C25E508B6175}" type="sibTrans" cxnId="{6D57D77F-56CB-4996-AD93-968053934D5D}">
      <dgm:prSet/>
      <dgm:spPr/>
      <dgm:t>
        <a:bodyPr/>
        <a:lstStyle/>
        <a:p>
          <a:endParaRPr lang="tr-TR"/>
        </a:p>
      </dgm:t>
    </dgm:pt>
    <dgm:pt modelId="{92199310-1724-46FA-B219-BD12B5A0F3B8}" type="pres">
      <dgm:prSet presAssocID="{4409A7EA-4B4E-4657-AFCD-4A8887B5A373}" presName="Name0" presStyleCnt="0">
        <dgm:presLayoutVars>
          <dgm:dir/>
          <dgm:resizeHandles val="exact"/>
        </dgm:presLayoutVars>
      </dgm:prSet>
      <dgm:spPr/>
    </dgm:pt>
    <dgm:pt modelId="{56ECD0B3-1AB3-4A1F-BB4C-52D30A3B0159}" type="pres">
      <dgm:prSet presAssocID="{423D1D33-ADED-4884-996B-2954BC853455}" presName="parTxOnly" presStyleLbl="node1" presStyleIdx="0" presStyleCnt="3" custScaleX="160034" custScaleY="191949" custLinFactNeighborX="-5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B391D2-4A1B-411A-B2FC-404F655F6E33}" type="pres">
      <dgm:prSet presAssocID="{8398D5F3-6766-4CF5-AD41-E29B0191AAB6}" presName="parSpace" presStyleCnt="0"/>
      <dgm:spPr/>
    </dgm:pt>
    <dgm:pt modelId="{1DDA7ECA-5593-4088-BED8-2BD700E807E8}" type="pres">
      <dgm:prSet presAssocID="{6A0E002E-CCD6-411A-BCC5-6DEC0DA90FC9}" presName="parTxOnly" presStyleLbl="node1" presStyleIdx="1" presStyleCnt="3" custScaleX="184966" custScaleY="1934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1A1D73-EA0C-4029-907B-574FAAD5CEF3}" type="pres">
      <dgm:prSet presAssocID="{94668F3C-6D85-4E24-B77E-CF72A56228B9}" presName="parSpace" presStyleCnt="0"/>
      <dgm:spPr/>
    </dgm:pt>
    <dgm:pt modelId="{3138A7C3-22C8-41DC-8FEE-20290226A621}" type="pres">
      <dgm:prSet presAssocID="{6DCA5217-1EF7-49F2-95CA-98869EBD55E4}" presName="parTxOnly" presStyleLbl="node1" presStyleIdx="2" presStyleCnt="3" custScaleX="176102" custScaleY="1946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DDD4FA8-BB6D-49C7-AC44-F79535701D3F}" srcId="{4409A7EA-4B4E-4657-AFCD-4A8887B5A373}" destId="{423D1D33-ADED-4884-996B-2954BC853455}" srcOrd="0" destOrd="0" parTransId="{0B09EB17-04D1-4682-98D2-8B7F7E43C6AC}" sibTransId="{8398D5F3-6766-4CF5-AD41-E29B0191AAB6}"/>
    <dgm:cxn modelId="{C8C52A35-1551-4FD0-A471-DC7E645E715E}" type="presOf" srcId="{423D1D33-ADED-4884-996B-2954BC853455}" destId="{56ECD0B3-1AB3-4A1F-BB4C-52D30A3B0159}" srcOrd="0" destOrd="0" presId="urn:microsoft.com/office/officeart/2005/8/layout/hChevron3"/>
    <dgm:cxn modelId="{D414DBDE-0A65-4FF8-B007-C7D3E815E72A}" srcId="{4409A7EA-4B4E-4657-AFCD-4A8887B5A373}" destId="{6A0E002E-CCD6-411A-BCC5-6DEC0DA90FC9}" srcOrd="1" destOrd="0" parTransId="{F17B1A6C-5648-435E-B0A6-6484C58D1228}" sibTransId="{94668F3C-6D85-4E24-B77E-CF72A56228B9}"/>
    <dgm:cxn modelId="{6D57D77F-56CB-4996-AD93-968053934D5D}" srcId="{4409A7EA-4B4E-4657-AFCD-4A8887B5A373}" destId="{6DCA5217-1EF7-49F2-95CA-98869EBD55E4}" srcOrd="2" destOrd="0" parTransId="{F5035A47-386D-4C88-A936-7CB24E24A852}" sibTransId="{D5D7171A-ADF3-4BD3-A533-C25E508B6175}"/>
    <dgm:cxn modelId="{EAFFBC6D-F72C-4ED5-851E-B759D8597BBC}" type="presOf" srcId="{6A0E002E-CCD6-411A-BCC5-6DEC0DA90FC9}" destId="{1DDA7ECA-5593-4088-BED8-2BD700E807E8}" srcOrd="0" destOrd="0" presId="urn:microsoft.com/office/officeart/2005/8/layout/hChevron3"/>
    <dgm:cxn modelId="{412E84E6-C07A-44A1-838B-82FE99B2BB97}" type="presOf" srcId="{6DCA5217-1EF7-49F2-95CA-98869EBD55E4}" destId="{3138A7C3-22C8-41DC-8FEE-20290226A621}" srcOrd="0" destOrd="0" presId="urn:microsoft.com/office/officeart/2005/8/layout/hChevron3"/>
    <dgm:cxn modelId="{E7B5AAA4-F836-4B28-81AD-B9CDF9BD734F}" type="presOf" srcId="{4409A7EA-4B4E-4657-AFCD-4A8887B5A373}" destId="{92199310-1724-46FA-B219-BD12B5A0F3B8}" srcOrd="0" destOrd="0" presId="urn:microsoft.com/office/officeart/2005/8/layout/hChevron3"/>
    <dgm:cxn modelId="{4B439074-9B84-4CE8-92D4-65E7AE6E0010}" type="presParOf" srcId="{92199310-1724-46FA-B219-BD12B5A0F3B8}" destId="{56ECD0B3-1AB3-4A1F-BB4C-52D30A3B0159}" srcOrd="0" destOrd="0" presId="urn:microsoft.com/office/officeart/2005/8/layout/hChevron3"/>
    <dgm:cxn modelId="{CDFA8626-D53E-4F76-BB4A-4DE80124C465}" type="presParOf" srcId="{92199310-1724-46FA-B219-BD12B5A0F3B8}" destId="{5AB391D2-4A1B-411A-B2FC-404F655F6E33}" srcOrd="1" destOrd="0" presId="urn:microsoft.com/office/officeart/2005/8/layout/hChevron3"/>
    <dgm:cxn modelId="{2A761C8C-F45B-4AA5-959D-26F14B64A661}" type="presParOf" srcId="{92199310-1724-46FA-B219-BD12B5A0F3B8}" destId="{1DDA7ECA-5593-4088-BED8-2BD700E807E8}" srcOrd="2" destOrd="0" presId="urn:microsoft.com/office/officeart/2005/8/layout/hChevron3"/>
    <dgm:cxn modelId="{0DE10549-9FF4-418C-A8D8-26650153D4E7}" type="presParOf" srcId="{92199310-1724-46FA-B219-BD12B5A0F3B8}" destId="{831A1D73-EA0C-4029-907B-574FAAD5CEF3}" srcOrd="3" destOrd="0" presId="urn:microsoft.com/office/officeart/2005/8/layout/hChevron3"/>
    <dgm:cxn modelId="{B8B7A11E-3F0C-4798-A3BD-E21589CBFBC2}" type="presParOf" srcId="{92199310-1724-46FA-B219-BD12B5A0F3B8}" destId="{3138A7C3-22C8-41DC-8FEE-20290226A62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5C752D-66EC-42CC-897D-52F394C0EC3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016C51E-5BDD-49A7-A353-4040A736E145}">
      <dgm:prSet custT="1"/>
      <dgm:spPr/>
      <dgm:t>
        <a:bodyPr/>
        <a:lstStyle/>
        <a:p>
          <a:r>
            <a:rPr lang="tr-TR" sz="2400" dirty="0" smtClean="0"/>
            <a:t>Dolaşım yoluyla O</a:t>
          </a:r>
          <a:r>
            <a:rPr lang="tr-TR" sz="1600" dirty="0" smtClean="0"/>
            <a:t>2</a:t>
          </a:r>
          <a:r>
            <a:rPr lang="tr-TR" sz="2400" dirty="0" smtClean="0"/>
            <a:t> dağılımı</a:t>
          </a:r>
          <a:endParaRPr lang="tr-TR" sz="2400" dirty="0"/>
        </a:p>
      </dgm:t>
    </dgm:pt>
    <dgm:pt modelId="{D41B125C-55CD-4C4D-A88E-3E2655E436D4}" type="parTrans" cxnId="{C0DDCACA-8B79-45EB-AE77-A74A40FFB5E7}">
      <dgm:prSet/>
      <dgm:spPr/>
      <dgm:t>
        <a:bodyPr/>
        <a:lstStyle/>
        <a:p>
          <a:endParaRPr lang="tr-TR"/>
        </a:p>
      </dgm:t>
    </dgm:pt>
    <dgm:pt modelId="{AACD322F-75F8-4E1C-A0AC-C733F266443D}" type="sibTrans" cxnId="{C0DDCACA-8B79-45EB-AE77-A74A40FFB5E7}">
      <dgm:prSet/>
      <dgm:spPr/>
      <dgm:t>
        <a:bodyPr/>
        <a:lstStyle/>
        <a:p>
          <a:endParaRPr lang="tr-TR"/>
        </a:p>
      </dgm:t>
    </dgm:pt>
    <dgm:pt modelId="{43AE864A-07F5-4521-A3E1-7E1D532B81F0}">
      <dgm:prSet custT="1"/>
      <dgm:spPr/>
      <dgm:t>
        <a:bodyPr/>
        <a:lstStyle/>
        <a:p>
          <a:r>
            <a:rPr lang="tr-TR" sz="2400" dirty="0" smtClean="0"/>
            <a:t>Mitokondri tarafından O</a:t>
          </a:r>
          <a:r>
            <a:rPr lang="tr-TR" sz="1600" dirty="0" smtClean="0"/>
            <a:t>2</a:t>
          </a:r>
          <a:r>
            <a:rPr lang="tr-TR" sz="2400" dirty="0" smtClean="0"/>
            <a:t> kullanımı</a:t>
          </a:r>
          <a:endParaRPr lang="tr-TR" sz="2400" dirty="0"/>
        </a:p>
      </dgm:t>
    </dgm:pt>
    <dgm:pt modelId="{B80956F3-3AB6-449F-8B8F-F9434C5B8294}" type="parTrans" cxnId="{EC6222DA-0320-4872-BC05-71665E19FD3E}">
      <dgm:prSet/>
      <dgm:spPr/>
      <dgm:t>
        <a:bodyPr/>
        <a:lstStyle/>
        <a:p>
          <a:endParaRPr lang="tr-TR"/>
        </a:p>
      </dgm:t>
    </dgm:pt>
    <dgm:pt modelId="{C933E711-F6A5-44D9-8CB2-BBC68B11E2BB}" type="sibTrans" cxnId="{EC6222DA-0320-4872-BC05-71665E19FD3E}">
      <dgm:prSet/>
      <dgm:spPr/>
      <dgm:t>
        <a:bodyPr/>
        <a:lstStyle/>
        <a:p>
          <a:endParaRPr lang="tr-TR"/>
        </a:p>
      </dgm:t>
    </dgm:pt>
    <dgm:pt modelId="{886A2183-FA7A-4308-B5BB-2A4D9853D40A}" type="pres">
      <dgm:prSet presAssocID="{7B5C752D-66EC-42CC-897D-52F394C0EC30}" presName="Name0" presStyleCnt="0">
        <dgm:presLayoutVars>
          <dgm:dir/>
          <dgm:animLvl val="lvl"/>
          <dgm:resizeHandles val="exact"/>
        </dgm:presLayoutVars>
      </dgm:prSet>
      <dgm:spPr/>
    </dgm:pt>
    <dgm:pt modelId="{82817071-7750-4137-B783-4AFD70A86C9F}" type="pres">
      <dgm:prSet presAssocID="{F016C51E-5BDD-49A7-A353-4040A736E14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6B187F-EF69-4D1E-8E7C-E9BD79D7DB98}" type="pres">
      <dgm:prSet presAssocID="{AACD322F-75F8-4E1C-A0AC-C733F266443D}" presName="parTxOnlySpace" presStyleCnt="0"/>
      <dgm:spPr/>
    </dgm:pt>
    <dgm:pt modelId="{A21647D8-BF01-4768-9007-2D0A6906F9C5}" type="pres">
      <dgm:prSet presAssocID="{43AE864A-07F5-4521-A3E1-7E1D532B81F0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1ECEFEB-F29F-441B-8FA4-690D41E475B7}" type="presOf" srcId="{7B5C752D-66EC-42CC-897D-52F394C0EC30}" destId="{886A2183-FA7A-4308-B5BB-2A4D9853D40A}" srcOrd="0" destOrd="0" presId="urn:microsoft.com/office/officeart/2005/8/layout/chevron1"/>
    <dgm:cxn modelId="{CBB150CA-277F-4D49-A7FF-DC1A5E19F19E}" type="presOf" srcId="{43AE864A-07F5-4521-A3E1-7E1D532B81F0}" destId="{A21647D8-BF01-4768-9007-2D0A6906F9C5}" srcOrd="0" destOrd="0" presId="urn:microsoft.com/office/officeart/2005/8/layout/chevron1"/>
    <dgm:cxn modelId="{EC6222DA-0320-4872-BC05-71665E19FD3E}" srcId="{7B5C752D-66EC-42CC-897D-52F394C0EC30}" destId="{43AE864A-07F5-4521-A3E1-7E1D532B81F0}" srcOrd="1" destOrd="0" parTransId="{B80956F3-3AB6-449F-8B8F-F9434C5B8294}" sibTransId="{C933E711-F6A5-44D9-8CB2-BBC68B11E2BB}"/>
    <dgm:cxn modelId="{4BD47AAB-72EC-40B9-A68D-4D808EA371A7}" type="presOf" srcId="{F016C51E-5BDD-49A7-A353-4040A736E145}" destId="{82817071-7750-4137-B783-4AFD70A86C9F}" srcOrd="0" destOrd="0" presId="urn:microsoft.com/office/officeart/2005/8/layout/chevron1"/>
    <dgm:cxn modelId="{C0DDCACA-8B79-45EB-AE77-A74A40FFB5E7}" srcId="{7B5C752D-66EC-42CC-897D-52F394C0EC30}" destId="{F016C51E-5BDD-49A7-A353-4040A736E145}" srcOrd="0" destOrd="0" parTransId="{D41B125C-55CD-4C4D-A88E-3E2655E436D4}" sibTransId="{AACD322F-75F8-4E1C-A0AC-C733F266443D}"/>
    <dgm:cxn modelId="{216B8C1E-770C-4F8A-8B41-1C569A959889}" type="presParOf" srcId="{886A2183-FA7A-4308-B5BB-2A4D9853D40A}" destId="{82817071-7750-4137-B783-4AFD70A86C9F}" srcOrd="0" destOrd="0" presId="urn:microsoft.com/office/officeart/2005/8/layout/chevron1"/>
    <dgm:cxn modelId="{D4CEED46-1B0C-4F0D-9858-47D83B863217}" type="presParOf" srcId="{886A2183-FA7A-4308-B5BB-2A4D9853D40A}" destId="{806B187F-EF69-4D1E-8E7C-E9BD79D7DB98}" srcOrd="1" destOrd="0" presId="urn:microsoft.com/office/officeart/2005/8/layout/chevron1"/>
    <dgm:cxn modelId="{8F11E2CD-D757-40C7-A3CF-60B73A957E7F}" type="presParOf" srcId="{886A2183-FA7A-4308-B5BB-2A4D9853D40A}" destId="{A21647D8-BF01-4768-9007-2D0A6906F9C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CD0B3-1AB3-4A1F-BB4C-52D30A3B0159}">
      <dsp:nvSpPr>
        <dsp:cNvPr id="0" name=""/>
        <dsp:cNvSpPr/>
      </dsp:nvSpPr>
      <dsp:spPr>
        <a:xfrm>
          <a:off x="0" y="284014"/>
          <a:ext cx="2978555" cy="14290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Hava yolundan O</a:t>
          </a:r>
          <a:r>
            <a:rPr lang="tr-TR" sz="1800" kern="1200" dirty="0" smtClean="0"/>
            <a:t>2</a:t>
          </a:r>
          <a:r>
            <a:rPr lang="tr-TR" sz="2400" kern="1200" dirty="0" smtClean="0"/>
            <a:t> transportu</a:t>
          </a:r>
          <a:endParaRPr lang="tr-TR" sz="2400" kern="1200" dirty="0"/>
        </a:p>
      </dsp:txBody>
      <dsp:txXfrm>
        <a:off x="0" y="284014"/>
        <a:ext cx="2621299" cy="1429023"/>
      </dsp:txXfrm>
    </dsp:sp>
    <dsp:sp modelId="{1DDA7ECA-5593-4088-BED8-2BD700E807E8}">
      <dsp:nvSpPr>
        <dsp:cNvPr id="0" name=""/>
        <dsp:cNvSpPr/>
      </dsp:nvSpPr>
      <dsp:spPr>
        <a:xfrm>
          <a:off x="2608307" y="278490"/>
          <a:ext cx="3442590" cy="14400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Alveoler</a:t>
          </a:r>
          <a:r>
            <a:rPr lang="tr-TR" sz="2400" kern="1200" dirty="0" smtClean="0"/>
            <a:t> kılcal </a:t>
          </a:r>
          <a:r>
            <a:rPr lang="tr-TR" sz="2400" kern="1200" dirty="0" err="1" smtClean="0"/>
            <a:t>arayüzünde</a:t>
          </a:r>
          <a:r>
            <a:rPr lang="tr-TR" sz="2400" kern="1200" dirty="0" smtClean="0"/>
            <a:t> O</a:t>
          </a:r>
          <a:r>
            <a:rPr lang="tr-TR" sz="1600" kern="1200" dirty="0" smtClean="0"/>
            <a:t>2</a:t>
          </a:r>
          <a:r>
            <a:rPr lang="tr-TR" sz="2400" kern="1200" dirty="0" smtClean="0"/>
            <a:t> difüzyonu</a:t>
          </a:r>
          <a:endParaRPr lang="tr-TR" sz="2400" kern="1200" dirty="0"/>
        </a:p>
      </dsp:txBody>
      <dsp:txXfrm>
        <a:off x="3328343" y="278490"/>
        <a:ext cx="2002519" cy="1440071"/>
      </dsp:txXfrm>
    </dsp:sp>
    <dsp:sp modelId="{3138A7C3-22C8-41DC-8FEE-20290226A621}">
      <dsp:nvSpPr>
        <dsp:cNvPr id="0" name=""/>
        <dsp:cNvSpPr/>
      </dsp:nvSpPr>
      <dsp:spPr>
        <a:xfrm>
          <a:off x="5678657" y="273919"/>
          <a:ext cx="3277613" cy="14492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hemoglobine bağlanma</a:t>
          </a:r>
          <a:endParaRPr lang="tr-TR" sz="2400" kern="1200" dirty="0"/>
        </a:p>
      </dsp:txBody>
      <dsp:txXfrm>
        <a:off x="6403264" y="273919"/>
        <a:ext cx="1828400" cy="1449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17071-7750-4137-B783-4AFD70A86C9F}">
      <dsp:nvSpPr>
        <dsp:cNvPr id="0" name=""/>
        <dsp:cNvSpPr/>
      </dsp:nvSpPr>
      <dsp:spPr>
        <a:xfrm>
          <a:off x="5676" y="968758"/>
          <a:ext cx="3393384" cy="1357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Dolaşım yoluyla O</a:t>
          </a:r>
          <a:r>
            <a:rPr lang="tr-TR" sz="1600" kern="1200" dirty="0" smtClean="0"/>
            <a:t>2</a:t>
          </a:r>
          <a:r>
            <a:rPr lang="tr-TR" sz="2400" kern="1200" dirty="0" smtClean="0"/>
            <a:t> dağılımı</a:t>
          </a:r>
          <a:endParaRPr lang="tr-TR" sz="2400" kern="1200" dirty="0"/>
        </a:p>
      </dsp:txBody>
      <dsp:txXfrm>
        <a:off x="684353" y="968758"/>
        <a:ext cx="2036031" cy="1357353"/>
      </dsp:txXfrm>
    </dsp:sp>
    <dsp:sp modelId="{A21647D8-BF01-4768-9007-2D0A6906F9C5}">
      <dsp:nvSpPr>
        <dsp:cNvPr id="0" name=""/>
        <dsp:cNvSpPr/>
      </dsp:nvSpPr>
      <dsp:spPr>
        <a:xfrm>
          <a:off x="3059722" y="968758"/>
          <a:ext cx="3393384" cy="1357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Mitokondri tarafından O</a:t>
          </a:r>
          <a:r>
            <a:rPr lang="tr-TR" sz="1600" kern="1200" dirty="0" smtClean="0"/>
            <a:t>2</a:t>
          </a:r>
          <a:r>
            <a:rPr lang="tr-TR" sz="2400" kern="1200" dirty="0" smtClean="0"/>
            <a:t> kullanımı</a:t>
          </a:r>
          <a:endParaRPr lang="tr-TR" sz="2400" kern="1200" dirty="0"/>
        </a:p>
      </dsp:txBody>
      <dsp:txXfrm>
        <a:off x="3738399" y="968758"/>
        <a:ext cx="2036031" cy="1357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6DF30-5A59-448D-9DB6-CA2B3FB72FAB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42462-EB1D-4BB0-AEF7-0F91EA6447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519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7CD9C-E3CF-449D-B438-AE8B51C06A6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27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444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940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341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5C43ED-7093-49FD-9B8A-5DCE90DEA67A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332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E78235-7AEC-4F92-ADF8-3DF7A83863F9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90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D41AE-5689-4BFE-8989-EBD516608BCB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617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13AD2-7523-4A32-A467-DBA8467EB978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56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75C75-9D4E-4A9A-888E-6FC71BB5965D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556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83B0F-37A5-4CA5-B28F-A0B352B3BD72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658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4EBFC-BB2B-450D-B8E4-199FCFC251A9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6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DC166-3784-4750-8DCF-D61213F05897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0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5320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C78B2-FFFA-48E9-B84A-2A54143C79A3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602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64AC7-7A6D-4191-8570-A57C88ACDECE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81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201DF-46A4-4FA9-BB2B-6D0EAABC120B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541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05749-9129-41E6-A4CD-42AF2BA0DA4A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607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6B1B7-D47B-40D1-B0B9-3E6C578EACD6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986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2A28E-CAFE-47B8-B3E3-AA5C907B135E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570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CF47E-CF83-47E1-ADE3-1D702140FCA7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615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725CF-3BA6-43FF-BFB9-16268B46F308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72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9597E-BEB3-47BC-9C42-8DDDE4C940F4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481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5C43ED-7093-49FD-9B8A-5DCE90DEA67A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336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4910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E78235-7AEC-4F92-ADF8-3DF7A83863F9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454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D41AE-5689-4BFE-8989-EBD516608BCB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710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13AD2-7523-4A32-A467-DBA8467EB978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095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75C75-9D4E-4A9A-888E-6FC71BB5965D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726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83B0F-37A5-4CA5-B28F-A0B352B3BD72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452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4EBFC-BB2B-450D-B8E4-199FCFC251A9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816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DC166-3784-4750-8DCF-D61213F05897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315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C78B2-FFFA-48E9-B84A-2A54143C79A3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054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64AC7-7A6D-4191-8570-A57C88ACDECE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15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201DF-46A4-4FA9-BB2B-6D0EAABC120B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38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3160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05749-9129-41E6-A4CD-42AF2BA0DA4A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233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6B1B7-D47B-40D1-B0B9-3E6C578EACD6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725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2A28E-CAFE-47B8-B3E3-AA5C907B135E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865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CF47E-CF83-47E1-ADE3-1D702140FCA7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28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725CF-3BA6-43FF-BFB9-16268B46F308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8764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9597E-BEB3-47BC-9C42-8DDDE4C940F4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69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47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851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21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373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6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001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8C151-41D8-40CD-A0F5-A02A725D652D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338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8C151-41D8-40CD-A0F5-A02A725D652D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223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8309" y="2115672"/>
            <a:ext cx="10131427" cy="1468800"/>
          </a:xfrm>
        </p:spPr>
        <p:txBody>
          <a:bodyPr/>
          <a:lstStyle/>
          <a:p>
            <a:pPr algn="ctr"/>
            <a:r>
              <a:rPr lang="tr-TR" dirty="0" smtClean="0"/>
              <a:t>Spor atı Egzersizi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799" y="3867123"/>
            <a:ext cx="10131428" cy="860400"/>
          </a:xfrm>
        </p:spPr>
        <p:txBody>
          <a:bodyPr/>
          <a:lstStyle/>
          <a:p>
            <a:pPr algn="ctr"/>
            <a:r>
              <a:rPr lang="tr-TR" cap="none" dirty="0" smtClean="0"/>
              <a:t>Dr. Pınar CAN</a:t>
            </a:r>
          </a:p>
          <a:p>
            <a:pPr algn="ctr"/>
            <a:r>
              <a:rPr lang="tr-TR" cap="none" dirty="0" smtClean="0"/>
              <a:t>pcan@ankara.edu.tr</a:t>
            </a:r>
            <a:endParaRPr lang="tr-TR" cap="none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1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31" y="3659631"/>
            <a:ext cx="3948114" cy="221094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687224" y="550494"/>
            <a:ext cx="235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%70 anaerobik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952416" y="550494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70 aerobik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119188" y="5899193"/>
            <a:ext cx="397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Aerobik, atlama sırasında anaerobik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242040" y="5879068"/>
            <a:ext cx="359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96 aerobik (</a:t>
            </a:r>
            <a:r>
              <a:rPr kumimoji="0" lang="tr-T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endurance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yarışı)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1002506" y="972211"/>
            <a:ext cx="3216852" cy="2376164"/>
            <a:chOff x="1002506" y="972211"/>
            <a:chExt cx="3216852" cy="2376164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131" y="972211"/>
              <a:ext cx="3169227" cy="2113874"/>
            </a:xfrm>
            <a:prstGeom prst="rect">
              <a:avLst/>
            </a:prstGeom>
          </p:spPr>
        </p:pic>
        <p:sp>
          <p:nvSpPr>
            <p:cNvPr id="13" name="Dikdörtgen 12"/>
            <p:cNvSpPr/>
            <p:nvPr/>
          </p:nvSpPr>
          <p:spPr>
            <a:xfrm>
              <a:off x="1002506" y="3040598"/>
              <a:ext cx="2590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https://cdn.britannica.com/53/189853-050-F1F6B04E/Footraces-distances-Summer-Olympics.jpg</a:t>
              </a:r>
            </a:p>
          </p:txBody>
        </p:sp>
      </p:grpSp>
      <p:cxnSp>
        <p:nvCxnSpPr>
          <p:cNvPr id="17" name="Düz Ok Bağlayıcısı 16"/>
          <p:cNvCxnSpPr>
            <a:stCxn id="7" idx="1"/>
          </p:cNvCxnSpPr>
          <p:nvPr/>
        </p:nvCxnSpPr>
        <p:spPr>
          <a:xfrm flipH="1">
            <a:off x="5777345" y="735160"/>
            <a:ext cx="1175071" cy="2655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6" idx="3"/>
          </p:cNvCxnSpPr>
          <p:nvPr/>
        </p:nvCxnSpPr>
        <p:spPr>
          <a:xfrm>
            <a:off x="4044661" y="735160"/>
            <a:ext cx="845994" cy="237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4467658" y="1205345"/>
            <a:ext cx="1605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Yüksek yoğunluklu kısa süreli egzersiz</a:t>
            </a:r>
            <a:endParaRPr lang="tr-TR" dirty="0"/>
          </a:p>
        </p:txBody>
      </p:sp>
      <p:grpSp>
        <p:nvGrpSpPr>
          <p:cNvPr id="24" name="Grup 23"/>
          <p:cNvGrpSpPr/>
          <p:nvPr/>
        </p:nvGrpSpPr>
        <p:grpSpPr>
          <a:xfrm>
            <a:off x="6267463" y="972211"/>
            <a:ext cx="3520559" cy="2325432"/>
            <a:chOff x="6267463" y="972211"/>
            <a:chExt cx="3520559" cy="2325432"/>
          </a:xfrm>
        </p:grpSpPr>
        <p:pic>
          <p:nvPicPr>
            <p:cNvPr id="15" name="Resim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7463" y="972211"/>
              <a:ext cx="3513033" cy="1973154"/>
            </a:xfrm>
            <a:prstGeom prst="rect">
              <a:avLst/>
            </a:prstGeom>
          </p:spPr>
        </p:pic>
        <p:sp>
          <p:nvSpPr>
            <p:cNvPr id="23" name="Dikdörtgen 22"/>
            <p:cNvSpPr/>
            <p:nvPr/>
          </p:nvSpPr>
          <p:spPr>
            <a:xfrm>
              <a:off x="6286953" y="2928311"/>
              <a:ext cx="35010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600" dirty="0"/>
                <a:t>https://static.americasbestracing.net/s3fs-public/styles/large_hero_16_9/public/article/mitoleBCsprinteclipse.jpg?qmkQ0j_yyGbBTJAe4jRlNEpqdm_jmgMy&amp;itok=OxBZ_xMG&amp;c=66ea8f80b634d424e9c0ac141201d3db</a:t>
              </a: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6047541" y="3652379"/>
            <a:ext cx="3926929" cy="2240998"/>
            <a:chOff x="6047541" y="3652379"/>
            <a:chExt cx="3926929" cy="2240998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73491" y="3696091"/>
              <a:ext cx="3900979" cy="2197286"/>
            </a:xfrm>
            <a:prstGeom prst="rect">
              <a:avLst/>
            </a:prstGeom>
          </p:spPr>
        </p:pic>
        <p:sp>
          <p:nvSpPr>
            <p:cNvPr id="25" name="Dikdörtgen 24"/>
            <p:cNvSpPr/>
            <p:nvPr/>
          </p:nvSpPr>
          <p:spPr>
            <a:xfrm>
              <a:off x="6047541" y="3652379"/>
              <a:ext cx="39269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https://encrypted-tbn0.gstatic.com/images?q=tbn:ANd9GcSmFnufmHk-CiozRZUhKnhL_0q07eVsX6PIxQ&amp;usqp=CAU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607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1457325" y="440678"/>
            <a:ext cx="8958263" cy="5102872"/>
            <a:chOff x="1146973" y="734608"/>
            <a:chExt cx="9882978" cy="6487576"/>
          </a:xfrm>
        </p:grpSpPr>
        <p:sp>
          <p:nvSpPr>
            <p:cNvPr id="5" name="Yukarı Bükülü Ok 4"/>
            <p:cNvSpPr/>
            <p:nvPr/>
          </p:nvSpPr>
          <p:spPr>
            <a:xfrm rot="16598111" flipH="1" flipV="1">
              <a:off x="872898" y="1271040"/>
              <a:ext cx="1177699" cy="49679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Metin kutusu 5"/>
            <p:cNvSpPr txBox="1"/>
            <p:nvPr/>
          </p:nvSpPr>
          <p:spPr>
            <a:xfrm>
              <a:off x="1776522" y="734608"/>
              <a:ext cx="8246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</a:t>
              </a:r>
              <a:r>
                <a:rPr kumimoji="0" lang="tr-TR" sz="28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endParaRPr kumimoji="0" lang="tr-TR" sz="2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aphicFrame>
          <p:nvGraphicFramePr>
            <p:cNvPr id="7" name="Diyagram 6"/>
            <p:cNvGraphicFramePr/>
            <p:nvPr>
              <p:extLst/>
            </p:nvPr>
          </p:nvGraphicFramePr>
          <p:xfrm>
            <a:off x="1146973" y="1747283"/>
            <a:ext cx="9882978" cy="25389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8" name="Diyagram 7"/>
            <p:cNvGraphicFramePr/>
            <p:nvPr>
              <p:extLst/>
            </p:nvPr>
          </p:nvGraphicFramePr>
          <p:xfrm>
            <a:off x="1146973" y="3033224"/>
            <a:ext cx="7125490" cy="41889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10" name="Metin kutusu 9"/>
          <p:cNvSpPr txBox="1"/>
          <p:nvPr/>
        </p:nvSpPr>
        <p:spPr>
          <a:xfrm>
            <a:off x="1457325" y="5312717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Oksijen alımının sınırlandırılması &gt;&gt;&gt; performansın azalması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6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7545" y="448635"/>
            <a:ext cx="10131425" cy="872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>
                <a:solidFill>
                  <a:srgbClr val="FFFF00"/>
                </a:solidFill>
              </a:rPr>
              <a:t>Maksimal oksijen alımı </a:t>
            </a:r>
            <a:r>
              <a:rPr lang="tr-TR" sz="2800" dirty="0">
                <a:solidFill>
                  <a:srgbClr val="FFFF00"/>
                </a:solidFill>
              </a:rPr>
              <a:t>(VO</a:t>
            </a:r>
            <a:r>
              <a:rPr lang="tr-TR" sz="2800" baseline="-25000" dirty="0">
                <a:solidFill>
                  <a:srgbClr val="FFFF00"/>
                </a:solidFill>
              </a:rPr>
              <a:t>2</a:t>
            </a:r>
            <a:r>
              <a:rPr lang="tr-TR" sz="2800" dirty="0">
                <a:solidFill>
                  <a:srgbClr val="FFFF00"/>
                </a:solidFill>
              </a:rPr>
              <a:t>max)</a:t>
            </a:r>
            <a:endParaRPr lang="tr-TR" sz="2800" dirty="0" smtClean="0">
              <a:solidFill>
                <a:srgbClr val="FFFF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356953" y="5690155"/>
            <a:ext cx="6992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Bir atta, hızın </a:t>
            </a:r>
            <a:r>
              <a:rPr lang="tr-TR" dirty="0"/>
              <a:t>giderek artması </a:t>
            </a:r>
            <a:r>
              <a:rPr lang="tr-TR" dirty="0" smtClean="0"/>
              <a:t>sırasında </a:t>
            </a:r>
            <a:r>
              <a:rPr lang="tr-TR" dirty="0"/>
              <a:t>VO</a:t>
            </a:r>
            <a:r>
              <a:rPr lang="tr-TR" baseline="-25000" dirty="0"/>
              <a:t>2</a:t>
            </a:r>
            <a:r>
              <a:rPr lang="tr-TR" dirty="0"/>
              <a:t> ve hız arasındaki </a:t>
            </a:r>
            <a:r>
              <a:rPr lang="tr-TR" dirty="0" smtClean="0"/>
              <a:t>ilişki</a:t>
            </a:r>
            <a:endParaRPr lang="tr-TR" dirty="0"/>
          </a:p>
        </p:txBody>
      </p:sp>
      <p:grpSp>
        <p:nvGrpSpPr>
          <p:cNvPr id="7" name="Grup 6"/>
          <p:cNvGrpSpPr/>
          <p:nvPr/>
        </p:nvGrpSpPr>
        <p:grpSpPr>
          <a:xfrm>
            <a:off x="2830266" y="1321231"/>
            <a:ext cx="5690280" cy="4361111"/>
            <a:chOff x="2830266" y="1321231"/>
            <a:chExt cx="5690280" cy="4361111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0266" y="1321231"/>
              <a:ext cx="5690280" cy="4361111"/>
            </a:xfrm>
            <a:prstGeom prst="rect">
              <a:avLst/>
            </a:prstGeom>
          </p:spPr>
        </p:pic>
        <p:sp>
          <p:nvSpPr>
            <p:cNvPr id="2" name="Dikdörtgen 1"/>
            <p:cNvSpPr/>
            <p:nvPr/>
          </p:nvSpPr>
          <p:spPr>
            <a:xfrm>
              <a:off x="2830266" y="5405343"/>
              <a:ext cx="25852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200" dirty="0" smtClean="0">
                  <a:solidFill>
                    <a:schemeClr val="bg1"/>
                  </a:solidFill>
                </a:rPr>
                <a:t>McGowan and Hampson, 2016</a:t>
              </a:r>
              <a:endParaRPr lang="tr-T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07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8814" y="585162"/>
            <a:ext cx="10131425" cy="24719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Hızlı oksijen kinetiğine sahip </a:t>
            </a:r>
            <a:r>
              <a:rPr lang="tr-TR" sz="2400" dirty="0" smtClean="0"/>
              <a:t>hayvanlar </a:t>
            </a:r>
            <a:r>
              <a:rPr lang="tr-TR" sz="2400" dirty="0"/>
              <a:t>performans </a:t>
            </a:r>
            <a:r>
              <a:rPr lang="tr-TR" sz="2400" dirty="0" smtClean="0"/>
              <a:t>açısından avantajlıdır;</a:t>
            </a:r>
            <a:endParaRPr lang="tr-T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aerobik enerji üretimindeki artış ne kadar hızlı olursa,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yoğun </a:t>
            </a:r>
            <a:r>
              <a:rPr lang="tr-TR" sz="2400" dirty="0"/>
              <a:t>egzersizin başlangıcında oksijen </a:t>
            </a:r>
            <a:r>
              <a:rPr lang="tr-TR" sz="2400" dirty="0" smtClean="0"/>
              <a:t>açığı ve anaerobik </a:t>
            </a:r>
            <a:r>
              <a:rPr lang="tr-TR" sz="2400" dirty="0"/>
              <a:t>enerji üretiminden </a:t>
            </a:r>
            <a:r>
              <a:rPr lang="tr-TR" sz="2400" dirty="0" smtClean="0"/>
              <a:t>kaynaklanan </a:t>
            </a:r>
            <a:r>
              <a:rPr lang="tr-TR" sz="2400" dirty="0" err="1"/>
              <a:t>laktat</a:t>
            </a:r>
            <a:r>
              <a:rPr lang="tr-TR" sz="2400" dirty="0"/>
              <a:t> birikimi o kadar az olur.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1" y="3773487"/>
            <a:ext cx="2619375" cy="17430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894" y="3773485"/>
            <a:ext cx="3112634" cy="17430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5"/>
          <a:srcRect l="4972" r="7491" b="18849"/>
          <a:stretch/>
        </p:blipFill>
        <p:spPr>
          <a:xfrm>
            <a:off x="3989387" y="3773486"/>
            <a:ext cx="3357563" cy="174307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785938" y="5664197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 saniye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904431" y="5664197"/>
            <a:ext cx="124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 </a:t>
            </a:r>
            <a:r>
              <a:rPr lang="tr-TR" dirty="0" smtClean="0">
                <a:solidFill>
                  <a:prstClr val="white"/>
                </a:solidFill>
                <a:latin typeface="Arial" panose="020B0604020202020204"/>
              </a:rPr>
              <a:t>saniye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8590986" y="5653079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 saniye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867169" y="3164184"/>
            <a:ext cx="5880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/>
              <a:t>% 63 VO</a:t>
            </a:r>
            <a:r>
              <a:rPr lang="tr-TR" sz="2400" baseline="-25000" dirty="0" smtClean="0"/>
              <a:t>2max </a:t>
            </a:r>
            <a:r>
              <a:rPr lang="tr-TR" sz="2400" dirty="0" smtClean="0"/>
              <a:t>ulaşmak için gereken zaman</a:t>
            </a:r>
            <a:endParaRPr lang="tr-TR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4986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0601" y="853595"/>
            <a:ext cx="10131425" cy="24360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800" dirty="0"/>
              <a:t>Oksijen kinetiğinin atlarda </a:t>
            </a:r>
            <a:r>
              <a:rPr lang="tr-TR" sz="2800" dirty="0" smtClean="0"/>
              <a:t>antrenmanla geliştirilebildiği </a:t>
            </a:r>
            <a:r>
              <a:rPr lang="tr-TR" sz="2800" dirty="0"/>
              <a:t>gösterilmiştir</a:t>
            </a:r>
            <a:r>
              <a:rPr lang="tr-TR" sz="28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800" dirty="0" smtClean="0"/>
              <a:t>Ayrıca </a:t>
            </a:r>
            <a:r>
              <a:rPr lang="tr-TR" sz="2800" dirty="0"/>
              <a:t>genellikle egzersizden önce ısınma ile </a:t>
            </a:r>
            <a:r>
              <a:rPr lang="tr-TR" sz="2800" dirty="0" smtClean="0"/>
              <a:t>iyileştirilebilir.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3545783" y="3580266"/>
            <a:ext cx="4544291" cy="2988379"/>
            <a:chOff x="3612690" y="3189973"/>
            <a:chExt cx="4544291" cy="2988379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2690" y="3189973"/>
              <a:ext cx="4489046" cy="2680602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3612690" y="5870575"/>
              <a:ext cx="4544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https://horseandrider.com/.image/c_limit%2Ccs_srgb%2Cq_auto:good%2Cw_700/MTYyNTc0MjY5NzgyNDM1NDk0/horseandrider_spr19_eruekamoments_01.webp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131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06583" y="1185835"/>
            <a:ext cx="10543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prstClr val="white"/>
                </a:solidFill>
              </a:rPr>
              <a:t>Isınma sırasındaki fizyolojik adaptasyonlar, çalışan kasların sindirim sistemi gibi diğer </a:t>
            </a:r>
            <a:r>
              <a:rPr lang="tr-TR" sz="2400" dirty="0" smtClean="0">
                <a:solidFill>
                  <a:prstClr val="white"/>
                </a:solidFill>
              </a:rPr>
              <a:t>organlara göre </a:t>
            </a:r>
            <a:r>
              <a:rPr lang="tr-TR" sz="2400" dirty="0">
                <a:solidFill>
                  <a:prstClr val="white"/>
                </a:solidFill>
              </a:rPr>
              <a:t>kan akışının daha büyük bir kısmını </a:t>
            </a:r>
            <a:r>
              <a:rPr lang="tr-TR" sz="2400" dirty="0" smtClean="0">
                <a:solidFill>
                  <a:prstClr val="white"/>
                </a:solidFill>
              </a:rPr>
              <a:t>alması ve yeterli </a:t>
            </a:r>
            <a:r>
              <a:rPr lang="tr-TR" sz="2400" dirty="0">
                <a:solidFill>
                  <a:prstClr val="white"/>
                </a:solidFill>
              </a:rPr>
              <a:t>oksijen </a:t>
            </a:r>
            <a:r>
              <a:rPr lang="tr-TR" sz="2400" dirty="0" smtClean="0">
                <a:solidFill>
                  <a:prstClr val="white"/>
                </a:solidFill>
              </a:rPr>
              <a:t>miktarını  sağlamak için gerekli </a:t>
            </a:r>
            <a:r>
              <a:rPr lang="tr-TR" sz="2400" dirty="0" err="1" smtClean="0">
                <a:solidFill>
                  <a:prstClr val="white"/>
                </a:solidFill>
              </a:rPr>
              <a:t>kardiyovasküler</a:t>
            </a:r>
            <a:r>
              <a:rPr lang="tr-TR" sz="2400" dirty="0" smtClean="0">
                <a:solidFill>
                  <a:prstClr val="white"/>
                </a:solidFill>
              </a:rPr>
              <a:t> </a:t>
            </a:r>
            <a:r>
              <a:rPr lang="tr-TR" sz="2400" dirty="0">
                <a:solidFill>
                  <a:prstClr val="white"/>
                </a:solidFill>
              </a:rPr>
              <a:t>ve solunum </a:t>
            </a:r>
            <a:r>
              <a:rPr lang="tr-TR" sz="2400" dirty="0" smtClean="0">
                <a:solidFill>
                  <a:prstClr val="white"/>
                </a:solidFill>
              </a:rPr>
              <a:t>tepkileri </a:t>
            </a:r>
            <a:r>
              <a:rPr lang="tr-TR" sz="2400" dirty="0">
                <a:solidFill>
                  <a:prstClr val="white"/>
                </a:solidFill>
              </a:rPr>
              <a:t>içerir.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3602181" y="3039375"/>
            <a:ext cx="4904510" cy="3424469"/>
            <a:chOff x="3602181" y="3039375"/>
            <a:chExt cx="4904510" cy="3424469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2181" y="3039375"/>
              <a:ext cx="4807528" cy="3209025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4184229" y="6248400"/>
              <a:ext cx="432246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/>
                <a:t>https://arkagency.com/wp-content/uploads/2014/06/Horse-Training.jpg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285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7472" y="351030"/>
            <a:ext cx="10131425" cy="1185670"/>
          </a:xfrm>
        </p:spPr>
        <p:txBody>
          <a:bodyPr>
            <a:normAutofit/>
          </a:bodyPr>
          <a:lstStyle/>
          <a:p>
            <a:r>
              <a:rPr lang="tr-TR" sz="3200" cap="none" dirty="0">
                <a:solidFill>
                  <a:srgbClr val="FFFF00"/>
                </a:solidFill>
                <a:latin typeface="+mn-lt"/>
              </a:rPr>
              <a:t>Egzersiz Sırasında </a:t>
            </a:r>
            <a:r>
              <a:rPr lang="tr-TR" sz="3200" cap="none" dirty="0" err="1">
                <a:solidFill>
                  <a:srgbClr val="FFFF00"/>
                </a:solidFill>
                <a:latin typeface="+mn-lt"/>
              </a:rPr>
              <a:t>Kardiyorespiratuar</a:t>
            </a:r>
            <a:r>
              <a:rPr lang="tr-TR" sz="3200" cap="none" dirty="0">
                <a:solidFill>
                  <a:srgbClr val="FFFF00"/>
                </a:solidFill>
                <a:latin typeface="+mn-lt"/>
              </a:rPr>
              <a:t> Fonksiyon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614488"/>
            <a:ext cx="7142018" cy="41782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 Burun deliklerinin genişlemesi ve bazı türlerde üst solunum yolu direncini azaltmak için ağızdan </a:t>
            </a:r>
            <a:r>
              <a:rPr lang="tr-TR" sz="2800" dirty="0" smtClean="0"/>
              <a:t>solunum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 </a:t>
            </a:r>
            <a:r>
              <a:rPr lang="tr-TR" sz="2800" dirty="0"/>
              <a:t>akciğerlerin </a:t>
            </a:r>
            <a:r>
              <a:rPr lang="tr-TR" sz="2800" dirty="0" err="1" smtClean="0"/>
              <a:t>ventilasyonunda</a:t>
            </a:r>
            <a:r>
              <a:rPr lang="tr-TR" sz="2800" dirty="0" smtClean="0"/>
              <a:t> artış (</a:t>
            </a:r>
            <a:r>
              <a:rPr lang="tr-TR" sz="2800" dirty="0"/>
              <a:t>atta </a:t>
            </a:r>
            <a:r>
              <a:rPr lang="tr-TR" sz="2800" dirty="0" smtClean="0"/>
              <a:t>80 </a:t>
            </a:r>
            <a:r>
              <a:rPr lang="tr-TR" sz="2800" dirty="0"/>
              <a:t>L / </a:t>
            </a:r>
            <a:r>
              <a:rPr lang="tr-TR" sz="2800" dirty="0" err="1"/>
              <a:t>dak'dan</a:t>
            </a:r>
            <a:r>
              <a:rPr lang="tr-TR" sz="2800" dirty="0"/>
              <a:t> </a:t>
            </a:r>
            <a:r>
              <a:rPr lang="tr-TR" sz="2800" dirty="0" smtClean="0"/>
              <a:t>1800 </a:t>
            </a:r>
            <a:r>
              <a:rPr lang="tr-TR" sz="2800" dirty="0"/>
              <a:t>L / </a:t>
            </a:r>
            <a:r>
              <a:rPr lang="tr-TR" sz="2800" dirty="0" err="1"/>
              <a:t>dak'ya</a:t>
            </a:r>
            <a:r>
              <a:rPr lang="tr-TR" sz="2800" dirty="0"/>
              <a:t> yükselir</a:t>
            </a:r>
            <a:r>
              <a:rPr lang="tr-TR" sz="2800" dirty="0" smtClean="0"/>
              <a:t>)</a:t>
            </a:r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7827819" y="1345512"/>
            <a:ext cx="3865597" cy="4447275"/>
            <a:chOff x="7827819" y="1345512"/>
            <a:chExt cx="3865597" cy="4447275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27819" y="1345512"/>
              <a:ext cx="3557820" cy="4447275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 rot="16200000">
              <a:off x="9543640" y="3549748"/>
              <a:ext cx="39917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https://practicalhorsemanmag.com/.image/c_limit%2Ccs_srgb%2Cq_auto:good%2Cw_700/MTUxMjU2NTE1NTYxMzk5NDg4/repiratory-opener.webp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6246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80710" y="991026"/>
            <a:ext cx="69013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prstClr val="white"/>
                </a:solidFill>
              </a:rPr>
              <a:t> solunum döngülerinin sıklığı ve </a:t>
            </a:r>
            <a:r>
              <a:rPr lang="tr-TR" sz="2400" dirty="0" smtClean="0">
                <a:solidFill>
                  <a:prstClr val="white"/>
                </a:solidFill>
              </a:rPr>
              <a:t>azalan </a:t>
            </a:r>
            <a:r>
              <a:rPr lang="tr-TR" sz="2400" dirty="0">
                <a:solidFill>
                  <a:prstClr val="white"/>
                </a:solidFill>
              </a:rPr>
              <a:t>fizyolojik ölü alan </a:t>
            </a:r>
            <a:r>
              <a:rPr lang="tr-TR" sz="2400" dirty="0" smtClean="0">
                <a:solidFill>
                  <a:prstClr val="white"/>
                </a:solidFill>
              </a:rPr>
              <a:t>sayesinde </a:t>
            </a:r>
            <a:r>
              <a:rPr lang="tr-TR" sz="2400" dirty="0">
                <a:solidFill>
                  <a:prstClr val="white"/>
                </a:solidFill>
              </a:rPr>
              <a:t>artan </a:t>
            </a:r>
            <a:r>
              <a:rPr lang="tr-TR" sz="2400" dirty="0" err="1">
                <a:solidFill>
                  <a:prstClr val="white"/>
                </a:solidFill>
              </a:rPr>
              <a:t>tidal</a:t>
            </a:r>
            <a:r>
              <a:rPr lang="tr-TR" sz="2400" dirty="0">
                <a:solidFill>
                  <a:prstClr val="white"/>
                </a:solidFill>
              </a:rPr>
              <a:t> </a:t>
            </a:r>
            <a:r>
              <a:rPr lang="tr-TR" sz="2400" dirty="0" smtClean="0">
                <a:solidFill>
                  <a:prstClr val="white"/>
                </a:solidFill>
              </a:rPr>
              <a:t>volüm </a:t>
            </a:r>
            <a:r>
              <a:rPr lang="tr-TR" sz="2400" dirty="0">
                <a:solidFill>
                  <a:prstClr val="white"/>
                </a:solidFill>
              </a:rPr>
              <a:t>(dakika başına </a:t>
            </a:r>
            <a:r>
              <a:rPr lang="tr-TR" sz="2400" dirty="0" err="1">
                <a:solidFill>
                  <a:prstClr val="white"/>
                </a:solidFill>
              </a:rPr>
              <a:t>ventilasyon</a:t>
            </a:r>
            <a:r>
              <a:rPr lang="tr-TR" sz="2400" dirty="0">
                <a:solidFill>
                  <a:prstClr val="white"/>
                </a:solidFill>
              </a:rPr>
              <a:t>)</a:t>
            </a:r>
            <a:endParaRPr lang="tr-TR" sz="2400" dirty="0" smtClean="0">
              <a:solidFill>
                <a:prstClr val="white"/>
              </a:solidFill>
            </a:endParaRPr>
          </a:p>
          <a:p>
            <a:pPr marL="28575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prstClr val="white"/>
                </a:solidFill>
              </a:rPr>
              <a:t> </a:t>
            </a:r>
            <a:r>
              <a:rPr lang="tr-TR" sz="2400" dirty="0"/>
              <a:t>Alveoler perfüzyonun artması - kalp debisinin artması ve pulmoner kan damarlarının </a:t>
            </a:r>
            <a:r>
              <a:rPr lang="tr-TR" sz="2400" dirty="0" smtClean="0"/>
              <a:t>genişlemesi</a:t>
            </a:r>
            <a:endParaRPr lang="tr-TR" sz="2400" dirty="0" smtClean="0">
              <a:solidFill>
                <a:prstClr val="white"/>
              </a:solidFill>
            </a:endParaRPr>
          </a:p>
          <a:p>
            <a:pPr marL="28575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prstClr val="white"/>
                </a:solidFill>
              </a:rPr>
              <a:t> </a:t>
            </a:r>
            <a:r>
              <a:rPr lang="tr-TR" sz="2400" dirty="0"/>
              <a:t>Pulmoner kapiller kan akımının geçiş süresinde azalma - alveollerden sonra daha hızlı kan </a:t>
            </a:r>
            <a:r>
              <a:rPr lang="tr-TR" sz="2400" dirty="0" smtClean="0"/>
              <a:t>akışı</a:t>
            </a:r>
            <a:endParaRPr lang="tr-TR" sz="2400" dirty="0">
              <a:solidFill>
                <a:prstClr val="white"/>
              </a:solidFill>
            </a:endParaRPr>
          </a:p>
          <a:p>
            <a:pPr marL="28575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sz="2400" dirty="0" smtClean="0"/>
              <a:t> Alveollerden </a:t>
            </a:r>
            <a:r>
              <a:rPr lang="tr-TR" sz="2400" dirty="0"/>
              <a:t>kılcal damarlara O</a:t>
            </a:r>
            <a:r>
              <a:rPr lang="tr-TR" dirty="0"/>
              <a:t>2</a:t>
            </a:r>
            <a:r>
              <a:rPr lang="tr-TR" sz="2400" dirty="0"/>
              <a:t> ve CO</a:t>
            </a:r>
            <a:r>
              <a:rPr lang="tr-TR" dirty="0"/>
              <a:t>2</a:t>
            </a:r>
            <a:r>
              <a:rPr lang="tr-TR" sz="2400" dirty="0"/>
              <a:t>'nin difüzyonu artar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7772396" y="610598"/>
            <a:ext cx="3491349" cy="2698984"/>
            <a:chOff x="7910946" y="585354"/>
            <a:chExt cx="3629890" cy="3006761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0946" y="585354"/>
              <a:ext cx="3629890" cy="2709392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8271164" y="3284338"/>
              <a:ext cx="31449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https://pediaa.com/wp-content/uploads/2018/12/What-is-the-Difference-Between-Perfusion-and-Diffusion_Figure1.jpg</a:t>
              </a:r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7772396" y="3445544"/>
            <a:ext cx="3579238" cy="2425031"/>
            <a:chOff x="6556215" y="3854113"/>
            <a:chExt cx="3906990" cy="2744763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6215" y="3854113"/>
              <a:ext cx="3906990" cy="2436986"/>
            </a:xfrm>
            <a:prstGeom prst="rect">
              <a:avLst/>
            </a:prstGeom>
          </p:spPr>
        </p:pic>
        <p:sp>
          <p:nvSpPr>
            <p:cNvPr id="8" name="Dikdörtgen 7"/>
            <p:cNvSpPr/>
            <p:nvPr/>
          </p:nvSpPr>
          <p:spPr>
            <a:xfrm>
              <a:off x="6971855" y="6291099"/>
              <a:ext cx="307570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https://pediaa.com/wp-content/uploads/2018/12/What-is-the-Difference-Between-Perfusion-and-Diffusion_Figure2.jpg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831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766" y="1046691"/>
            <a:ext cx="7377543" cy="4148764"/>
          </a:xfrm>
        </p:spPr>
        <p:txBody>
          <a:bodyPr>
            <a:normAutofit/>
          </a:bodyPr>
          <a:lstStyle/>
          <a:p>
            <a:r>
              <a:rPr lang="tr-TR" sz="2400" dirty="0"/>
              <a:t>Splenik kasılma nedeniyle artmış hemoglobin konsantrasyonu (atta)</a:t>
            </a:r>
          </a:p>
          <a:p>
            <a:r>
              <a:rPr lang="tr-TR" sz="2400" dirty="0"/>
              <a:t>Kalp atım hızı (HR) ve stroke volümün (SV) artması = artmış kalp debisi, akciğerlere ve çalışan kaslara oksijen </a:t>
            </a:r>
            <a:r>
              <a:rPr lang="tr-TR" sz="2400" dirty="0" smtClean="0"/>
              <a:t>taşınması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8562110" y="1308822"/>
            <a:ext cx="2943866" cy="3886633"/>
            <a:chOff x="8562110" y="1308822"/>
            <a:chExt cx="2943866" cy="3886633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62110" y="1308822"/>
              <a:ext cx="2636089" cy="3886633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 rot="16200000">
              <a:off x="9544069" y="3098249"/>
              <a:ext cx="361603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https://veteriankey.com/wp-content/uploads/2016/07/B9781437707465000835_f083-001-9781437707465.jpg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5703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208516" y="1720655"/>
            <a:ext cx="9861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Periferik </a:t>
            </a:r>
            <a:r>
              <a:rPr lang="tr-TR" sz="2400" dirty="0"/>
              <a:t>perfüzyon artar- periferde (kaslar) kılcal damarlar daha iyi perfüze </a:t>
            </a:r>
            <a:r>
              <a:rPr lang="tr-TR" sz="2400" dirty="0" smtClean="0"/>
              <a:t>edilir</a:t>
            </a:r>
            <a:endParaRPr lang="tr-TR" sz="2400" dirty="0"/>
          </a:p>
        </p:txBody>
      </p:sp>
      <p:grpSp>
        <p:nvGrpSpPr>
          <p:cNvPr id="6" name="Grup 5"/>
          <p:cNvGrpSpPr/>
          <p:nvPr/>
        </p:nvGrpSpPr>
        <p:grpSpPr>
          <a:xfrm>
            <a:off x="3929347" y="2956427"/>
            <a:ext cx="3879273" cy="2509373"/>
            <a:chOff x="4130239" y="3773487"/>
            <a:chExt cx="3879273" cy="2509373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9512" y="3773487"/>
              <a:ext cx="3810000" cy="2286000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4130239" y="6067416"/>
              <a:ext cx="387927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/>
                <a:t>https://assets.eventingnation.com/eventingnation.com/images/2015/06/thumb.jpg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78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7086599" cy="1456267"/>
          </a:xfrm>
        </p:spPr>
        <p:txBody>
          <a:bodyPr/>
          <a:lstStyle/>
          <a:p>
            <a:r>
              <a:rPr lang="tr-TR" dirty="0" smtClean="0"/>
              <a:t>Egzersiz fizyolojisi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632479"/>
            <a:ext cx="8569035" cy="2224955"/>
          </a:xfrm>
        </p:spPr>
        <p:txBody>
          <a:bodyPr>
            <a:normAutofit/>
          </a:bodyPr>
          <a:lstStyle/>
          <a:p>
            <a:r>
              <a:rPr lang="tr-TR" sz="2400" dirty="0"/>
              <a:t>Performans hayvanlarını eğitmenin amacı, hayvanın egzersiz kapasitesini en üst düzeye çıkarmaktır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Bu ancak kas kasılması için gerekli ATP formundaki enerji ve bunu üretmek için kullanılan enerji kaynaklarını maksimize etmekle mümkündür.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Grup 10"/>
          <p:cNvGrpSpPr/>
          <p:nvPr/>
        </p:nvGrpSpPr>
        <p:grpSpPr>
          <a:xfrm>
            <a:off x="670372" y="4059382"/>
            <a:ext cx="3770102" cy="2603721"/>
            <a:chOff x="670372" y="4059382"/>
            <a:chExt cx="3770102" cy="2603721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0869" y="4059382"/>
              <a:ext cx="3609108" cy="2403666"/>
            </a:xfrm>
            <a:prstGeom prst="rect">
              <a:avLst/>
            </a:prstGeom>
          </p:spPr>
        </p:pic>
        <p:sp>
          <p:nvSpPr>
            <p:cNvPr id="10" name="Dikdörtgen 9"/>
            <p:cNvSpPr/>
            <p:nvPr/>
          </p:nvSpPr>
          <p:spPr>
            <a:xfrm>
              <a:off x="670372" y="6463048"/>
              <a:ext cx="3770102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 smtClean="0"/>
                <a:t>https://media1.fdncms.com/orlando/imager/u/original/5685763/jer_4269_jeremy_reper.jpg</a:t>
              </a:r>
              <a:endParaRPr lang="tr-TR" sz="700" dirty="0"/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4359977" y="4057489"/>
            <a:ext cx="3893285" cy="2605613"/>
            <a:chOff x="4359977" y="4057489"/>
            <a:chExt cx="3893285" cy="2605613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5869" y="4057489"/>
              <a:ext cx="3617476" cy="2411650"/>
            </a:xfrm>
            <a:prstGeom prst="rect">
              <a:avLst/>
            </a:prstGeom>
          </p:spPr>
        </p:pic>
        <p:sp>
          <p:nvSpPr>
            <p:cNvPr id="13" name="Dikdörtgen 12"/>
            <p:cNvSpPr/>
            <p:nvPr/>
          </p:nvSpPr>
          <p:spPr>
            <a:xfrm>
              <a:off x="4359977" y="6463047"/>
              <a:ext cx="3893285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 smtClean="0"/>
                <a:t>https://missourilife.com/wp-content/uploads/2018/12/WebOpenerPic1_HannahStonehouse.jpg</a:t>
              </a:r>
              <a:endParaRPr lang="tr-TR" sz="700" dirty="0"/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8149237" y="3673086"/>
            <a:ext cx="3954615" cy="2493724"/>
            <a:chOff x="8149237" y="3673086"/>
            <a:chExt cx="3954615" cy="2493724"/>
          </a:xfrm>
        </p:grpSpPr>
        <p:pic>
          <p:nvPicPr>
            <p:cNvPr id="15" name="Resim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49237" y="3673086"/>
              <a:ext cx="3893127" cy="2197488"/>
            </a:xfrm>
            <a:prstGeom prst="rect">
              <a:avLst/>
            </a:prstGeom>
          </p:spPr>
        </p:pic>
        <p:sp>
          <p:nvSpPr>
            <p:cNvPr id="17" name="Dikdörtgen 16"/>
            <p:cNvSpPr/>
            <p:nvPr/>
          </p:nvSpPr>
          <p:spPr>
            <a:xfrm>
              <a:off x="8149237" y="5859033"/>
              <a:ext cx="395461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 smtClean="0"/>
                <a:t>http://www.boxerclubportugal.com/wp-content/uploads/2020/05/How-Does-Horse-Racing-Betting-Work.jpg</a:t>
              </a:r>
              <a:endParaRPr lang="tr-TR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58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5910" y="737321"/>
            <a:ext cx="6740235" cy="1456267"/>
          </a:xfrm>
        </p:spPr>
        <p:txBody>
          <a:bodyPr/>
          <a:lstStyle/>
          <a:p>
            <a:r>
              <a:rPr lang="tr-TR" cap="none" dirty="0" smtClean="0">
                <a:solidFill>
                  <a:srgbClr val="FFFF00"/>
                </a:solidFill>
              </a:rPr>
              <a:t>Egzersiz Öncesi Isınma</a:t>
            </a:r>
            <a:endParaRPr lang="tr-TR" cap="none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943629"/>
            <a:ext cx="10131425" cy="3649133"/>
          </a:xfrm>
        </p:spPr>
        <p:txBody>
          <a:bodyPr>
            <a:noAutofit/>
          </a:bodyPr>
          <a:lstStyle/>
          <a:p>
            <a:pPr lvl="0">
              <a:buClr>
                <a:prstClr val="white"/>
              </a:buClr>
            </a:pPr>
            <a:r>
              <a:rPr lang="tr-TR" sz="2800" dirty="0">
                <a:solidFill>
                  <a:prstClr val="white"/>
                </a:solidFill>
              </a:rPr>
              <a:t>Kas gücünü arttırma</a:t>
            </a:r>
          </a:p>
          <a:p>
            <a:pPr lvl="0">
              <a:buClr>
                <a:prstClr val="white"/>
              </a:buClr>
            </a:pPr>
            <a:r>
              <a:rPr lang="tr-TR" sz="2800" dirty="0">
                <a:solidFill>
                  <a:prstClr val="white"/>
                </a:solidFill>
              </a:rPr>
              <a:t>Kas kontraksiyon ve relaksasyon hızını arttırma</a:t>
            </a:r>
          </a:p>
          <a:p>
            <a:pPr lvl="0">
              <a:buClr>
                <a:prstClr val="white"/>
              </a:buClr>
            </a:pPr>
            <a:r>
              <a:rPr lang="tr-TR" sz="2800" dirty="0">
                <a:solidFill>
                  <a:prstClr val="white"/>
                </a:solidFill>
              </a:rPr>
              <a:t>Kaslara oksijen aktarımını arttırma</a:t>
            </a:r>
          </a:p>
          <a:p>
            <a:pPr lvl="0">
              <a:buClr>
                <a:prstClr val="white"/>
              </a:buClr>
            </a:pPr>
            <a:r>
              <a:rPr lang="tr-TR" sz="2800" dirty="0">
                <a:solidFill>
                  <a:prstClr val="white"/>
                </a:solidFill>
              </a:rPr>
              <a:t>Sinir İletim hızını </a:t>
            </a:r>
            <a:r>
              <a:rPr lang="tr-TR" sz="2800" dirty="0" smtClean="0">
                <a:solidFill>
                  <a:prstClr val="white"/>
                </a:solidFill>
              </a:rPr>
              <a:t>arttırma</a:t>
            </a:r>
            <a:endParaRPr lang="tr-TR" sz="2800" dirty="0">
              <a:solidFill>
                <a:prstClr val="white"/>
              </a:solidFill>
            </a:endParaRPr>
          </a:p>
          <a:p>
            <a:pPr lvl="0">
              <a:buClr>
                <a:prstClr val="white"/>
              </a:buClr>
            </a:pPr>
            <a:r>
              <a:rPr lang="tr-TR" sz="2800" dirty="0">
                <a:solidFill>
                  <a:prstClr val="white"/>
                </a:solidFill>
              </a:rPr>
              <a:t>Vazodilatasyon – </a:t>
            </a:r>
            <a:r>
              <a:rPr lang="tr-TR" sz="2800" dirty="0" smtClean="0">
                <a:solidFill>
                  <a:prstClr val="white"/>
                </a:solidFill>
              </a:rPr>
              <a:t>periferal perfüzyon arttırır</a:t>
            </a:r>
            <a:endParaRPr lang="tr-TR" sz="2800" dirty="0">
              <a:solidFill>
                <a:prstClr val="white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569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87584" y="1089313"/>
            <a:ext cx="10131425" cy="4371975"/>
          </a:xfrm>
        </p:spPr>
        <p:txBody>
          <a:bodyPr>
            <a:normAutofit/>
          </a:bodyPr>
          <a:lstStyle/>
          <a:p>
            <a:r>
              <a:rPr lang="tr-TR" sz="2800" dirty="0"/>
              <a:t>ATP üretimini arttırma</a:t>
            </a:r>
          </a:p>
          <a:p>
            <a:r>
              <a:rPr lang="tr-TR" sz="2800" dirty="0"/>
              <a:t>Pulmoner kan akım direncini azaltma</a:t>
            </a:r>
          </a:p>
          <a:p>
            <a:r>
              <a:rPr lang="tr-TR" sz="2800" dirty="0"/>
              <a:t>Egzersiz sonrası Laktik asit konsantrasyonunu azaltma</a:t>
            </a:r>
          </a:p>
          <a:p>
            <a:r>
              <a:rPr lang="tr-TR" sz="2800" dirty="0"/>
              <a:t>Egzersiz sonrası kalp atım hızını azaltma</a:t>
            </a:r>
          </a:p>
          <a:p>
            <a:r>
              <a:rPr lang="tr-TR" sz="2800" dirty="0"/>
              <a:t>Yaralanma riskini azaltma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299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4302" y="1052511"/>
            <a:ext cx="10131425" cy="1456267"/>
          </a:xfrm>
        </p:spPr>
        <p:txBody>
          <a:bodyPr/>
          <a:lstStyle/>
          <a:p>
            <a:r>
              <a:rPr lang="tr-TR" cap="none" dirty="0" smtClean="0">
                <a:solidFill>
                  <a:srgbClr val="FFFF00"/>
                </a:solidFill>
              </a:rPr>
              <a:t>Egzersiz Sonrası Soğutmanın Etkisi</a:t>
            </a:r>
            <a:endParaRPr lang="tr-TR" cap="none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4302" y="2216727"/>
            <a:ext cx="9912925" cy="3213051"/>
          </a:xfrm>
        </p:spPr>
        <p:txBody>
          <a:bodyPr>
            <a:normAutofit/>
          </a:bodyPr>
          <a:lstStyle/>
          <a:p>
            <a:r>
              <a:rPr lang="tr-TR" sz="2800" dirty="0"/>
              <a:t>Kalp atımı, solunum ve kan basıncının normale dönmesi</a:t>
            </a:r>
          </a:p>
          <a:p>
            <a:r>
              <a:rPr lang="tr-TR" sz="2800" dirty="0"/>
              <a:t>Kalbe venöz dönüşü arttırma</a:t>
            </a:r>
          </a:p>
          <a:p>
            <a:r>
              <a:rPr lang="tr-TR" sz="2800" dirty="0"/>
              <a:t>Isı kaybını arttırma</a:t>
            </a:r>
          </a:p>
          <a:p>
            <a:r>
              <a:rPr lang="tr-TR" sz="2800" dirty="0"/>
              <a:t>Laktik asit atılımını arttırma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5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990600"/>
          </a:xfrm>
        </p:spPr>
        <p:txBody>
          <a:bodyPr>
            <a:normAutofit/>
          </a:bodyPr>
          <a:lstStyle/>
          <a:p>
            <a:r>
              <a:rPr lang="tr-TR" sz="3200" cap="none" dirty="0" smtClean="0">
                <a:solidFill>
                  <a:srgbClr val="FFFF00"/>
                </a:solidFill>
              </a:rPr>
              <a:t>Aerobik Enerji Üretimi</a:t>
            </a:r>
            <a:endParaRPr lang="tr-TR" sz="3200" cap="none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845569"/>
          </a:xfrm>
        </p:spPr>
        <p:txBody>
          <a:bodyPr>
            <a:normAutofit/>
          </a:bodyPr>
          <a:lstStyle/>
          <a:p>
            <a:r>
              <a:rPr lang="tr-TR" sz="2400" dirty="0" smtClean="0"/>
              <a:t>mitokondri </a:t>
            </a:r>
            <a:r>
              <a:rPr lang="tr-TR" sz="2400" dirty="0"/>
              <a:t>içinde aerobik veya </a:t>
            </a:r>
            <a:r>
              <a:rPr lang="tr-TR" sz="2400" dirty="0" err="1"/>
              <a:t>oksidatif</a:t>
            </a:r>
            <a:r>
              <a:rPr lang="tr-TR" sz="2400" dirty="0"/>
              <a:t> </a:t>
            </a:r>
            <a:r>
              <a:rPr lang="tr-TR" sz="2400" dirty="0" err="1"/>
              <a:t>fosforilasyon</a:t>
            </a:r>
            <a:r>
              <a:rPr lang="tr-TR" sz="2400" dirty="0"/>
              <a:t> adı verilen bir dizi reaksiyonla oluşur</a:t>
            </a:r>
          </a:p>
          <a:p>
            <a:r>
              <a:rPr lang="tr-TR" sz="2400" dirty="0" err="1"/>
              <a:t>adenozin</a:t>
            </a:r>
            <a:r>
              <a:rPr lang="tr-TR" sz="2400" dirty="0"/>
              <a:t> </a:t>
            </a:r>
            <a:r>
              <a:rPr lang="tr-TR" sz="2400" dirty="0" err="1"/>
              <a:t>difosfatın</a:t>
            </a:r>
            <a:r>
              <a:rPr lang="tr-TR" sz="2400" dirty="0"/>
              <a:t> (ADP) </a:t>
            </a:r>
            <a:r>
              <a:rPr lang="tr-TR" sz="2400" dirty="0" err="1"/>
              <a:t>fosforilasyonu</a:t>
            </a:r>
            <a:endParaRPr lang="tr-TR" sz="2400" dirty="0"/>
          </a:p>
          <a:p>
            <a:r>
              <a:rPr lang="tr-TR" sz="2400" dirty="0" smtClean="0"/>
              <a:t>enerji </a:t>
            </a:r>
            <a:r>
              <a:rPr lang="tr-TR" sz="2400" dirty="0" err="1"/>
              <a:t>substratı</a:t>
            </a:r>
            <a:r>
              <a:rPr lang="tr-TR" sz="2400" dirty="0"/>
              <a:t> olarak </a:t>
            </a:r>
            <a:r>
              <a:rPr lang="tr-TR" sz="2400" dirty="0" smtClean="0"/>
              <a:t>kas </a:t>
            </a:r>
            <a:r>
              <a:rPr lang="tr-TR" sz="2400" dirty="0"/>
              <a:t>glikojeni veya </a:t>
            </a:r>
            <a:r>
              <a:rPr lang="tr-TR" sz="2400" dirty="0" smtClean="0"/>
              <a:t>kandaki glikoz </a:t>
            </a:r>
            <a:r>
              <a:rPr lang="tr-TR" sz="2400" dirty="0"/>
              <a:t>kullanılarak aerobik enerji üretimi </a:t>
            </a:r>
            <a:r>
              <a:rPr lang="tr-TR" sz="2400" dirty="0" smtClean="0"/>
              <a:t>gerçekleşebilir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4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96766" y="1203551"/>
            <a:ext cx="237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400" dirty="0" smtClean="0">
                <a:solidFill>
                  <a:prstClr val="white"/>
                </a:solidFill>
              </a:rPr>
              <a:t>Glikojen veya glikoz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344536" y="1517343"/>
            <a:ext cx="140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Mitokondri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402460" y="1984278"/>
            <a:ext cx="2686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Asetil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Koenzim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(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CoA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Aşağı Ok 12"/>
          <p:cNvSpPr/>
          <p:nvPr/>
        </p:nvSpPr>
        <p:spPr>
          <a:xfrm rot="2944868">
            <a:off x="5640181" y="2727832"/>
            <a:ext cx="421482" cy="862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750240" y="3159025"/>
            <a:ext cx="1228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TCA </a:t>
            </a:r>
            <a:r>
              <a:rPr lang="tr-TR" dirty="0" err="1" smtClean="0">
                <a:solidFill>
                  <a:prstClr val="white"/>
                </a:solidFill>
                <a:latin typeface="Arial" panose="020B0604020202020204"/>
              </a:rPr>
              <a:t>siklusu</a:t>
            </a:r>
            <a:r>
              <a:rPr lang="tr-TR" dirty="0" smtClean="0">
                <a:solidFill>
                  <a:prstClr val="white"/>
                </a:solidFill>
                <a:latin typeface="Arial" panose="020B0604020202020204"/>
              </a:rPr>
              <a:t> (</a:t>
            </a:r>
            <a:r>
              <a:rPr lang="tr-TR" dirty="0" err="1" smtClean="0">
                <a:solidFill>
                  <a:prstClr val="white"/>
                </a:solidFill>
                <a:latin typeface="Arial" panose="020B0604020202020204"/>
              </a:rPr>
              <a:t>Krebs</a:t>
            </a:r>
            <a:r>
              <a:rPr lang="tr-TR" dirty="0" smtClean="0">
                <a:solidFill>
                  <a:prstClr val="white"/>
                </a:solidFill>
                <a:latin typeface="Arial" panose="020B0604020202020204"/>
              </a:rPr>
              <a:t>)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H="1">
            <a:off x="4121944" y="3734333"/>
            <a:ext cx="610791" cy="3470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3498733" y="4005171"/>
            <a:ext cx="80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ATP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9" name="Düz Ok Bağlayıcısı 18"/>
          <p:cNvCxnSpPr/>
          <p:nvPr/>
        </p:nvCxnSpPr>
        <p:spPr>
          <a:xfrm>
            <a:off x="5553994" y="3797280"/>
            <a:ext cx="628650" cy="402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5748831" y="4070800"/>
            <a:ext cx="2988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dirty="0" err="1" smtClean="0">
                <a:solidFill>
                  <a:prstClr val="white"/>
                </a:solidFill>
              </a:rPr>
              <a:t>nikotinamid</a:t>
            </a:r>
            <a:r>
              <a:rPr lang="tr-TR" dirty="0" smtClean="0">
                <a:solidFill>
                  <a:prstClr val="white"/>
                </a:solidFill>
              </a:rPr>
              <a:t> </a:t>
            </a:r>
            <a:r>
              <a:rPr lang="tr-TR" dirty="0" err="1" smtClean="0">
                <a:solidFill>
                  <a:prstClr val="white"/>
                </a:solidFill>
              </a:rPr>
              <a:t>adenin</a:t>
            </a:r>
            <a:r>
              <a:rPr lang="tr-TR" dirty="0" smtClean="0">
                <a:solidFill>
                  <a:prstClr val="white"/>
                </a:solidFill>
              </a:rPr>
              <a:t> </a:t>
            </a:r>
            <a:r>
              <a:rPr lang="tr-TR" dirty="0" err="1" smtClean="0">
                <a:solidFill>
                  <a:prstClr val="white"/>
                </a:solidFill>
              </a:rPr>
              <a:t>dinucleotid</a:t>
            </a:r>
            <a:r>
              <a:rPr lang="tr-TR" dirty="0" smtClean="0">
                <a:solidFill>
                  <a:prstClr val="white"/>
                </a:solidFill>
              </a:rPr>
              <a:t> </a:t>
            </a:r>
            <a:r>
              <a:rPr lang="tr-TR" dirty="0">
                <a:solidFill>
                  <a:prstClr val="white"/>
                </a:solidFill>
              </a:rPr>
              <a:t>(NADH) </a:t>
            </a:r>
            <a:r>
              <a:rPr lang="tr-TR" dirty="0" smtClean="0">
                <a:solidFill>
                  <a:prstClr val="white"/>
                </a:solidFill>
              </a:rPr>
              <a:t>ve </a:t>
            </a:r>
            <a:r>
              <a:rPr lang="tr-TR" dirty="0" err="1">
                <a:solidFill>
                  <a:prstClr val="white"/>
                </a:solidFill>
              </a:rPr>
              <a:t>flavin</a:t>
            </a:r>
            <a:r>
              <a:rPr lang="tr-TR" dirty="0">
                <a:solidFill>
                  <a:prstClr val="white"/>
                </a:solidFill>
              </a:rPr>
              <a:t> </a:t>
            </a:r>
            <a:r>
              <a:rPr lang="tr-TR" dirty="0" err="1" smtClean="0">
                <a:solidFill>
                  <a:prstClr val="white"/>
                </a:solidFill>
              </a:rPr>
              <a:t>adenin</a:t>
            </a:r>
            <a:r>
              <a:rPr lang="tr-TR" dirty="0" smtClean="0">
                <a:solidFill>
                  <a:prstClr val="white"/>
                </a:solidFill>
              </a:rPr>
              <a:t> </a:t>
            </a:r>
            <a:r>
              <a:rPr lang="tr-TR" dirty="0" err="1" smtClean="0">
                <a:solidFill>
                  <a:prstClr val="white"/>
                </a:solidFill>
              </a:rPr>
              <a:t>dinucleotid</a:t>
            </a:r>
            <a:r>
              <a:rPr lang="tr-TR" dirty="0" smtClean="0">
                <a:solidFill>
                  <a:prstClr val="white"/>
                </a:solidFill>
              </a:rPr>
              <a:t> (</a:t>
            </a:r>
            <a:r>
              <a:rPr lang="tr-TR" dirty="0">
                <a:solidFill>
                  <a:prstClr val="white"/>
                </a:solidFill>
              </a:rPr>
              <a:t>FADH</a:t>
            </a:r>
            <a:r>
              <a:rPr lang="tr-TR" baseline="-25000" dirty="0">
                <a:solidFill>
                  <a:prstClr val="white"/>
                </a:solidFill>
              </a:rPr>
              <a:t>2</a:t>
            </a:r>
            <a:r>
              <a:rPr lang="tr-TR" dirty="0" smtClean="0">
                <a:solidFill>
                  <a:prstClr val="white"/>
                </a:solidFill>
              </a:rPr>
              <a:t>) </a:t>
            </a:r>
            <a:r>
              <a:rPr lang="tr-TR" dirty="0" err="1">
                <a:solidFill>
                  <a:prstClr val="white"/>
                </a:solidFill>
              </a:rPr>
              <a:t>koenzimleri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Yukarı Bükülü Ok 23"/>
          <p:cNvSpPr/>
          <p:nvPr/>
        </p:nvSpPr>
        <p:spPr>
          <a:xfrm>
            <a:off x="8709988" y="3816463"/>
            <a:ext cx="800100" cy="118006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9503495" y="4132844"/>
            <a:ext cx="1511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Elektron transport </a:t>
            </a:r>
            <a:r>
              <a:rPr lang="tr-TR" dirty="0" smtClean="0">
                <a:solidFill>
                  <a:prstClr val="white"/>
                </a:solidFill>
                <a:latin typeface="Arial" panose="020B0604020202020204"/>
              </a:rPr>
              <a:t>zinciri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8953428" y="3432581"/>
            <a:ext cx="110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ATP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7" name="Dirsek Bağlayıcısı 26"/>
          <p:cNvCxnSpPr/>
          <p:nvPr/>
        </p:nvCxnSpPr>
        <p:spPr>
          <a:xfrm>
            <a:off x="4432292" y="1914656"/>
            <a:ext cx="1081790" cy="32486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 28"/>
          <p:cNvGrpSpPr/>
          <p:nvPr/>
        </p:nvGrpSpPr>
        <p:grpSpPr>
          <a:xfrm>
            <a:off x="2498581" y="967522"/>
            <a:ext cx="2251659" cy="1945357"/>
            <a:chOff x="2503531" y="566023"/>
            <a:chExt cx="2251659" cy="1945357"/>
          </a:xfrm>
        </p:grpSpPr>
        <p:grpSp>
          <p:nvGrpSpPr>
            <p:cNvPr id="18" name="Grup 17"/>
            <p:cNvGrpSpPr/>
            <p:nvPr/>
          </p:nvGrpSpPr>
          <p:grpSpPr>
            <a:xfrm>
              <a:off x="2503531" y="566023"/>
              <a:ext cx="1928759" cy="1945357"/>
              <a:chOff x="1053668" y="2982968"/>
              <a:chExt cx="1928759" cy="1945357"/>
            </a:xfrm>
          </p:grpSpPr>
          <p:grpSp>
            <p:nvGrpSpPr>
              <p:cNvPr id="15" name="Grup 14"/>
              <p:cNvGrpSpPr/>
              <p:nvPr/>
            </p:nvGrpSpPr>
            <p:grpSpPr>
              <a:xfrm>
                <a:off x="1053668" y="2982968"/>
                <a:ext cx="1928759" cy="1945357"/>
                <a:chOff x="994835" y="2824983"/>
                <a:chExt cx="1928759" cy="1945357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994835" y="2824983"/>
                  <a:ext cx="1928759" cy="194535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1008313" y="3702404"/>
                  <a:ext cx="680792" cy="51237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sp>
            <p:nvSpPr>
              <p:cNvPr id="7" name="Metin kutusu 6"/>
              <p:cNvSpPr txBox="1"/>
              <p:nvPr/>
            </p:nvSpPr>
            <p:spPr>
              <a:xfrm>
                <a:off x="1398691" y="3479202"/>
                <a:ext cx="1185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r-TR" dirty="0" err="1" smtClean="0">
                    <a:solidFill>
                      <a:prstClr val="white"/>
                    </a:solidFill>
                  </a:rPr>
                  <a:t>glikoliz</a:t>
                </a:r>
                <a:endPara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892070" y="1265027"/>
              <a:ext cx="512107" cy="47980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2610142" y="813749"/>
              <a:ext cx="2145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r-TR" sz="1600" dirty="0" smtClean="0">
                  <a:solidFill>
                    <a:prstClr val="white"/>
                  </a:solidFill>
                </a:rPr>
                <a:t>Hücre </a:t>
              </a:r>
              <a:r>
                <a:rPr lang="tr-TR" sz="1600" dirty="0" err="1" smtClean="0">
                  <a:solidFill>
                    <a:prstClr val="white"/>
                  </a:solidFill>
                </a:rPr>
                <a:t>sitplazması</a:t>
              </a:r>
              <a:endPara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2996791" y="2294911"/>
            <a:ext cx="1217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Piruvat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2" name="Düz Ok Bağlayıcısı 31"/>
          <p:cNvCxnSpPr>
            <a:stCxn id="5" idx="2"/>
            <a:endCxn id="9" idx="1"/>
          </p:cNvCxnSpPr>
          <p:nvPr/>
        </p:nvCxnSpPr>
        <p:spPr>
          <a:xfrm>
            <a:off x="1682629" y="2034548"/>
            <a:ext cx="1314162" cy="460418"/>
          </a:xfrm>
          <a:prstGeom prst="straightConnector1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Ok Bağlayıcısı 35"/>
          <p:cNvCxnSpPr>
            <a:stCxn id="9" idx="0"/>
            <a:endCxn id="28" idx="3"/>
          </p:cNvCxnSpPr>
          <p:nvPr/>
        </p:nvCxnSpPr>
        <p:spPr>
          <a:xfrm flipV="1">
            <a:off x="3605482" y="2076063"/>
            <a:ext cx="356634" cy="218848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ulut 29"/>
          <p:cNvSpPr/>
          <p:nvPr/>
        </p:nvSpPr>
        <p:spPr>
          <a:xfrm>
            <a:off x="496766" y="5525466"/>
            <a:ext cx="6506200" cy="100118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393821" y="5705216"/>
            <a:ext cx="6981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</a:t>
            </a:r>
            <a:r>
              <a:rPr lang="tr-TR" sz="1600" dirty="0" err="1" smtClean="0"/>
              <a:t>setil</a:t>
            </a:r>
            <a:r>
              <a:rPr lang="en-US" sz="1600" dirty="0" smtClean="0"/>
              <a:t>-</a:t>
            </a:r>
            <a:r>
              <a:rPr lang="tr-TR" sz="1600" dirty="0" smtClean="0"/>
              <a:t>K</a:t>
            </a:r>
            <a:r>
              <a:rPr lang="en-US" sz="1600" dirty="0" err="1" smtClean="0"/>
              <a:t>oenz</a:t>
            </a:r>
            <a:r>
              <a:rPr lang="tr-TR" sz="1600" dirty="0" smtClean="0"/>
              <a:t>im</a:t>
            </a:r>
            <a:r>
              <a:rPr lang="en-US" sz="1600" dirty="0" smtClean="0"/>
              <a:t> </a:t>
            </a:r>
            <a:r>
              <a:rPr lang="en-US" sz="1600" dirty="0" smtClean="0"/>
              <a:t>A</a:t>
            </a:r>
            <a:r>
              <a:rPr lang="tr-TR" sz="1600"/>
              <a:t>,</a:t>
            </a:r>
            <a:r>
              <a:rPr lang="en-US" sz="1600" smtClean="0"/>
              <a:t> </a:t>
            </a:r>
            <a:r>
              <a:rPr lang="tr-TR" sz="1600" dirty="0" smtClean="0"/>
              <a:t>CO2 ve Hidrojene parçalanır</a:t>
            </a:r>
          </a:p>
          <a:p>
            <a:r>
              <a:rPr lang="en-US" sz="1600" dirty="0" smtClean="0"/>
              <a:t>H</a:t>
            </a:r>
            <a:r>
              <a:rPr lang="tr-TR" sz="1600" dirty="0" err="1" smtClean="0"/>
              <a:t>idrojen</a:t>
            </a:r>
            <a:r>
              <a:rPr lang="tr-TR" sz="1600" dirty="0" smtClean="0"/>
              <a:t>,</a:t>
            </a:r>
            <a:r>
              <a:rPr lang="en-US" sz="1600" dirty="0" smtClean="0"/>
              <a:t> </a:t>
            </a:r>
            <a:r>
              <a:rPr lang="tr-TR" sz="1600" dirty="0" smtClean="0"/>
              <a:t>elektron transport zincirine girer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13773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2" y="745193"/>
            <a:ext cx="10131425" cy="5226115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Glikojenin</a:t>
            </a:r>
            <a:r>
              <a:rPr lang="tr-TR" sz="2400" dirty="0" smtClean="0"/>
              <a:t> </a:t>
            </a:r>
            <a:r>
              <a:rPr lang="tr-TR" sz="2400" dirty="0"/>
              <a:t>bir glikoz </a:t>
            </a:r>
            <a:r>
              <a:rPr lang="tr-TR" sz="2400" dirty="0" smtClean="0"/>
              <a:t>ünitesinden </a:t>
            </a:r>
            <a:r>
              <a:rPr lang="tr-TR" sz="2400" dirty="0"/>
              <a:t>tam aerobik </a:t>
            </a:r>
            <a:r>
              <a:rPr lang="tr-TR" sz="2400" dirty="0" smtClean="0"/>
              <a:t>metabolizması ile </a:t>
            </a:r>
            <a:r>
              <a:rPr lang="tr-T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39 molekül ATP </a:t>
            </a:r>
            <a:r>
              <a:rPr lang="tr-TR" sz="2400" dirty="0" smtClean="0"/>
              <a:t>üretilir </a:t>
            </a:r>
            <a:r>
              <a:rPr lang="tr-TR" sz="2400" dirty="0"/>
              <a:t>- üçü </a:t>
            </a:r>
            <a:r>
              <a:rPr lang="tr-TR" sz="2400" dirty="0" err="1"/>
              <a:t>glikolizden</a:t>
            </a:r>
            <a:r>
              <a:rPr lang="tr-TR" sz="2400" dirty="0"/>
              <a:t>, ikisi TCA döngüsünden ve 34'ü elektron </a:t>
            </a:r>
            <a:r>
              <a:rPr lang="tr-TR" sz="2400" dirty="0" smtClean="0"/>
              <a:t>transport zincirinden.</a:t>
            </a:r>
          </a:p>
          <a:p>
            <a:r>
              <a:rPr lang="tr-TR" sz="2400" dirty="0">
                <a:solidFill>
                  <a:srgbClr val="FFFF00"/>
                </a:solidFill>
              </a:rPr>
              <a:t>Kan </a:t>
            </a:r>
            <a:r>
              <a:rPr lang="tr-TR" sz="2400" dirty="0" smtClean="0">
                <a:solidFill>
                  <a:srgbClr val="FFFF00"/>
                </a:solidFill>
              </a:rPr>
              <a:t>glikozu</a:t>
            </a:r>
            <a:r>
              <a:rPr lang="tr-TR" sz="2400" dirty="0" smtClean="0"/>
              <a:t> </a:t>
            </a:r>
            <a:r>
              <a:rPr lang="tr-TR" sz="2400" dirty="0"/>
              <a:t>kullanılıyorsa, önce glikoz-6-fosfata dönüştürülmelidir ve </a:t>
            </a:r>
            <a:r>
              <a:rPr lang="tr-TR" sz="2400" dirty="0" smtClean="0"/>
              <a:t>bu reaksiyon bir </a:t>
            </a:r>
            <a:r>
              <a:rPr lang="tr-TR" sz="2400" dirty="0"/>
              <a:t>ATP molekülü gerektirir, bu nedenle net enerji </a:t>
            </a:r>
            <a:r>
              <a:rPr lang="tr-TR" sz="2400" dirty="0" smtClean="0"/>
              <a:t>verimi </a:t>
            </a:r>
            <a:r>
              <a:rPr lang="tr-TR" sz="2400" dirty="0">
                <a:solidFill>
                  <a:srgbClr val="FFFF00"/>
                </a:solidFill>
              </a:rPr>
              <a:t>38 molekül </a:t>
            </a:r>
            <a:r>
              <a:rPr lang="tr-TR" sz="2400" dirty="0" err="1">
                <a:solidFill>
                  <a:srgbClr val="FFFF00"/>
                </a:solidFill>
              </a:rPr>
              <a:t>ATP'dir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Yağ </a:t>
            </a:r>
            <a:r>
              <a:rPr lang="tr-TR" sz="2400" dirty="0" smtClean="0"/>
              <a:t>asitleri de, </a:t>
            </a:r>
            <a:r>
              <a:rPr lang="tr-TR" sz="2400" dirty="0" err="1"/>
              <a:t>asetil</a:t>
            </a:r>
            <a:r>
              <a:rPr lang="tr-TR" sz="2400" dirty="0"/>
              <a:t> </a:t>
            </a:r>
            <a:r>
              <a:rPr lang="tr-TR" sz="2400" dirty="0" err="1"/>
              <a:t>CoA</a:t>
            </a:r>
            <a:r>
              <a:rPr lang="tr-TR" sz="2400" dirty="0"/>
              <a:t> </a:t>
            </a:r>
            <a:r>
              <a:rPr lang="tr-TR" sz="2400" dirty="0" smtClean="0"/>
              <a:t>üretilmesini sağlayan, </a:t>
            </a:r>
            <a:r>
              <a:rPr lang="tr-TR" sz="2400" dirty="0"/>
              <a:t>beta </a:t>
            </a:r>
            <a:r>
              <a:rPr lang="tr-TR" sz="2400" dirty="0" err="1"/>
              <a:t>oksidasyon</a:t>
            </a:r>
            <a:r>
              <a:rPr lang="tr-TR" sz="2400" dirty="0"/>
              <a:t> adı verilen bir işlem aracılığıyla </a:t>
            </a:r>
            <a:r>
              <a:rPr lang="tr-TR" sz="2400" dirty="0" err="1"/>
              <a:t>oksidatif</a:t>
            </a:r>
            <a:r>
              <a:rPr lang="tr-TR" sz="2400" dirty="0"/>
              <a:t> </a:t>
            </a:r>
            <a:r>
              <a:rPr lang="tr-TR" sz="2400" dirty="0" err="1"/>
              <a:t>fosforilasyon</a:t>
            </a:r>
            <a:r>
              <a:rPr lang="tr-TR" sz="2400" dirty="0"/>
              <a:t> için </a:t>
            </a:r>
            <a:r>
              <a:rPr lang="tr-TR" sz="2400" dirty="0" err="1"/>
              <a:t>substrat</a:t>
            </a:r>
            <a:r>
              <a:rPr lang="tr-TR" sz="2400" dirty="0"/>
              <a:t> </a:t>
            </a:r>
            <a:r>
              <a:rPr lang="tr-TR" sz="2400" dirty="0" smtClean="0"/>
              <a:t>olarak </a:t>
            </a:r>
            <a:r>
              <a:rPr lang="tr-TR" sz="2400" dirty="0"/>
              <a:t>kullanılabilir.</a:t>
            </a:r>
            <a:endParaRPr lang="tr-TR" sz="24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68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146705"/>
          </a:xfrm>
        </p:spPr>
        <p:txBody>
          <a:bodyPr/>
          <a:lstStyle/>
          <a:p>
            <a:r>
              <a:rPr lang="tr-TR" cap="none" dirty="0" smtClean="0">
                <a:solidFill>
                  <a:srgbClr val="FFFF00"/>
                </a:solidFill>
              </a:rPr>
              <a:t>Anaerobik Enerji Üretimi</a:t>
            </a:r>
            <a:endParaRPr lang="tr-TR" cap="none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586298"/>
            <a:ext cx="10131425" cy="4284277"/>
          </a:xfrm>
        </p:spPr>
        <p:txBody>
          <a:bodyPr>
            <a:noAutofit/>
          </a:bodyPr>
          <a:lstStyle/>
          <a:p>
            <a:r>
              <a:rPr lang="tr-TR" sz="2400" dirty="0"/>
              <a:t>D</a:t>
            </a:r>
            <a:r>
              <a:rPr lang="tr-TR" sz="2400" dirty="0" smtClean="0"/>
              <a:t>epolanan </a:t>
            </a:r>
            <a:r>
              <a:rPr lang="tr-TR" sz="2400" dirty="0"/>
              <a:t>kas glikojeninin veya glikozun, </a:t>
            </a:r>
            <a:r>
              <a:rPr lang="tr-TR" sz="2400" dirty="0" err="1" smtClean="0"/>
              <a:t>piruvat</a:t>
            </a:r>
            <a:r>
              <a:rPr lang="tr-TR" sz="2400" dirty="0" smtClean="0"/>
              <a:t> </a:t>
            </a:r>
            <a:r>
              <a:rPr lang="tr-TR" sz="2400" dirty="0"/>
              <a:t>üretimi ile </a:t>
            </a:r>
            <a:r>
              <a:rPr lang="tr-TR" sz="2400" dirty="0" smtClean="0"/>
              <a:t>sonuçlanan </a:t>
            </a:r>
            <a:r>
              <a:rPr lang="tr-TR" sz="2400" dirty="0" err="1" smtClean="0"/>
              <a:t>glikolizine</a:t>
            </a:r>
            <a:r>
              <a:rPr lang="tr-TR" sz="2400" dirty="0" smtClean="0"/>
              <a:t> dayanır</a:t>
            </a:r>
            <a:r>
              <a:rPr lang="tr-TR" sz="2400" dirty="0"/>
              <a:t>, ancak </a:t>
            </a:r>
            <a:r>
              <a:rPr lang="tr-TR" sz="2400" dirty="0" err="1"/>
              <a:t>piruvat</a:t>
            </a:r>
            <a:r>
              <a:rPr lang="tr-TR" sz="2400" dirty="0"/>
              <a:t> sitoplazmada kalır ve </a:t>
            </a:r>
            <a:r>
              <a:rPr lang="tr-TR" sz="2400" dirty="0" err="1"/>
              <a:t>laktata</a:t>
            </a:r>
            <a:r>
              <a:rPr lang="tr-TR" sz="2400" dirty="0"/>
              <a:t> dönüştürülür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Anaerobik </a:t>
            </a:r>
            <a:r>
              <a:rPr lang="tr-TR" sz="2400" dirty="0" err="1"/>
              <a:t>glikoliz</a:t>
            </a:r>
            <a:r>
              <a:rPr lang="tr-TR" sz="2400" dirty="0"/>
              <a:t> yoluyla üretilen ATP miktarı, aerobik </a:t>
            </a:r>
            <a:r>
              <a:rPr lang="tr-TR" sz="2400" dirty="0" err="1"/>
              <a:t>glikoliz</a:t>
            </a:r>
            <a:r>
              <a:rPr lang="tr-TR" sz="2400" dirty="0"/>
              <a:t> ve </a:t>
            </a:r>
            <a:r>
              <a:rPr lang="tr-TR" sz="2400" dirty="0" err="1"/>
              <a:t>oksidatif</a:t>
            </a:r>
            <a:r>
              <a:rPr lang="tr-TR" sz="2400" dirty="0"/>
              <a:t> </a:t>
            </a:r>
            <a:r>
              <a:rPr lang="tr-TR" sz="2400" dirty="0" err="1"/>
              <a:t>fosforilasyondan</a:t>
            </a:r>
            <a:r>
              <a:rPr lang="tr-TR" sz="2400" dirty="0"/>
              <a:t> çok daha azdır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Orijinal </a:t>
            </a:r>
            <a:r>
              <a:rPr lang="tr-TR" sz="2400" dirty="0" err="1"/>
              <a:t>substrat</a:t>
            </a:r>
            <a:r>
              <a:rPr lang="tr-TR" sz="2400" dirty="0"/>
              <a:t> </a:t>
            </a:r>
            <a:r>
              <a:rPr lang="tr-T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glikojen</a:t>
            </a:r>
            <a:r>
              <a:rPr lang="tr-TR" sz="2400" dirty="0"/>
              <a:t> ise, üretilen glikoz birimi başına </a:t>
            </a:r>
            <a:r>
              <a:rPr lang="tr-T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üç ATP </a:t>
            </a:r>
            <a:r>
              <a:rPr lang="tr-TR" sz="2400" dirty="0"/>
              <a:t>molekülü </a:t>
            </a:r>
            <a:r>
              <a:rPr lang="tr-TR" sz="2400" dirty="0" smtClean="0"/>
              <a:t>üretilirken, </a:t>
            </a:r>
            <a:r>
              <a:rPr lang="tr-TR" sz="2400" dirty="0"/>
              <a:t>orijinal </a:t>
            </a:r>
            <a:r>
              <a:rPr lang="tr-TR" sz="2400" dirty="0" err="1"/>
              <a:t>substrat</a:t>
            </a:r>
            <a:r>
              <a:rPr lang="tr-TR" sz="2400" dirty="0"/>
              <a:t> </a:t>
            </a:r>
            <a:r>
              <a:rPr lang="tr-TR" sz="2400" dirty="0">
                <a:solidFill>
                  <a:srgbClr val="FFFF00"/>
                </a:solidFill>
              </a:rPr>
              <a:t>kan </a:t>
            </a:r>
            <a:r>
              <a:rPr lang="tr-TR" sz="2400" dirty="0" smtClean="0">
                <a:solidFill>
                  <a:srgbClr val="FFFF00"/>
                </a:solidFill>
              </a:rPr>
              <a:t>glikozu</a:t>
            </a:r>
            <a:r>
              <a:rPr lang="tr-TR" sz="2400" dirty="0" smtClean="0"/>
              <a:t> </a:t>
            </a:r>
            <a:r>
              <a:rPr lang="tr-TR" sz="2400" dirty="0"/>
              <a:t>ise yalnızca </a:t>
            </a:r>
            <a:r>
              <a:rPr lang="tr-TR" sz="2400" dirty="0">
                <a:solidFill>
                  <a:srgbClr val="FFFF00"/>
                </a:solidFill>
              </a:rPr>
              <a:t>iki ATP </a:t>
            </a:r>
            <a:r>
              <a:rPr lang="tr-TR" sz="2400" dirty="0"/>
              <a:t>molekülü üretilir.</a:t>
            </a:r>
            <a:endParaRPr lang="tr-TR" sz="24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92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cap="none" dirty="0" smtClean="0">
                <a:solidFill>
                  <a:srgbClr val="FFFF00"/>
                </a:solidFill>
              </a:rPr>
              <a:t>Egzersiz Sırasındaki Enerji Kaynakları</a:t>
            </a:r>
            <a:endParaRPr lang="tr-TR" sz="3200" cap="none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Genellikle </a:t>
            </a:r>
            <a:r>
              <a:rPr lang="tr-TR" sz="2400" dirty="0"/>
              <a:t>enerji kaynakları karbonhidratlar ve </a:t>
            </a:r>
            <a:r>
              <a:rPr lang="tr-TR" sz="2400" dirty="0" smtClean="0"/>
              <a:t>yağlardır</a:t>
            </a:r>
          </a:p>
          <a:p>
            <a:r>
              <a:rPr lang="tr-TR" sz="2400" dirty="0" smtClean="0"/>
              <a:t>Glikojen </a:t>
            </a:r>
            <a:r>
              <a:rPr lang="tr-TR" sz="2400" dirty="0"/>
              <a:t>ağırlıklı olarak kaslarda ve karaciğerde depolanır ve glikoz kanda bulunur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Yağlar </a:t>
            </a:r>
            <a:r>
              <a:rPr lang="tr-TR" sz="2400" dirty="0"/>
              <a:t>vücutta </a:t>
            </a:r>
            <a:r>
              <a:rPr lang="tr-TR" sz="2400" dirty="0" err="1"/>
              <a:t>trigliserit</a:t>
            </a:r>
            <a:r>
              <a:rPr lang="tr-TR" sz="2400" dirty="0"/>
              <a:t> olarak depolanır, ancak kanda </a:t>
            </a:r>
            <a:r>
              <a:rPr lang="tr-TR" sz="2400" dirty="0" smtClean="0"/>
              <a:t>dolaşabilen serbest </a:t>
            </a:r>
            <a:r>
              <a:rPr lang="tr-TR" sz="2400" dirty="0"/>
              <a:t>yağ asitlerine </a:t>
            </a:r>
            <a:r>
              <a:rPr lang="tr-TR" sz="2400" dirty="0" smtClean="0"/>
              <a:t>parçalanabilir.</a:t>
            </a:r>
          </a:p>
          <a:p>
            <a:r>
              <a:rPr lang="tr-TR" sz="2400" dirty="0" smtClean="0"/>
              <a:t>Kaslar egzersiz yoluyla </a:t>
            </a:r>
            <a:r>
              <a:rPr lang="tr-TR" sz="2400" dirty="0"/>
              <a:t>çalıştırılarak </a:t>
            </a:r>
            <a:r>
              <a:rPr lang="tr-TR" sz="2400" dirty="0" smtClean="0"/>
              <a:t>serbest yağ asitlerinden enerji üretilebilir.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85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39091" y="1720611"/>
            <a:ext cx="10349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FFFF00"/>
                </a:solidFill>
              </a:rPr>
              <a:t>Oksijen kaynağı sınırlı </a:t>
            </a:r>
            <a:r>
              <a:rPr lang="tr-TR" sz="2400" dirty="0"/>
              <a:t>ise; </a:t>
            </a:r>
            <a:r>
              <a:rPr lang="tr-TR" sz="2400" dirty="0">
                <a:solidFill>
                  <a:srgbClr val="FFFF00"/>
                </a:solidFill>
              </a:rPr>
              <a:t>yüksek yoğunluklu egzersiz</a:t>
            </a:r>
            <a:r>
              <a:rPr lang="tr-TR" sz="2400" dirty="0"/>
              <a:t> sırasında, </a:t>
            </a:r>
            <a:r>
              <a:rPr lang="tr-TR" sz="2400" dirty="0">
                <a:solidFill>
                  <a:srgbClr val="FFFF00"/>
                </a:solidFill>
              </a:rPr>
              <a:t>ATP gereksinimi aerobik olarak ATP üretim oranını aştığında</a:t>
            </a:r>
            <a:r>
              <a:rPr lang="tr-TR" sz="2400" dirty="0"/>
              <a:t>, </a:t>
            </a:r>
            <a:r>
              <a:rPr lang="tr-TR" sz="2400" dirty="0" err="1"/>
              <a:t>substratlar</a:t>
            </a:r>
            <a:r>
              <a:rPr lang="tr-TR" sz="2400" dirty="0"/>
              <a:t> ağırlıklı olarak </a:t>
            </a:r>
            <a:r>
              <a:rPr lang="tr-TR" sz="2400" dirty="0">
                <a:solidFill>
                  <a:srgbClr val="FFFF00"/>
                </a:solidFill>
              </a:rPr>
              <a:t>anaerobik</a:t>
            </a:r>
            <a:r>
              <a:rPr lang="tr-TR" sz="2400" dirty="0"/>
              <a:t> olarak kullanılır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FFFF00"/>
                </a:solidFill>
              </a:rPr>
              <a:t>Anaerobik </a:t>
            </a:r>
            <a:r>
              <a:rPr lang="tr-TR" sz="2400" dirty="0"/>
              <a:t>enerji üretimi </a:t>
            </a:r>
            <a:r>
              <a:rPr lang="tr-TR" sz="2400" dirty="0">
                <a:solidFill>
                  <a:srgbClr val="FFFF00"/>
                </a:solidFill>
              </a:rPr>
              <a:t>hızlıdır </a:t>
            </a:r>
            <a:r>
              <a:rPr lang="tr-TR" sz="2400" dirty="0" smtClean="0"/>
              <a:t>ve</a:t>
            </a:r>
            <a:r>
              <a:rPr lang="tr-TR" sz="2400" dirty="0" smtClean="0">
                <a:solidFill>
                  <a:srgbClr val="FFFF00"/>
                </a:solidFill>
              </a:rPr>
              <a:t> oksijen </a:t>
            </a:r>
            <a:r>
              <a:rPr lang="tr-TR" sz="2400" dirty="0">
                <a:solidFill>
                  <a:srgbClr val="FFFF00"/>
                </a:solidFill>
              </a:rPr>
              <a:t>gerektirmez, </a:t>
            </a:r>
            <a:r>
              <a:rPr lang="tr-TR" sz="2400" dirty="0"/>
              <a:t>ancak elde edilen </a:t>
            </a:r>
            <a:r>
              <a:rPr lang="tr-TR" sz="2400" dirty="0">
                <a:solidFill>
                  <a:srgbClr val="FFFF00"/>
                </a:solidFill>
              </a:rPr>
              <a:t>ATP </a:t>
            </a:r>
            <a:r>
              <a:rPr lang="tr-TR" sz="2400" dirty="0" smtClean="0">
                <a:solidFill>
                  <a:srgbClr val="FFFF00"/>
                </a:solidFill>
              </a:rPr>
              <a:t>düşüktür.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err="1" smtClean="0"/>
              <a:t>Laktat</a:t>
            </a:r>
            <a:r>
              <a:rPr lang="tr-TR" sz="2400" dirty="0" smtClean="0"/>
              <a:t> </a:t>
            </a:r>
            <a:r>
              <a:rPr lang="tr-TR" sz="2400" dirty="0"/>
              <a:t>üretimi kas </a:t>
            </a:r>
            <a:r>
              <a:rPr lang="tr-TR" sz="2400" dirty="0" err="1"/>
              <a:t>pH'ını</a:t>
            </a:r>
            <a:r>
              <a:rPr lang="tr-TR" sz="2400" dirty="0"/>
              <a:t> </a:t>
            </a:r>
            <a:r>
              <a:rPr lang="tr-TR" sz="2400" dirty="0" smtClean="0"/>
              <a:t>düşürür.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1383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168718" y="1893962"/>
            <a:ext cx="96485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/>
              <a:t>Düşük ila orta yoğunluklu egzersiz sırasında, aerobik metabolizma </a:t>
            </a:r>
            <a:r>
              <a:rPr lang="tr-TR" sz="2400" dirty="0" smtClean="0"/>
              <a:t>baskındır, </a:t>
            </a:r>
            <a:r>
              <a:rPr lang="tr-TR" sz="2400" dirty="0"/>
              <a:t>yağ </a:t>
            </a:r>
            <a:r>
              <a:rPr lang="tr-TR" sz="2400" dirty="0" smtClean="0"/>
              <a:t>asitleri </a:t>
            </a:r>
            <a:r>
              <a:rPr lang="tr-TR" sz="2400" dirty="0"/>
              <a:t>ve </a:t>
            </a:r>
            <a:r>
              <a:rPr lang="tr-TR" sz="2400" dirty="0" smtClean="0"/>
              <a:t>karbonhidratlar birlikte kullanılır.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Hem atlar hem de köpekler enerji </a:t>
            </a:r>
            <a:r>
              <a:rPr lang="tr-TR" sz="2400" dirty="0"/>
              <a:t>üretimi için yağ asitlerini </a:t>
            </a:r>
            <a:r>
              <a:rPr lang="tr-TR" sz="2400" dirty="0" smtClean="0"/>
              <a:t>kullanabilir.</a:t>
            </a:r>
          </a:p>
          <a:p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Egzersiz sırasında, </a:t>
            </a:r>
            <a:r>
              <a:rPr lang="tr-TR" sz="2400" dirty="0"/>
              <a:t>enerji </a:t>
            </a:r>
            <a:r>
              <a:rPr lang="tr-TR" sz="2400" dirty="0" smtClean="0"/>
              <a:t>üretimi için </a:t>
            </a:r>
            <a:r>
              <a:rPr lang="tr-TR" sz="2400" dirty="0"/>
              <a:t>herhangi bir </a:t>
            </a:r>
            <a:r>
              <a:rPr lang="tr-TR" sz="2400" dirty="0" smtClean="0"/>
              <a:t>anda aerobik veya </a:t>
            </a:r>
            <a:r>
              <a:rPr lang="tr-TR" sz="2400" dirty="0"/>
              <a:t>anaerobik </a:t>
            </a:r>
            <a:r>
              <a:rPr lang="tr-TR" sz="2400" dirty="0" smtClean="0"/>
              <a:t>metabolizma kullanılabilir.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9330979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kyüzü">
  <a:themeElements>
    <a:clrScheme name="Gökyüzü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ökyüz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3.xml><?xml version="1.0" encoding="utf-8"?>
<a:theme xmlns:a="http://schemas.openxmlformats.org/drawingml/2006/main" name="1_Gökyüzü">
  <a:themeElements>
    <a:clrScheme name="Gökyüzü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ökyüz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850</Words>
  <Application>Microsoft Office PowerPoint</Application>
  <PresentationFormat>Geniş ekran</PresentationFormat>
  <Paragraphs>132</Paragraphs>
  <Slides>22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Teması</vt:lpstr>
      <vt:lpstr>Gökyüzü</vt:lpstr>
      <vt:lpstr>1_Gökyüzü</vt:lpstr>
      <vt:lpstr>Spor atı Egzersizi</vt:lpstr>
      <vt:lpstr>Egzersiz fizyolojisi</vt:lpstr>
      <vt:lpstr>Aerobik Enerji Üretimi</vt:lpstr>
      <vt:lpstr>PowerPoint Sunusu</vt:lpstr>
      <vt:lpstr>PowerPoint Sunusu</vt:lpstr>
      <vt:lpstr>Anaerobik Enerji Üretimi</vt:lpstr>
      <vt:lpstr>Egzersiz Sırasındaki Enerji Kaynakları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Egzersiz Sırasında Kardiyorespiratuar Fonksiyon</vt:lpstr>
      <vt:lpstr>PowerPoint Sunusu</vt:lpstr>
      <vt:lpstr>PowerPoint Sunusu</vt:lpstr>
      <vt:lpstr>PowerPoint Sunusu</vt:lpstr>
      <vt:lpstr>Egzersiz Öncesi Isınma</vt:lpstr>
      <vt:lpstr>PowerPoint Sunusu</vt:lpstr>
      <vt:lpstr>Egzersiz Sonrası Soğutmanın Etkisi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Horse ExercIse</dc:title>
  <dc:creator>ronaldinho424</dc:creator>
  <cp:lastModifiedBy>Pınar</cp:lastModifiedBy>
  <cp:revision>81</cp:revision>
  <dcterms:created xsi:type="dcterms:W3CDTF">2021-03-13T18:44:26Z</dcterms:created>
  <dcterms:modified xsi:type="dcterms:W3CDTF">2021-10-27T09:13:23Z</dcterms:modified>
</cp:coreProperties>
</file>