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5"/>
  </p:notesMasterIdLst>
  <p:sldIdLst>
    <p:sldId id="256" r:id="rId2"/>
    <p:sldId id="265" r:id="rId3"/>
    <p:sldId id="380" r:id="rId4"/>
    <p:sldId id="268" r:id="rId5"/>
    <p:sldId id="285" r:id="rId6"/>
    <p:sldId id="286" r:id="rId7"/>
    <p:sldId id="287" r:id="rId8"/>
    <p:sldId id="288" r:id="rId9"/>
    <p:sldId id="292" r:id="rId10"/>
    <p:sldId id="339" r:id="rId11"/>
    <p:sldId id="356" r:id="rId12"/>
    <p:sldId id="357" r:id="rId13"/>
    <p:sldId id="374" r:id="rId14"/>
    <p:sldId id="360" r:id="rId15"/>
    <p:sldId id="361" r:id="rId16"/>
    <p:sldId id="362" r:id="rId17"/>
    <p:sldId id="363" r:id="rId18"/>
    <p:sldId id="364" r:id="rId19"/>
    <p:sldId id="365" r:id="rId20"/>
    <p:sldId id="366" r:id="rId21"/>
    <p:sldId id="367" r:id="rId22"/>
    <p:sldId id="368" r:id="rId23"/>
    <p:sldId id="34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4"/>
    <p:restoredTop sz="94718"/>
  </p:normalViewPr>
  <p:slideViewPr>
    <p:cSldViewPr snapToGrid="0" snapToObjects="1">
      <p:cViewPr varScale="1">
        <p:scale>
          <a:sx n="94" d="100"/>
          <a:sy n="94" d="100"/>
        </p:scale>
        <p:origin x="376"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9DD80-616C-E241-AB21-ECED0B953A89}" type="datetimeFigureOut">
              <a:rPr lang="en-US" smtClean="0"/>
              <a:t>1/15/18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9CF78-D6B0-3647-BBE3-92399E4C565F}" type="slidenum">
              <a:rPr lang="en-US" smtClean="0"/>
              <a:t>‹#›</a:t>
            </a:fld>
            <a:endParaRPr lang="en-US"/>
          </a:p>
        </p:txBody>
      </p:sp>
    </p:spTree>
    <p:extLst>
      <p:ext uri="{BB962C8B-B14F-4D97-AF65-F5344CB8AC3E}">
        <p14:creationId xmlns:p14="http://schemas.microsoft.com/office/powerpoint/2010/main" val="138808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2E39856-F035-C543-AC8A-F45BB767D90F}" type="datetimeFigureOut">
              <a:rPr lang="en-US" smtClean="0"/>
              <a:t>1/15/18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63FE3E6-569E-6F46-826C-707F2FA85AC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39856-F035-C543-AC8A-F45BB767D90F}"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FE3E6-569E-6F46-826C-707F2FA85A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39856-F035-C543-AC8A-F45BB767D90F}"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FE3E6-569E-6F46-826C-707F2FA85AC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39856-F035-C543-AC8A-F45BB767D90F}"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FE3E6-569E-6F46-826C-707F2FA85AC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39856-F035-C543-AC8A-F45BB767D90F}"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FE3E6-569E-6F46-826C-707F2FA85AC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39856-F035-C543-AC8A-F45BB767D90F}"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FE3E6-569E-6F46-826C-707F2FA85AC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39856-F035-C543-AC8A-F45BB767D90F}"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FE3E6-569E-6F46-826C-707F2FA85AC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E39856-F035-C543-AC8A-F45BB767D90F}"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FE3E6-569E-6F46-826C-707F2FA85AC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E39856-F035-C543-AC8A-F45BB767D90F}"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FE3E6-569E-6F46-826C-707F2FA85AC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E39856-F035-C543-AC8A-F45BB767D90F}"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FE3E6-569E-6F46-826C-707F2FA85A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39856-F035-C543-AC8A-F45BB767D90F}"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FE3E6-569E-6F46-826C-707F2FA85AC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E39856-F035-C543-AC8A-F45BB767D90F}"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FE3E6-569E-6F46-826C-707F2FA85AC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E39856-F035-C543-AC8A-F45BB767D90F}" type="datetimeFigureOut">
              <a:rPr lang="en-US" smtClean="0"/>
              <a:t>1/15/18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FE3E6-569E-6F46-826C-707F2FA85AC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E39856-F035-C543-AC8A-F45BB767D90F}" type="datetimeFigureOut">
              <a:rPr lang="en-US" smtClean="0"/>
              <a:t>1/15/18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FE3E6-569E-6F46-826C-707F2FA85AC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39856-F035-C543-AC8A-F45BB767D90F}" type="datetimeFigureOut">
              <a:rPr lang="en-US" smtClean="0"/>
              <a:t>1/15/18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FE3E6-569E-6F46-826C-707F2FA85A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39856-F035-C543-AC8A-F45BB767D90F}"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FE3E6-569E-6F46-826C-707F2FA85AC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39856-F035-C543-AC8A-F45BB767D90F}"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FE3E6-569E-6F46-826C-707F2FA85AC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E39856-F035-C543-AC8A-F45BB767D90F}" type="datetimeFigureOut">
              <a:rPr lang="en-US" smtClean="0"/>
              <a:t>1/15/18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3FE3E6-569E-6F46-826C-707F2FA85AC9}" type="slidenum">
              <a:rPr lang="en-US" smtClean="0"/>
              <a:t>‹#›</a:t>
            </a:fld>
            <a:endParaRPr lang="en-US"/>
          </a:p>
        </p:txBody>
      </p:sp>
    </p:spTree>
    <p:extLst>
      <p:ext uri="{BB962C8B-B14F-4D97-AF65-F5344CB8AC3E}">
        <p14:creationId xmlns:p14="http://schemas.microsoft.com/office/powerpoint/2010/main" val="81456114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r.wikipedia.org/wiki/1990" TargetMode="External"/><Relationship Id="rId4" Type="http://schemas.openxmlformats.org/officeDocument/2006/relationships/image" Target="../media/image10.tiff"/><Relationship Id="rId1" Type="http://schemas.openxmlformats.org/officeDocument/2006/relationships/slideLayout" Target="../slideLayouts/slideLayout1.xml"/><Relationship Id="rId2" Type="http://schemas.openxmlformats.org/officeDocument/2006/relationships/hyperlink" Target="https://tr.wikipedia.org/wiki/191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1" Type="http://schemas.openxmlformats.org/officeDocument/2006/relationships/hyperlink" Target="https://en.wikipedia.org/wiki/Head-mounted_display" TargetMode="External"/><Relationship Id="rId12" Type="http://schemas.openxmlformats.org/officeDocument/2006/relationships/hyperlink" Target="https://en.wikipedia.org/wiki/HoloLens" TargetMode="External"/><Relationship Id="rId1" Type="http://schemas.openxmlformats.org/officeDocument/2006/relationships/slideLayout" Target="../slideLayouts/slideLayout16.xml"/><Relationship Id="rId2" Type="http://schemas.openxmlformats.org/officeDocument/2006/relationships/hyperlink" Target="https://en.wikipedia.org/wiki/National_Institute_of_Informatics" TargetMode="External"/><Relationship Id="rId3" Type="http://schemas.openxmlformats.org/officeDocument/2006/relationships/hyperlink" Target="https://en.wikipedia.org/wiki/Facial_recognition_system#cite_note-61" TargetMode="External"/><Relationship Id="rId4" Type="http://schemas.openxmlformats.org/officeDocument/2006/relationships/hyperlink" Target="https://en.wikipedia.org/wiki/Facial_recognition_system#cite_note-62" TargetMode="External"/><Relationship Id="rId5" Type="http://schemas.openxmlformats.org/officeDocument/2006/relationships/hyperlink" Target="https://en.wikipedia.org/wiki/Facial_recognition_system#cite_note-63" TargetMode="External"/><Relationship Id="rId6" Type="http://schemas.openxmlformats.org/officeDocument/2006/relationships/hyperlink" Target="https://en.wikipedia.org/wiki/Facial_recognition_system#cite_note-64" TargetMode="External"/><Relationship Id="rId7" Type="http://schemas.openxmlformats.org/officeDocument/2006/relationships/hyperlink" Target="https://en.wikipedia.org/wiki/Facial_recognition_system#cite_note-65" TargetMode="External"/><Relationship Id="rId8" Type="http://schemas.openxmlformats.org/officeDocument/2006/relationships/hyperlink" Target="https://en.wikipedia.org/wiki/Facial_recognition_system#cite_note-66" TargetMode="External"/><Relationship Id="rId9" Type="http://schemas.openxmlformats.org/officeDocument/2006/relationships/hyperlink" Target="https://en.wikipedia.org/wiki/Crowdfunding" TargetMode="External"/><Relationship Id="rId10" Type="http://schemas.openxmlformats.org/officeDocument/2006/relationships/hyperlink" Target="https://en.wikipedia.org/wiki/Facial_recognition_system#cite_note-6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Değerler</a:t>
            </a:r>
            <a:r>
              <a:rPr lang="en-US" dirty="0" smtClean="0"/>
              <a:t>, </a:t>
            </a:r>
            <a:r>
              <a:rPr lang="en-US" dirty="0" err="1" smtClean="0"/>
              <a:t>ahlaki</a:t>
            </a:r>
            <a:r>
              <a:rPr lang="en-US" dirty="0" smtClean="0"/>
              <a:t> </a:t>
            </a:r>
            <a:r>
              <a:rPr lang="en-US" dirty="0" err="1" smtClean="0"/>
              <a:t>gelişim</a:t>
            </a:r>
            <a:r>
              <a:rPr lang="en-US" dirty="0" smtClean="0"/>
              <a:t> </a:t>
            </a:r>
            <a:r>
              <a:rPr lang="en-US" dirty="0" err="1" smtClean="0"/>
              <a:t>ve</a:t>
            </a:r>
            <a:r>
              <a:rPr lang="en-US" dirty="0" smtClean="0"/>
              <a:t> internet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384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Louis </a:t>
            </a:r>
            <a:r>
              <a:rPr lang="tr-TR" dirty="0" err="1"/>
              <a:t>Althusser</a:t>
            </a:r>
            <a:r>
              <a:rPr lang="tr-TR" dirty="0"/>
              <a:t/>
            </a:r>
            <a:br>
              <a:rPr lang="tr-TR" dirty="0"/>
            </a:br>
            <a:endParaRPr lang="en-US" dirty="0"/>
          </a:p>
        </p:txBody>
      </p:sp>
      <p:sp>
        <p:nvSpPr>
          <p:cNvPr id="3" name="Subtitle 2"/>
          <p:cNvSpPr>
            <a:spLocks noGrp="1"/>
          </p:cNvSpPr>
          <p:nvPr>
            <p:ph type="subTitle" idx="1"/>
          </p:nvPr>
        </p:nvSpPr>
        <p:spPr/>
        <p:txBody>
          <a:bodyPr>
            <a:normAutofit fontScale="92500" lnSpcReduction="20000"/>
          </a:bodyPr>
          <a:lstStyle/>
          <a:p>
            <a:r>
              <a:rPr lang="en-US" b="1" dirty="0"/>
              <a:t>Louis Pierre </a:t>
            </a:r>
            <a:r>
              <a:rPr lang="en-US" b="1" dirty="0" smtClean="0"/>
              <a:t>Althusser </a:t>
            </a:r>
          </a:p>
          <a:p>
            <a:r>
              <a:rPr lang="en-US" dirty="0" smtClean="0">
                <a:hlinkClick r:id="rId2" tooltip="1918"/>
              </a:rPr>
              <a:t>1918</a:t>
            </a:r>
            <a:r>
              <a:rPr lang="en-US" dirty="0" smtClean="0"/>
              <a:t>-</a:t>
            </a:r>
            <a:r>
              <a:rPr lang="en-US" dirty="0"/>
              <a:t> </a:t>
            </a:r>
            <a:r>
              <a:rPr lang="en-US" dirty="0" smtClean="0">
                <a:hlinkClick r:id="rId3" tooltip="1990"/>
              </a:rPr>
              <a:t>1990</a:t>
            </a:r>
            <a:r>
              <a:rPr lang="en-US" dirty="0" smtClean="0"/>
              <a:t> </a:t>
            </a:r>
            <a:endParaRPr lang="en-US" dirty="0"/>
          </a:p>
          <a:p>
            <a:r>
              <a:rPr lang="en-US" dirty="0"/>
              <a:t/>
            </a:r>
            <a:br>
              <a:rPr lang="en-US" dirty="0"/>
            </a:br>
            <a:endParaRPr lang="en-US" dirty="0"/>
          </a:p>
        </p:txBody>
      </p:sp>
      <p:pic>
        <p:nvPicPr>
          <p:cNvPr id="4" name="Picture 3"/>
          <p:cNvPicPr>
            <a:picLocks noChangeAspect="1"/>
          </p:cNvPicPr>
          <p:nvPr/>
        </p:nvPicPr>
        <p:blipFill>
          <a:blip r:embed="rId4"/>
          <a:stretch>
            <a:fillRect/>
          </a:stretch>
        </p:blipFill>
        <p:spPr>
          <a:xfrm>
            <a:off x="8670498" y="1690688"/>
            <a:ext cx="2794000" cy="4013200"/>
          </a:xfrm>
          <a:prstGeom prst="rect">
            <a:avLst/>
          </a:prstGeom>
        </p:spPr>
      </p:pic>
      <p:sp>
        <p:nvSpPr>
          <p:cNvPr id="5" name="TextBox 4"/>
          <p:cNvSpPr txBox="1"/>
          <p:nvPr/>
        </p:nvSpPr>
        <p:spPr>
          <a:xfrm>
            <a:off x="2511190" y="5472753"/>
            <a:ext cx="5172501" cy="369332"/>
          </a:xfrm>
          <a:prstGeom prst="rect">
            <a:avLst/>
          </a:prstGeom>
          <a:noFill/>
        </p:spPr>
        <p:txBody>
          <a:bodyPr wrap="square" rtlCol="0">
            <a:spAutoFit/>
          </a:bodyPr>
          <a:lstStyle/>
          <a:p>
            <a:r>
              <a:rPr lang="en-US" dirty="0"/>
              <a:t>https://</a:t>
            </a:r>
            <a:r>
              <a:rPr lang="en-US" dirty="0" err="1"/>
              <a:t>tr.wikipedia.org</a:t>
            </a:r>
            <a:r>
              <a:rPr lang="en-US" dirty="0"/>
              <a:t>/wiki/</a:t>
            </a:r>
            <a:r>
              <a:rPr lang="en-US" dirty="0" err="1"/>
              <a:t>Louis_Althusser</a:t>
            </a:r>
            <a:endParaRPr lang="en-US" dirty="0"/>
          </a:p>
        </p:txBody>
      </p:sp>
    </p:spTree>
    <p:extLst>
      <p:ext uri="{BB962C8B-B14F-4D97-AF65-F5344CB8AC3E}">
        <p14:creationId xmlns:p14="http://schemas.microsoft.com/office/powerpoint/2010/main" val="122606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Toplumsallaşma</a:t>
            </a:r>
            <a:r>
              <a:rPr lang="en-US" dirty="0" smtClean="0"/>
              <a:t>, </a:t>
            </a:r>
            <a:r>
              <a:rPr lang="en-US" dirty="0" err="1" smtClean="0"/>
              <a:t>toplumda</a:t>
            </a:r>
            <a:r>
              <a:rPr lang="en-US" dirty="0" smtClean="0"/>
              <a:t> </a:t>
            </a:r>
            <a:r>
              <a:rPr lang="en-US" dirty="0" err="1" smtClean="0"/>
              <a:t>bir</a:t>
            </a:r>
            <a:r>
              <a:rPr lang="en-US" dirty="0" smtClean="0"/>
              <a:t> </a:t>
            </a:r>
            <a:r>
              <a:rPr lang="en-US" dirty="0" err="1" smtClean="0"/>
              <a:t>birey</a:t>
            </a:r>
            <a:r>
              <a:rPr lang="en-US" dirty="0" smtClean="0"/>
              <a:t> </a:t>
            </a:r>
            <a:r>
              <a:rPr lang="en-US" dirty="0" err="1" smtClean="0"/>
              <a:t>olma</a:t>
            </a:r>
            <a:endParaRPr lang="en-US" dirty="0"/>
          </a:p>
        </p:txBody>
      </p:sp>
      <p:sp>
        <p:nvSpPr>
          <p:cNvPr id="3" name="Content Placeholder 2"/>
          <p:cNvSpPr>
            <a:spLocks noGrp="1"/>
          </p:cNvSpPr>
          <p:nvPr>
            <p:ph idx="1"/>
          </p:nvPr>
        </p:nvSpPr>
        <p:spPr/>
        <p:txBody>
          <a:bodyPr/>
          <a:lstStyle/>
          <a:p>
            <a:r>
              <a:rPr lang="en-US" dirty="0" err="1" smtClean="0"/>
              <a:t>Ahlak</a:t>
            </a:r>
            <a:r>
              <a:rPr lang="en-US" dirty="0" smtClean="0"/>
              <a:t>  &amp; </a:t>
            </a:r>
            <a:r>
              <a:rPr lang="en-US" dirty="0" err="1" smtClean="0"/>
              <a:t>Değer</a:t>
            </a:r>
            <a:r>
              <a:rPr lang="en-US" dirty="0" smtClean="0"/>
              <a:t> &amp; </a:t>
            </a:r>
            <a:r>
              <a:rPr lang="en-US" dirty="0" err="1" smtClean="0"/>
              <a:t>Etik</a:t>
            </a:r>
            <a:r>
              <a:rPr lang="en-US" dirty="0" smtClean="0"/>
              <a:t> (</a:t>
            </a:r>
            <a:r>
              <a:rPr lang="en-US" dirty="0" err="1" smtClean="0"/>
              <a:t>Düzenleyici</a:t>
            </a:r>
            <a:r>
              <a:rPr lang="en-US" dirty="0" smtClean="0"/>
              <a:t> </a:t>
            </a:r>
            <a:r>
              <a:rPr lang="en-US" dirty="0" err="1" smtClean="0"/>
              <a:t>normlar</a:t>
            </a:r>
            <a:r>
              <a:rPr lang="en-US" dirty="0" smtClean="0"/>
              <a:t>)</a:t>
            </a:r>
            <a:endParaRPr lang="en-US" dirty="0"/>
          </a:p>
        </p:txBody>
      </p:sp>
    </p:spTree>
    <p:extLst>
      <p:ext uri="{BB962C8B-B14F-4D97-AF65-F5344CB8AC3E}">
        <p14:creationId xmlns:p14="http://schemas.microsoft.com/office/powerpoint/2010/main" val="1232661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Ahlak</a:t>
            </a:r>
            <a:r>
              <a:rPr lang="en-US" dirty="0" smtClean="0"/>
              <a:t> </a:t>
            </a:r>
            <a:endParaRPr lang="en-US" dirty="0"/>
          </a:p>
        </p:txBody>
      </p:sp>
      <p:sp>
        <p:nvSpPr>
          <p:cNvPr id="3" name="Content Placeholder 2"/>
          <p:cNvSpPr>
            <a:spLocks noGrp="1"/>
          </p:cNvSpPr>
          <p:nvPr>
            <p:ph idx="1"/>
          </p:nvPr>
        </p:nvSpPr>
        <p:spPr/>
        <p:txBody>
          <a:bodyPr/>
          <a:lstStyle/>
          <a:p>
            <a:r>
              <a:rPr lang="tr-TR" dirty="0" smtClean="0"/>
              <a:t>Ahlak </a:t>
            </a:r>
            <a:r>
              <a:rPr lang="tr-TR" dirty="0"/>
              <a:t>kuralları sonuçtan ziyade, eyleme götüren içsel </a:t>
            </a:r>
            <a:r>
              <a:rPr lang="tr-TR" dirty="0" smtClean="0"/>
              <a:t>süreçlere </a:t>
            </a:r>
            <a:r>
              <a:rPr lang="tr-TR" dirty="0"/>
              <a:t>değinir</a:t>
            </a:r>
          </a:p>
          <a:p>
            <a:endParaRPr lang="en-US" dirty="0"/>
          </a:p>
        </p:txBody>
      </p:sp>
    </p:spTree>
    <p:extLst>
      <p:ext uri="{BB962C8B-B14F-4D97-AF65-F5344CB8AC3E}">
        <p14:creationId xmlns:p14="http://schemas.microsoft.com/office/powerpoint/2010/main" val="56295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Bazı</a:t>
            </a:r>
            <a:r>
              <a:rPr lang="en-US" dirty="0" smtClean="0"/>
              <a:t> </a:t>
            </a:r>
            <a:r>
              <a:rPr lang="en-US" dirty="0" err="1" smtClean="0"/>
              <a:t>tanımlar</a:t>
            </a:r>
            <a:endParaRPr lang="en-US" dirty="0"/>
          </a:p>
        </p:txBody>
      </p:sp>
      <p:sp>
        <p:nvSpPr>
          <p:cNvPr id="3" name="Content Placeholder 2"/>
          <p:cNvSpPr>
            <a:spLocks noGrp="1"/>
          </p:cNvSpPr>
          <p:nvPr>
            <p:ph idx="1"/>
          </p:nvPr>
        </p:nvSpPr>
        <p:spPr/>
        <p:txBody>
          <a:bodyPr/>
          <a:lstStyle/>
          <a:p>
            <a:r>
              <a:rPr lang="en-US" dirty="0" err="1" smtClean="0"/>
              <a:t>Ahlak</a:t>
            </a:r>
            <a:endParaRPr lang="en-US" dirty="0" smtClean="0"/>
          </a:p>
          <a:p>
            <a:r>
              <a:rPr lang="en-US" dirty="0" err="1" smtClean="0"/>
              <a:t>Değer</a:t>
            </a:r>
            <a:endParaRPr lang="en-US" dirty="0" smtClean="0"/>
          </a:p>
          <a:p>
            <a:r>
              <a:rPr lang="en-US" dirty="0" err="1" smtClean="0"/>
              <a:t>Etik</a:t>
            </a:r>
            <a:endParaRPr lang="en-US" dirty="0"/>
          </a:p>
        </p:txBody>
      </p:sp>
    </p:spTree>
    <p:extLst>
      <p:ext uri="{BB962C8B-B14F-4D97-AF65-F5344CB8AC3E}">
        <p14:creationId xmlns:p14="http://schemas.microsoft.com/office/powerpoint/2010/main" val="1641628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p:txBody>
          <a:bodyPr/>
          <a:lstStyle/>
          <a:p>
            <a:r>
              <a:rPr lang="tr-TR" dirty="0" smtClean="0"/>
              <a:t>Ahlaki gelişim kuralları</a:t>
            </a:r>
            <a:endParaRPr lang="tr-TR" dirty="0"/>
          </a:p>
        </p:txBody>
      </p:sp>
      <p:sp>
        <p:nvSpPr>
          <p:cNvPr id="5" name="4 Alt Başlık"/>
          <p:cNvSpPr>
            <a:spLocks noGrp="1"/>
          </p:cNvSpPr>
          <p:nvPr>
            <p:ph type="subTitle" idx="1"/>
          </p:nvPr>
        </p:nvSpPr>
        <p:spPr/>
        <p:txBody>
          <a:bodyPr/>
          <a:lstStyle/>
          <a:p>
            <a:endParaRPr lang="tr-TR"/>
          </a:p>
        </p:txBody>
      </p:sp>
    </p:spTree>
    <p:extLst>
      <p:ext uri="{BB962C8B-B14F-4D97-AF65-F5344CB8AC3E}">
        <p14:creationId xmlns:p14="http://schemas.microsoft.com/office/powerpoint/2010/main" val="164072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Piaget</a:t>
            </a:r>
            <a:r>
              <a:rPr lang="tr-TR" dirty="0" smtClean="0"/>
              <a:t> (Gelenek öncesi, gelenek, gelenek sonrası)</a:t>
            </a:r>
            <a:endParaRPr lang="tr-TR" dirty="0"/>
          </a:p>
        </p:txBody>
      </p:sp>
      <p:sp>
        <p:nvSpPr>
          <p:cNvPr id="3" name="2 İçerik Yer Tutucusu"/>
          <p:cNvSpPr>
            <a:spLocks noGrp="1"/>
          </p:cNvSpPr>
          <p:nvPr>
            <p:ph sz="quarter" idx="1"/>
          </p:nvPr>
        </p:nvSpPr>
        <p:spPr/>
        <p:txBody>
          <a:bodyPr>
            <a:normAutofit fontScale="92500"/>
          </a:bodyPr>
          <a:lstStyle/>
          <a:p>
            <a:endParaRPr lang="tr-TR" dirty="0" smtClean="0"/>
          </a:p>
          <a:p>
            <a:r>
              <a:rPr lang="tr-TR" b="1" dirty="0" smtClean="0"/>
              <a:t>Gelenek öncesinde biyolojik ve sosyal dürtülerle güdülen ahlaki davranışlarını </a:t>
            </a:r>
          </a:p>
          <a:p>
            <a:r>
              <a:rPr lang="tr-TR" dirty="0" smtClean="0"/>
              <a:t></a:t>
            </a:r>
            <a:r>
              <a:rPr lang="tr-TR" b="1" dirty="0" smtClean="0"/>
              <a:t>Gelenekte bireyin içinde bulunduğu gruptaki değerleri benimsediğini </a:t>
            </a:r>
          </a:p>
          <a:p>
            <a:endParaRPr lang="tr-TR" dirty="0" smtClean="0"/>
          </a:p>
          <a:p>
            <a:r>
              <a:rPr lang="tr-TR" dirty="0" smtClean="0"/>
              <a:t></a:t>
            </a:r>
            <a:r>
              <a:rPr lang="tr-TR" b="1" dirty="0" smtClean="0"/>
              <a:t>Gelenek sonrasında da bireyin davranışlarının kendi akıl yürütme ve karar vermesi ile oluşturduğunu savunur. </a:t>
            </a:r>
          </a:p>
          <a:p>
            <a:endParaRPr lang="tr-TR" dirty="0"/>
          </a:p>
        </p:txBody>
      </p:sp>
    </p:spTree>
    <p:extLst>
      <p:ext uri="{BB962C8B-B14F-4D97-AF65-F5344CB8AC3E}">
        <p14:creationId xmlns:p14="http://schemas.microsoft.com/office/powerpoint/2010/main" val="205857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Çocuğun ahlaki kurallarla tanışması</a:t>
            </a:r>
            <a:endParaRPr lang="tr-TR" dirty="0"/>
          </a:p>
        </p:txBody>
      </p:sp>
      <p:sp>
        <p:nvSpPr>
          <p:cNvPr id="3" name="2 İçerik Yer Tutucusu"/>
          <p:cNvSpPr>
            <a:spLocks noGrp="1"/>
          </p:cNvSpPr>
          <p:nvPr>
            <p:ph sz="quarter" idx="1"/>
          </p:nvPr>
        </p:nvSpPr>
        <p:spPr/>
        <p:txBody>
          <a:bodyPr>
            <a:normAutofit fontScale="92500" lnSpcReduction="20000"/>
          </a:bodyPr>
          <a:lstStyle/>
          <a:p>
            <a:r>
              <a:rPr lang="tr-TR" dirty="0" smtClean="0"/>
              <a:t>Sevgi kazanmak, onaylanmak, cezadan kaçınmak…</a:t>
            </a:r>
          </a:p>
          <a:p>
            <a:r>
              <a:rPr lang="tr-TR" dirty="0" smtClean="0"/>
              <a:t></a:t>
            </a:r>
            <a:r>
              <a:rPr lang="tr-TR" b="1" dirty="0" smtClean="0"/>
              <a:t>Ahlak öncesinde çocuk kendisi dışındakileri dinlemez ve kuralları bilmez ancak zamanla yaşıtlarıyla oynadıkça kuralları fark eder. </a:t>
            </a:r>
          </a:p>
          <a:p>
            <a:r>
              <a:rPr lang="tr-TR" dirty="0" smtClean="0"/>
              <a:t></a:t>
            </a:r>
            <a:r>
              <a:rPr lang="tr-TR" b="1" dirty="0" smtClean="0"/>
              <a:t>Dışa bağlı dönemde çocuk başkalarının koyduğu kuralları sorgulamadan kabul eder. </a:t>
            </a:r>
          </a:p>
          <a:p>
            <a:endParaRPr lang="tr-TR" dirty="0" smtClean="0"/>
          </a:p>
          <a:p>
            <a:r>
              <a:rPr lang="tr-TR" dirty="0" smtClean="0"/>
              <a:t></a:t>
            </a:r>
            <a:r>
              <a:rPr lang="tr-TR" b="1" dirty="0" smtClean="0"/>
              <a:t>Özerk dönemde ise değerlendirmeleri görecelik kazanarak kuralların değişebilir ve esnek olduğunu fark eder , davranışın temelindeki niyeti dikkate alır. </a:t>
            </a:r>
          </a:p>
          <a:p>
            <a:endParaRPr lang="tr-TR" dirty="0"/>
          </a:p>
        </p:txBody>
      </p:sp>
    </p:spTree>
    <p:extLst>
      <p:ext uri="{BB962C8B-B14F-4D97-AF65-F5344CB8AC3E}">
        <p14:creationId xmlns:p14="http://schemas.microsoft.com/office/powerpoint/2010/main" val="416619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Heteronom</a:t>
            </a:r>
            <a:r>
              <a:rPr lang="tr-TR" dirty="0" smtClean="0"/>
              <a:t>/otonom ahlak</a:t>
            </a:r>
            <a:endParaRPr lang="tr-TR" dirty="0"/>
          </a:p>
        </p:txBody>
      </p:sp>
      <p:sp>
        <p:nvSpPr>
          <p:cNvPr id="3" name="2 İçerik Yer Tutucusu"/>
          <p:cNvSpPr>
            <a:spLocks noGrp="1"/>
          </p:cNvSpPr>
          <p:nvPr>
            <p:ph idx="1"/>
          </p:nvPr>
        </p:nvSpPr>
        <p:spPr/>
        <p:txBody>
          <a:bodyPr/>
          <a:lstStyle/>
          <a:p>
            <a:r>
              <a:rPr lang="tr-TR" dirty="0" smtClean="0"/>
              <a:t>(</a:t>
            </a:r>
            <a:r>
              <a:rPr lang="tr-TR" dirty="0" err="1" smtClean="0"/>
              <a:t>Piaget</a:t>
            </a:r>
            <a:r>
              <a:rPr lang="tr-TR" dirty="0" smtClean="0"/>
              <a:t>)</a:t>
            </a:r>
          </a:p>
          <a:p>
            <a:r>
              <a:rPr lang="tr-TR" dirty="0" err="1" smtClean="0"/>
              <a:t>Heteronom</a:t>
            </a:r>
            <a:r>
              <a:rPr lang="tr-TR" dirty="0" smtClean="0"/>
              <a:t> ahlak (Ahlaki realizm, baskı ahlakı, bazen dinsel temelli, anne-baba, devlet adamları)</a:t>
            </a:r>
          </a:p>
          <a:p>
            <a:r>
              <a:rPr lang="tr-TR" dirty="0" smtClean="0"/>
              <a:t>Otonom ahlak (Kişinin kendisinin karar vermesi)</a:t>
            </a:r>
            <a:endParaRPr lang="tr-TR" dirty="0"/>
          </a:p>
        </p:txBody>
      </p:sp>
    </p:spTree>
    <p:extLst>
      <p:ext uri="{BB962C8B-B14F-4D97-AF65-F5344CB8AC3E}">
        <p14:creationId xmlns:p14="http://schemas.microsoft.com/office/powerpoint/2010/main" val="1324776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Kolhberg</a:t>
            </a:r>
            <a:endParaRPr lang="tr-TR" dirty="0"/>
          </a:p>
        </p:txBody>
      </p:sp>
      <p:sp>
        <p:nvSpPr>
          <p:cNvPr id="3" name="2 İçerik Yer Tutucusu"/>
          <p:cNvSpPr>
            <a:spLocks noGrp="1"/>
          </p:cNvSpPr>
          <p:nvPr>
            <p:ph idx="1"/>
          </p:nvPr>
        </p:nvSpPr>
        <p:spPr/>
        <p:txBody>
          <a:bodyPr/>
          <a:lstStyle/>
          <a:p>
            <a:r>
              <a:rPr lang="en-US" dirty="0"/>
              <a:t>(</a:t>
            </a:r>
            <a:r>
              <a:rPr lang="en-US" dirty="0" err="1"/>
              <a:t>Boyutundan</a:t>
            </a:r>
            <a:r>
              <a:rPr lang="en-US" dirty="0"/>
              <a:t> </a:t>
            </a:r>
            <a:r>
              <a:rPr lang="en-US" dirty="0" err="1"/>
              <a:t>dolayı</a:t>
            </a:r>
            <a:r>
              <a:rPr lang="en-US" dirty="0"/>
              <a:t> </a:t>
            </a:r>
            <a:r>
              <a:rPr lang="en-US" dirty="0" err="1"/>
              <a:t>yükleyemediğim</a:t>
            </a:r>
            <a:r>
              <a:rPr lang="en-US" dirty="0"/>
              <a:t> </a:t>
            </a:r>
            <a:r>
              <a:rPr lang="en-US" dirty="0" err="1"/>
              <a:t>bir</a:t>
            </a:r>
            <a:r>
              <a:rPr lang="en-US" dirty="0"/>
              <a:t> </a:t>
            </a:r>
            <a:r>
              <a:rPr lang="en-US" dirty="0" err="1"/>
              <a:t>resim</a:t>
            </a:r>
            <a:r>
              <a:rPr lang="en-US" dirty="0"/>
              <a:t>)</a:t>
            </a:r>
          </a:p>
          <a:p>
            <a:endParaRPr lang="tr-TR" dirty="0"/>
          </a:p>
        </p:txBody>
      </p:sp>
    </p:spTree>
    <p:extLst>
      <p:ext uri="{BB962C8B-B14F-4D97-AF65-F5344CB8AC3E}">
        <p14:creationId xmlns:p14="http://schemas.microsoft.com/office/powerpoint/2010/main" val="410721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Kant metafizik</a:t>
            </a:r>
            <a:endParaRPr lang="tr-TR" dirty="0"/>
          </a:p>
        </p:txBody>
      </p:sp>
      <p:sp>
        <p:nvSpPr>
          <p:cNvPr id="3" name="2 İçerik Yer Tutucusu"/>
          <p:cNvSpPr>
            <a:spLocks noGrp="1"/>
          </p:cNvSpPr>
          <p:nvPr>
            <p:ph sz="quarter" idx="1"/>
          </p:nvPr>
        </p:nvSpPr>
        <p:spPr/>
        <p:txBody>
          <a:bodyPr/>
          <a:lstStyle/>
          <a:p>
            <a:endParaRPr lang="tr-TR"/>
          </a:p>
        </p:txBody>
      </p:sp>
    </p:spTree>
    <p:extLst>
      <p:ext uri="{BB962C8B-B14F-4D97-AF65-F5344CB8AC3E}">
        <p14:creationId xmlns:p14="http://schemas.microsoft.com/office/powerpoint/2010/main" val="979792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tr-TR" dirty="0" err="1" smtClean="0"/>
              <a:t>Foucault</a:t>
            </a:r>
            <a:endParaRPr lang="en-US" dirty="0"/>
          </a:p>
        </p:txBody>
      </p:sp>
      <p:sp>
        <p:nvSpPr>
          <p:cNvPr id="5" name="Subtitle 4"/>
          <p:cNvSpPr>
            <a:spLocks noGrp="1"/>
          </p:cNvSpPr>
          <p:nvPr>
            <p:ph type="subTitle" idx="1"/>
          </p:nvPr>
        </p:nvSpPr>
        <p:spPr/>
        <p:txBody>
          <a:bodyPr/>
          <a:lstStyle/>
          <a:p>
            <a:r>
              <a:rPr lang="tr-TR" dirty="0" smtClean="0"/>
              <a:t>1926 </a:t>
            </a:r>
            <a:r>
              <a:rPr lang="tr-TR" dirty="0"/>
              <a:t>- </a:t>
            </a:r>
            <a:r>
              <a:rPr lang="tr-TR" dirty="0" smtClean="0"/>
              <a:t>1984</a:t>
            </a:r>
            <a:endParaRPr lang="en-US" dirty="0"/>
          </a:p>
        </p:txBody>
      </p:sp>
      <p:pic>
        <p:nvPicPr>
          <p:cNvPr id="6" name="Picture 5"/>
          <p:cNvPicPr>
            <a:picLocks noChangeAspect="1"/>
          </p:cNvPicPr>
          <p:nvPr/>
        </p:nvPicPr>
        <p:blipFill>
          <a:blip r:embed="rId2"/>
          <a:stretch>
            <a:fillRect/>
          </a:stretch>
        </p:blipFill>
        <p:spPr>
          <a:xfrm>
            <a:off x="793466" y="1447800"/>
            <a:ext cx="3098800" cy="3810000"/>
          </a:xfrm>
          <a:prstGeom prst="rect">
            <a:avLst/>
          </a:prstGeom>
        </p:spPr>
      </p:pic>
    </p:spTree>
    <p:extLst>
      <p:ext uri="{BB962C8B-B14F-4D97-AF65-F5344CB8AC3E}">
        <p14:creationId xmlns:p14="http://schemas.microsoft.com/office/powerpoint/2010/main" val="295875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 farklı insan ANLAYIŞI</a:t>
            </a:r>
            <a:endParaRPr lang="tr-TR" dirty="0"/>
          </a:p>
        </p:txBody>
      </p:sp>
      <p:sp>
        <p:nvSpPr>
          <p:cNvPr id="3" name="2 İçerik Yer Tutucusu"/>
          <p:cNvSpPr>
            <a:spLocks noGrp="1"/>
          </p:cNvSpPr>
          <p:nvPr>
            <p:ph idx="1"/>
          </p:nvPr>
        </p:nvSpPr>
        <p:spPr/>
        <p:txBody>
          <a:bodyPr/>
          <a:lstStyle/>
          <a:p>
            <a:r>
              <a:rPr lang="tr-TR" dirty="0" smtClean="0"/>
              <a:t>Doğuştan günahkar (</a:t>
            </a:r>
            <a:r>
              <a:rPr lang="tr-TR" dirty="0" err="1" smtClean="0"/>
              <a:t>baptiz</a:t>
            </a:r>
            <a:r>
              <a:rPr lang="tr-TR" dirty="0" smtClean="0"/>
              <a:t>)</a:t>
            </a:r>
          </a:p>
          <a:p>
            <a:r>
              <a:rPr lang="tr-TR" dirty="0" smtClean="0"/>
              <a:t>Doğuştan masumiyet</a:t>
            </a:r>
          </a:p>
          <a:p>
            <a:r>
              <a:rPr lang="tr-TR" dirty="0" err="1" smtClean="0"/>
              <a:t>Tabula</a:t>
            </a:r>
            <a:r>
              <a:rPr lang="tr-TR" dirty="0" smtClean="0"/>
              <a:t> </a:t>
            </a:r>
            <a:r>
              <a:rPr lang="tr-TR" dirty="0" err="1" smtClean="0"/>
              <a:t>Rasa</a:t>
            </a:r>
            <a:r>
              <a:rPr lang="tr-TR" dirty="0" smtClean="0"/>
              <a:t> (boş levha- ne iyi ne kötü; insan doğar doğmaz boş bir levha gibidir ve zaman içerisinde sosyal etkileşimleri sonucu değişir. Bir hırsızın, bir </a:t>
            </a:r>
            <a:r>
              <a:rPr lang="tr-TR" u="sng" dirty="0" smtClean="0"/>
              <a:t>çocuğu</a:t>
            </a:r>
            <a:r>
              <a:rPr lang="tr-TR" dirty="0" smtClean="0"/>
              <a:t> isterse hırsız olarak isterse hakim olarak yetiştirebileceği durumu)</a:t>
            </a:r>
          </a:p>
          <a:p>
            <a:endParaRPr lang="tr-TR" dirty="0" smtClean="0"/>
          </a:p>
          <a:p>
            <a:pPr>
              <a:buNone/>
            </a:pPr>
            <a:endParaRPr lang="tr-TR" dirty="0"/>
          </a:p>
        </p:txBody>
      </p:sp>
    </p:spTree>
    <p:extLst>
      <p:ext uri="{BB962C8B-B14F-4D97-AF65-F5344CB8AC3E}">
        <p14:creationId xmlns:p14="http://schemas.microsoft.com/office/powerpoint/2010/main" val="462379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1168191"/>
            <a:ext cx="7467600" cy="1143000"/>
          </a:xfrm>
        </p:spPr>
        <p:txBody>
          <a:bodyPr>
            <a:normAutofit fontScale="90000"/>
          </a:bodyPr>
          <a:lstStyle/>
          <a:p>
            <a:r>
              <a:rPr lang="tr-TR" dirty="0" smtClean="0"/>
              <a:t>Bilgi-ahlak ilişkisi-</a:t>
            </a:r>
            <a:r>
              <a:rPr lang="tr-TR" sz="1800" b="1" dirty="0"/>
              <a:t>Bilgi-Ahlak ilişkisinde otorite kim olmalıdır? </a:t>
            </a:r>
            <a:r>
              <a:rPr lang="tr-TR" dirty="0" smtClean="0"/>
              <a:t/>
            </a:r>
            <a:br>
              <a:rPr lang="tr-TR" dirty="0" smtClean="0"/>
            </a:br>
            <a:endParaRPr lang="tr-TR" dirty="0"/>
          </a:p>
        </p:txBody>
      </p:sp>
      <p:sp>
        <p:nvSpPr>
          <p:cNvPr id="3" name="2 İçerik Yer Tutucusu"/>
          <p:cNvSpPr>
            <a:spLocks noGrp="1"/>
          </p:cNvSpPr>
          <p:nvPr>
            <p:ph sz="quarter" idx="1"/>
          </p:nvPr>
        </p:nvSpPr>
        <p:spPr>
          <a:xfrm>
            <a:off x="1295401" y="2556932"/>
            <a:ext cx="6128981" cy="3318936"/>
          </a:xfrm>
        </p:spPr>
        <p:txBody>
          <a:bodyPr/>
          <a:lstStyle/>
          <a:p>
            <a:endParaRPr lang="tr-TR" dirty="0" smtClean="0"/>
          </a:p>
          <a:p>
            <a:r>
              <a:rPr lang="tr-TR" b="1" dirty="0" smtClean="0"/>
              <a:t>Kimileri bilimin sınırlandırılmamasını kimileri ise bazı konularda bilimin sınırlandırılmasını savunur. </a:t>
            </a:r>
          </a:p>
          <a:p>
            <a:r>
              <a:rPr lang="tr-TR" b="1" dirty="0" smtClean="0"/>
              <a:t>Örneğin uzaya çıkılması, bir takım insan tarafından "Tanrı'nın insana çizdiği sınırın aşılması" sebebiyle “</a:t>
            </a:r>
            <a:r>
              <a:rPr lang="tr-TR" b="1" dirty="0" smtClean="0">
                <a:solidFill>
                  <a:srgbClr val="FF0000"/>
                </a:solidFill>
              </a:rPr>
              <a:t>ETIK” ve ahlaki bir sorun </a:t>
            </a:r>
            <a:r>
              <a:rPr lang="tr-TR" b="1" dirty="0" smtClean="0"/>
              <a:t>olarak görülmüştür. </a:t>
            </a:r>
            <a:endParaRPr lang="tr-TR" dirty="0"/>
          </a:p>
        </p:txBody>
      </p:sp>
    </p:spTree>
    <p:extLst>
      <p:ext uri="{BB962C8B-B14F-4D97-AF65-F5344CB8AC3E}">
        <p14:creationId xmlns:p14="http://schemas.microsoft.com/office/powerpoint/2010/main" val="161116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en-US" sz="2400" dirty="0"/>
              <a:t>Rights to react</a:t>
            </a:r>
            <a:r>
              <a:rPr lang="tr-TR" sz="2400" dirty="0"/>
              <a:t>: </a:t>
            </a:r>
            <a:br>
              <a:rPr lang="tr-TR" sz="2400" dirty="0"/>
            </a:br>
            <a:r>
              <a:rPr lang="tr-TR" sz="2400" dirty="0" err="1"/>
              <a:t>Human</a:t>
            </a:r>
            <a:r>
              <a:rPr lang="tr-TR" sz="2400" dirty="0"/>
              <a:t> </a:t>
            </a:r>
            <a:r>
              <a:rPr lang="tr-TR" sz="2400" dirty="0" err="1"/>
              <a:t>rights</a:t>
            </a:r>
            <a:r>
              <a:rPr lang="tr-TR" sz="2400" dirty="0"/>
              <a:t> </a:t>
            </a:r>
            <a:r>
              <a:rPr lang="tr-TR" sz="2400" dirty="0" err="1"/>
              <a:t>protected</a:t>
            </a:r>
            <a:r>
              <a:rPr lang="tr-TR" sz="2400" dirty="0"/>
              <a:t> </a:t>
            </a:r>
            <a:r>
              <a:rPr lang="tr-TR" sz="2400" dirty="0" err="1"/>
              <a:t>by</a:t>
            </a:r>
            <a:r>
              <a:rPr lang="tr-TR" sz="2400" dirty="0"/>
              <a:t> </a:t>
            </a:r>
            <a:r>
              <a:rPr lang="tr-TR" sz="2400" dirty="0" err="1"/>
              <a:t>international</a:t>
            </a:r>
            <a:r>
              <a:rPr lang="tr-TR" sz="2400" dirty="0"/>
              <a:t> </a:t>
            </a:r>
            <a:r>
              <a:rPr lang="tr-TR" sz="2400" dirty="0" err="1"/>
              <a:t>laws</a:t>
            </a:r>
            <a:r>
              <a:rPr lang="tr-TR" sz="2400" dirty="0"/>
              <a:t> </a:t>
            </a:r>
            <a:r>
              <a:rPr lang="tr-TR" sz="2400" dirty="0" err="1"/>
              <a:t>under</a:t>
            </a:r>
            <a:r>
              <a:rPr lang="tr-TR" sz="2400" dirty="0"/>
              <a:t> </a:t>
            </a:r>
            <a:r>
              <a:rPr lang="tr-TR" sz="2400" dirty="0" err="1"/>
              <a:t>the</a:t>
            </a:r>
            <a:r>
              <a:rPr lang="tr-TR" sz="2400" dirty="0"/>
              <a:t> </a:t>
            </a:r>
            <a:r>
              <a:rPr lang="tr-TR" sz="2400" dirty="0" err="1"/>
              <a:t>suspicious</a:t>
            </a:r>
            <a:r>
              <a:rPr lang="tr-TR" sz="2400" dirty="0"/>
              <a:t> of UN</a:t>
            </a:r>
            <a:endParaRPr lang="en-US" sz="2400" dirty="0"/>
          </a:p>
        </p:txBody>
      </p:sp>
      <p:sp>
        <p:nvSpPr>
          <p:cNvPr id="3" name="2 İçerik Yer Tutucusu"/>
          <p:cNvSpPr>
            <a:spLocks noGrp="1"/>
          </p:cNvSpPr>
          <p:nvPr>
            <p:ph idx="1"/>
          </p:nvPr>
        </p:nvSpPr>
        <p:spPr/>
        <p:txBody>
          <a:bodyPr>
            <a:normAutofit lnSpcReduction="10000"/>
          </a:bodyPr>
          <a:lstStyle/>
          <a:p>
            <a:pPr>
              <a:buNone/>
            </a:pPr>
            <a:r>
              <a:rPr lang="tr-TR" dirty="0" smtClean="0"/>
              <a:t> </a:t>
            </a:r>
          </a:p>
          <a:p>
            <a:r>
              <a:rPr lang="tr-TR" dirty="0" err="1"/>
              <a:t>Freedom</a:t>
            </a:r>
            <a:r>
              <a:rPr lang="tr-TR" dirty="0"/>
              <a:t> of </a:t>
            </a:r>
            <a:r>
              <a:rPr lang="tr-TR" dirty="0" err="1"/>
              <a:t>expression</a:t>
            </a:r>
            <a:endParaRPr lang="tr-TR" dirty="0"/>
          </a:p>
          <a:p>
            <a:r>
              <a:rPr lang="tr-TR" dirty="0" err="1"/>
              <a:t>Right</a:t>
            </a:r>
            <a:r>
              <a:rPr lang="tr-TR" dirty="0"/>
              <a:t> </a:t>
            </a:r>
            <a:r>
              <a:rPr lang="tr-TR" dirty="0" err="1"/>
              <a:t>to</a:t>
            </a:r>
            <a:r>
              <a:rPr lang="tr-TR" dirty="0"/>
              <a:t> </a:t>
            </a:r>
            <a:r>
              <a:rPr lang="tr-TR" dirty="0" err="1"/>
              <a:t>seek</a:t>
            </a:r>
            <a:r>
              <a:rPr lang="tr-TR" dirty="0"/>
              <a:t>, </a:t>
            </a:r>
            <a:r>
              <a:rPr lang="tr-TR" dirty="0" err="1"/>
              <a:t>receive</a:t>
            </a:r>
            <a:r>
              <a:rPr lang="tr-TR" dirty="0"/>
              <a:t>, </a:t>
            </a:r>
            <a:r>
              <a:rPr lang="tr-TR" dirty="0" err="1"/>
              <a:t>impart</a:t>
            </a:r>
            <a:r>
              <a:rPr lang="tr-TR" dirty="0"/>
              <a:t> </a:t>
            </a:r>
            <a:r>
              <a:rPr lang="tr-TR" dirty="0" err="1"/>
              <a:t>information</a:t>
            </a:r>
            <a:endParaRPr lang="tr-TR" dirty="0"/>
          </a:p>
          <a:p>
            <a:endParaRPr lang="tr-TR" dirty="0"/>
          </a:p>
          <a:p>
            <a:r>
              <a:rPr lang="tr-TR" dirty="0" err="1"/>
              <a:t>Subject</a:t>
            </a:r>
            <a:r>
              <a:rPr lang="tr-TR" dirty="0"/>
              <a:t> </a:t>
            </a:r>
            <a:r>
              <a:rPr lang="tr-TR" dirty="0" err="1"/>
              <a:t>to</a:t>
            </a:r>
            <a:r>
              <a:rPr lang="tr-TR" dirty="0"/>
              <a:t> </a:t>
            </a:r>
            <a:r>
              <a:rPr lang="tr-TR" dirty="0" err="1"/>
              <a:t>certain</a:t>
            </a:r>
            <a:r>
              <a:rPr lang="tr-TR" dirty="0"/>
              <a:t> </a:t>
            </a:r>
            <a:r>
              <a:rPr lang="tr-TR" dirty="0" err="1"/>
              <a:t>restrictions</a:t>
            </a:r>
            <a:endParaRPr lang="tr-TR" dirty="0"/>
          </a:p>
          <a:p>
            <a:pPr lvl="1"/>
            <a:r>
              <a:rPr lang="tr-TR" dirty="0" err="1" smtClean="0"/>
              <a:t>Respect</a:t>
            </a:r>
            <a:r>
              <a:rPr lang="tr-TR" dirty="0" smtClean="0"/>
              <a:t> of </a:t>
            </a:r>
            <a:r>
              <a:rPr lang="tr-TR" dirty="0" err="1" smtClean="0"/>
              <a:t>the</a:t>
            </a:r>
            <a:r>
              <a:rPr lang="tr-TR" dirty="0" smtClean="0"/>
              <a:t> </a:t>
            </a:r>
            <a:r>
              <a:rPr lang="tr-TR" dirty="0" err="1" smtClean="0"/>
              <a:t>rights</a:t>
            </a:r>
            <a:r>
              <a:rPr lang="tr-TR" dirty="0" smtClean="0"/>
              <a:t> </a:t>
            </a:r>
            <a:r>
              <a:rPr lang="tr-TR" dirty="0" err="1" smtClean="0"/>
              <a:t>or</a:t>
            </a:r>
            <a:r>
              <a:rPr lang="tr-TR" dirty="0" smtClean="0"/>
              <a:t> </a:t>
            </a:r>
            <a:r>
              <a:rPr lang="tr-TR" dirty="0" err="1" smtClean="0"/>
              <a:t>reputations</a:t>
            </a:r>
            <a:r>
              <a:rPr lang="tr-TR" dirty="0" smtClean="0"/>
              <a:t> of </a:t>
            </a:r>
            <a:r>
              <a:rPr lang="tr-TR" dirty="0" err="1" smtClean="0"/>
              <a:t>others</a:t>
            </a:r>
            <a:endParaRPr lang="tr-TR" dirty="0" smtClean="0"/>
          </a:p>
          <a:p>
            <a:pPr lvl="1"/>
            <a:r>
              <a:rPr lang="tr-TR" dirty="0" err="1" smtClean="0"/>
              <a:t>Protection</a:t>
            </a:r>
            <a:r>
              <a:rPr lang="tr-TR" dirty="0" smtClean="0"/>
              <a:t> of </a:t>
            </a:r>
            <a:r>
              <a:rPr lang="tr-TR" dirty="0" err="1" smtClean="0"/>
              <a:t>national</a:t>
            </a:r>
            <a:r>
              <a:rPr lang="tr-TR" dirty="0" smtClean="0"/>
              <a:t> </a:t>
            </a:r>
            <a:r>
              <a:rPr lang="tr-TR" dirty="0" err="1" smtClean="0"/>
              <a:t>security</a:t>
            </a:r>
            <a:r>
              <a:rPr lang="tr-TR" dirty="0" smtClean="0"/>
              <a:t> </a:t>
            </a:r>
            <a:r>
              <a:rPr lang="tr-TR" dirty="0" err="1" smtClean="0"/>
              <a:t>or</a:t>
            </a:r>
            <a:r>
              <a:rPr lang="tr-TR" dirty="0" smtClean="0"/>
              <a:t> of </a:t>
            </a:r>
            <a:r>
              <a:rPr lang="tr-TR" dirty="0" err="1" smtClean="0"/>
              <a:t>public</a:t>
            </a:r>
            <a:r>
              <a:rPr lang="tr-TR" dirty="0" smtClean="0"/>
              <a:t> </a:t>
            </a:r>
            <a:r>
              <a:rPr lang="tr-TR" dirty="0" err="1" smtClean="0"/>
              <a:t>order</a:t>
            </a:r>
            <a:r>
              <a:rPr lang="tr-TR" dirty="0" smtClean="0"/>
              <a:t>, </a:t>
            </a:r>
            <a:r>
              <a:rPr lang="tr-TR" dirty="0" err="1" smtClean="0"/>
              <a:t>health</a:t>
            </a:r>
            <a:r>
              <a:rPr lang="tr-TR" dirty="0" smtClean="0"/>
              <a:t>, </a:t>
            </a:r>
            <a:r>
              <a:rPr lang="tr-TR" dirty="0" err="1" smtClean="0"/>
              <a:t>morals</a:t>
            </a:r>
            <a:r>
              <a:rPr lang="tr-TR" dirty="0" smtClean="0"/>
              <a:t>… </a:t>
            </a:r>
            <a:endParaRPr lang="tr-TR" dirty="0"/>
          </a:p>
        </p:txBody>
      </p:sp>
    </p:spTree>
    <p:extLst>
      <p:ext uri="{BB962C8B-B14F-4D97-AF65-F5344CB8AC3E}">
        <p14:creationId xmlns:p14="http://schemas.microsoft.com/office/powerpoint/2010/main" val="116268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Güvenlik</a:t>
            </a:r>
            <a:r>
              <a:rPr lang="en-US" dirty="0" smtClean="0"/>
              <a:t> </a:t>
            </a:r>
            <a:r>
              <a:rPr lang="en-US" dirty="0" err="1" smtClean="0"/>
              <a:t>söylemi</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762000"/>
            <a:ext cx="8890000" cy="5334000"/>
          </a:xfrm>
          <a:prstGeom prst="rect">
            <a:avLst/>
          </a:prstGeom>
        </p:spPr>
      </p:pic>
    </p:spTree>
    <p:extLst>
      <p:ext uri="{BB962C8B-B14F-4D97-AF65-F5344CB8AC3E}">
        <p14:creationId xmlns:p14="http://schemas.microsoft.com/office/powerpoint/2010/main" val="186612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BİT </a:t>
            </a:r>
            <a:r>
              <a:rPr lang="en-US" dirty="0" err="1" smtClean="0"/>
              <a:t>üzerinden</a:t>
            </a:r>
            <a:r>
              <a:rPr lang="en-US" dirty="0" smtClean="0"/>
              <a:t> </a:t>
            </a:r>
            <a:r>
              <a:rPr lang="en-US" dirty="0" err="1" smtClean="0"/>
              <a:t>örnekler</a:t>
            </a:r>
            <a:r>
              <a:rPr lang="is-IS" dirty="0" smtClean="0"/>
              <a: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160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Panapticon’daki</a:t>
            </a:r>
            <a:r>
              <a:rPr lang="en-US" dirty="0" smtClean="0"/>
              <a:t> </a:t>
            </a:r>
            <a:r>
              <a:rPr lang="en-US" dirty="0" err="1" smtClean="0"/>
              <a:t>gözetimin</a:t>
            </a:r>
            <a:r>
              <a:rPr lang="en-US" dirty="0" smtClean="0"/>
              <a:t> internet </a:t>
            </a:r>
            <a:r>
              <a:rPr lang="en-US" dirty="0" err="1" smtClean="0"/>
              <a:t>yapısı</a:t>
            </a:r>
            <a:r>
              <a:rPr lang="en-US" dirty="0" smtClean="0"/>
              <a:t> </a:t>
            </a:r>
            <a:r>
              <a:rPr lang="en-US" dirty="0" err="1" smtClean="0"/>
              <a:t>içinde</a:t>
            </a:r>
            <a:r>
              <a:rPr lang="en-US" dirty="0" smtClean="0"/>
              <a:t> </a:t>
            </a:r>
            <a:r>
              <a:rPr lang="en-US" dirty="0" err="1" smtClean="0"/>
              <a:t>açıklanması</a:t>
            </a:r>
            <a:r>
              <a:rPr lang="en-US" dirty="0" smtClean="0"/>
              <a:t>, </a:t>
            </a:r>
            <a:r>
              <a:rPr lang="en-US" dirty="0" err="1" smtClean="0"/>
              <a:t>merkez</a:t>
            </a:r>
            <a:r>
              <a:rPr lang="en-US" dirty="0" smtClean="0"/>
              <a:t> </a:t>
            </a:r>
            <a:r>
              <a:rPr lang="en-US" dirty="0" err="1" smtClean="0"/>
              <a:t>neresi</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the computer I see </a:t>
            </a:r>
            <a:r>
              <a:rPr lang="en-US" dirty="0" err="1"/>
              <a:t>virtuality</a:t>
            </a:r>
            <a:r>
              <a:rPr lang="en-US" dirty="0"/>
              <a:t>, in the sense of symbolic fiction, collapsing. This notion has a long tradition. In Bentham's </a:t>
            </a:r>
            <a:r>
              <a:rPr lang="en-US" dirty="0" err="1"/>
              <a:t>panopticon</a:t>
            </a:r>
            <a:r>
              <a:rPr lang="en-US" dirty="0"/>
              <a:t> we find </a:t>
            </a:r>
            <a:r>
              <a:rPr lang="en-US" dirty="0" err="1"/>
              <a:t>virtuality</a:t>
            </a:r>
            <a:r>
              <a:rPr lang="en-US" dirty="0"/>
              <a:t> at its purest. You never know if somebody is there in the </a:t>
            </a:r>
            <a:r>
              <a:rPr lang="en-US" dirty="0" err="1"/>
              <a:t>centre</a:t>
            </a:r>
            <a:r>
              <a:rPr lang="en-US" dirty="0"/>
              <a:t>. If you knew someone was there, it would have been less horrifying. Now's it's just an "utterly dark spot," as Bentham calls it. If someone is following you and you're not sure, it is more horrible than if you know that there is somebody. </a:t>
            </a:r>
            <a:endParaRPr lang="en-US" dirty="0" smtClean="0"/>
          </a:p>
          <a:p>
            <a:endParaRPr lang="en-US" dirty="0"/>
          </a:p>
          <a:p>
            <a:r>
              <a:rPr lang="en-US" dirty="0" smtClean="0"/>
              <a:t>A </a:t>
            </a:r>
            <a:r>
              <a:rPr lang="en-US" dirty="0"/>
              <a:t>radical </a:t>
            </a:r>
            <a:r>
              <a:rPr lang="en-US" dirty="0" err="1"/>
              <a:t>uncertainty.Geert</a:t>
            </a:r>
            <a:r>
              <a:rPr lang="en-US" dirty="0"/>
              <a:t> </a:t>
            </a:r>
            <a:r>
              <a:rPr lang="en-US" dirty="0" err="1"/>
              <a:t>Lovink</a:t>
            </a:r>
            <a:r>
              <a:rPr lang="en-US" dirty="0"/>
              <a:t>: "Civil Society, Fanaticism, and Digital Reality: A Conversation with </a:t>
            </a:r>
            <a:r>
              <a:rPr lang="en-US" dirty="0" err="1"/>
              <a:t>Slavoj</a:t>
            </a:r>
            <a:r>
              <a:rPr lang="en-US" dirty="0"/>
              <a:t> </a:t>
            </a:r>
            <a:r>
              <a:rPr lang="en-US" dirty="0" err="1"/>
              <a:t>Zizek</a:t>
            </a:r>
            <a:r>
              <a:rPr lang="en-US" dirty="0"/>
              <a:t>" (</a:t>
            </a:r>
            <a:r>
              <a:rPr lang="en-US" dirty="0" err="1"/>
              <a:t>CTheory</a:t>
            </a:r>
            <a:r>
              <a:rPr lang="en-US" dirty="0"/>
              <a:t> 1996)</a:t>
            </a:r>
          </a:p>
        </p:txBody>
      </p:sp>
    </p:spTree>
    <p:extLst>
      <p:ext uri="{BB962C8B-B14F-4D97-AF65-F5344CB8AC3E}">
        <p14:creationId xmlns:p14="http://schemas.microsoft.com/office/powerpoint/2010/main" val="905460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3194050" y="2260600"/>
            <a:ext cx="5803900" cy="2336800"/>
          </a:xfrm>
          <a:prstGeom prst="rect">
            <a:avLst/>
          </a:prstGeom>
        </p:spPr>
      </p:pic>
    </p:spTree>
    <p:extLst>
      <p:ext uri="{BB962C8B-B14F-4D97-AF65-F5344CB8AC3E}">
        <p14:creationId xmlns:p14="http://schemas.microsoft.com/office/powerpoint/2010/main" val="997265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162" y="5864704"/>
            <a:ext cx="5489388" cy="369332"/>
          </a:xfrm>
          <a:prstGeom prst="rect">
            <a:avLst/>
          </a:prstGeom>
        </p:spPr>
        <p:txBody>
          <a:bodyPr wrap="none">
            <a:spAutoFit/>
          </a:bodyPr>
          <a:lstStyle/>
          <a:p>
            <a:r>
              <a:rPr lang="en-US" dirty="0"/>
              <a:t>https://</a:t>
            </a:r>
            <a:r>
              <a:rPr lang="en-US" dirty="0" err="1"/>
              <a:t>en.wikipedia.org</a:t>
            </a:r>
            <a:r>
              <a:rPr lang="en-US" dirty="0"/>
              <a:t>/wiki/</a:t>
            </a:r>
            <a:r>
              <a:rPr lang="en-US" dirty="0" err="1"/>
              <a:t>Facial_recognition_system</a:t>
            </a:r>
            <a:endParaRPr lang="en-US" dirty="0"/>
          </a:p>
        </p:txBody>
      </p:sp>
      <p:sp>
        <p:nvSpPr>
          <p:cNvPr id="3" name="Title 2"/>
          <p:cNvSpPr>
            <a:spLocks noGrp="1"/>
          </p:cNvSpPr>
          <p:nvPr>
            <p:ph type="title"/>
          </p:nvPr>
        </p:nvSpPr>
        <p:spPr/>
        <p:txBody>
          <a:bodyPr>
            <a:normAutofit/>
          </a:bodyPr>
          <a:lstStyle/>
          <a:p>
            <a:r>
              <a:rPr lang="en-US" dirty="0"/>
              <a:t>Facial recognition </a:t>
            </a:r>
            <a:r>
              <a:rPr lang="en-US" dirty="0" smtClean="0"/>
              <a:t>system</a:t>
            </a:r>
            <a:endParaRPr lang="en-US" dirty="0"/>
          </a:p>
        </p:txBody>
      </p:sp>
      <p:sp>
        <p:nvSpPr>
          <p:cNvPr id="4" name="Vertical Text Placeholder 3"/>
          <p:cNvSpPr>
            <a:spLocks noGrp="1"/>
          </p:cNvSpPr>
          <p:nvPr>
            <p:ph type="body" orient="vert" idx="1"/>
          </p:nvPr>
        </p:nvSpPr>
        <p:spPr/>
        <p:txBody>
          <a:bodyPr vert="horz"/>
          <a:lstStyle/>
          <a:p>
            <a:pPr marL="514350" indent="-514350">
              <a:buFont typeface="+mj-lt"/>
              <a:buAutoNum type="arabicPeriod"/>
            </a:pPr>
            <a:r>
              <a:rPr lang="en-US" dirty="0" err="1" smtClean="0"/>
              <a:t>Videodan</a:t>
            </a:r>
            <a:r>
              <a:rPr lang="en-US" dirty="0" smtClean="0"/>
              <a:t> </a:t>
            </a:r>
            <a:r>
              <a:rPr lang="en-US" dirty="0" err="1" smtClean="0"/>
              <a:t>veya</a:t>
            </a:r>
            <a:r>
              <a:rPr lang="en-US" dirty="0" smtClean="0"/>
              <a:t> </a:t>
            </a:r>
            <a:r>
              <a:rPr lang="en-US" dirty="0" err="1" smtClean="0"/>
              <a:t>resimden</a:t>
            </a:r>
            <a:r>
              <a:rPr lang="en-US" dirty="0" smtClean="0"/>
              <a:t> </a:t>
            </a:r>
            <a:r>
              <a:rPr lang="en-US" dirty="0" err="1" smtClean="0"/>
              <a:t>alınan</a:t>
            </a:r>
            <a:r>
              <a:rPr lang="en-US" dirty="0" smtClean="0"/>
              <a:t> </a:t>
            </a:r>
            <a:r>
              <a:rPr lang="en-US" dirty="0" err="1" smtClean="0"/>
              <a:t>yüz</a:t>
            </a:r>
            <a:r>
              <a:rPr lang="en-US" dirty="0" smtClean="0"/>
              <a:t> </a:t>
            </a:r>
            <a:r>
              <a:rPr lang="en-US" dirty="0" err="1" smtClean="0"/>
              <a:t>örneği</a:t>
            </a:r>
            <a:endParaRPr lang="en-US" dirty="0" smtClean="0"/>
          </a:p>
          <a:p>
            <a:pPr marL="514350" indent="-514350">
              <a:buFont typeface="+mj-lt"/>
              <a:buAutoNum type="arabicPeriod"/>
            </a:pPr>
            <a:r>
              <a:rPr lang="en-US" dirty="0" err="1" smtClean="0"/>
              <a:t>Yüz</a:t>
            </a:r>
            <a:r>
              <a:rPr lang="en-US" dirty="0" smtClean="0"/>
              <a:t> </a:t>
            </a:r>
            <a:r>
              <a:rPr lang="en-US" dirty="0" err="1" smtClean="0"/>
              <a:t>veri</a:t>
            </a:r>
            <a:r>
              <a:rPr lang="en-US" dirty="0" smtClean="0"/>
              <a:t> </a:t>
            </a:r>
            <a:r>
              <a:rPr lang="en-US" dirty="0" err="1" smtClean="0"/>
              <a:t>tabanı</a:t>
            </a:r>
            <a:endParaRPr lang="en-US" dirty="0"/>
          </a:p>
        </p:txBody>
      </p:sp>
      <p:sp>
        <p:nvSpPr>
          <p:cNvPr id="5" name="TextBox 4"/>
          <p:cNvSpPr txBox="1"/>
          <p:nvPr/>
        </p:nvSpPr>
        <p:spPr>
          <a:xfrm>
            <a:off x="2157984" y="3419856"/>
            <a:ext cx="7333488" cy="369332"/>
          </a:xfrm>
          <a:prstGeom prst="rect">
            <a:avLst/>
          </a:prstGeom>
          <a:noFill/>
        </p:spPr>
        <p:txBody>
          <a:bodyPr wrap="square" rtlCol="0">
            <a:spAutoFit/>
          </a:bodyPr>
          <a:lstStyle/>
          <a:p>
            <a:r>
              <a:rPr lang="en-US" dirty="0" smtClean="0"/>
              <a:t>Facebook </a:t>
            </a:r>
            <a:r>
              <a:rPr lang="en-US" dirty="0" err="1" smtClean="0"/>
              <a:t>örneği</a:t>
            </a:r>
            <a:r>
              <a:rPr lang="is-IS" dirty="0" smtClean="0"/>
              <a:t>…..</a:t>
            </a:r>
            <a:endParaRPr lang="en-US" dirty="0"/>
          </a:p>
        </p:txBody>
      </p:sp>
    </p:spTree>
    <p:extLst>
      <p:ext uri="{BB962C8B-B14F-4D97-AF65-F5344CB8AC3E}">
        <p14:creationId xmlns:p14="http://schemas.microsoft.com/office/powerpoint/2010/main" val="2077667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Anti facial recognition systems</a:t>
            </a:r>
            <a:br>
              <a:rPr lang="en-US" dirty="0"/>
            </a:br>
            <a:endParaRPr lang="en-US" dirty="0"/>
          </a:p>
        </p:txBody>
      </p:sp>
      <p:sp>
        <p:nvSpPr>
          <p:cNvPr id="3" name="Vertical Text Placeholder 2"/>
          <p:cNvSpPr>
            <a:spLocks noGrp="1"/>
          </p:cNvSpPr>
          <p:nvPr>
            <p:ph type="body" orient="vert" idx="1"/>
          </p:nvPr>
        </p:nvSpPr>
        <p:spPr>
          <a:xfrm>
            <a:off x="980362" y="1606263"/>
            <a:ext cx="9916236" cy="4351338"/>
          </a:xfrm>
        </p:spPr>
        <p:txBody>
          <a:bodyPr vert="horz">
            <a:normAutofit/>
          </a:bodyPr>
          <a:lstStyle/>
          <a:p>
            <a:r>
              <a:rPr lang="en-US" sz="1700" dirty="0" smtClean="0"/>
              <a:t>2013 </a:t>
            </a:r>
            <a:r>
              <a:rPr lang="en-US" sz="1700" dirty="0"/>
              <a:t>Japanese researchers from the </a:t>
            </a:r>
            <a:r>
              <a:rPr lang="en-US" sz="1700" dirty="0">
                <a:hlinkClick r:id="rId2" tooltip="National Institute of Informatics"/>
              </a:rPr>
              <a:t>National Institute of Informatics</a:t>
            </a:r>
            <a:r>
              <a:rPr lang="en-US" sz="1700" dirty="0"/>
              <a:t> created 'privacy visor' glasses that uses nearly infrared light to make the face underneath it unrecognizable to face recognition software.</a:t>
            </a:r>
            <a:r>
              <a:rPr lang="en-US" sz="1700" baseline="30000" dirty="0">
                <a:hlinkClick r:id="rId3"/>
              </a:rPr>
              <a:t>[61]</a:t>
            </a:r>
            <a:r>
              <a:rPr lang="en-US" sz="1700" dirty="0"/>
              <a:t> The latest version uses a titanium frame, light-reflective material and a mask which uses angles and patterns to disrupt facial recognition technology through both absorbing and bouncing back light sources.</a:t>
            </a:r>
            <a:r>
              <a:rPr lang="en-US" sz="1700" baseline="30000" dirty="0">
                <a:hlinkClick r:id="rId4"/>
              </a:rPr>
              <a:t>[62]</a:t>
            </a:r>
            <a:r>
              <a:rPr lang="en-US" sz="1700" baseline="30000" dirty="0">
                <a:hlinkClick r:id="rId5"/>
              </a:rPr>
              <a:t>[63]</a:t>
            </a:r>
            <a:r>
              <a:rPr lang="en-US" sz="1700" baseline="30000" dirty="0">
                <a:hlinkClick r:id="rId6"/>
              </a:rPr>
              <a:t>[64]</a:t>
            </a:r>
            <a:r>
              <a:rPr lang="en-US" sz="1700" baseline="30000" dirty="0">
                <a:hlinkClick r:id="rId7"/>
              </a:rPr>
              <a:t>[65]</a:t>
            </a:r>
            <a:r>
              <a:rPr lang="en-US" sz="1700" dirty="0"/>
              <a:t> In December 2016 a form of anti-CCTV and facial recognition sunglasses called '</a:t>
            </a:r>
            <a:r>
              <a:rPr lang="en-US" sz="1700" dirty="0" err="1"/>
              <a:t>reflectacles</a:t>
            </a:r>
            <a:r>
              <a:rPr lang="en-US" sz="1700" dirty="0"/>
              <a:t>' were invented by a custom-spectacle-craftsmen based in Chicago named Scott Urban.</a:t>
            </a:r>
            <a:r>
              <a:rPr lang="en-US" sz="1700" baseline="30000" dirty="0">
                <a:hlinkClick r:id="rId8"/>
              </a:rPr>
              <a:t>[66]</a:t>
            </a:r>
            <a:r>
              <a:rPr lang="en-US" sz="1700" dirty="0"/>
              <a:t> They reflect infrared and, optionally, visible light which makes the users face a white blur to cameras. The project easily surpassed its </a:t>
            </a:r>
            <a:r>
              <a:rPr lang="en-US" sz="1700" dirty="0">
                <a:hlinkClick r:id="rId9" tooltip="Crowdfunding"/>
              </a:rPr>
              <a:t>crowdfunding</a:t>
            </a:r>
            <a:r>
              <a:rPr lang="en-US" sz="1700" dirty="0"/>
              <a:t> goal of $28,000 and </a:t>
            </a:r>
            <a:r>
              <a:rPr lang="en-US" sz="1700" dirty="0" err="1"/>
              <a:t>reflectacles</a:t>
            </a:r>
            <a:r>
              <a:rPr lang="en-US" sz="1700" dirty="0"/>
              <a:t> will be commercially available by June 2017.</a:t>
            </a:r>
            <a:r>
              <a:rPr lang="en-US" sz="1700" baseline="30000" dirty="0">
                <a:hlinkClick r:id="rId10"/>
              </a:rPr>
              <a:t>[67]</a:t>
            </a:r>
            <a:r>
              <a:rPr lang="en-US" sz="1700" dirty="0"/>
              <a:t> It is conceivable that such technology might be fused with future </a:t>
            </a:r>
            <a:r>
              <a:rPr lang="en-US" sz="1700" dirty="0">
                <a:hlinkClick r:id="rId11" tooltip="Head-mounted display"/>
              </a:rPr>
              <a:t>head-mounted displays</a:t>
            </a:r>
            <a:r>
              <a:rPr lang="en-US" sz="1700" dirty="0"/>
              <a:t> such as potential successors of </a:t>
            </a:r>
            <a:r>
              <a:rPr lang="en-US" sz="1700" dirty="0">
                <a:hlinkClick r:id="rId12" tooltip="HoloLens"/>
              </a:rPr>
              <a:t>HoloLens</a:t>
            </a:r>
            <a:r>
              <a:rPr lang="en-US" sz="1700" dirty="0" smtClean="0"/>
              <a:t>.</a:t>
            </a:r>
            <a:endParaRPr lang="en-US" sz="1700" dirty="0"/>
          </a:p>
          <a:p>
            <a:endParaRPr lang="en-US" dirty="0"/>
          </a:p>
        </p:txBody>
      </p:sp>
    </p:spTree>
    <p:extLst>
      <p:ext uri="{BB962C8B-B14F-4D97-AF65-F5344CB8AC3E}">
        <p14:creationId xmlns:p14="http://schemas.microsoft.com/office/powerpoint/2010/main" val="1268664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Kars’tan</a:t>
            </a:r>
            <a:r>
              <a:rPr lang="en-US" dirty="0" smtClean="0"/>
              <a:t> </a:t>
            </a:r>
            <a:r>
              <a:rPr lang="en-US" dirty="0" err="1" smtClean="0"/>
              <a:t>bir</a:t>
            </a:r>
            <a:r>
              <a:rPr lang="en-US" dirty="0" smtClean="0"/>
              <a:t> </a:t>
            </a:r>
            <a:r>
              <a:rPr lang="en-US" dirty="0" err="1" smtClean="0"/>
              <a:t>örnek</a:t>
            </a:r>
            <a:r>
              <a:rPr lang="is-IS" dirty="0" smtClean="0"/>
              <a:t>…</a:t>
            </a:r>
            <a:endParaRPr lang="en-US" dirty="0"/>
          </a:p>
        </p:txBody>
      </p:sp>
      <p:sp>
        <p:nvSpPr>
          <p:cNvPr id="3" name="Vertical Text Placeholder 2"/>
          <p:cNvSpPr>
            <a:spLocks noGrp="1"/>
          </p:cNvSpPr>
          <p:nvPr>
            <p:ph idx="1"/>
          </p:nvPr>
        </p:nvSpPr>
        <p:spPr/>
        <p:txBody>
          <a:bodyPr/>
          <a:lstStyle/>
          <a:p>
            <a:r>
              <a:rPr lang="en-US" dirty="0" err="1" smtClean="0"/>
              <a:t>Mobese</a:t>
            </a:r>
            <a:r>
              <a:rPr lang="en-US" dirty="0" smtClean="0"/>
              <a:t> </a:t>
            </a:r>
            <a:r>
              <a:rPr lang="en-US" dirty="0" err="1" smtClean="0"/>
              <a:t>kameralarının</a:t>
            </a:r>
            <a:r>
              <a:rPr lang="en-US" dirty="0" smtClean="0"/>
              <a:t> </a:t>
            </a:r>
            <a:r>
              <a:rPr lang="en-US" dirty="0" err="1" smtClean="0"/>
              <a:t>kullanımı</a:t>
            </a:r>
            <a:endParaRPr lang="en-US" dirty="0" smtClean="0"/>
          </a:p>
          <a:p>
            <a:r>
              <a:rPr lang="en-US" dirty="0" smtClean="0"/>
              <a:t>VİDEO</a:t>
            </a:r>
            <a:endParaRPr lang="en-US" dirty="0" smtClean="0"/>
          </a:p>
          <a:p>
            <a:pPr marL="0" indent="0">
              <a:buNone/>
            </a:pPr>
            <a:r>
              <a:rPr lang="en-US" dirty="0" smtClean="0"/>
              <a:t>http</a:t>
            </a:r>
            <a:r>
              <a:rPr lang="en-US" dirty="0"/>
              <a:t>://</a:t>
            </a:r>
            <a:r>
              <a:rPr lang="en-US" dirty="0" err="1"/>
              <a:t>www.hurriyet.com.tr</a:t>
            </a:r>
            <a:r>
              <a:rPr lang="en-US" dirty="0"/>
              <a:t>/karsta-oldurulen-cocugun-katil-zanlisi-yakalandi-26205593</a:t>
            </a:r>
            <a:endParaRPr lang="en-US" dirty="0"/>
          </a:p>
        </p:txBody>
      </p:sp>
    </p:spTree>
    <p:extLst>
      <p:ext uri="{BB962C8B-B14F-4D97-AF65-F5344CB8AC3E}">
        <p14:creationId xmlns:p14="http://schemas.microsoft.com/office/powerpoint/2010/main" val="14345507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1272</TotalTime>
  <Words>509</Words>
  <Application>Microsoft Macintosh PowerPoint</Application>
  <PresentationFormat>Widescreen</PresentationFormat>
  <Paragraphs>69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Garamond</vt:lpstr>
      <vt:lpstr>Arial</vt:lpstr>
      <vt:lpstr>Organic</vt:lpstr>
      <vt:lpstr>Değerler, ahlaki gelişim ve internet</vt:lpstr>
      <vt:lpstr>Foucault</vt:lpstr>
      <vt:lpstr>PowerPoint Presentation</vt:lpstr>
      <vt:lpstr>BİT üzerinden örnekler…</vt:lpstr>
      <vt:lpstr>Panapticon’daki gözetimin internet yapısı içinde açıklanması, merkez neresi?</vt:lpstr>
      <vt:lpstr>PowerPoint Presentation</vt:lpstr>
      <vt:lpstr>Facial recognition system</vt:lpstr>
      <vt:lpstr>Anti facial recognition systems </vt:lpstr>
      <vt:lpstr>Kars’tan bir örnek…</vt:lpstr>
      <vt:lpstr>Louis Althusser </vt:lpstr>
      <vt:lpstr>Toplumsallaşma, toplumda bir birey olma</vt:lpstr>
      <vt:lpstr>Ahlak </vt:lpstr>
      <vt:lpstr>Bazı tanımlar</vt:lpstr>
      <vt:lpstr>Ahlaki gelişim kuralları</vt:lpstr>
      <vt:lpstr>Piaget (Gelenek öncesi, gelenek, gelenek sonrası)</vt:lpstr>
      <vt:lpstr>Çocuğun ahlaki kurallarla tanışması</vt:lpstr>
      <vt:lpstr>Heteronom/otonom ahlak</vt:lpstr>
      <vt:lpstr>Kolhberg</vt:lpstr>
      <vt:lpstr>Kant metafizik</vt:lpstr>
      <vt:lpstr>3 farklı insan ANLAYIŞI</vt:lpstr>
      <vt:lpstr>Bilgi-ahlak ilişkisi-Bilgi-Ahlak ilişkisinde otorite kim olmalıdır?  </vt:lpstr>
      <vt:lpstr>Rights to react:  Human rights protected by international laws under the suspicious of UN</vt:lpstr>
      <vt:lpstr>Güvenlik söylemi</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Değerler, ahlaki gelişim ve internet</dc:title>
  <dc:creator>Microsoft Office User</dc:creator>
  <cp:lastModifiedBy>A</cp:lastModifiedBy>
  <cp:revision>73</cp:revision>
  <dcterms:created xsi:type="dcterms:W3CDTF">2017-10-18T11:37:39Z</dcterms:created>
  <dcterms:modified xsi:type="dcterms:W3CDTF">2018-01-15T09:03:21Z</dcterms:modified>
</cp:coreProperties>
</file>