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1" r:id="rId32"/>
    <p:sldId id="290" r:id="rId33"/>
    <p:sldId id="292" r:id="rId34"/>
    <p:sldId id="293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C3108EA0-B067-4D83-82BF-2641BCEDCB38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  <p14:sldId id="287"/>
            <p14:sldId id="288"/>
            <p14:sldId id="289"/>
            <p14:sldId id="291"/>
            <p14:sldId id="290"/>
            <p14:sldId id="292"/>
            <p14:sldId id="293"/>
            <p14:sldId id="294"/>
            <p14:sldId id="296"/>
            <p14:sldId id="297"/>
            <p14:sldId id="298"/>
            <p14:sldId id="299"/>
            <p14:sldId id="300"/>
            <p14:sldId id="301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Dikdörtgen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Dikdörtgen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Dikdörtgen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Dikdörtgen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Veri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Dikdörtgen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Dikdörtgen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Dikdörtgen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Dikdörtgen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Dikdörtgen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 Kas 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NİCEL ARAŞTIRMALAR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808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4)Dışsal Değişkenlerin Kontrolü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Bağımlı değişken ile ilişkili olan , ancak çalışmada etkisi test edilemeyecek olan ve dışsal değişkenler olarak bilinen değişkenlerin kontrol edilmesi iç ve dış geçerliliğin artmasına olumlu katkı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44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Dışsal Değişkenlerin Kontrolü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Dışsal değişkenlerin etkisini en aza indirmek veya kaldırmak için kullanılabilecek bazı yöntemler </a:t>
            </a:r>
            <a:r>
              <a:rPr lang="tr-TR" dirty="0" err="1" smtClean="0"/>
              <a:t>şunlarıdır</a:t>
            </a:r>
            <a:r>
              <a:rPr lang="tr-TR" dirty="0" smtClean="0"/>
              <a:t> ; </a:t>
            </a:r>
          </a:p>
          <a:p>
            <a:r>
              <a:rPr lang="tr-TR" dirty="0" smtClean="0"/>
              <a:t>     </a:t>
            </a:r>
            <a:r>
              <a:rPr lang="tr-TR" dirty="0" err="1" smtClean="0"/>
              <a:t>Seçkisizlik</a:t>
            </a:r>
            <a:r>
              <a:rPr lang="tr-TR" dirty="0" smtClean="0"/>
              <a:t> </a:t>
            </a:r>
          </a:p>
          <a:p>
            <a:pPr marL="109728" indent="0">
              <a:buNone/>
            </a:pPr>
            <a:endParaRPr lang="tr-TR" dirty="0" smtClean="0"/>
          </a:p>
          <a:p>
            <a:r>
              <a:rPr lang="tr-TR" dirty="0" smtClean="0"/>
              <a:t>    Dışsal değişkeni sabit tutmak veya çalışmaya dahil    etmek</a:t>
            </a:r>
          </a:p>
          <a:p>
            <a:endParaRPr lang="tr-TR" dirty="0"/>
          </a:p>
          <a:p>
            <a:r>
              <a:rPr lang="tr-TR" dirty="0" smtClean="0"/>
              <a:t>    Eşleştirme </a:t>
            </a:r>
          </a:p>
          <a:p>
            <a:endParaRPr lang="tr-TR" dirty="0"/>
          </a:p>
          <a:p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 err="1" smtClean="0"/>
              <a:t>Kovaryans</a:t>
            </a:r>
            <a:r>
              <a:rPr lang="tr-TR" dirty="0" smtClean="0"/>
              <a:t> analizi </a:t>
            </a:r>
          </a:p>
          <a:p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641713" y="3441379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641713" y="4150041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656853" y="5188180"/>
            <a:ext cx="50987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561582" y="5926127"/>
            <a:ext cx="612068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7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DENEYSEL ARAŞTIRMANIN TÜRLERİ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Deneysel araştırmalar ilk aşamada çok </a:t>
            </a:r>
            <a:r>
              <a:rPr lang="tr-TR" dirty="0" err="1" smtClean="0"/>
              <a:t>denekli</a:t>
            </a:r>
            <a:r>
              <a:rPr lang="tr-TR" dirty="0" smtClean="0"/>
              <a:t> desenler ve tek  </a:t>
            </a:r>
            <a:r>
              <a:rPr lang="tr-TR" dirty="0" err="1" smtClean="0"/>
              <a:t>denekli</a:t>
            </a:r>
            <a:r>
              <a:rPr lang="tr-TR" dirty="0" smtClean="0"/>
              <a:t> desenler olarak ikiye ayrılabilir .                       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49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065" y="908720"/>
            <a:ext cx="9506628" cy="57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40768"/>
            <a:ext cx="1895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Denek Sayısına Göre Sınıflandırma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Gerçek deneme desenlerinde deneklerin deneysel koşullarda denek havuzundan </a:t>
            </a:r>
            <a:r>
              <a:rPr lang="tr-TR" dirty="0" err="1" smtClean="0"/>
              <a:t>seçkisiz</a:t>
            </a:r>
            <a:r>
              <a:rPr lang="tr-TR" dirty="0" smtClean="0"/>
              <a:t> atanması söz konusudur.</a:t>
            </a:r>
          </a:p>
          <a:p>
            <a:r>
              <a:rPr lang="tr-TR" dirty="0" smtClean="0"/>
              <a:t>Eşleştirilmiş grupların </a:t>
            </a:r>
            <a:r>
              <a:rPr lang="tr-TR" dirty="0" err="1" smtClean="0"/>
              <a:t>seçkisiz</a:t>
            </a:r>
            <a:r>
              <a:rPr lang="tr-TR" dirty="0" smtClean="0"/>
              <a:t> bir şekilde deney grubu olarak atandığı çalışmalar yarı deneysel desenler olarak kabul edilir.</a:t>
            </a:r>
          </a:p>
          <a:p>
            <a:r>
              <a:rPr lang="tr-TR" dirty="0" smtClean="0"/>
              <a:t>Zayıf deneysel desenler ise ne denek temelinde </a:t>
            </a:r>
            <a:r>
              <a:rPr lang="tr-TR" dirty="0" err="1" smtClean="0"/>
              <a:t>seçkisiz</a:t>
            </a:r>
            <a:r>
              <a:rPr lang="tr-TR" dirty="0" smtClean="0"/>
              <a:t> atamanın olduğu  ne de grup eşleştirmesinin olduğu çalışmalardır.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2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Denek Sayısına Göre Sınıflandırma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 Bir araştırmada tek bir faktörün etkisi ile ilgileniliyorsa desen tek faktörlü , iki ya da daha fazla bağımsız değişkenin faktörün etkisi ile ilgileniliyorsa çok faktörlü desen olarak adlandırılır.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45224"/>
            <a:ext cx="187220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45224"/>
            <a:ext cx="1719064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28" y="4647717"/>
            <a:ext cx="28803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72" y="4653136"/>
            <a:ext cx="261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87560"/>
            <a:ext cx="1824037" cy="93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DENEYSEL ARAŞTIRMA TÜRLERİ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  Deneysel desenleri birbirinden ayırt eden bir diğer ölçüt ise deneklerin ölçme işlemine tabi tutulduğu deneme koşullarıdır.</a:t>
            </a:r>
          </a:p>
          <a:p>
            <a:r>
              <a:rPr lang="tr-TR" dirty="0" smtClean="0"/>
              <a:t> Farklı deneme koşullarında bulunan deneklerin ya da farklı deneklerden oluşan grupların karşılaştırıldığı desenlere ‘ </a:t>
            </a:r>
            <a:r>
              <a:rPr lang="tr-TR" dirty="0" err="1" smtClean="0"/>
              <a:t>deneklerarası</a:t>
            </a:r>
            <a:r>
              <a:rPr lang="tr-TR" dirty="0" smtClean="0"/>
              <a:t> ya da gruplar arası desen’ ; aynı deneklerin farklı deneme koşullarında karşılaştırıldığı desenlere de ‘</a:t>
            </a:r>
            <a:r>
              <a:rPr lang="tr-TR" dirty="0" err="1" smtClean="0"/>
              <a:t>denekleriçi</a:t>
            </a:r>
            <a:r>
              <a:rPr lang="tr-TR" dirty="0" smtClean="0"/>
              <a:t> ya da gruplar içi desen’ denir.</a:t>
            </a:r>
          </a:p>
          <a:p>
            <a:r>
              <a:rPr lang="tr-TR" dirty="0" smtClean="0"/>
              <a:t> Gruplar arası  ve gruplar içi desenlerin birlikte yer aldığı araştırma desenleri ise ‘</a:t>
            </a:r>
            <a:r>
              <a:rPr lang="tr-TR" dirty="0" err="1" smtClean="0"/>
              <a:t>karşık</a:t>
            </a:r>
            <a:r>
              <a:rPr lang="tr-TR" dirty="0" smtClean="0"/>
              <a:t> desenler ‘ olarak tanımlanır.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82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ZAYIF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  Zayıf deneysel desenlerin ortak özelliği desende iç geçerliliği tehdit eden faktörlerin kontrol edilmemesi ve </a:t>
            </a:r>
            <a:r>
              <a:rPr lang="tr-TR" dirty="0" err="1" smtClean="0"/>
              <a:t>seçkisizliğin</a:t>
            </a:r>
            <a:r>
              <a:rPr lang="tr-TR" dirty="0" smtClean="0"/>
              <a:t> söz konusu olmamasıdır.</a:t>
            </a:r>
          </a:p>
          <a:p>
            <a:pPr marL="109728" indent="0">
              <a:buNone/>
            </a:pPr>
            <a:r>
              <a:rPr lang="tr-TR" u="sng" dirty="0" smtClean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1)Tek grup </a:t>
            </a:r>
            <a:r>
              <a:rPr lang="tr-TR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öntest-sontest</a:t>
            </a:r>
            <a:r>
              <a:rPr lang="tr-TR" u="sng" dirty="0" smtClean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desen :</a:t>
            </a:r>
            <a:r>
              <a:rPr lang="tr-TR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 </a:t>
            </a:r>
            <a:r>
              <a:rPr lang="tr-TR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Bu desende deneysel işlemin etkisi tek bir grup üzerinden yapılan işlemle test </a:t>
            </a:r>
            <a:r>
              <a:rPr lang="tr-TR" dirty="0" err="1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edilir.Deneklerin</a:t>
            </a:r>
            <a:r>
              <a:rPr lang="tr-TR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bağımlı değişkene ilişkin ölçümleri uygulama öncesinde </a:t>
            </a:r>
            <a:r>
              <a:rPr lang="tr-TR" dirty="0" err="1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öntest</a:t>
            </a:r>
            <a:r>
              <a:rPr lang="tr-TR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, sonrasında </a:t>
            </a:r>
            <a:r>
              <a:rPr lang="tr-TR" dirty="0" err="1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sontest</a:t>
            </a:r>
            <a:r>
              <a:rPr lang="tr-TR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olarak aynı denekler ve aynı ölçme araçları kullanılarak elde </a:t>
            </a:r>
            <a:r>
              <a:rPr lang="tr-TR" dirty="0" err="1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edilir.Seçkisizlik</a:t>
            </a:r>
            <a:r>
              <a:rPr lang="tr-TR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ve eşleştirme </a:t>
            </a:r>
            <a:r>
              <a:rPr lang="tr-TR" dirty="0" err="1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yoktur.Desende</a:t>
            </a:r>
            <a:r>
              <a:rPr lang="tr-TR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tek gruba (G) ait </a:t>
            </a:r>
            <a:r>
              <a:rPr lang="tr-TR" dirty="0" err="1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öntest</a:t>
            </a:r>
            <a:r>
              <a:rPr lang="tr-TR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ve </a:t>
            </a:r>
            <a:r>
              <a:rPr lang="tr-TR" dirty="0" err="1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sontest</a:t>
            </a:r>
            <a:r>
              <a:rPr lang="tr-TR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değerleri arasındaki (</a:t>
            </a:r>
            <a:r>
              <a:rPr lang="tr-TR" dirty="0" err="1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O1-O2</a:t>
            </a:r>
            <a:r>
              <a:rPr lang="tr-TR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) anlamlılığı test edilir.</a:t>
            </a:r>
            <a:endParaRPr lang="tr-TR" dirty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3148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1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ZAYIF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2)Statik Grup Karşılaştırılmalı Desen </a:t>
            </a:r>
            <a:r>
              <a:rPr lang="tr-TR" dirty="0" smtClean="0"/>
              <a:t>; </a:t>
            </a:r>
            <a:r>
              <a:rPr lang="tr-TR" dirty="0" err="1" smtClean="0"/>
              <a:t>Sontest</a:t>
            </a:r>
            <a:r>
              <a:rPr lang="tr-TR" dirty="0" smtClean="0"/>
              <a:t> denkleştirilmemiş gruplu desen olarak </a:t>
            </a:r>
            <a:r>
              <a:rPr lang="tr-TR" dirty="0" err="1" smtClean="0"/>
              <a:t>bilinir.Bu</a:t>
            </a:r>
            <a:r>
              <a:rPr lang="tr-TR" dirty="0" smtClean="0"/>
              <a:t> desende hazır olan gruplar </a:t>
            </a:r>
            <a:r>
              <a:rPr lang="tr-TR" dirty="0" err="1" smtClean="0"/>
              <a:t>kullanılır.Deneklerin</a:t>
            </a:r>
            <a:r>
              <a:rPr lang="tr-TR" dirty="0" smtClean="0"/>
              <a:t> gruplara </a:t>
            </a:r>
            <a:r>
              <a:rPr lang="tr-TR" dirty="0" err="1" smtClean="0"/>
              <a:t>seçkisiz</a:t>
            </a:r>
            <a:r>
              <a:rPr lang="tr-TR" dirty="0" smtClean="0"/>
              <a:t> atanması veya eşleştirilmesi söz konusu </a:t>
            </a:r>
            <a:r>
              <a:rPr lang="tr-TR" dirty="0" err="1" smtClean="0"/>
              <a:t>değildir.Gruplardan</a:t>
            </a:r>
            <a:r>
              <a:rPr lang="tr-TR" dirty="0" smtClean="0"/>
              <a:t> biri deney (D) , diğeri kontrol (K) grubu olarak belirlenir.</a:t>
            </a:r>
          </a:p>
        </p:txBody>
      </p:sp>
    </p:spTree>
    <p:extLst>
      <p:ext uri="{BB962C8B-B14F-4D97-AF65-F5344CB8AC3E}">
        <p14:creationId xmlns:p14="http://schemas.microsoft.com/office/powerpoint/2010/main" val="15943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ZAYIF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3)Statik grup </a:t>
            </a:r>
            <a:r>
              <a:rPr lang="tr-TR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öntest-sontest</a:t>
            </a:r>
            <a:r>
              <a:rPr lang="tr-TR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desen: </a:t>
            </a:r>
            <a:r>
              <a:rPr lang="tr-TR" dirty="0" err="1" smtClean="0"/>
              <a:t>Öntest-sontest</a:t>
            </a:r>
            <a:r>
              <a:rPr lang="tr-TR" dirty="0" smtClean="0"/>
              <a:t> denkleştirilmemiş gruplu desen olarak </a:t>
            </a:r>
            <a:r>
              <a:rPr lang="tr-TR" dirty="0" err="1" smtClean="0"/>
              <a:t>bilinir.Denkleştirilmemiş</a:t>
            </a:r>
            <a:r>
              <a:rPr lang="tr-TR" dirty="0" smtClean="0"/>
              <a:t> </a:t>
            </a:r>
            <a:r>
              <a:rPr lang="tr-TR" dirty="0" err="1" smtClean="0"/>
              <a:t>sontest</a:t>
            </a:r>
            <a:r>
              <a:rPr lang="tr-TR" dirty="0"/>
              <a:t> </a:t>
            </a:r>
            <a:r>
              <a:rPr lang="tr-TR" dirty="0" smtClean="0"/>
              <a:t>karşılaştırılmalı deseninden farkı ;deneklerin uygulama öncesinde de bağımlı değişkene ait ölçümlerin elde </a:t>
            </a:r>
            <a:r>
              <a:rPr lang="tr-TR" dirty="0" err="1" smtClean="0"/>
              <a:t>edilmesidi</a:t>
            </a:r>
            <a:r>
              <a:rPr lang="tr-TR" dirty="0" smtClean="0"/>
              <a:t>.</a:t>
            </a:r>
          </a:p>
          <a:p>
            <a:r>
              <a:rPr lang="tr-TR" dirty="0"/>
              <a:t> </a:t>
            </a:r>
            <a:r>
              <a:rPr lang="tr-TR" dirty="0" smtClean="0"/>
              <a:t>Desende </a:t>
            </a:r>
            <a:r>
              <a:rPr lang="tr-TR" dirty="0" err="1" smtClean="0"/>
              <a:t>seçkisiz</a:t>
            </a:r>
            <a:r>
              <a:rPr lang="tr-TR" dirty="0" smtClean="0"/>
              <a:t> atamanın olmaması temel sorundur , buna karşın grupların ölçülen nitelikle ilgili başlangıç noktalarının bilinmesine  böylece değişimin ölçülmesine ve test edilmesine olanak tanıması </a:t>
            </a:r>
            <a:r>
              <a:rPr lang="tr-TR" dirty="0" err="1" smtClean="0"/>
              <a:t>kullanılırlığını</a:t>
            </a:r>
            <a:r>
              <a:rPr lang="tr-TR" dirty="0" smtClean="0"/>
              <a:t> </a:t>
            </a:r>
            <a:r>
              <a:rPr lang="tr-TR" dirty="0" err="1" smtClean="0"/>
              <a:t>arttırır.Desende</a:t>
            </a:r>
            <a:r>
              <a:rPr lang="tr-TR" dirty="0" smtClean="0"/>
              <a:t> araştırmacının deneye başlamadan önce gruplar hakkında bilgi sahibi olması , deneyden sonra ne kadar ilerleme gösterildiğini anlamasını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9638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DENEYSEL ARAŞTIRMALAR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Deneysel Araştırma Nedir ?</a:t>
            </a:r>
          </a:p>
          <a:p>
            <a:pPr marL="109728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sz="1600" dirty="0" smtClean="0"/>
              <a:t>Araştırmacı tarafından oluşturulan farkların bağımlı değişken üzerindeki etkisini test etmeye yönelik </a:t>
            </a:r>
            <a:r>
              <a:rPr lang="tr-TR" sz="1600" dirty="0" err="1" smtClean="0"/>
              <a:t>çalışmalardır.Deneysel</a:t>
            </a:r>
            <a:r>
              <a:rPr lang="tr-TR" sz="1600" dirty="0" smtClean="0"/>
              <a:t> araştırmada temel amaç değişkenler arasında </a:t>
            </a:r>
            <a:r>
              <a:rPr lang="tr-TR" sz="1600" dirty="0" err="1" smtClean="0"/>
              <a:t>oluşrurulan</a:t>
            </a:r>
            <a:r>
              <a:rPr lang="tr-TR" sz="1600" dirty="0" smtClean="0"/>
              <a:t> neden-sonuç ilişkisini test etmektir.</a:t>
            </a:r>
          </a:p>
          <a:p>
            <a:pPr marL="109728" indent="0">
              <a:buNone/>
            </a:pPr>
            <a:r>
              <a:rPr lang="tr-TR" sz="1600" dirty="0"/>
              <a:t> </a:t>
            </a:r>
            <a:r>
              <a:rPr lang="tr-TR" sz="1600" dirty="0" smtClean="0"/>
              <a:t>    </a:t>
            </a:r>
          </a:p>
          <a:p>
            <a:pPr marL="109728" indent="0">
              <a:buNone/>
            </a:pPr>
            <a:r>
              <a:rPr lang="tr-TR" sz="1600" dirty="0"/>
              <a:t> </a:t>
            </a:r>
            <a:r>
              <a:rPr lang="tr-TR" sz="1600" dirty="0" smtClean="0"/>
              <a:t>    Araştırmacı neden-sonuç ilişkisini ortaya çıkarmak için ;</a:t>
            </a:r>
          </a:p>
          <a:p>
            <a:pPr marL="109728" indent="0">
              <a:buNone/>
            </a:pPr>
            <a:r>
              <a:rPr lang="tr-TR" sz="1600" dirty="0" smtClean="0"/>
              <a:t>-Bağımsız değişkenin düzeyleri olan işlem gruplarına </a:t>
            </a:r>
            <a:r>
              <a:rPr lang="tr-TR" sz="1600" dirty="0" err="1" smtClean="0"/>
              <a:t>seçkisiz</a:t>
            </a:r>
            <a:r>
              <a:rPr lang="tr-TR" sz="1600" dirty="0" smtClean="0"/>
              <a:t> atama yapmak </a:t>
            </a:r>
          </a:p>
          <a:p>
            <a:pPr marL="109728" indent="0">
              <a:buNone/>
            </a:pPr>
            <a:r>
              <a:rPr lang="tr-TR" sz="1600" dirty="0" smtClean="0"/>
              <a:t>-Bağımsız değişkeni manipüle etmek </a:t>
            </a:r>
          </a:p>
          <a:p>
            <a:pPr marL="109728" indent="0">
              <a:buNone/>
            </a:pPr>
            <a:r>
              <a:rPr lang="tr-TR" sz="1600" dirty="0" smtClean="0"/>
              <a:t>-Dışsal değişkenleri kontrol etmek durumundadır.</a:t>
            </a:r>
            <a:endParaRPr lang="tr-T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076822" cy="163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0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GERÇEK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Gerçek deneysel desenler , deneklerin bağımsız değişkenin düzeylerine ,gruplara </a:t>
            </a:r>
            <a:r>
              <a:rPr lang="tr-TR" dirty="0" err="1" smtClean="0"/>
              <a:t>seçkisiz</a:t>
            </a:r>
            <a:r>
              <a:rPr lang="tr-TR" dirty="0" smtClean="0"/>
              <a:t> olarak </a:t>
            </a:r>
            <a:r>
              <a:rPr lang="tr-TR" dirty="0" err="1" smtClean="0"/>
              <a:t>yerleştirlidiği</a:t>
            </a:r>
            <a:r>
              <a:rPr lang="tr-TR" dirty="0" smtClean="0"/>
              <a:t> çalışmalar olarak tanımlanır.</a:t>
            </a:r>
          </a:p>
          <a:p>
            <a:r>
              <a:rPr lang="tr-TR" u="heavy" dirty="0" smtClean="0">
                <a:solidFill>
                  <a:schemeClr val="tx2">
                    <a:lumMod val="75000"/>
                  </a:schemeClr>
                </a:solidFill>
              </a:rPr>
              <a:t>1)</a:t>
            </a:r>
            <a:r>
              <a:rPr lang="tr-TR" u="heavy" dirty="0" err="1" smtClean="0">
                <a:solidFill>
                  <a:schemeClr val="tx2">
                    <a:lumMod val="75000"/>
                  </a:schemeClr>
                </a:solidFill>
              </a:rPr>
              <a:t>Öntest-sontest</a:t>
            </a:r>
            <a:r>
              <a:rPr lang="tr-TR" u="heavy" dirty="0" smtClean="0">
                <a:solidFill>
                  <a:schemeClr val="tx2">
                    <a:lumMod val="75000"/>
                  </a:schemeClr>
                </a:solidFill>
              </a:rPr>
              <a:t> kontrol gruplu </a:t>
            </a:r>
            <a:r>
              <a:rPr lang="tr-TR" u="heavy" dirty="0" err="1" smtClean="0">
                <a:solidFill>
                  <a:schemeClr val="tx2">
                    <a:lumMod val="75000"/>
                  </a:schemeClr>
                </a:solidFill>
              </a:rPr>
              <a:t>seçkisiz</a:t>
            </a:r>
            <a:r>
              <a:rPr lang="tr-TR" u="heavy" dirty="0" smtClean="0">
                <a:solidFill>
                  <a:schemeClr val="tx2">
                    <a:lumMod val="75000"/>
                  </a:schemeClr>
                </a:solidFill>
              </a:rPr>
              <a:t> desen :</a:t>
            </a:r>
            <a:r>
              <a:rPr lang="tr-TR" dirty="0" smtClean="0"/>
              <a:t>Burada ilk olarak daha önce belirlenen denek havuzundan </a:t>
            </a:r>
            <a:r>
              <a:rPr lang="tr-TR" dirty="0" err="1" smtClean="0"/>
              <a:t>seçkisiz</a:t>
            </a:r>
            <a:r>
              <a:rPr lang="tr-TR" dirty="0" smtClean="0"/>
              <a:t> atama ile iki grup oluşturulur .Gruplardan biri deney , diğeri kontrol grubu olarak </a:t>
            </a:r>
            <a:r>
              <a:rPr lang="tr-TR" dirty="0" err="1" smtClean="0"/>
              <a:t>seçkisiz</a:t>
            </a:r>
            <a:r>
              <a:rPr lang="tr-TR" dirty="0" smtClean="0"/>
              <a:t> olarak </a:t>
            </a:r>
            <a:r>
              <a:rPr lang="tr-TR" dirty="0" err="1" smtClean="0"/>
              <a:t>belirlenir.Daha</a:t>
            </a:r>
            <a:r>
              <a:rPr lang="tr-TR" dirty="0" smtClean="0"/>
              <a:t> sonra iki grupta yer alan </a:t>
            </a:r>
            <a:r>
              <a:rPr lang="tr-TR" dirty="0" err="1" smtClean="0"/>
              <a:t>deneklerin,uygulama</a:t>
            </a:r>
            <a:r>
              <a:rPr lang="tr-TR" dirty="0" smtClean="0"/>
              <a:t> öncesinde bağımlı değişkenle ilgili ölçümleri </a:t>
            </a:r>
            <a:r>
              <a:rPr lang="tr-TR" dirty="0" err="1" smtClean="0"/>
              <a:t>alınır.Uygulama</a:t>
            </a:r>
            <a:r>
              <a:rPr lang="tr-TR" dirty="0" smtClean="0"/>
              <a:t> sürecinde ise etkisi test edilen deneysel işlem grubuna verilirken kontrol grubuna verilmez.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2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GERÇEK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ÖSDK</a:t>
            </a:r>
            <a:r>
              <a:rPr lang="tr-TR" dirty="0" smtClean="0"/>
              <a:t>, bir ilişki </a:t>
            </a:r>
            <a:r>
              <a:rPr lang="tr-TR" dirty="0" err="1" smtClean="0"/>
              <a:t>desenidir.Çünkü</a:t>
            </a:r>
            <a:r>
              <a:rPr lang="tr-TR" dirty="0" smtClean="0"/>
              <a:t> aynı kişiler bağımlı değişken üzerinde iki kez </a:t>
            </a:r>
            <a:r>
              <a:rPr lang="tr-TR" dirty="0" err="1" smtClean="0"/>
              <a:t>ölçülürler.Aynı</a:t>
            </a:r>
            <a:r>
              <a:rPr lang="tr-TR" dirty="0" smtClean="0"/>
              <a:t> zamanda ilişkisiz bir desen niteliğine </a:t>
            </a:r>
            <a:r>
              <a:rPr lang="tr-TR" dirty="0" err="1" smtClean="0"/>
              <a:t>sahiptir.Çünkü</a:t>
            </a:r>
            <a:r>
              <a:rPr lang="tr-TR" dirty="0" smtClean="0"/>
              <a:t> farklı deneklerden oluşan deney ve kontrol gruplarının ölçümleri karşılaştırılmaktadır.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23" y="4804420"/>
            <a:ext cx="4806677" cy="205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1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GERÇEK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ÖSKD</a:t>
            </a:r>
            <a:r>
              <a:rPr lang="tr-TR" dirty="0" smtClean="0"/>
              <a:t> ; 2 temel avantaja sahiptir :</a:t>
            </a:r>
          </a:p>
          <a:p>
            <a:pPr marL="109728" indent="0">
              <a:buNone/>
            </a:pPr>
            <a:r>
              <a:rPr lang="tr-TR" dirty="0" smtClean="0"/>
              <a:t>-Aynı denekler üzerinde ölçüm yapıldığından farklı deneysel işlem koşulları altında elde edilen ölçümler pek çok deneyde yüksek düzeyde ilişkili  olacaktır.</a:t>
            </a:r>
          </a:p>
          <a:p>
            <a:pPr marL="109728" indent="0">
              <a:buNone/>
            </a:pPr>
            <a:r>
              <a:rPr lang="tr-TR" dirty="0" smtClean="0"/>
              <a:t>-Daha az denek gerektirir ve her bir işlemde aynı denekleri test etmeye bağlı olarak zaman ve sarf edilen çaba da daha ekonomik hale gelir.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98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GERÇEK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ÖSDK</a:t>
            </a:r>
            <a:r>
              <a:rPr lang="tr-TR" dirty="0" smtClean="0"/>
              <a:t> ‘ </a:t>
            </a:r>
            <a:r>
              <a:rPr lang="tr-TR" dirty="0" err="1" smtClean="0"/>
              <a:t>nın</a:t>
            </a:r>
            <a:r>
              <a:rPr lang="tr-TR" dirty="0" smtClean="0"/>
              <a:t> dezavantajları ise ; </a:t>
            </a:r>
          </a:p>
          <a:p>
            <a:pPr marL="109728" indent="0">
              <a:buNone/>
            </a:pPr>
            <a:r>
              <a:rPr lang="tr-TR" dirty="0" smtClean="0"/>
              <a:t>-Önceki işlemler altındaki </a:t>
            </a:r>
            <a:r>
              <a:rPr lang="tr-TR" dirty="0" err="1" smtClean="0"/>
              <a:t>performasın</a:t>
            </a:r>
            <a:r>
              <a:rPr lang="tr-TR" dirty="0" smtClean="0"/>
              <a:t> daha sonraki işlem koşullarındaki performansı etkilemesidir.</a:t>
            </a:r>
          </a:p>
          <a:p>
            <a:pPr marL="109728" indent="0">
              <a:buNone/>
            </a:pPr>
            <a:r>
              <a:rPr lang="tr-TR" dirty="0" smtClean="0"/>
              <a:t>-Dış geçerlilik , ön testin denekler üzerindeki olası uyarıcı etkisi nedeniyle bir miktar düşer .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0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4726" y="1124744"/>
            <a:ext cx="8229600" cy="1066800"/>
          </a:xfrm>
        </p:spPr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GERÇEK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heavy" dirty="0">
                <a:solidFill>
                  <a:schemeClr val="tx2">
                    <a:lumMod val="75000"/>
                  </a:schemeClr>
                </a:solidFill>
              </a:rPr>
              <a:t>2) </a:t>
            </a:r>
            <a:r>
              <a:rPr lang="tr-TR" u="heavy" dirty="0" err="1">
                <a:solidFill>
                  <a:schemeClr val="tx2">
                    <a:lumMod val="75000"/>
                  </a:schemeClr>
                </a:solidFill>
              </a:rPr>
              <a:t>Sontest</a:t>
            </a:r>
            <a:r>
              <a:rPr lang="tr-TR" u="heavy" dirty="0">
                <a:solidFill>
                  <a:schemeClr val="tx2">
                    <a:lumMod val="75000"/>
                  </a:schemeClr>
                </a:solidFill>
              </a:rPr>
              <a:t> Kontrol Gruplu </a:t>
            </a:r>
            <a:r>
              <a:rPr lang="tr-TR" u="heavy" dirty="0" err="1">
                <a:solidFill>
                  <a:schemeClr val="tx2">
                    <a:lumMod val="75000"/>
                  </a:schemeClr>
                </a:solidFill>
              </a:rPr>
              <a:t>Seçkisiz</a:t>
            </a:r>
            <a:r>
              <a:rPr lang="tr-TR" u="heavy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u="heavy" dirty="0" smtClean="0">
                <a:solidFill>
                  <a:schemeClr val="tx2">
                    <a:lumMod val="75000"/>
                  </a:schemeClr>
                </a:solidFill>
              </a:rPr>
              <a:t>Desen:</a:t>
            </a:r>
          </a:p>
          <a:p>
            <a:pPr marL="109728" indent="0">
              <a:buNone/>
            </a:pPr>
            <a:r>
              <a:rPr lang="tr-TR" dirty="0" smtClean="0"/>
              <a:t>Bu desenin bir önceki desenden tek farkı , uygulama öncesinde bağımlı değişkene ait ölçümler yapılması amacıyla </a:t>
            </a:r>
            <a:r>
              <a:rPr lang="tr-TR" dirty="0" err="1" smtClean="0"/>
              <a:t>öntestin</a:t>
            </a:r>
            <a:r>
              <a:rPr lang="tr-TR" dirty="0" smtClean="0"/>
              <a:t> yapılmamasıdır.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75" y="4565819"/>
            <a:ext cx="508151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GERÇEK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r-TR" u="heavy" dirty="0">
                <a:solidFill>
                  <a:schemeClr val="tx2">
                    <a:lumMod val="75000"/>
                  </a:schemeClr>
                </a:solidFill>
              </a:rPr>
              <a:t>3) Eşleştirilmiş </a:t>
            </a:r>
            <a:r>
              <a:rPr lang="tr-TR" u="heavy" dirty="0" err="1">
                <a:solidFill>
                  <a:schemeClr val="tx2">
                    <a:lumMod val="75000"/>
                  </a:schemeClr>
                </a:solidFill>
              </a:rPr>
              <a:t>Seçkisiz</a:t>
            </a:r>
            <a:r>
              <a:rPr lang="tr-TR" u="heavy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u="heavy" dirty="0" smtClean="0">
                <a:solidFill>
                  <a:schemeClr val="tx2">
                    <a:lumMod val="75000"/>
                  </a:schemeClr>
                </a:solidFill>
              </a:rPr>
              <a:t>Desen: </a:t>
            </a:r>
            <a:r>
              <a:rPr lang="tr-TR" dirty="0" smtClean="0"/>
              <a:t> </a:t>
            </a:r>
            <a:r>
              <a:rPr lang="tr-TR" dirty="0"/>
              <a:t>Bu desen denek gruplarının denk olma olasılığını artırmak amacıyla kullanılır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r>
              <a:rPr lang="tr-TR" dirty="0" smtClean="0"/>
              <a:t>- </a:t>
            </a:r>
            <a:r>
              <a:rPr lang="tr-TR" dirty="0"/>
              <a:t>İlgili Araştırma sonuçları, kuramlar, araştırmacı deneyimleri ya da uzman görüşü alınarak karşılaştırılan belli değişkenler üzerinde denek çiftleri oluşturulur. Daha sonra bu çiftlerdeki denekler </a:t>
            </a:r>
            <a:r>
              <a:rPr lang="tr-TR" dirty="0" err="1"/>
              <a:t>seçkisiz</a:t>
            </a:r>
            <a:r>
              <a:rPr lang="tr-TR" dirty="0"/>
              <a:t> bir şekilde deney ve kontrol grubuna atanırlar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MR</a:t>
            </a:r>
            <a:r>
              <a:rPr lang="tr-TR" dirty="0" smtClean="0"/>
              <a:t> </a:t>
            </a:r>
            <a:r>
              <a:rPr lang="tr-TR" dirty="0"/>
              <a:t>sembolü deneklerin eşleştirilmiş olduğunu ve gruplara </a:t>
            </a:r>
            <a:r>
              <a:rPr lang="tr-TR" dirty="0" err="1"/>
              <a:t>seçkisiz</a:t>
            </a:r>
            <a:r>
              <a:rPr lang="tr-TR" dirty="0"/>
              <a:t> atandığını gösterir.</a:t>
            </a:r>
            <a:endParaRPr lang="tr-TR" u="heavy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tr-TR" u="heavy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7820"/>
            <a:ext cx="813690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68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YARI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u="heavy" dirty="0" smtClean="0">
                <a:solidFill>
                  <a:schemeClr val="accent1">
                    <a:lumMod val="50000"/>
                  </a:schemeClr>
                </a:solidFill>
              </a:rPr>
              <a:t>1)Eşleştirilmiş Desen:</a:t>
            </a:r>
          </a:p>
          <a:p>
            <a:pPr marL="109728" indent="0">
              <a:buNone/>
            </a:pPr>
            <a:r>
              <a:rPr lang="tr-TR" dirty="0"/>
              <a:t>-</a:t>
            </a:r>
            <a:r>
              <a:rPr lang="tr-TR" dirty="0" smtClean="0"/>
              <a:t>Bu </a:t>
            </a:r>
            <a:r>
              <a:rPr lang="tr-TR" dirty="0"/>
              <a:t>desende gruplar belli değişkenler üzerinden eşleştirilmeye </a:t>
            </a:r>
            <a:r>
              <a:rPr lang="tr-TR" dirty="0" smtClean="0"/>
              <a:t>çalışır.</a:t>
            </a:r>
          </a:p>
          <a:p>
            <a:pPr marL="109728" indent="0">
              <a:buNone/>
            </a:pPr>
            <a:r>
              <a:rPr lang="tr-TR" dirty="0"/>
              <a:t>-</a:t>
            </a:r>
            <a:r>
              <a:rPr lang="tr-TR" dirty="0" err="1" smtClean="0"/>
              <a:t>Seçkisiz</a:t>
            </a:r>
            <a:r>
              <a:rPr lang="tr-TR" dirty="0"/>
              <a:t> </a:t>
            </a:r>
            <a:r>
              <a:rPr lang="tr-TR" dirty="0" smtClean="0"/>
              <a:t>atama </a:t>
            </a:r>
            <a:r>
              <a:rPr lang="tr-TR" dirty="0"/>
              <a:t>kullanılmaz</a:t>
            </a:r>
            <a:r>
              <a:rPr lang="tr-TR" dirty="0" smtClean="0"/>
              <a:t>.</a:t>
            </a:r>
            <a:endParaRPr lang="tr-TR" dirty="0"/>
          </a:p>
          <a:p>
            <a:pPr marL="109728" indent="0">
              <a:buNone/>
            </a:pPr>
            <a:r>
              <a:rPr lang="tr-TR" dirty="0" smtClean="0"/>
              <a:t>-Eşleştirme </a:t>
            </a:r>
            <a:r>
              <a:rPr lang="tr-TR" dirty="0"/>
              <a:t>grupların denk olduğunu göstermez ancak </a:t>
            </a:r>
            <a:r>
              <a:rPr lang="tr-TR" dirty="0" err="1"/>
              <a:t>seçkisiz</a:t>
            </a:r>
            <a:r>
              <a:rPr lang="tr-TR" dirty="0"/>
              <a:t> atamanın yapılmayacağı durumlarda iyi bir alternatiftir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r>
              <a:rPr lang="tr-TR" dirty="0" smtClean="0"/>
              <a:t>-Bazı </a:t>
            </a:r>
            <a:r>
              <a:rPr lang="tr-TR" dirty="0"/>
              <a:t>durumlarda deney öncesinde </a:t>
            </a:r>
            <a:r>
              <a:rPr lang="tr-TR" dirty="0" err="1"/>
              <a:t>öntest</a:t>
            </a:r>
            <a:r>
              <a:rPr lang="tr-TR" dirty="0"/>
              <a:t> uygulanırken bazı durumlarda uygulanmaz.</a:t>
            </a:r>
          </a:p>
        </p:txBody>
      </p:sp>
    </p:spTree>
    <p:extLst>
      <p:ext uri="{BB962C8B-B14F-4D97-AF65-F5344CB8AC3E}">
        <p14:creationId xmlns:p14="http://schemas.microsoft.com/office/powerpoint/2010/main" val="14815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066800"/>
          </a:xfrm>
        </p:spPr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YARI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0" y="2098183"/>
            <a:ext cx="6067787" cy="255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YARI DENEYSEL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u="heavy" dirty="0" smtClean="0">
                <a:solidFill>
                  <a:schemeClr val="accent1">
                    <a:lumMod val="75000"/>
                  </a:schemeClr>
                </a:solidFill>
              </a:rPr>
              <a:t>2)Zaman Serisi Desen :</a:t>
            </a:r>
            <a:r>
              <a:rPr lang="tr-TR" dirty="0"/>
              <a:t>Zaman dizileri </a:t>
            </a:r>
            <a:r>
              <a:rPr lang="tr-TR" dirty="0" smtClean="0"/>
              <a:t>deseninde tek </a:t>
            </a:r>
            <a:r>
              <a:rPr lang="tr-TR" dirty="0"/>
              <a:t>grup üzerinde deney öncesinde </a:t>
            </a:r>
            <a:r>
              <a:rPr lang="tr-TR" dirty="0" smtClean="0"/>
              <a:t>ve sonrasında </a:t>
            </a:r>
            <a:r>
              <a:rPr lang="tr-TR" dirty="0"/>
              <a:t>bir çok test uygulanır. </a:t>
            </a:r>
            <a:r>
              <a:rPr lang="tr-TR" dirty="0" smtClean="0"/>
              <a:t> </a:t>
            </a:r>
            <a:r>
              <a:rPr lang="tr-TR" dirty="0"/>
              <a:t>Zamana bağlı değişimi göstermek için çizgi grafiği </a:t>
            </a:r>
            <a:r>
              <a:rPr lang="tr-TR" dirty="0" smtClean="0"/>
              <a:t>kullanılır.</a:t>
            </a:r>
          </a:p>
          <a:p>
            <a:r>
              <a:rPr lang="tr-TR" dirty="0" smtClean="0"/>
              <a:t>Grafiğin yatay(X) ekseni zaman , dikey(Y) eksen ise ölçülen bağımlı değişkene ait değerleri </a:t>
            </a:r>
            <a:r>
              <a:rPr lang="tr-TR" dirty="0" err="1" smtClean="0"/>
              <a:t>gösterir..Deneklerin</a:t>
            </a:r>
            <a:r>
              <a:rPr lang="tr-TR" dirty="0" smtClean="0"/>
              <a:t> zaman ve bağımlı değişkene ait puanları grafikte çakıştırılır, sonra da çizgilerle </a:t>
            </a:r>
            <a:r>
              <a:rPr lang="tr-TR" dirty="0" err="1" smtClean="0"/>
              <a:t>birleştirilir.Böylece</a:t>
            </a:r>
            <a:r>
              <a:rPr lang="tr-TR" dirty="0" smtClean="0"/>
              <a:t> bağımlı değişkene ait ölçülerin zaman içinde değişip değişmediği gözlemlenir.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6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DENEYSEL ARAŞTIRMALARIN ÖZELLİKLERİ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Deneysel araştırmaların iki temel koşulu vardır ;</a:t>
            </a:r>
          </a:p>
          <a:p>
            <a:pPr marL="109728" indent="0">
              <a:buNone/>
            </a:pPr>
            <a:r>
              <a:rPr lang="tr-TR" dirty="0" smtClean="0"/>
              <a:t> 1)Bağımlı değişken üzerindeki etkileri karşılaştırılan ve bağımsız değişkeni tanımlayan en az iki farklı koşulun olması </a:t>
            </a:r>
          </a:p>
          <a:p>
            <a:pPr marL="109728" indent="0">
              <a:buNone/>
            </a:pPr>
            <a:r>
              <a:rPr lang="tr-TR" dirty="0" smtClean="0"/>
              <a:t>2) Bağımsız değişkenin araştırmacı tarafından doğrudan manipüle edilmesi </a:t>
            </a:r>
          </a:p>
        </p:txBody>
      </p:sp>
    </p:spTree>
    <p:extLst>
      <p:ext uri="{BB962C8B-B14F-4D97-AF65-F5344CB8AC3E}">
        <p14:creationId xmlns:p14="http://schemas.microsoft.com/office/powerpoint/2010/main" val="37325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FAKTÖRYEL</a:t>
            </a:r>
            <a:r>
              <a:rPr lang="tr-TR" dirty="0" smtClean="0"/>
              <a:t>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"/>
              </a:rPr>
              <a:t>Bağımlı değişken üzerinde aynı zamanda </a:t>
            </a:r>
            <a:r>
              <a:rPr lang="tr-TR" dirty="0" smtClean="0">
                <a:latin typeface="Arial"/>
              </a:rPr>
              <a:t>iki </a:t>
            </a:r>
            <a:r>
              <a:rPr lang="tr-TR" dirty="0">
                <a:latin typeface="Arial"/>
              </a:rPr>
              <a:t>ya da daha fazla bağımsız </a:t>
            </a:r>
            <a:r>
              <a:rPr lang="tr-TR" dirty="0" smtClean="0">
                <a:latin typeface="Arial"/>
              </a:rPr>
              <a:t>değişkenin(faktörün</a:t>
            </a:r>
            <a:r>
              <a:rPr lang="tr-TR" dirty="0">
                <a:latin typeface="Arial"/>
              </a:rPr>
              <a:t>) etkilerinin </a:t>
            </a:r>
            <a:r>
              <a:rPr lang="tr-TR" dirty="0" smtClean="0">
                <a:latin typeface="Arial"/>
              </a:rPr>
              <a:t> incelenmesine </a:t>
            </a:r>
            <a:r>
              <a:rPr lang="tr-TR" dirty="0">
                <a:latin typeface="Arial"/>
              </a:rPr>
              <a:t>olanak tanıyan </a:t>
            </a:r>
            <a:r>
              <a:rPr lang="tr-TR" dirty="0" smtClean="0">
                <a:latin typeface="Arial"/>
              </a:rPr>
              <a:t>desenlerdir. </a:t>
            </a:r>
            <a:endParaRPr lang="tr-TR" dirty="0">
              <a:latin typeface="Arial"/>
            </a:endParaRPr>
          </a:p>
          <a:p>
            <a:r>
              <a:rPr lang="tr-TR" dirty="0" smtClean="0">
                <a:latin typeface="Arial"/>
              </a:rPr>
              <a:t>Gruplar arası</a:t>
            </a:r>
            <a:endParaRPr lang="tr-TR" dirty="0">
              <a:latin typeface="Arial"/>
            </a:endParaRPr>
          </a:p>
          <a:p>
            <a:r>
              <a:rPr lang="tr-TR" dirty="0" smtClean="0">
                <a:latin typeface="Arial"/>
              </a:rPr>
              <a:t>Gruplar içi</a:t>
            </a:r>
          </a:p>
          <a:p>
            <a:r>
              <a:rPr lang="tr-TR" dirty="0" smtClean="0">
                <a:latin typeface="Arial"/>
              </a:rPr>
              <a:t>Karışık faktöriyel desenler olarak sıralanabilirler.</a:t>
            </a:r>
            <a:endParaRPr lang="tr-TR" dirty="0">
              <a:latin typeface="Arial"/>
            </a:endParaRPr>
          </a:p>
          <a:p>
            <a:pPr marL="109728" indent="0">
              <a:buNone/>
            </a:pPr>
            <a:r>
              <a:rPr lang="tr-TR" dirty="0">
                <a:latin typeface="Arial"/>
              </a:rPr>
              <a:t> </a:t>
            </a:r>
            <a:r>
              <a:rPr lang="tr-TR" dirty="0" smtClean="0">
                <a:latin typeface="Arial"/>
              </a:rPr>
              <a:t>   </a:t>
            </a:r>
            <a:endParaRPr lang="tr-TR" dirty="0">
              <a:latin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49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FAKTÖRİYEL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u="heavy" dirty="0" smtClean="0">
                <a:solidFill>
                  <a:schemeClr val="tx2">
                    <a:lumMod val="75000"/>
                  </a:schemeClr>
                </a:solidFill>
              </a:rPr>
              <a:t>Gruplar İçi Faktöriyel Desenler: </a:t>
            </a:r>
            <a:endParaRPr lang="tr-TR" dirty="0" smtClean="0"/>
          </a:p>
          <a:p>
            <a:r>
              <a:rPr lang="tr-TR" dirty="0">
                <a:latin typeface="Arial"/>
              </a:rPr>
              <a:t>Birden fazla ilişkili ölçümün </a:t>
            </a:r>
            <a:r>
              <a:rPr lang="tr-TR" dirty="0" smtClean="0">
                <a:latin typeface="Arial"/>
              </a:rPr>
              <a:t>karşılaştırılır</a:t>
            </a:r>
            <a:endParaRPr lang="tr-TR" dirty="0">
              <a:latin typeface="Arial"/>
            </a:endParaRPr>
          </a:p>
          <a:p>
            <a:pPr marL="109728" indent="0">
              <a:buNone/>
            </a:pPr>
            <a:endParaRPr lang="tr-TR" dirty="0">
              <a:latin typeface="Arial"/>
            </a:endParaRPr>
          </a:p>
          <a:p>
            <a:r>
              <a:rPr lang="tr-TR" dirty="0">
                <a:latin typeface="Arial"/>
              </a:rPr>
              <a:t>Birden fazla bağımsız </a:t>
            </a:r>
            <a:r>
              <a:rPr lang="tr-TR" dirty="0" smtClean="0">
                <a:latin typeface="Arial"/>
              </a:rPr>
              <a:t>değişken vardır.</a:t>
            </a:r>
            <a:endParaRPr lang="tr-TR" dirty="0">
              <a:latin typeface="Arial"/>
            </a:endParaRPr>
          </a:p>
          <a:p>
            <a:pPr marL="109728" indent="0">
              <a:buNone/>
            </a:pPr>
            <a:endParaRPr lang="tr-TR" dirty="0">
              <a:latin typeface="Arial"/>
            </a:endParaRPr>
          </a:p>
          <a:p>
            <a:r>
              <a:rPr lang="tr-TR" dirty="0">
                <a:latin typeface="Arial"/>
              </a:rPr>
              <a:t>Çok </a:t>
            </a:r>
            <a:r>
              <a:rPr lang="tr-TR" dirty="0" smtClean="0">
                <a:latin typeface="Arial"/>
              </a:rPr>
              <a:t>ölçüm yapılır</a:t>
            </a:r>
            <a:endParaRPr lang="tr-TR" dirty="0">
              <a:latin typeface="Arial"/>
            </a:endParaRPr>
          </a:p>
          <a:p>
            <a:endParaRPr lang="tr-TR" dirty="0">
              <a:latin typeface="Arial"/>
            </a:endParaRPr>
          </a:p>
          <a:p>
            <a:r>
              <a:rPr lang="tr-TR" dirty="0">
                <a:latin typeface="Arial"/>
              </a:rPr>
              <a:t>Grubun farklı ölçümlerini </a:t>
            </a:r>
            <a:r>
              <a:rPr lang="tr-TR" dirty="0" smtClean="0">
                <a:latin typeface="Arial"/>
              </a:rPr>
              <a:t>karşılaştırılır.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28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444D26"/>
                </a:solidFill>
              </a:rPr>
              <a:t>FAKTÖRYEL</a:t>
            </a:r>
            <a:r>
              <a:rPr lang="tr-TR" dirty="0">
                <a:solidFill>
                  <a:srgbClr val="444D26"/>
                </a:solidFill>
              </a:rPr>
              <a:t>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r-TR" u="heavy" dirty="0" smtClean="0">
                <a:solidFill>
                  <a:schemeClr val="accent1">
                    <a:lumMod val="50000"/>
                  </a:schemeClr>
                </a:solidFill>
              </a:rPr>
              <a:t>Gruplar arası Faktöriyel Desenler : </a:t>
            </a:r>
            <a:endParaRPr lang="tr-TR" dirty="0"/>
          </a:p>
          <a:p>
            <a:pPr marL="109728" indent="0">
              <a:buNone/>
            </a:pPr>
            <a:r>
              <a:rPr lang="tr-TR" dirty="0" smtClean="0">
                <a:latin typeface="Arial"/>
              </a:rPr>
              <a:t>   Birden </a:t>
            </a:r>
            <a:r>
              <a:rPr lang="tr-TR" dirty="0">
                <a:latin typeface="Arial"/>
              </a:rPr>
              <a:t>fazla grubun </a:t>
            </a:r>
            <a:r>
              <a:rPr lang="tr-TR" dirty="0" smtClean="0">
                <a:latin typeface="Arial"/>
              </a:rPr>
              <a:t>karşılaştırılır</a:t>
            </a:r>
            <a:endParaRPr lang="tr-TR" dirty="0">
              <a:latin typeface="Arial"/>
            </a:endParaRPr>
          </a:p>
          <a:p>
            <a:pPr marL="109728" indent="0">
              <a:buNone/>
            </a:pPr>
            <a:endParaRPr lang="tr-TR" dirty="0">
              <a:latin typeface="Arial"/>
            </a:endParaRPr>
          </a:p>
          <a:p>
            <a:r>
              <a:rPr lang="tr-TR" dirty="0">
                <a:latin typeface="Arial"/>
              </a:rPr>
              <a:t>Birden fazla bağımsız değişken </a:t>
            </a:r>
            <a:r>
              <a:rPr lang="tr-TR" dirty="0" smtClean="0">
                <a:latin typeface="Arial"/>
              </a:rPr>
              <a:t>vardır.</a:t>
            </a:r>
            <a:endParaRPr lang="tr-TR" dirty="0">
              <a:latin typeface="Arial"/>
            </a:endParaRPr>
          </a:p>
          <a:p>
            <a:endParaRPr lang="tr-TR" dirty="0">
              <a:latin typeface="Arial"/>
            </a:endParaRPr>
          </a:p>
          <a:p>
            <a:r>
              <a:rPr lang="tr-TR" dirty="0">
                <a:latin typeface="Arial"/>
              </a:rPr>
              <a:t>Tek </a:t>
            </a:r>
            <a:r>
              <a:rPr lang="tr-TR" dirty="0" smtClean="0">
                <a:latin typeface="Arial"/>
              </a:rPr>
              <a:t>ölçüm yapılır.</a:t>
            </a:r>
            <a:endParaRPr lang="tr-TR" dirty="0">
              <a:latin typeface="Arial"/>
            </a:endParaRPr>
          </a:p>
          <a:p>
            <a:pPr marL="109728" indent="0">
              <a:buNone/>
            </a:pPr>
            <a:endParaRPr lang="tr-TR" dirty="0">
              <a:latin typeface="Arial"/>
            </a:endParaRPr>
          </a:p>
          <a:p>
            <a:pPr marL="109728" indent="0">
              <a:buNone/>
            </a:pPr>
            <a:endParaRPr lang="tr-TR" dirty="0">
              <a:latin typeface="Arial"/>
            </a:endParaRPr>
          </a:p>
          <a:p>
            <a:pPr marL="109728" indent="0">
              <a:buNone/>
            </a:pPr>
            <a:endParaRPr lang="tr-TR" dirty="0" smtClean="0"/>
          </a:p>
          <a:p>
            <a:pPr marL="109728" indent="0">
              <a:buNone/>
            </a:pPr>
            <a:endParaRPr lang="tr-TR" dirty="0" smtClean="0"/>
          </a:p>
          <a:p>
            <a:pPr marL="109728" indent="0">
              <a:buNone/>
            </a:pPr>
            <a:endParaRPr lang="tr-TR" u="heavy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4078" indent="-514350">
              <a:buAutoNum type="arabicParenR"/>
            </a:pPr>
            <a:endParaRPr lang="tr-TR" u="heavy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4078" indent="-514350">
              <a:buAutoNum type="arabicParenR"/>
            </a:pPr>
            <a:endParaRPr lang="tr-TR" u="heav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FAKTÖRİYEL DESENLER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heavy" dirty="0" smtClean="0">
                <a:solidFill>
                  <a:schemeClr val="tx2">
                    <a:lumMod val="75000"/>
                  </a:schemeClr>
                </a:solidFill>
              </a:rPr>
              <a:t>Karışık Desenler: </a:t>
            </a:r>
            <a:r>
              <a:rPr lang="tr-TR" dirty="0" smtClean="0"/>
              <a:t>Bağımlı değişken üzerinde etkisi incelenen en az iki bağımsız vardır. Bunlardan biri  farklı deneysel işlem koşullarını , diğeri ise deneklerin farklı zamanlardaki tekrarlı ölçümlerini tanımlar.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95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Deneysel Araştırmaların Yürütülmesinde Dikkat Edilmesi Gerekenler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   Uygulamanın güvenirliliği kontrol edilmelidir.</a:t>
            </a:r>
          </a:p>
          <a:p>
            <a:endParaRPr lang="tr-TR" dirty="0"/>
          </a:p>
          <a:p>
            <a:r>
              <a:rPr lang="tr-TR" dirty="0" smtClean="0"/>
              <a:t>    Planlanan işlemlerin uygulama sürecinde yerine getirilip getirilmediğini incelemek için kontrol listesi hazırlanabilir.</a:t>
            </a:r>
          </a:p>
          <a:p>
            <a:endParaRPr lang="tr-TR" dirty="0"/>
          </a:p>
          <a:p>
            <a:r>
              <a:rPr lang="tr-TR" dirty="0" smtClean="0"/>
              <a:t>   Araştırmanın iç geçerliliğini tehdit eden faktörlerinde uygulama öncesi ve süresince kontrol edilmesi gerekir.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Şeritli Sağ Ok 3"/>
          <p:cNvSpPr/>
          <p:nvPr/>
        </p:nvSpPr>
        <p:spPr>
          <a:xfrm>
            <a:off x="611560" y="2334036"/>
            <a:ext cx="576064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Şeritli Sağ Ok 4"/>
          <p:cNvSpPr/>
          <p:nvPr/>
        </p:nvSpPr>
        <p:spPr>
          <a:xfrm>
            <a:off x="611560" y="3298275"/>
            <a:ext cx="576064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Şeritli Sağ Ok 5"/>
          <p:cNvSpPr/>
          <p:nvPr/>
        </p:nvSpPr>
        <p:spPr>
          <a:xfrm>
            <a:off x="518635" y="5093847"/>
            <a:ext cx="648072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7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 </a:t>
            </a:r>
            <a:r>
              <a:rPr lang="tr-TR" dirty="0" err="1" smtClean="0"/>
              <a:t>DENEKLİ</a:t>
            </a:r>
            <a:r>
              <a:rPr lang="tr-TR" dirty="0" smtClean="0"/>
              <a:t> ARAŞTIRMA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92D050"/>
                </a:solidFill>
              </a:rPr>
              <a:t>Tek </a:t>
            </a:r>
            <a:r>
              <a:rPr lang="tr-TR" dirty="0" err="1" smtClean="0">
                <a:solidFill>
                  <a:srgbClr val="92D050"/>
                </a:solidFill>
              </a:rPr>
              <a:t>Denekli</a:t>
            </a:r>
            <a:r>
              <a:rPr lang="tr-TR" dirty="0" smtClean="0">
                <a:solidFill>
                  <a:srgbClr val="92D050"/>
                </a:solidFill>
              </a:rPr>
              <a:t> Araştırma Nedir ? </a:t>
            </a:r>
          </a:p>
          <a:p>
            <a:pPr marL="109728" indent="0">
              <a:buNone/>
            </a:pPr>
            <a:r>
              <a:rPr lang="tr-TR" dirty="0" smtClean="0">
                <a:latin typeface="Arial"/>
              </a:rPr>
              <a:t>- Sadece </a:t>
            </a:r>
            <a:r>
              <a:rPr lang="tr-TR" dirty="0">
                <a:latin typeface="Arial"/>
              </a:rPr>
              <a:t>bir deneye ilişkin </a:t>
            </a:r>
            <a:r>
              <a:rPr lang="tr-TR" dirty="0" smtClean="0">
                <a:latin typeface="Arial"/>
              </a:rPr>
              <a:t>bulguların    yorumlandığı </a:t>
            </a:r>
            <a:r>
              <a:rPr lang="tr-TR" dirty="0">
                <a:latin typeface="Arial"/>
              </a:rPr>
              <a:t>araştırmalardır</a:t>
            </a:r>
            <a:r>
              <a:rPr lang="tr-TR" dirty="0" smtClean="0">
                <a:latin typeface="Arial"/>
              </a:rPr>
              <a:t>.</a:t>
            </a:r>
            <a:endParaRPr lang="tr-TR" dirty="0">
              <a:latin typeface="Arial"/>
            </a:endParaRPr>
          </a:p>
          <a:p>
            <a:pPr marL="109728" indent="0">
              <a:buNone/>
            </a:pPr>
            <a:r>
              <a:rPr lang="tr-TR" dirty="0">
                <a:latin typeface="Arial"/>
              </a:rPr>
              <a:t>-</a:t>
            </a:r>
            <a:r>
              <a:rPr lang="tr-TR" dirty="0" smtClean="0">
                <a:latin typeface="Arial"/>
              </a:rPr>
              <a:t> Yarı </a:t>
            </a:r>
            <a:r>
              <a:rPr lang="tr-TR" dirty="0">
                <a:latin typeface="Arial"/>
              </a:rPr>
              <a:t>deneysel bir araştırma türüdür.</a:t>
            </a:r>
          </a:p>
          <a:p>
            <a:pPr marL="109728" indent="0">
              <a:buNone/>
            </a:pPr>
            <a:r>
              <a:rPr lang="tr-TR" dirty="0" smtClean="0">
                <a:latin typeface="Arial"/>
              </a:rPr>
              <a:t>- Değişimlerin </a:t>
            </a:r>
            <a:r>
              <a:rPr lang="tr-TR" dirty="0">
                <a:latin typeface="Arial"/>
              </a:rPr>
              <a:t>grafiklerle incelendiği bir zaman </a:t>
            </a:r>
          </a:p>
          <a:p>
            <a:pPr marL="109728" indent="0">
              <a:buNone/>
            </a:pPr>
            <a:r>
              <a:rPr lang="tr-TR" dirty="0">
                <a:latin typeface="Arial"/>
              </a:rPr>
              <a:t>serisi çalışması olarak da tanımlanabilir.</a:t>
            </a:r>
          </a:p>
          <a:p>
            <a:endParaRPr lang="tr-T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43000"/>
            <a:ext cx="8219256" cy="1066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TEK </a:t>
            </a:r>
            <a:r>
              <a:rPr lang="tr-TR" dirty="0" err="1" smtClean="0"/>
              <a:t>DENEKLİ</a:t>
            </a:r>
            <a:r>
              <a:rPr lang="tr-TR" dirty="0" smtClean="0"/>
              <a:t> ARAŞTIRMANIN TÜRLERİ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dirty="0" smtClean="0"/>
              <a:t>Tek </a:t>
            </a:r>
            <a:r>
              <a:rPr lang="tr-TR" dirty="0" err="1" smtClean="0"/>
              <a:t>denekli</a:t>
            </a:r>
            <a:r>
              <a:rPr lang="tr-TR" dirty="0" smtClean="0"/>
              <a:t> araştırmanın </a:t>
            </a:r>
            <a:r>
              <a:rPr lang="tr-TR" dirty="0" err="1" smtClean="0"/>
              <a:t>türleri,araştırmanın</a:t>
            </a:r>
            <a:r>
              <a:rPr lang="tr-TR" dirty="0" smtClean="0"/>
              <a:t> değişkenleri ve bu değişkenlerin değiştirilmesi, kaldırılması ya da oluşturulması için deneysel işlemlerin nasıl uygulanacağına göre değişir.</a:t>
            </a:r>
          </a:p>
          <a:p>
            <a:r>
              <a:rPr lang="tr-TR" dirty="0" smtClean="0"/>
              <a:t>Bu tür desenlerde ;</a:t>
            </a:r>
          </a:p>
          <a:p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tr-TR" dirty="0" smtClean="0"/>
              <a:t> başlama düzeyini</a:t>
            </a:r>
          </a:p>
          <a:p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B </a:t>
            </a:r>
            <a:r>
              <a:rPr lang="tr-TR" dirty="0" smtClean="0"/>
              <a:t>ise deneysel işlem aşamasını gösterir </a:t>
            </a:r>
          </a:p>
          <a:p>
            <a:r>
              <a:rPr lang="tr-TR" dirty="0" smtClean="0"/>
              <a:t>Araştırmanın amacına göre kullanılabilecek bir çok AB deseni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38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444D26"/>
                </a:solidFill>
              </a:rPr>
              <a:t>TEK </a:t>
            </a:r>
            <a:r>
              <a:rPr lang="tr-TR" sz="3600" dirty="0" err="1">
                <a:solidFill>
                  <a:srgbClr val="444D26"/>
                </a:solidFill>
              </a:rPr>
              <a:t>DENEKLİ</a:t>
            </a:r>
            <a:r>
              <a:rPr lang="tr-TR" sz="3600" dirty="0">
                <a:solidFill>
                  <a:srgbClr val="444D26"/>
                </a:solidFill>
              </a:rPr>
              <a:t> ARAŞTIRMANIN TÜRLERİ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dirty="0" smtClean="0"/>
              <a:t> AB DESENİ</a:t>
            </a:r>
          </a:p>
          <a:p>
            <a:r>
              <a:rPr lang="tr-TR" dirty="0" smtClean="0"/>
              <a:t>ABA DESENİ</a:t>
            </a:r>
          </a:p>
          <a:p>
            <a:r>
              <a:rPr lang="tr-TR" dirty="0" err="1" smtClean="0"/>
              <a:t>ABAB</a:t>
            </a:r>
            <a:r>
              <a:rPr lang="tr-TR" dirty="0" smtClean="0"/>
              <a:t> DESENİ </a:t>
            </a:r>
          </a:p>
          <a:p>
            <a:r>
              <a:rPr lang="tr-TR" dirty="0" err="1" smtClean="0"/>
              <a:t>ABCB</a:t>
            </a:r>
            <a:r>
              <a:rPr lang="tr-TR" dirty="0" smtClean="0"/>
              <a:t> DESENİ</a:t>
            </a:r>
          </a:p>
          <a:p>
            <a:r>
              <a:rPr lang="tr-TR" dirty="0" err="1" smtClean="0"/>
              <a:t>BAB</a:t>
            </a:r>
            <a:r>
              <a:rPr lang="tr-TR" dirty="0" smtClean="0"/>
              <a:t> DESENİ</a:t>
            </a:r>
          </a:p>
          <a:p>
            <a:r>
              <a:rPr lang="tr-TR" dirty="0" smtClean="0"/>
              <a:t>ÇOKLU BAŞLAMA DESENLERİ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20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AB DESENİ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AB deseni iki aşamayı içerir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Birinci aşamada (A) deneğin bağımlı değişken açısından başlama düzeyinin belirlenmesi yapılır.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Bu durum iç geçerlik açısından oldukça önemlidir.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İkinci aşamada (B) deneysel işlem uygulanır. Bağımlı değişkenle ilgili ölçüm alınır.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Elde edilen veriler zaman bağlı değişimi görsel olarak yorumlanır.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AB deseninin uygulanması kolaydır.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Bu desende deneysel işlem kaldırıldığında deneğin eski davranışını gösterip göstermeyeceğinin tekrar kontrol edilmesine imkan vermez.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Bu durum bir neden-sonuç ilişkisinin kurulmasına engeller.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95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AB DESENİ </a:t>
            </a:r>
            <a:endParaRPr lang="tr-T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259228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2376264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Beşgen 8"/>
          <p:cNvSpPr/>
          <p:nvPr/>
        </p:nvSpPr>
        <p:spPr>
          <a:xfrm>
            <a:off x="1547664" y="3861048"/>
            <a:ext cx="2647950" cy="1586865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-A-</a:t>
            </a:r>
            <a:endParaRPr kumimoji="0" lang="tr-T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Başlama Düzeyinin Ölçülmesi Ve Belirlenmesi</a:t>
            </a:r>
            <a:endParaRPr kumimoji="0" lang="tr-T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        </a:t>
            </a:r>
          </a:p>
        </p:txBody>
      </p:sp>
      <p:sp>
        <p:nvSpPr>
          <p:cNvPr id="10" name="Beşgen 9"/>
          <p:cNvSpPr/>
          <p:nvPr/>
        </p:nvSpPr>
        <p:spPr>
          <a:xfrm>
            <a:off x="4942436" y="3861048"/>
            <a:ext cx="2647950" cy="1586865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                               -B-</a:t>
            </a:r>
            <a:endParaRPr kumimoji="0" lang="tr-T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Deneysel İşlemlerin Yapılması Ve Bağımlı  Değişkenin  Ölçülmesi</a:t>
            </a:r>
            <a:endParaRPr kumimoji="0" lang="tr-T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38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1582" y="1143000"/>
            <a:ext cx="8085217" cy="1066800"/>
          </a:xfrm>
        </p:spPr>
        <p:txBody>
          <a:bodyPr/>
          <a:lstStyle/>
          <a:p>
            <a:r>
              <a:rPr lang="tr-TR" sz="3200" dirty="0">
                <a:solidFill>
                  <a:srgbClr val="444D26"/>
                </a:solidFill>
              </a:rPr>
              <a:t>DENEYSEL ARAŞTIRMALARIN ÖZELLİKLERİ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Deneysel araştırma 2 yönü ile diğer tüm yöntemlerden ayrılır ;</a:t>
            </a:r>
          </a:p>
          <a:p>
            <a:pPr marL="109728" indent="0">
              <a:buNone/>
            </a:pPr>
            <a:r>
              <a:rPr lang="tr-TR" dirty="0" smtClean="0"/>
              <a:t>-Bir değişkenin etkilerini gözlemlemede kullanılacak  tek yoldur.</a:t>
            </a:r>
          </a:p>
          <a:p>
            <a:pPr marL="109728" indent="0">
              <a:buNone/>
            </a:pPr>
            <a:r>
              <a:rPr lang="tr-TR" dirty="0" smtClean="0"/>
              <a:t>-Uygun kullanıldığında neden ve sonuç ilişkilerini test eden en geçerli ve güvenli yoldur.</a:t>
            </a:r>
          </a:p>
          <a:p>
            <a:pPr marL="109728" indent="0">
              <a:buNone/>
            </a:pPr>
            <a:r>
              <a:rPr lang="tr-TR" dirty="0" smtClean="0"/>
              <a:t>     Deneysel araştırmayı diğerlerinden ayıran en önemli fark araştırmacının bağımsız değişkenleri manipüle edebilmesidir.</a:t>
            </a:r>
          </a:p>
          <a:p>
            <a:pPr marL="109728" indent="0">
              <a:buNone/>
            </a:pPr>
            <a:endParaRPr lang="tr-TR" dirty="0" smtClean="0"/>
          </a:p>
        </p:txBody>
      </p:sp>
      <p:pic>
        <p:nvPicPr>
          <p:cNvPr id="3075" name="Picture 3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3" y="4964461"/>
            <a:ext cx="421953" cy="4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ABA DESENİ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AB deseninden farkı deneysel işlem sonrasında yeniden başlama düzeyinin ölçülmesidir.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Bu açıdan neden-sonuç ilişkisinin kurulmasını sağlar.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Burada etik sorun; deneysel işlem bittikten sonra tekrar başlama düzeyine gelmesinin beklenmesidir.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Desenin uygulanması için öncelikle bağımlı değişkenle ilgili olarak deneğin başlama düzeyini belirleme aşaması uygulanır.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Ardından kararlı ölçümler elde edilinceye kadar deneysel işlem aşaması uygulanır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20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ABA DESENİ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174443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57" y="2648065"/>
            <a:ext cx="1656184" cy="71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47" y="2622954"/>
            <a:ext cx="15811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2400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72" y="3861048"/>
            <a:ext cx="26701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47" y="3878348"/>
            <a:ext cx="2400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ABAB</a:t>
            </a:r>
            <a:r>
              <a:rPr lang="tr-TR" dirty="0" smtClean="0"/>
              <a:t> DESENİ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tr-TR" dirty="0" err="1">
                <a:latin typeface="RalewayMedium"/>
              </a:rPr>
              <a:t>ABAB</a:t>
            </a:r>
            <a:r>
              <a:rPr lang="tr-TR" dirty="0">
                <a:latin typeface="RalewayMedium"/>
              </a:rPr>
              <a:t> deseni, AB desenindeki işlemlerin bir kez daha tekrar edilmesi ile gerçekleştirilir.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Bu model bağımsız değişkenin etkisi kaldırıldıktan sonra tekrar uygulanması sağlanarak etkisi tekrar gözlemlendiği </a:t>
            </a:r>
            <a:r>
              <a:rPr lang="tr-TR" dirty="0" smtClean="0">
                <a:latin typeface="RalewayMedium"/>
              </a:rPr>
              <a:t>için önemlidir. </a:t>
            </a:r>
            <a:r>
              <a:rPr lang="tr-TR" dirty="0">
                <a:solidFill>
                  <a:srgbClr val="92D050"/>
                </a:solidFill>
                <a:latin typeface="RalewayMedium"/>
              </a:rPr>
              <a:t>neden-sonuç ilişkisinin daha kolay </a:t>
            </a:r>
            <a:r>
              <a:rPr lang="tr-TR" dirty="0" smtClean="0">
                <a:latin typeface="RalewayMedium"/>
              </a:rPr>
              <a:t>Ancak </a:t>
            </a:r>
            <a:r>
              <a:rPr lang="tr-TR" dirty="0">
                <a:latin typeface="RalewayMedium"/>
              </a:rPr>
              <a:t>kısa süreli de olsa bu desende de başlama düzeyine dönme durumu vardır.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Görece olarak ikinci başlama düzeyi birinciye göre daha yüksek çıkacaktır.</a:t>
            </a:r>
            <a:endParaRPr lang="tr-TR" b="0" i="0" dirty="0">
              <a:effectLst/>
              <a:latin typeface="RalewayMedium"/>
            </a:endParaRPr>
          </a:p>
        </p:txBody>
      </p:sp>
    </p:spTree>
    <p:extLst>
      <p:ext uri="{BB962C8B-B14F-4D97-AF65-F5344CB8AC3E}">
        <p14:creationId xmlns:p14="http://schemas.microsoft.com/office/powerpoint/2010/main" val="41525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ABAB</a:t>
            </a:r>
            <a:r>
              <a:rPr lang="tr-TR" dirty="0" smtClean="0"/>
              <a:t> DESENİ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8235"/>
            <a:ext cx="1743607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0" y="2460993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15843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07183"/>
            <a:ext cx="16097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21" y="3786643"/>
            <a:ext cx="202233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93293"/>
            <a:ext cx="218813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79" y="3864806"/>
            <a:ext cx="24018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94" y="3925254"/>
            <a:ext cx="25431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ABCB</a:t>
            </a:r>
            <a:r>
              <a:rPr lang="tr-TR" dirty="0" smtClean="0"/>
              <a:t> DESENİ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dirty="0" err="1"/>
              <a:t>ABCB</a:t>
            </a:r>
            <a:r>
              <a:rPr lang="tr-TR" dirty="0"/>
              <a:t> desenine, dönüşümlü uygulamalar deseni de denir.</a:t>
            </a:r>
          </a:p>
          <a:p>
            <a:r>
              <a:rPr lang="tr-TR" dirty="0"/>
              <a:t>B deneysel işleminden sonra C farklı bir deneysel işlem uygulanır.</a:t>
            </a:r>
          </a:p>
          <a:p>
            <a:r>
              <a:rPr lang="tr-TR" dirty="0"/>
              <a:t>Hangi deneysel işlemin bağımlı değişken üzerindeki etkisi daha fazla olduğu belirlenir.</a:t>
            </a:r>
          </a:p>
          <a:p>
            <a:r>
              <a:rPr lang="tr-TR" dirty="0"/>
              <a:t>Farklı deneysel işlemleri gerektirmesi ve daha fazla veri toplama aracı kullanımını zorunlu kılması açısından dezavantajlıdır.</a:t>
            </a:r>
          </a:p>
        </p:txBody>
      </p:sp>
    </p:spTree>
    <p:extLst>
      <p:ext uri="{BB962C8B-B14F-4D97-AF65-F5344CB8AC3E}">
        <p14:creationId xmlns:p14="http://schemas.microsoft.com/office/powerpoint/2010/main" val="37574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ABCB</a:t>
            </a:r>
            <a:r>
              <a:rPr lang="tr-TR" dirty="0" smtClean="0"/>
              <a:t> DESENİ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1743607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708920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06421"/>
            <a:ext cx="15843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77604"/>
            <a:ext cx="16097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0240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717032"/>
            <a:ext cx="21891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6" y="3832998"/>
            <a:ext cx="25431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10" y="3832998"/>
            <a:ext cx="25415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7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BAB</a:t>
            </a:r>
            <a:r>
              <a:rPr lang="tr-TR" dirty="0" smtClean="0"/>
              <a:t> DESENİ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tr-TR" dirty="0" err="1">
                <a:latin typeface="RalewayMedium"/>
              </a:rPr>
              <a:t>BAB</a:t>
            </a:r>
            <a:r>
              <a:rPr lang="tr-TR" dirty="0">
                <a:latin typeface="RalewayMedium"/>
              </a:rPr>
              <a:t> deseni</a:t>
            </a:r>
            <a:r>
              <a:rPr lang="tr-TR" dirty="0" smtClean="0">
                <a:latin typeface="RalewayMedium"/>
              </a:rPr>
              <a:t>, </a:t>
            </a:r>
            <a:r>
              <a:rPr lang="tr-TR" dirty="0">
                <a:latin typeface="RalewayMedium"/>
              </a:rPr>
              <a:t>acelemiz olduğunda kullanılır.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Burada hemen deneysel işlem uygulanır ve bağımlı değişkenle ilgili ölçümler yapılır.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Deneysel işlem bitirilir ve başlama düzeyi belirlenir.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Tekrar deneysel işlem uygulanır.</a:t>
            </a:r>
          </a:p>
          <a:p>
            <a:pPr>
              <a:buFont typeface="Arial"/>
              <a:buChar char="•"/>
            </a:pPr>
            <a:r>
              <a:rPr lang="tr-TR" dirty="0" smtClean="0">
                <a:latin typeface="RalewayMedium"/>
              </a:rPr>
              <a:t>Bu </a:t>
            </a:r>
            <a:r>
              <a:rPr lang="tr-TR" dirty="0">
                <a:latin typeface="RalewayMedium"/>
              </a:rPr>
              <a:t>desen </a:t>
            </a:r>
            <a:r>
              <a:rPr lang="tr-TR" dirty="0" err="1">
                <a:latin typeface="RalewayMedium"/>
              </a:rPr>
              <a:t>ABAB</a:t>
            </a:r>
            <a:r>
              <a:rPr lang="tr-TR" dirty="0">
                <a:latin typeface="RalewayMedium"/>
              </a:rPr>
              <a:t> desenine göre zayıftır.</a:t>
            </a:r>
          </a:p>
          <a:p>
            <a:pPr>
              <a:buFont typeface="Arial"/>
              <a:buChar char="•"/>
            </a:pPr>
            <a:r>
              <a:rPr lang="tr-TR" dirty="0">
                <a:latin typeface="RalewayMedium"/>
              </a:rPr>
              <a:t>Deneysel işlemin bitirilmesinin ardından deneğin başlama düzeyine dönmesi beklenen bir durumdur ve tekrar başlama düzeyini belirleme aşaması uygulanır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71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ÇOKLU BAŞLAMA DÜZEYİ DESENLERİ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Çoklu başlama desenleri, beceri ve yetenek gibi geliştirilmesi düşünülen bazı kazanımların başlama düzeyine dönülmesinin istenmediği durumlarda kullanılan bir desendir.</a:t>
            </a:r>
          </a:p>
          <a:p>
            <a:r>
              <a:rPr lang="tr-TR" dirty="0" smtClean="0"/>
              <a:t>Bu desenlerde bir bağımsız değişkenin etkisinin birden fazla durumda sınanması amaçlanır.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3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ÇOKLU BAŞLAMA DÜZEYİ DESENLERİ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Bu durumlar ;</a:t>
            </a:r>
          </a:p>
          <a:p>
            <a:r>
              <a:rPr lang="tr-TR" dirty="0"/>
              <a:t> </a:t>
            </a:r>
            <a:r>
              <a:rPr lang="tr-TR" dirty="0" smtClean="0"/>
              <a:t>Aynı desenin farklı denekler üzerindeki etkisi inceleniyorsa </a:t>
            </a:r>
            <a:r>
              <a:rPr lang="tr-TR" dirty="0" smtClean="0">
                <a:solidFill>
                  <a:srgbClr val="92D050"/>
                </a:solidFill>
              </a:rPr>
              <a:t>, denekler arası çoklu başlama deseni</a:t>
            </a:r>
          </a:p>
          <a:p>
            <a:r>
              <a:rPr lang="tr-TR" dirty="0" smtClean="0"/>
              <a:t>Eğer aynı deneysel işlemin farklı davranışlar üzerindeki etkisi inceleniyorsa , </a:t>
            </a:r>
            <a:r>
              <a:rPr lang="tr-TR" dirty="0" smtClean="0">
                <a:solidFill>
                  <a:srgbClr val="92D050"/>
                </a:solidFill>
              </a:rPr>
              <a:t>davranışlar arası çoklu başlama deseni</a:t>
            </a:r>
          </a:p>
          <a:p>
            <a:r>
              <a:rPr lang="tr-TR" dirty="0" smtClean="0"/>
              <a:t>Eğer aynı deneysel işlemin deneğin farklı ortamlarda etkisi inceleniyorsa</a:t>
            </a:r>
            <a:r>
              <a:rPr lang="tr-TR" dirty="0" smtClean="0">
                <a:solidFill>
                  <a:srgbClr val="92D050"/>
                </a:solidFill>
              </a:rPr>
              <a:t>, ortamlar arası çoklu başlama deseni denir.</a:t>
            </a:r>
            <a:endParaRPr lang="tr-T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TEK </a:t>
            </a:r>
            <a:r>
              <a:rPr lang="tr-TR" sz="2800" dirty="0" err="1"/>
              <a:t>DENEKLİ</a:t>
            </a:r>
            <a:r>
              <a:rPr lang="tr-TR" sz="2800" dirty="0"/>
              <a:t> ARAŞTIRMANIN YÜRÜTÜLMESİNDE DİKKAT EDİLMESİ GEREKEN KONULAR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dirty="0"/>
              <a:t>Araştırmaya başlama düzeyinin belirlenmesi ile başlanır , ancak her tek </a:t>
            </a:r>
            <a:r>
              <a:rPr lang="tr-TR" dirty="0" err="1"/>
              <a:t>denekli</a:t>
            </a:r>
            <a:r>
              <a:rPr lang="tr-TR" dirty="0"/>
              <a:t> araştırmada başlama düzeyinin belirlenmesi zorunlu değildir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 </a:t>
            </a:r>
            <a:r>
              <a:rPr lang="tr-TR" dirty="0"/>
              <a:t>Deneysel işlem uygulanır , veriler toplanır , çözümlenir ve yorumlanarak sonuçlara </a:t>
            </a:r>
            <a:r>
              <a:rPr lang="tr-TR" dirty="0" smtClean="0"/>
              <a:t>ulaşılır. Birden fazla grafiğin karşılaştırılacağı durumlarda frekans ve zaman aralıklarının kıyaslama yapılabilmesi için aynı olmasına dikkat edilmelidir.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65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444D26"/>
                </a:solidFill>
              </a:rPr>
              <a:t>DENEYSEL ARAŞTIRMALARIN ÖZELLİKLERİ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Araştırmacı; uygulamanın sürecine , neler olacağına, kime uygulanacağına, neyi kapsayacağına kendisi karar verir.</a:t>
            </a:r>
          </a:p>
          <a:p>
            <a:r>
              <a:rPr lang="tr-TR" dirty="0" smtClean="0"/>
              <a:t>Sunum </a:t>
            </a:r>
            <a:r>
              <a:rPr lang="tr-TR" dirty="0" err="1" smtClean="0"/>
              <a:t>methoduyla</a:t>
            </a:r>
            <a:r>
              <a:rPr lang="tr-TR" dirty="0" smtClean="0"/>
              <a:t> , çeşitli ödevlerle , öğrenme materyalleri ile bağımsız değişkenler çeşitli şekillerde değiştirilebilir.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2990854" cy="1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6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TASARIM VE GELİŞTİRME ARAŞTIRMASI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dirty="0" smtClean="0"/>
              <a:t>Tasarım  ve geliştirme araştırması ; ‘Öğretim </a:t>
            </a:r>
            <a:r>
              <a:rPr lang="tr-TR" dirty="0"/>
              <a:t>amaçlı ya da öğretim </a:t>
            </a:r>
            <a:r>
              <a:rPr lang="tr-TR" dirty="0" smtClean="0"/>
              <a:t>amaçlı olmayan </a:t>
            </a:r>
            <a:r>
              <a:rPr lang="tr-TR" dirty="0"/>
              <a:t>ürünlerin </a:t>
            </a:r>
            <a:r>
              <a:rPr lang="tr-TR" dirty="0" smtClean="0"/>
              <a:t>araçların </a:t>
            </a:r>
            <a:r>
              <a:rPr lang="tr-TR" dirty="0"/>
              <a:t>ve </a:t>
            </a:r>
            <a:r>
              <a:rPr lang="tr-TR" dirty="0" smtClean="0"/>
              <a:t>geliştirme amaçlı </a:t>
            </a:r>
            <a:r>
              <a:rPr lang="tr-TR" dirty="0"/>
              <a:t>yeni modellerin üretilmesi için </a:t>
            </a:r>
            <a:r>
              <a:rPr lang="tr-TR" dirty="0" smtClean="0"/>
              <a:t>gerekli bilimsel </a:t>
            </a:r>
            <a:r>
              <a:rPr lang="tr-TR" dirty="0"/>
              <a:t>kanıtlara dayalı temelleri </a:t>
            </a:r>
            <a:r>
              <a:rPr lang="tr-TR" dirty="0" smtClean="0"/>
              <a:t>oluşturma amacıyla </a:t>
            </a:r>
            <a:r>
              <a:rPr lang="tr-TR" dirty="0"/>
              <a:t>yapılan sistematik tasarım ,</a:t>
            </a:r>
            <a:r>
              <a:rPr lang="tr-TR" dirty="0" smtClean="0"/>
              <a:t>geliştirme ve </a:t>
            </a:r>
            <a:r>
              <a:rPr lang="tr-TR" dirty="0"/>
              <a:t>değerlendirme </a:t>
            </a:r>
            <a:r>
              <a:rPr lang="tr-TR" dirty="0" smtClean="0"/>
              <a:t>çalışmasıdır.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88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444D26"/>
                </a:solidFill>
              </a:rPr>
              <a:t>TASARIM VE GELİŞTİRME ARAŞTIRMASI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tr-TR" dirty="0" smtClean="0"/>
              <a:t>Yeni </a:t>
            </a:r>
            <a:r>
              <a:rPr lang="tr-TR" dirty="0"/>
              <a:t>ürün araç ,model ve süreçler geliştirilir.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Geliştirilen ürün denenerek uygulanabilirliği ortaya konulur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Yeni </a:t>
            </a:r>
            <a:r>
              <a:rPr lang="tr-TR" dirty="0"/>
              <a:t>modellerin üretilmesi için bilimsel kanıtlara dayalı temelleri oluşturma amacıyla yapılır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Hem sahip olduğumuz bilgilerin etkililik ve verimliliğinin gerçek hayattaki yansımalarını görmemizi sağlayan , hem de bu sınama sürecinde yeni bilgilerin üretildiği bir araştırma türüdür.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9442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444D26"/>
                </a:solidFill>
              </a:rPr>
              <a:t>TASARIM VE GELİŞTİRME ARAŞTIRMASI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dirty="0" err="1"/>
              <a:t>TGA</a:t>
            </a:r>
            <a:r>
              <a:rPr lang="tr-TR" dirty="0"/>
              <a:t> iki kategori altında toplanmaktadır: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00B050"/>
                </a:solidFill>
              </a:rPr>
              <a:t>Tip 1:</a:t>
            </a:r>
            <a:r>
              <a:rPr lang="tr-TR" dirty="0"/>
              <a:t> Ürünler ve araçların geliştirilmesiyle</a:t>
            </a:r>
          </a:p>
          <a:p>
            <a:r>
              <a:rPr lang="tr-TR" dirty="0"/>
              <a:t>ilgili araştırmalar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00B050"/>
                </a:solidFill>
              </a:rPr>
              <a:t>Tip </a:t>
            </a:r>
            <a:r>
              <a:rPr lang="tr-TR" dirty="0" err="1">
                <a:solidFill>
                  <a:srgbClr val="00B050"/>
                </a:solidFill>
              </a:rPr>
              <a:t>2</a:t>
            </a:r>
            <a:r>
              <a:rPr lang="tr-TR" dirty="0" err="1"/>
              <a:t>:Tasarım</a:t>
            </a:r>
            <a:r>
              <a:rPr lang="tr-TR" dirty="0"/>
              <a:t> ve geliştirme modellerinin</a:t>
            </a:r>
          </a:p>
          <a:p>
            <a:r>
              <a:rPr lang="tr-TR" dirty="0"/>
              <a:t>geliştirilmesiyle ilgili </a:t>
            </a:r>
            <a:r>
              <a:rPr lang="tr-TR" dirty="0" smtClean="0"/>
              <a:t>araştırmalar</a:t>
            </a: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1885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20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rgbClr val="444D26"/>
                </a:solidFill>
              </a:rPr>
              <a:t>TASARIM VE GELİŞTİRME </a:t>
            </a:r>
            <a:r>
              <a:rPr lang="tr-TR" sz="2800" dirty="0" smtClean="0">
                <a:solidFill>
                  <a:srgbClr val="444D26"/>
                </a:solidFill>
              </a:rPr>
              <a:t>ARAŞTIRMASININ ÖZELLİKLERİ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dirty="0"/>
              <a:t>Ürün ya da model geliştirmeye odaklı </a:t>
            </a:r>
            <a:r>
              <a:rPr lang="tr-TR" dirty="0" smtClean="0"/>
              <a:t>proje çalışmaları </a:t>
            </a:r>
            <a:r>
              <a:rPr lang="tr-TR" dirty="0"/>
              <a:t>için çok uygun bir </a:t>
            </a:r>
            <a:r>
              <a:rPr lang="tr-TR" dirty="0" smtClean="0"/>
              <a:t>araştırma yöntemidir</a:t>
            </a:r>
            <a:r>
              <a:rPr lang="tr-TR" dirty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Tasarım ve geliştirme araştırması tüm </a:t>
            </a:r>
            <a:r>
              <a:rPr lang="tr-TR" dirty="0" smtClean="0"/>
              <a:t>bilim dallarında </a:t>
            </a:r>
            <a:r>
              <a:rPr lang="tr-TR" dirty="0"/>
              <a:t>kullanılabilir.</a:t>
            </a:r>
          </a:p>
          <a:p>
            <a:r>
              <a:rPr lang="tr-TR" dirty="0" smtClean="0"/>
              <a:t> </a:t>
            </a:r>
            <a:r>
              <a:rPr lang="tr-TR" dirty="0"/>
              <a:t>Tasarım geliştirme araştırmalarında hem</a:t>
            </a:r>
          </a:p>
          <a:p>
            <a:pPr marL="109728" indent="0">
              <a:buNone/>
            </a:pPr>
            <a:r>
              <a:rPr lang="tr-TR" dirty="0" smtClean="0"/>
              <a:t>  geliştirme </a:t>
            </a:r>
            <a:r>
              <a:rPr lang="tr-TR" dirty="0"/>
              <a:t>hem de geliştirilen ürün modellerin</a:t>
            </a:r>
          </a:p>
          <a:p>
            <a:pPr marL="109728" indent="0">
              <a:buNone/>
            </a:pPr>
            <a:r>
              <a:rPr lang="tr-TR" dirty="0" smtClean="0"/>
              <a:t>  sınanmasında </a:t>
            </a:r>
            <a:r>
              <a:rPr lang="tr-TR" dirty="0"/>
              <a:t>nitel ve nicel yöntemler birlikte</a:t>
            </a:r>
          </a:p>
          <a:p>
            <a:pPr marL="109728" indent="0">
              <a:buNone/>
            </a:pPr>
            <a:r>
              <a:rPr lang="tr-TR" dirty="0" smtClean="0"/>
              <a:t>  karma </a:t>
            </a:r>
            <a:r>
              <a:rPr lang="tr-TR" dirty="0"/>
              <a:t>yöntem kullanılabilir.</a:t>
            </a:r>
          </a:p>
        </p:txBody>
      </p:sp>
    </p:spTree>
    <p:extLst>
      <p:ext uri="{BB962C8B-B14F-4D97-AF65-F5344CB8AC3E}">
        <p14:creationId xmlns:p14="http://schemas.microsoft.com/office/powerpoint/2010/main" val="572295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TASARIM VE GELİŞTİRME ARAŞTIRMASININ AŞAMALARI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dirty="0"/>
              <a:t>Tasarım ve geliştirme araştırması genel olarak </a:t>
            </a:r>
            <a:r>
              <a:rPr lang="tr-TR" dirty="0" smtClean="0"/>
              <a:t>dört  </a:t>
            </a:r>
            <a:r>
              <a:rPr lang="tr-TR" dirty="0"/>
              <a:t>aşamada (analiz ,tasarım geliştirme </a:t>
            </a:r>
            <a:r>
              <a:rPr lang="tr-TR" dirty="0" smtClean="0"/>
              <a:t>uygulama </a:t>
            </a:r>
            <a:r>
              <a:rPr lang="tr-TR" dirty="0"/>
              <a:t>ve değerlendirme) </a:t>
            </a:r>
            <a:r>
              <a:rPr lang="tr-TR" dirty="0" smtClean="0"/>
              <a:t>tanımlanır. Ama her geliştirme araştırması bu modele uymak zorunda değildir.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4876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510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444D26"/>
                </a:solidFill>
              </a:rPr>
              <a:t>TASARIM VE GELİŞTİRME ARAŞTIRMASININ AŞAMALARI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tr-TR" u="heavy" dirty="0">
                <a:solidFill>
                  <a:srgbClr val="FF0000"/>
                </a:solidFill>
              </a:rPr>
              <a:t>Analiz aşamasında </a:t>
            </a:r>
            <a:r>
              <a:rPr lang="tr-TR" dirty="0"/>
              <a:t>tasarım ve geliştirme ihtiyacının ortaya çıkmasına neden olan bağlam (ortam ) ve bu bağlamın özellikleri incelenir ,hedefler </a:t>
            </a:r>
            <a:r>
              <a:rPr lang="tr-TR" dirty="0" smtClean="0"/>
              <a:t>belirlenir.</a:t>
            </a:r>
          </a:p>
          <a:p>
            <a:r>
              <a:rPr lang="tr-TR" dirty="0" smtClean="0"/>
              <a:t> </a:t>
            </a:r>
            <a:r>
              <a:rPr lang="tr-TR" u="heavy" dirty="0">
                <a:solidFill>
                  <a:srgbClr val="FF0000"/>
                </a:solidFill>
              </a:rPr>
              <a:t>Tasarım aşamasında </a:t>
            </a:r>
            <a:r>
              <a:rPr lang="tr-TR" dirty="0"/>
              <a:t>geliştirilecek ürünün ya da modelin nasıl olması gerektiği belirlenir </a:t>
            </a:r>
            <a:r>
              <a:rPr lang="tr-TR" dirty="0" smtClean="0"/>
              <a:t>.</a:t>
            </a:r>
          </a:p>
          <a:p>
            <a:r>
              <a:rPr lang="tr-TR" u="heavy" dirty="0" smtClean="0">
                <a:solidFill>
                  <a:srgbClr val="FF0000"/>
                </a:solidFill>
              </a:rPr>
              <a:t>Geliştirme </a:t>
            </a:r>
            <a:r>
              <a:rPr lang="tr-TR" u="heavy" dirty="0">
                <a:solidFill>
                  <a:srgbClr val="FF0000"/>
                </a:solidFill>
              </a:rPr>
              <a:t>aşamasında</a:t>
            </a:r>
            <a:r>
              <a:rPr lang="tr-TR" dirty="0"/>
              <a:t> ürün hazırlanır .Uygulama sürecinde ürün gerçek ortamında ,kullanılacağı ortamda denenerek sınanır </a:t>
            </a:r>
            <a:r>
              <a:rPr lang="tr-TR" dirty="0" smtClean="0"/>
              <a:t>.</a:t>
            </a:r>
          </a:p>
          <a:p>
            <a:r>
              <a:rPr lang="tr-TR" u="heavy" dirty="0" smtClean="0">
                <a:solidFill>
                  <a:srgbClr val="FF0000"/>
                </a:solidFill>
              </a:rPr>
              <a:t>Değerlendirme </a:t>
            </a:r>
            <a:r>
              <a:rPr lang="tr-TR" u="heavy" dirty="0">
                <a:solidFill>
                  <a:srgbClr val="FF0000"/>
                </a:solidFill>
              </a:rPr>
              <a:t>sürecinde </a:t>
            </a:r>
            <a:r>
              <a:rPr lang="tr-TR" dirty="0"/>
              <a:t>ise ürünün başta belirlenen ihtiyaçlara ve hedeflere ne kadar uygun olduğu toplanan bulgulara dayanarak belirlenir.</a:t>
            </a:r>
          </a:p>
        </p:txBody>
      </p:sp>
    </p:spTree>
    <p:extLst>
      <p:ext uri="{BB962C8B-B14F-4D97-AF65-F5344CB8AC3E}">
        <p14:creationId xmlns:p14="http://schemas.microsoft.com/office/powerpoint/2010/main" val="2075260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META-ANALİZ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r-TR" dirty="0"/>
              <a:t>Farklı çalışmalardan elde edilen sonuçların birleştirilerek genel bir sonuç elde edilmesi için yapılan analiz anlamına geldiği gibi bir çalışmaya ait sonuçların tekrar analiz edilmesi anlamına da gelmektedir.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195439" cy="212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4392487" cy="208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289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META-ANALİZİN ÖZELLİKLERİ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  Aynı </a:t>
            </a:r>
            <a:r>
              <a:rPr lang="tr-TR" dirty="0"/>
              <a:t>probleme yönelik yapılmış </a:t>
            </a:r>
            <a:r>
              <a:rPr lang="tr-TR" dirty="0" smtClean="0"/>
              <a:t>farklı araştırmaların </a:t>
            </a:r>
            <a:r>
              <a:rPr lang="tr-TR" dirty="0"/>
              <a:t>istatistik bulguları , </a:t>
            </a:r>
            <a:r>
              <a:rPr lang="tr-TR" dirty="0" smtClean="0"/>
              <a:t>özel yöntemler </a:t>
            </a:r>
            <a:r>
              <a:rPr lang="tr-TR" dirty="0"/>
              <a:t>kullanılarak yorumlanır . </a:t>
            </a:r>
            <a:r>
              <a:rPr lang="tr-TR" dirty="0" smtClean="0"/>
              <a:t>Böylece daha </a:t>
            </a:r>
            <a:r>
              <a:rPr lang="tr-TR" dirty="0" err="1"/>
              <a:t>genellenebilir</a:t>
            </a:r>
            <a:r>
              <a:rPr lang="tr-TR" dirty="0"/>
              <a:t> ve doğrulanmış sonuçlara </a:t>
            </a:r>
            <a:r>
              <a:rPr lang="tr-TR" dirty="0" err="1" smtClean="0"/>
              <a:t>ulaşır.Bu</a:t>
            </a:r>
            <a:r>
              <a:rPr lang="tr-TR" dirty="0" smtClean="0"/>
              <a:t> meta-analizin en önemli özelliğidir.</a:t>
            </a:r>
          </a:p>
          <a:p>
            <a:r>
              <a:rPr lang="tr-TR" dirty="0"/>
              <a:t>Çalışma kapsamına alınan araştırmaların istatistik</a:t>
            </a:r>
          </a:p>
          <a:p>
            <a:pPr marL="109728" indent="0">
              <a:buNone/>
            </a:pPr>
            <a:r>
              <a:rPr lang="tr-TR" dirty="0"/>
              <a:t>bulgulara yer vermiş olması gereklidir.</a:t>
            </a:r>
          </a:p>
          <a:p>
            <a:pPr marL="109728" indent="0">
              <a:buNone/>
            </a:pPr>
            <a:r>
              <a:rPr lang="tr-TR" dirty="0" smtClean="0"/>
              <a:t>   </a:t>
            </a:r>
            <a:r>
              <a:rPr lang="tr-TR" dirty="0"/>
              <a:t>Çalışmaya alınan araştırmaların sonuçları </a:t>
            </a:r>
            <a:r>
              <a:rPr lang="tr-TR" dirty="0" smtClean="0"/>
              <a:t>anlamlı ya </a:t>
            </a:r>
            <a:r>
              <a:rPr lang="tr-TR" dirty="0"/>
              <a:t>da anlamsız olabilir . Ancak meta- </a:t>
            </a:r>
            <a:r>
              <a:rPr lang="tr-TR" dirty="0" smtClean="0"/>
              <a:t>analiz sonucunun </a:t>
            </a:r>
            <a:r>
              <a:rPr lang="tr-TR" dirty="0"/>
              <a:t>anlamlı ya da anlamsız çıkacağı baştan</a:t>
            </a:r>
          </a:p>
          <a:p>
            <a:pPr marL="109728" indent="0">
              <a:buNone/>
            </a:pPr>
            <a:r>
              <a:rPr lang="tr-TR" dirty="0"/>
              <a:t>kestirilemez.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61248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META-ANALİZİN AŞAMALARI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r-TR" dirty="0"/>
              <a:t>Belirlenen probleme yönelik </a:t>
            </a:r>
            <a:r>
              <a:rPr lang="tr-TR" dirty="0" smtClean="0"/>
              <a:t>nitelikli araştırmalar </a:t>
            </a:r>
            <a:r>
              <a:rPr lang="tr-TR" dirty="0"/>
              <a:t>bulunarak bir araya getirilir.</a:t>
            </a:r>
          </a:p>
          <a:p>
            <a:r>
              <a:rPr lang="tr-TR" dirty="0" smtClean="0"/>
              <a:t>Bu </a:t>
            </a:r>
            <a:r>
              <a:rPr lang="tr-TR" dirty="0"/>
              <a:t>araştırmaların bulguları , çeşitli </a:t>
            </a:r>
            <a:r>
              <a:rPr lang="tr-TR" dirty="0" smtClean="0"/>
              <a:t>yazılımlar kullanılarak </a:t>
            </a:r>
            <a:r>
              <a:rPr lang="tr-TR" dirty="0"/>
              <a:t>istatistik </a:t>
            </a:r>
            <a:r>
              <a:rPr lang="tr-TR" dirty="0" smtClean="0"/>
              <a:t>hesaplamaları gerçekleştirilir</a:t>
            </a:r>
            <a:r>
              <a:rPr lang="tr-TR" dirty="0"/>
              <a:t>.</a:t>
            </a:r>
          </a:p>
          <a:p>
            <a:r>
              <a:rPr lang="tr-TR" dirty="0" smtClean="0"/>
              <a:t>Daha </a:t>
            </a:r>
            <a:r>
              <a:rPr lang="tr-TR" dirty="0" err="1"/>
              <a:t>genellenmiş</a:t>
            </a:r>
            <a:r>
              <a:rPr lang="tr-TR" dirty="0"/>
              <a:t> ve doğrulanmış olan </a:t>
            </a:r>
            <a:r>
              <a:rPr lang="tr-TR" dirty="0" smtClean="0"/>
              <a:t>meta-analiz </a:t>
            </a:r>
            <a:r>
              <a:rPr lang="tr-TR" dirty="0"/>
              <a:t>araştırma sonuçları </a:t>
            </a:r>
            <a:r>
              <a:rPr lang="tr-TR" dirty="0" smtClean="0"/>
              <a:t>yorumlanarak </a:t>
            </a:r>
            <a:r>
              <a:rPr lang="tr-TR" dirty="0" err="1" smtClean="0"/>
              <a:t>raporlaştırılır</a:t>
            </a:r>
            <a:r>
              <a:rPr lang="tr-TR" dirty="0" smtClean="0"/>
              <a:t> 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3229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Büyüköztürk, Ş., Çakmak, EK., Akgün, ÖE., Karadeniz, </a:t>
            </a:r>
            <a:r>
              <a:rPr lang="tr-TR" dirty="0" err="1"/>
              <a:t>Ş.,Funda</a:t>
            </a:r>
            <a:r>
              <a:rPr lang="tr-TR" dirty="0"/>
              <a:t> </a:t>
            </a:r>
            <a:r>
              <a:rPr lang="tr-TR" dirty="0" err="1"/>
              <a:t>Demirel,F</a:t>
            </a:r>
            <a:r>
              <a:rPr lang="tr-TR" dirty="0"/>
              <a:t>.,  Eğitimde Bilimsel Araştırma Yöntemleri, </a:t>
            </a:r>
            <a:r>
              <a:rPr lang="tr-TR" dirty="0" err="1"/>
              <a:t>Pegem</a:t>
            </a:r>
            <a:r>
              <a:rPr lang="tr-TR"/>
              <a:t> Akademi  Yayıncılık,2019,Ankara.</a:t>
            </a:r>
          </a:p>
        </p:txBody>
      </p:sp>
    </p:spTree>
    <p:extLst>
      <p:ext uri="{BB962C8B-B14F-4D97-AF65-F5344CB8AC3E}">
        <p14:creationId xmlns:p14="http://schemas.microsoft.com/office/powerpoint/2010/main" val="22792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44D26"/>
                </a:solidFill>
              </a:rPr>
              <a:t>Deneysel araştırmanın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Deneysel araştırmaların 4 temel özelliği vardır ;</a:t>
            </a:r>
          </a:p>
          <a:p>
            <a:r>
              <a:rPr lang="tr-TR" dirty="0"/>
              <a:t> </a:t>
            </a:r>
            <a:r>
              <a:rPr lang="tr-TR" dirty="0" smtClean="0"/>
              <a:t>  Grupların karşılaştırılması </a:t>
            </a:r>
          </a:p>
          <a:p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Bağımsız değişkenin manipüle edilmesi </a:t>
            </a:r>
          </a:p>
          <a:p>
            <a:r>
              <a:rPr lang="tr-TR" dirty="0" smtClean="0"/>
              <a:t> </a:t>
            </a:r>
          </a:p>
          <a:p>
            <a:pPr marL="109728" indent="0">
              <a:buNone/>
            </a:pPr>
            <a:r>
              <a:rPr lang="tr-TR" dirty="0" smtClean="0"/>
              <a:t>       </a:t>
            </a:r>
            <a:r>
              <a:rPr lang="tr-TR" dirty="0" err="1" smtClean="0"/>
              <a:t>Seçkisizlik</a:t>
            </a:r>
            <a:r>
              <a:rPr lang="tr-TR" dirty="0" smtClean="0"/>
              <a:t> </a:t>
            </a:r>
          </a:p>
          <a:p>
            <a:pPr marL="109728" indent="0">
              <a:buNone/>
            </a:pPr>
            <a:endParaRPr lang="tr-TR" dirty="0" smtClean="0"/>
          </a:p>
          <a:p>
            <a:r>
              <a:rPr lang="tr-TR" dirty="0" smtClean="0"/>
              <a:t>    Dışsal değişkenlerin kontrolü</a:t>
            </a:r>
            <a:endParaRPr lang="tr-TR" dirty="0"/>
          </a:p>
        </p:txBody>
      </p:sp>
      <p:pic>
        <p:nvPicPr>
          <p:cNvPr id="2050" name="Picture 2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1" y="278092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7" y="3679517"/>
            <a:ext cx="421952" cy="4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1" y="4636180"/>
            <a:ext cx="421952" cy="4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4" y="5555654"/>
            <a:ext cx="396044" cy="3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1) Grupların Karşılaştırılması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Deneysel çalışma tek grup üzerinden yapılabilse bile genelde iki grup veya üç veya daha fazla grubu kapsar.</a:t>
            </a:r>
          </a:p>
          <a:p>
            <a:r>
              <a:rPr lang="tr-TR" dirty="0" smtClean="0"/>
              <a:t>Deney grubu bağımlı değişken üzerinde etkisi test edilecek olan işlemi alırken , kontrol grubu hiçbir işlem almaz veya karşılaştırma grubu farklı bir işlem alır.</a:t>
            </a:r>
          </a:p>
          <a:p>
            <a:r>
              <a:rPr lang="tr-TR" dirty="0" smtClean="0"/>
              <a:t>Kontrol grubu araştırmacının uygulamasının daha etkili olup olmadığına karar verilmesini kolaylaştırır.</a:t>
            </a:r>
          </a:p>
          <a:p>
            <a:r>
              <a:rPr lang="tr-TR" dirty="0" smtClean="0"/>
              <a:t>Tıp, eczacılık alanında yapılan araştırmalarda genel olarak kontrol grubu hiçbir uygulama almaz, eğitimsel araştırmalarda ise kontrol grubu hemen hemen her zaman bir uygulama alır.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25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2) Bağımsız Değişkenin Manipüle Edilmesi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Araştırmacı bilerek ve direkt olarak bağımsız değişkenin hangi biçimleri alacağına ve hangi gruba bu biçimlerden birinin uygulanacağına karar verir.</a:t>
            </a:r>
          </a:p>
          <a:p>
            <a:r>
              <a:rPr lang="tr-TR" dirty="0" smtClean="0"/>
              <a:t>Deneysel araştırmalarda sadece öğretim </a:t>
            </a:r>
            <a:r>
              <a:rPr lang="tr-TR" dirty="0" err="1" smtClean="0"/>
              <a:t>yöntemi,danışmalık</a:t>
            </a:r>
            <a:r>
              <a:rPr lang="tr-TR" dirty="0" smtClean="0"/>
              <a:t> </a:t>
            </a:r>
            <a:r>
              <a:rPr lang="tr-TR" dirty="0" err="1" smtClean="0"/>
              <a:t>tipi,öğrenme</a:t>
            </a:r>
            <a:r>
              <a:rPr lang="tr-TR" dirty="0" smtClean="0"/>
              <a:t> </a:t>
            </a:r>
            <a:r>
              <a:rPr lang="tr-TR" dirty="0" err="1" smtClean="0"/>
              <a:t>etkinlikleri,iletişim</a:t>
            </a:r>
            <a:r>
              <a:rPr lang="tr-TR" dirty="0" smtClean="0"/>
              <a:t> biçimleri ve eğitim materyalleri gibi değişkenler manipüle edilebilir.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91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3)</a:t>
            </a:r>
            <a:r>
              <a:rPr lang="tr-TR" dirty="0" err="1" smtClean="0"/>
              <a:t>Seçkisizlik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Seçkisiz</a:t>
            </a:r>
            <a:r>
              <a:rPr lang="tr-TR" dirty="0" smtClean="0"/>
              <a:t> yerleştirme , bir deneye katılacak her bireyin deney ve kontrol koşullarının herhangi birine yerleştirilmesinde eşit olasılığa sahip olmasıdır.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45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sel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entsel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sel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1659</TotalTime>
  <Words>2423</Words>
  <Application>Microsoft Office PowerPoint</Application>
  <PresentationFormat>Ekran Gösterisi (4:3)</PresentationFormat>
  <Paragraphs>247</Paragraphs>
  <Slides>59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7" baseType="lpstr">
      <vt:lpstr>Arial</vt:lpstr>
      <vt:lpstr>Calibri</vt:lpstr>
      <vt:lpstr>Georgia</vt:lpstr>
      <vt:lpstr>RalewayMedium</vt:lpstr>
      <vt:lpstr>Times New Roman</vt:lpstr>
      <vt:lpstr>Trebuchet MS</vt:lpstr>
      <vt:lpstr>Wingdings 2</vt:lpstr>
      <vt:lpstr>Kentsel</vt:lpstr>
      <vt:lpstr>PowerPoint Sunusu</vt:lpstr>
      <vt:lpstr>DENEYSEL ARAŞTIRMALAR </vt:lpstr>
      <vt:lpstr>DENEYSEL ARAŞTIRMALARIN ÖZELLİKLERİ</vt:lpstr>
      <vt:lpstr>DENEYSEL ARAŞTIRMALARIN ÖZELLİKLERİ</vt:lpstr>
      <vt:lpstr>DENEYSEL ARAŞTIRMALARIN ÖZELLİKLERİ</vt:lpstr>
      <vt:lpstr>Deneysel araştırmanın özellikleri</vt:lpstr>
      <vt:lpstr>1) Grupların Karşılaştırılması</vt:lpstr>
      <vt:lpstr>2) Bağımsız Değişkenin Manipüle Edilmesi</vt:lpstr>
      <vt:lpstr>3)Seçkisizlik</vt:lpstr>
      <vt:lpstr>4)Dışsal Değişkenlerin Kontrolü</vt:lpstr>
      <vt:lpstr>Dışsal Değişkenlerin Kontrolü</vt:lpstr>
      <vt:lpstr>DENEYSEL ARAŞTIRMANIN TÜRLERİ</vt:lpstr>
      <vt:lpstr>PowerPoint Sunusu</vt:lpstr>
      <vt:lpstr>Denek Sayısına Göre Sınıflandırma </vt:lpstr>
      <vt:lpstr>Denek Sayısına Göre Sınıflandırma </vt:lpstr>
      <vt:lpstr>DENEYSEL ARAŞTIRMA TÜRLERİ</vt:lpstr>
      <vt:lpstr>ZAYIF DENEYSEL DESENLER </vt:lpstr>
      <vt:lpstr>ZAYIF DENEYSEL DESENLER </vt:lpstr>
      <vt:lpstr>ZAYIF DENEYSEL DESENLER </vt:lpstr>
      <vt:lpstr>GERÇEK DENEYSEL DESENLER </vt:lpstr>
      <vt:lpstr>GERÇEK DENEYSEL DESENLER </vt:lpstr>
      <vt:lpstr>GERÇEK DENEYSEL DESENLER </vt:lpstr>
      <vt:lpstr>GERÇEK DENEYSEL DESENLER </vt:lpstr>
      <vt:lpstr>GERÇEK DENEYSEL DESENLER </vt:lpstr>
      <vt:lpstr>GERÇEK DENEYSEL DESENLER </vt:lpstr>
      <vt:lpstr>PowerPoint Sunusu</vt:lpstr>
      <vt:lpstr>YARI DENEYSEL DESENLER </vt:lpstr>
      <vt:lpstr>YARI DENEYSEL DESENLER </vt:lpstr>
      <vt:lpstr>YARI DENEYSEL DESENLER </vt:lpstr>
      <vt:lpstr>FAKTÖRYEL DESENLER </vt:lpstr>
      <vt:lpstr>FAKTÖRİYEL DESENLER </vt:lpstr>
      <vt:lpstr>FAKTÖRYEL DESENLER </vt:lpstr>
      <vt:lpstr>FAKTÖRİYEL DESENLER </vt:lpstr>
      <vt:lpstr>Deneysel Araştırmaların Yürütülmesinde Dikkat Edilmesi Gerekenler </vt:lpstr>
      <vt:lpstr>TEK DENEKLİ ARAŞTIRMA </vt:lpstr>
      <vt:lpstr>TEK DENEKLİ ARAŞTIRMANIN TÜRLERİ</vt:lpstr>
      <vt:lpstr>TEK DENEKLİ ARAŞTIRMANIN TÜRLERİ</vt:lpstr>
      <vt:lpstr>AB DESENİ</vt:lpstr>
      <vt:lpstr>AB DESENİ </vt:lpstr>
      <vt:lpstr>ABA DESENİ </vt:lpstr>
      <vt:lpstr>ABA DESENİ</vt:lpstr>
      <vt:lpstr>ABAB DESENİ</vt:lpstr>
      <vt:lpstr>ABAB DESENİ</vt:lpstr>
      <vt:lpstr>ABCB DESENİ</vt:lpstr>
      <vt:lpstr>ABCB DESENİ</vt:lpstr>
      <vt:lpstr>BAB DESENİ</vt:lpstr>
      <vt:lpstr>ÇOKLU BAŞLAMA DÜZEYİ DESENLERİ</vt:lpstr>
      <vt:lpstr>ÇOKLU BAŞLAMA DÜZEYİ DESENLERİ</vt:lpstr>
      <vt:lpstr>TEK DENEKLİ ARAŞTIRMANIN YÜRÜTÜLMESİNDE DİKKAT EDİLMESİ GEREKEN KONULAR</vt:lpstr>
      <vt:lpstr>TASARIM VE GELİŞTİRME ARAŞTIRMASI</vt:lpstr>
      <vt:lpstr>TASARIM VE GELİŞTİRME ARAŞTIRMASI</vt:lpstr>
      <vt:lpstr>TASARIM VE GELİŞTİRME ARAŞTIRMASI</vt:lpstr>
      <vt:lpstr>TASARIM VE GELİŞTİRME ARAŞTIRMASININ ÖZELLİKLERİ</vt:lpstr>
      <vt:lpstr>TASARIM VE GELİŞTİRME ARAŞTIRMASININ AŞAMALARI</vt:lpstr>
      <vt:lpstr>TASARIM VE GELİŞTİRME ARAŞTIRMASININ AŞAMALARI</vt:lpstr>
      <vt:lpstr>META-ANALİZ </vt:lpstr>
      <vt:lpstr>META-ANALİZİN ÖZELLİKLERİ</vt:lpstr>
      <vt:lpstr>META-ANALİZİN AŞAMALARI 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ECZACILIK FAKÜLTESİ          ADLİ ECZACILIK ANA BİLİM DALI               ARAŞTIRMA YÖNTEMLERİ                 Burcu TANRIVERDİ</dc:title>
  <dc:creator>Burcu</dc:creator>
  <cp:lastModifiedBy>gülbin özçelikay</cp:lastModifiedBy>
  <cp:revision>53</cp:revision>
  <dcterms:created xsi:type="dcterms:W3CDTF">2020-03-20T20:00:02Z</dcterms:created>
  <dcterms:modified xsi:type="dcterms:W3CDTF">2021-11-01T11:28:09Z</dcterms:modified>
</cp:coreProperties>
</file>