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9"/>
  </p:notesMasterIdLst>
  <p:handoutMasterIdLst>
    <p:handoutMasterId r:id="rId20"/>
  </p:handoutMasterIdLst>
  <p:sldIdLst>
    <p:sldId id="256" r:id="rId2"/>
    <p:sldId id="297" r:id="rId3"/>
    <p:sldId id="331" r:id="rId4"/>
    <p:sldId id="299" r:id="rId5"/>
    <p:sldId id="340" r:id="rId6"/>
    <p:sldId id="378" r:id="rId7"/>
    <p:sldId id="381" r:id="rId8"/>
    <p:sldId id="382" r:id="rId9"/>
    <p:sldId id="383" r:id="rId10"/>
    <p:sldId id="384" r:id="rId11"/>
    <p:sldId id="385" r:id="rId12"/>
    <p:sldId id="386" r:id="rId13"/>
    <p:sldId id="391" r:id="rId14"/>
    <p:sldId id="394" r:id="rId15"/>
    <p:sldId id="395" r:id="rId16"/>
    <p:sldId id="396" r:id="rId17"/>
    <p:sldId id="39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143672" y="3158970"/>
            <a:ext cx="6696744"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Türkiye’de Dezavantajlı Gruplara Yönelik Sağlık Politikaları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fontScale="85000" lnSpcReduction="20000"/>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Ortak alanlar ve asansörlerde yazılı, sözlü ve görsel yönlendirme yapılması,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Görme özürlüler için bu alanlara takip izi oluşturulması,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Engelli ve ailelerinin kendilerine tanınan öncelikleri belirten tabelanın olması,</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Gerekli görüldüğünde engellilere yardımcı olacak refakatçi (hostes hizmeti) temin edilmesi,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İşitme engellileri için işaret dilini bilen personel temin edilmesi,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Başka bir sağlık kuruluşuna nakli gerektiğinde imkânlar ölçüsünde transfer sağlanması,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Otoparkında engelli personeller için yerlerin ayrılması,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Engellilerin kullandıkları araçlara yönelik iç ve dış mimarinin düzenlenmesi gerekmektedir.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bakanlığı sağlık kuruluşlarını "Hastane Kalite standartları (HKS), Hasta ve Çalışan Güvenliği” kapsamında bu kriterleri dikkate alarak puanlama yapmaktadır,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685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fontScale="92500" lnSpcReduction="20000"/>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5510 sayılı Kanun ve "Genel Sağlık Sigortası İşlemleri Yönetmeliği" hükümleri çerçevesinde,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engellilerin ihtiyaç duyduğu araç-gereçler, </a:t>
            </a:r>
            <a:r>
              <a:rPr lang="tr-TR" sz="2600" dirty="0" err="1">
                <a:latin typeface="Times New Roman" panose="02020603050405020304" pitchFamily="18" charset="0"/>
                <a:cs typeface="Times New Roman" panose="02020603050405020304" pitchFamily="18" charset="0"/>
              </a:rPr>
              <a:t>ortez</a:t>
            </a:r>
            <a:r>
              <a:rPr lang="tr-TR" sz="2600" dirty="0">
                <a:latin typeface="Times New Roman" panose="02020603050405020304" pitchFamily="18" charset="0"/>
                <a:cs typeface="Times New Roman" panose="02020603050405020304" pitchFamily="18" charset="0"/>
              </a:rPr>
              <a:t>-protez, tıbbi ve sarf malzemeler Sağlık Uygulama Tebliği'ne (SUT) uygun olarak SGK tarafından ödenir.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Engelliler, bu durumlarına ilişkin rapor aldıkları takdirde hastanede fizik tedavi alabilirler. İhtiyaç duydukları durumlarda evde sağlık hizmeti alabilirler.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Sağlık Bakanlığı ayrıca Engelsiz Sağlık İletişim Merkezi (ESİM) kurarak işitme engelli bireyler için acil durumlardaki ihtiyaçlarını karşılanmaya yönelik çalışmalar yapılmıştır (Çalışma ve Sosyal Hizmetler Bakanlığı, 2019: 13).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ESİM mobil uygulamasını engelli bireyler telefonlarına kurabilir ve buradan 112 acil servisine ulaşabilirler.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Konumları tespit edilen bireyler için acil müdahale ekibi ve ambulans yönlendirilebilmektedir.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777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fontScale="47500" lnSpcReduction="20000"/>
          </a:bodyPr>
          <a:lstStyle/>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r>
              <a:rPr lang="tr-TR" sz="5100" b="1" dirty="0">
                <a:latin typeface="Times New Roman" panose="02020603050405020304" pitchFamily="18" charset="0"/>
                <a:cs typeface="Times New Roman" panose="02020603050405020304" pitchFamily="18" charset="0"/>
              </a:rPr>
              <a:t>2.YOKSULLAR</a:t>
            </a:r>
          </a:p>
          <a:p>
            <a:pPr marL="0" indent="0" algn="just">
              <a:buNone/>
            </a:pPr>
            <a:endParaRPr lang="tr-TR" sz="26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5100" dirty="0">
                <a:latin typeface="Times New Roman" panose="02020603050405020304" pitchFamily="18" charset="0"/>
                <a:cs typeface="Times New Roman" panose="02020603050405020304" pitchFamily="18" charset="0"/>
              </a:rPr>
              <a:t>Yoksulluk geçmişten günümüze kadar var olan ve her dönemde çözülmesi için çabalar gösterilen bir durumdur. </a:t>
            </a:r>
          </a:p>
          <a:p>
            <a:pPr algn="just">
              <a:buFont typeface="Wingdings" panose="05000000000000000000" pitchFamily="2" charset="2"/>
              <a:buChar char="ü"/>
            </a:pPr>
            <a:r>
              <a:rPr lang="tr-TR" sz="5100" dirty="0">
                <a:latin typeface="Times New Roman" panose="02020603050405020304" pitchFamily="18" charset="0"/>
                <a:cs typeface="Times New Roman" panose="02020603050405020304" pitchFamily="18" charset="0"/>
              </a:rPr>
              <a:t>Küreselleşen dünyada çözülmesi gereken en büyük sosyal problemlerin başında gelmektedir. </a:t>
            </a:r>
          </a:p>
          <a:p>
            <a:pPr algn="just">
              <a:buFont typeface="Wingdings" panose="05000000000000000000" pitchFamily="2" charset="2"/>
              <a:buChar char="ü"/>
            </a:pPr>
            <a:r>
              <a:rPr lang="tr-TR" sz="5100" dirty="0">
                <a:latin typeface="Times New Roman" panose="02020603050405020304" pitchFamily="18" charset="0"/>
                <a:cs typeface="Times New Roman" panose="02020603050405020304" pitchFamily="18" charset="0"/>
              </a:rPr>
              <a:t>Yoksulluğun tanımlanması ve yoksullukla ilgili politikalar geliştirilmesi her ülkenin temel hedefi olmalıdır. </a:t>
            </a:r>
          </a:p>
          <a:p>
            <a:pPr algn="just">
              <a:buFont typeface="Wingdings" panose="05000000000000000000" pitchFamily="2" charset="2"/>
              <a:buChar char="ü"/>
            </a:pPr>
            <a:r>
              <a:rPr lang="tr-TR" sz="5100" dirty="0">
                <a:latin typeface="Times New Roman" panose="02020603050405020304" pitchFamily="18" charset="0"/>
                <a:cs typeface="Times New Roman" panose="02020603050405020304" pitchFamily="18" charset="0"/>
              </a:rPr>
              <a:t>Her ülke, bu problem için kendine özgü önlemler almaktadır. Yoksulluk üzerine yapılan politikalar, gelir ve tüketim algısı ve yaşam koşulları (sağlık, sosyokültürel faaliyetler, beslenme, eğitim, vb.) üzerinden iki şekilde ele alınmaktadır. </a:t>
            </a:r>
          </a:p>
          <a:p>
            <a:pPr algn="just">
              <a:buFont typeface="Wingdings" panose="05000000000000000000" pitchFamily="2" charset="2"/>
              <a:buChar char="ü"/>
            </a:pPr>
            <a:endParaRPr lang="tr-TR" sz="26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53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marL="0" indent="0" algn="just">
              <a:buNone/>
            </a:pPr>
            <a:r>
              <a:rPr lang="tr-TR" sz="2600" b="1" dirty="0">
                <a:latin typeface="Times New Roman" panose="02020603050405020304" pitchFamily="18" charset="0"/>
                <a:cs typeface="Times New Roman" panose="02020603050405020304" pitchFamily="18" charset="0"/>
              </a:rPr>
              <a:t>3.YAŞLILAR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DSÖ yaşlılığı, çevresel uyuma göre değerlendirmiş ve 45-59 yaş arası orta yaş, 60-74 yaş arası yaşlılık, 75-89 yaş arası ileri yaşlılık, 90 ve üstü ise ihtiyarlık olarak sınıflandırmış ve daha sonra "65 yaşından büyük olup bireyin çevreye uyum sağlayabilme yeteneğini kaybetmesi" olarak tanımlayarak sınıflandırmayı da şu şekilde revize etmiştir;</a:t>
            </a:r>
          </a:p>
          <a:p>
            <a:pPr marL="0" indent="0" algn="just">
              <a:buNone/>
            </a:pPr>
            <a:r>
              <a:rPr lang="tr-TR" sz="2600" dirty="0">
                <a:latin typeface="Times New Roman" panose="02020603050405020304" pitchFamily="18" charset="0"/>
                <a:cs typeface="Times New Roman" panose="02020603050405020304" pitchFamily="18" charset="0"/>
              </a:rPr>
              <a:t>		65-74 yaş arası genç yaşlılık, </a:t>
            </a:r>
          </a:p>
          <a:p>
            <a:pPr marL="0" indent="0" algn="just">
              <a:buNone/>
            </a:pPr>
            <a:r>
              <a:rPr lang="tr-TR" sz="2600" dirty="0">
                <a:latin typeface="Times New Roman" panose="02020603050405020304" pitchFamily="18" charset="0"/>
                <a:cs typeface="Times New Roman" panose="02020603050405020304" pitchFamily="18" charset="0"/>
              </a:rPr>
              <a:t>		75-84 yaş arası oda yaşlılık,</a:t>
            </a:r>
          </a:p>
          <a:p>
            <a:pPr marL="0" indent="0" algn="just">
              <a:buNone/>
            </a:pPr>
            <a:r>
              <a:rPr lang="tr-TR" sz="2600" dirty="0">
                <a:latin typeface="Times New Roman" panose="02020603050405020304" pitchFamily="18" charset="0"/>
                <a:cs typeface="Times New Roman" panose="02020603050405020304" pitchFamily="18" charset="0"/>
              </a:rPr>
              <a:t>	 	85 ve üstü ise ileri yaşlılık kategorisine alınmıştır.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Birleşmiş Milletler İstatistik Birimi (UNDP) ise 60 yaş üstünü yaşlı olarak değerlendirmektedir.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836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marL="0" indent="0" algn="just">
              <a:buNone/>
            </a:pPr>
            <a:r>
              <a:rPr lang="tr-TR" sz="2600" b="1" dirty="0">
                <a:latin typeface="Times New Roman" panose="02020603050405020304" pitchFamily="18" charset="0"/>
                <a:cs typeface="Times New Roman" panose="02020603050405020304" pitchFamily="18" charset="0"/>
              </a:rPr>
              <a:t>Sağlık Bakanlığının yaşlılara yönelik birinci ve ikinci basamakta verdiği hizmetler (Sağlık Bakanlığı, 2020; Sağlık Hizmetleri Genel Müdürlüğü, 2020);</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Aile hekimi, evde takibi zorunlu olan engelli, yaşlı, yatalak ve benzeri durumdaki kendisine kayıtlı kişilere evde veya gezici/yerinde sağlık hizmetlerinin yürütülmesi sırasında kişiye yönelik koruyucu sağlık hizmetleri ile birinci basamak teşhis, tedavi, rehabilitasyon ve danışmanlık hizmetlerini verir.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Huzurevi, yaşlı bakım merkezi gibi kişilerin kayıtlı oldukları aile hekimine doğrudan başvuru imkânı olmadığı toplu yaşam alanlarına da yine aile hekimlerince ve aile sağlığı elemanlarınca ihtiyaca göre belirli periyot ve sürelerde sağlık hizmeti verilmektedir.</a:t>
            </a:r>
          </a:p>
          <a:p>
            <a:pPr algn="just">
              <a:buFont typeface="Wingdings" panose="05000000000000000000" pitchFamily="2" charset="2"/>
              <a:buChar char="ü"/>
            </a:pP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2744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fontScale="92500" lnSpcReduction="10000"/>
          </a:bodyPr>
          <a:lstStyle/>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Evde sağlık hizmeti ihtiyacı olan kişilerin sağlık hizmeti sunumu aile hekimleri ve oluşturulan diğer birimler vasıtası ile sunulmaktadır.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50-70 yaş grubundaki yetişkinlerde </a:t>
            </a:r>
            <a:r>
              <a:rPr lang="tr-TR" sz="2600" dirty="0" err="1">
                <a:latin typeface="Times New Roman" panose="02020603050405020304" pitchFamily="18" charset="0"/>
                <a:cs typeface="Times New Roman" panose="02020603050405020304" pitchFamily="18" charset="0"/>
              </a:rPr>
              <a:t>kolorektal</a:t>
            </a:r>
            <a:r>
              <a:rPr lang="tr-TR" sz="2600" dirty="0">
                <a:latin typeface="Times New Roman" panose="02020603050405020304" pitchFamily="18" charset="0"/>
                <a:cs typeface="Times New Roman" panose="02020603050405020304" pitchFamily="18" charset="0"/>
              </a:rPr>
              <a:t> kanserin erken tanısı amacıyla aile hekimlerinin de katkılarıyla gaitada gizli kan testi bakılması ve her on yılda bir </a:t>
            </a:r>
            <a:r>
              <a:rPr lang="tr-TR" sz="2600" dirty="0" err="1">
                <a:latin typeface="Times New Roman" panose="02020603050405020304" pitchFamily="18" charset="0"/>
                <a:cs typeface="Times New Roman" panose="02020603050405020304" pitchFamily="18" charset="0"/>
              </a:rPr>
              <a:t>kolonoskopi</a:t>
            </a:r>
            <a:r>
              <a:rPr lang="tr-TR" sz="2600" dirty="0">
                <a:latin typeface="Times New Roman" panose="02020603050405020304" pitchFamily="18" charset="0"/>
                <a:cs typeface="Times New Roman" panose="02020603050405020304" pitchFamily="18" charset="0"/>
              </a:rPr>
              <a:t> yapılması için yönlendirilmesi sağlanmaktadır.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65 yaş ve üstü bireylerin sağlık hizmetine erişiminin kolaylaştırılması amacıyla; sağlık kuruluşlarında yaşlı hastalara hizmet alımlarını kolaylaştıracak, işlemlerinde yardımcı olacak refakatçi personel (hostes hizmeti), işitme engelli yaşlı hastalarla iletişimi sağlamak üzere hastanelerde sağlık personeline işaret dili eğitimleri verilmesi, poliklinik hizmetlerinde öncelik sırasına (65 yaş üstü kişilere) uygun hareket edilmesi, yaşlı ve kimsesiz hastaların başvurdukları sağlık kuruluşundan başka bir sağlık kuruluşuna nakli gerektiğinde,  imkânlar ölçüsünde transferinin sağlanması, yaşlı bireylere sağlık hizmet sunum konusunda ilgili personelin hizmet içi eğitim programlarına alınması ve eğitimlerinin sürekliliğinin sağlanması çalışmaları yer almaktadır.</a:t>
            </a:r>
          </a:p>
          <a:p>
            <a:pPr algn="just">
              <a:buFont typeface="Wingdings" panose="05000000000000000000" pitchFamily="2" charset="2"/>
              <a:buChar char="ü"/>
            </a:pP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4708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lnSpcReduction="10000"/>
          </a:bodyPr>
          <a:lstStyle/>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Yaşlılara yönelik yapılan çalışmalardan biri de evde bakım hizmetleridir.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Evde bakım yaşlının evinde sağlık hizmetine ulaşımını, bakımını, desteklenmesini ifade etmektedir.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Gelişmiş ülkeler yaşlıların olabildiğince kendi evlerinde hizmet alması noktasında çalışmalar yapmaktadır.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Yaşlılara yönelik hizmetler noktasında Sağlık Bakanlığı diğer bakanlıklarla eş güdümlü çalışarak sağlık hizmetlerini vermektedir. Yaşlılık ve yaşlı sağlığı hizmetlerinin geliştirilmesi çalışmaları kapsamında ulusal programlar geliştirmek, uygulamak, değerlendirmek, diğer kuruluşlarla ilgili çalışmalara katılmak, eğitim, sempozyum, </a:t>
            </a:r>
            <a:r>
              <a:rPr lang="tr-TR" sz="2600" dirty="0" err="1">
                <a:latin typeface="Times New Roman" panose="02020603050405020304" pitchFamily="18" charset="0"/>
                <a:cs typeface="Times New Roman" panose="02020603050405020304" pitchFamily="18" charset="0"/>
              </a:rPr>
              <a:t>çalıştay</a:t>
            </a:r>
            <a:r>
              <a:rPr lang="tr-TR" sz="2600" dirty="0">
                <a:latin typeface="Times New Roman" panose="02020603050405020304" pitchFamily="18" charset="0"/>
                <a:cs typeface="Times New Roman" panose="02020603050405020304" pitchFamily="18" charset="0"/>
              </a:rPr>
              <a:t>, seminer gibi etkinlikleri düzenlemek Halk Sağlığı Genel Müdürlüğüne bağlı Kronik Hastalıklar ve Yaşlı Sağlığı Daire Başkanlığı tarafından yürütülmektedir.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606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marL="0" indent="0" algn="just">
              <a:buNone/>
            </a:pPr>
            <a:r>
              <a:rPr lang="tr-TR" sz="2600" b="1" dirty="0">
                <a:latin typeface="Times New Roman" panose="02020603050405020304" pitchFamily="18" charset="0"/>
                <a:cs typeface="Times New Roman" panose="02020603050405020304" pitchFamily="18" charset="0"/>
              </a:rPr>
              <a:t>Kaynaklar</a:t>
            </a:r>
          </a:p>
          <a:p>
            <a:pPr marL="0" indent="0" algn="just">
              <a:buNone/>
            </a:pPr>
            <a:r>
              <a:rPr lang="tr-TR" sz="2600">
                <a:latin typeface="Times New Roman" panose="02020603050405020304" pitchFamily="18" charset="0"/>
                <a:cs typeface="Times New Roman" panose="02020603050405020304" pitchFamily="18" charset="0"/>
              </a:rPr>
              <a:t>Aydın</a:t>
            </a:r>
            <a:r>
              <a:rPr lang="tr-TR" sz="2600" dirty="0">
                <a:latin typeface="Times New Roman" panose="02020603050405020304" pitchFamily="18" charset="0"/>
                <a:cs typeface="Times New Roman" panose="02020603050405020304" pitchFamily="18" charset="0"/>
              </a:rPr>
              <a:t>, K. ve Kalaycı, E. “Küresel Yaşlanma ve Sağlık Politikaları”; Öztürk, Y.E. ve Kıraç, R. “Türkiye’de Dezavantajlı Gruplara Yönelik Sağlık Politikaları”. İç. Sağlık Politikası, Nobel yayıncılık,2020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54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TÜRKİYE’DE DEZAVANTAJLI GRUPLARA YÖNELİK SAĞLIK POLİTİKALARI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Literatürde, savunmasız ve korunmasız gruplar olarak bilinen dezavantajlı gruplar, kendi başlarına işlerini yapamayan, problemlerin tamamını ya da bir kısmını kendi kendine çözemeyen kişiler olarak tanımlanabilir.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Dezavantajlı gruplar, toplumsal destek, saygı, eğitim, istihdam ve sağlık gibi kendisine yarar sağlayacak imkânlara ulaşamamaktadırlar.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Dezavantajlıların, ihmal ve zarar görmeye potansiyel olarak daha yatkın olduklarını ve sağlık hizmetlerine erişim noktasında zorluk çektiklerini belirtirler.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Dezavantajlı guruplar, cinsiyetleri, ekonomik durumları, dinleri, etnik veya dilsel kökenleri nedeniyle sosyal ve ekonomik olarak entegre olma şansı daha az olan gruplar olarak tanımlamaktadır.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guruplar, genellikle sağlık, uygun barınma ve eğitim gibi temel sosyal hizmetlerden mahrum kalırlar.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92288" y="451222"/>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095872"/>
            <a:ext cx="9721080" cy="5199213"/>
          </a:xfrm>
        </p:spPr>
        <p:txBody>
          <a:bodyPr>
            <a:noAutofit/>
          </a:bodyPr>
          <a:lstStyle/>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Ülkelere, bölgelere ve yörelere göre dezavantajlı gruplar farklılık gösterebilir. Bir ülkede dezavantajlı olan grup diğer bir ülkede olmayabilir. Gelişmemiş ülkelerde dezavantajlı olma durumu ile gelişmiş ülkelerdeki dezavantajlı olma durumu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faklılaşmaktadır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Çocuklar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Etnik azınlık grupların, </a:t>
            </a:r>
          </a:p>
          <a:p>
            <a:pPr marL="549275" indent="-457200" algn="just">
              <a:buFont typeface="Wingdings" panose="05000000000000000000" pitchFamily="2" charset="2"/>
              <a:buChar char="ü"/>
              <a:tabLst>
                <a:tab pos="0" algn="l"/>
              </a:tabLst>
            </a:pPr>
            <a:r>
              <a:rPr lang="tr-TR" sz="1400" dirty="0" err="1">
                <a:latin typeface="Times New Roman" panose="02020603050405020304" pitchFamily="18" charset="0"/>
                <a:ea typeface="Times New Roman" panose="02020603050405020304" pitchFamily="18" charset="0"/>
                <a:cs typeface="Times New Roman" panose="02020603050405020304" pitchFamily="18" charset="0"/>
              </a:rPr>
              <a:t>Mental</a:t>
            </a:r>
            <a:r>
              <a:rPr lang="tr-TR" sz="1400" dirty="0">
                <a:latin typeface="Times New Roman" panose="02020603050405020304" pitchFamily="18" charset="0"/>
                <a:ea typeface="Times New Roman" panose="02020603050405020304" pitchFamily="18" charset="0"/>
                <a:cs typeface="Times New Roman" panose="02020603050405020304" pitchFamily="18" charset="0"/>
              </a:rPr>
              <a:t> bozukluğu olanlar,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Evsizler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Sığınmacılar ve mülteciler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Kadınlar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Engelliler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Sosyoekonomik olarak zayıf olanlar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Genç ve çok yaşlı bireyler, </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Yoksullar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Eğitimsizler</a:t>
            </a:r>
          </a:p>
          <a:p>
            <a:pPr marL="549275" indent="-457200" algn="just">
              <a:buFont typeface="Wingdings" panose="05000000000000000000" pitchFamily="2" charset="2"/>
              <a:buChar char="ü"/>
              <a:tabLst>
                <a:tab pos="0" algn="l"/>
              </a:tabLst>
            </a:pPr>
            <a:r>
              <a:rPr lang="tr-TR" sz="1400" dirty="0">
                <a:latin typeface="Times New Roman" panose="02020603050405020304" pitchFamily="18" charset="0"/>
                <a:ea typeface="Times New Roman" panose="02020603050405020304" pitchFamily="18" charset="0"/>
                <a:cs typeface="Times New Roman" panose="02020603050405020304" pitchFamily="18" charset="0"/>
              </a:rPr>
              <a:t>İşsizler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a:xfrm>
            <a:off x="623392" y="787782"/>
            <a:ext cx="779767" cy="365125"/>
          </a:xfrm>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192788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Sağlık hizmetlerindeki savunmasız gruplar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Yaşlılar,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Yoksullar,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Çocuklar,</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Kronik hastalığı olan kişiler,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Azınlık kültürdeki bireyler,</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Mahkûmlar ve </a:t>
            </a:r>
          </a:p>
          <a:p>
            <a:pPr marL="800100" lvl="1" indent="-457200" algn="just">
              <a:buFont typeface="Wingdings" panose="05000000000000000000" pitchFamily="2" charset="2"/>
              <a:buChar char="ü"/>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Mülteciler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Dezavantajlı grupların içerisinde kimlerin yer alacağı ülkeden ülkeye farklılık göstermektedir. </a:t>
            </a:r>
          </a:p>
          <a:p>
            <a:pPr marL="457740"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Türkiye'de çoğunlukla; yoksullar, işsizler, eğitimsizler, kadınlar, sosyal güvencesi olmayanlar, evsizler, ayrımcılığa uğrayan sosyal gruplar, engelliler, çocuklar ve yaşlılar göz önünde bulundurulmaktadır.</a:t>
            </a:r>
          </a:p>
          <a:p>
            <a:pPr marL="457740" indent="-457200" algn="just">
              <a:buClr>
                <a:srgbClr val="B31166"/>
              </a:buClr>
              <a:buFont typeface="Wingdings" panose="05000000000000000000" pitchFamily="2" charset="2"/>
              <a:buChar char="ü"/>
            </a:pPr>
            <a:endParaRPr lang="tr-TR" sz="3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fontScale="90000"/>
          </a:bodyPr>
          <a:lstStyle/>
          <a:p>
            <a:r>
              <a:rPr lang="tr-TR" sz="2800" b="1" dirty="0">
                <a:latin typeface="Times New Roman" panose="02020603050405020304" pitchFamily="18" charset="0"/>
                <a:ea typeface="Times New Roman" panose="02020603050405020304" pitchFamily="18" charset="0"/>
                <a:cs typeface="Times New Roman" panose="02020603050405020304" pitchFamily="18" charset="0"/>
              </a:rPr>
              <a:t>1.ENGELLİLER</a:t>
            </a:r>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Engelliler, toplumun dezavantajlı grupları içerisinde yer alan ve özel düzenlemeler gerektiren bireylerdir.</a:t>
            </a:r>
          </a:p>
          <a:p>
            <a:pPr marL="377825" indent="-28575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Engelli kavramı, bireyin hayatı boyunca yaşına, cinsiyetine, sosyal ve kültürel faktörlere bağlı olarak toplum içerisinde oynaması gereken rolleri yetersizliği yüzünden yerine getirememe durumudur.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85913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fontScale="70000" lnSpcReduction="20000"/>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Ülkemizde sağlık hizmetleri kapsamında engellilere yönelik çalışmalar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Engelliliğin önlenmesine yönelik Sağlık Bakanlığının 2017 yılında "</a:t>
            </a:r>
            <a:r>
              <a:rPr lang="tr-TR" sz="2800" b="1" dirty="0">
                <a:latin typeface="Times New Roman" panose="02020603050405020304" pitchFamily="18" charset="0"/>
                <a:cs typeface="Times New Roman" panose="02020603050405020304" pitchFamily="18" charset="0"/>
              </a:rPr>
              <a:t>Engelleri Birlikte Aşıyoruz</a:t>
            </a:r>
            <a:r>
              <a:rPr lang="tr-TR" sz="2800" dirty="0">
                <a:latin typeface="Times New Roman" panose="02020603050405020304" pitchFamily="18" charset="0"/>
                <a:cs typeface="Times New Roman" panose="02020603050405020304" pitchFamily="18" charset="0"/>
              </a:rPr>
              <a:t>" sloganıyla her bebeğe;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yeni doğan işitme taraması,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fenilketonüri</a:t>
            </a:r>
            <a:r>
              <a:rPr lang="tr-TR" sz="28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biyotidinaz</a:t>
            </a:r>
            <a:r>
              <a:rPr lang="tr-TR" sz="2800" dirty="0">
                <a:latin typeface="Times New Roman" panose="02020603050405020304" pitchFamily="18" charset="0"/>
                <a:cs typeface="Times New Roman" panose="02020603050405020304" pitchFamily="18" charset="0"/>
              </a:rPr>
              <a:t> ve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hipotiroidi</a:t>
            </a:r>
            <a:r>
              <a:rPr lang="tr-TR" sz="2800" dirty="0">
                <a:latin typeface="Times New Roman" panose="02020603050405020304" pitchFamily="18" charset="0"/>
                <a:cs typeface="Times New Roman" panose="02020603050405020304" pitchFamily="18" charset="0"/>
              </a:rPr>
              <a:t> taraması,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gelişimsel kalça </a:t>
            </a:r>
            <a:r>
              <a:rPr lang="tr-TR" sz="2800" dirty="0" err="1">
                <a:latin typeface="Times New Roman" panose="02020603050405020304" pitchFamily="18" charset="0"/>
                <a:cs typeface="Times New Roman" panose="02020603050405020304" pitchFamily="18" charset="0"/>
              </a:rPr>
              <a:t>displazisi</a:t>
            </a:r>
            <a:r>
              <a:rPr lang="tr-TR" sz="2800" dirty="0">
                <a:latin typeface="Times New Roman" panose="02020603050405020304" pitchFamily="18" charset="0"/>
                <a:cs typeface="Times New Roman" panose="02020603050405020304" pitchFamily="18" charset="0"/>
              </a:rPr>
              <a:t> erken tanı ve tedavisi,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hemoglobinopati</a:t>
            </a:r>
            <a:r>
              <a:rPr lang="tr-TR" sz="2800" dirty="0">
                <a:latin typeface="Times New Roman" panose="02020603050405020304" pitchFamily="18" charset="0"/>
                <a:cs typeface="Times New Roman" panose="02020603050405020304" pitchFamily="18" charset="0"/>
              </a:rPr>
              <a:t> taramaları,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erken yaş taramaları (kırma kusurları, işitme taramaları) yapılmaktadır (Sağlık Bakanlığı, 2017). </a:t>
            </a:r>
          </a:p>
          <a:p>
            <a:pPr marL="0" indent="0" algn="just">
              <a:buNone/>
            </a:pPr>
            <a:r>
              <a:rPr lang="tr-TR" sz="2800" dirty="0">
                <a:latin typeface="Times New Roman" panose="02020603050405020304" pitchFamily="18" charset="0"/>
                <a:cs typeface="Times New Roman" panose="02020603050405020304" pitchFamily="18" charset="0"/>
              </a:rPr>
              <a:t>Ayrıca Sağlık Bakanlığı 2016 yılında "Hayata Engel Yok" sloganıyla; Türkiye Kronik Hava Yolu Hastalıkları Önleme ve Kontrol Programı, Türkiye Kalp ve Damar Hastalıkları önleme ve Kontrol Programı, Türkiye Böbrek Hastalıkları Önleme ve Kontrol Programı, Türkiye Diyabet Programı, Türkiye Kanser Kontrol Programı, Türkiye Kas ve İskelet Sistemi Hastalıkları Önleme ve Kontrol Programı, Ulusal Kaza ve Yaralanma Önleme ve Kontrol Programı gibi faaliyetleri her ilde yürütmektedir (Sağlık Bakanlığı, 2016)</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583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Sağlık Bakanlığı 2016 yılında "Hayata Engel Yok" sloganıyla; 	Türkiye Kronik Hava Yolu Hastalıkları Önleme ve Kontrol Programı,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Türkiye Kalp ve Damar Hastalıkları önleme ve Kontrol Programı,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Türkiye Böbrek Hastalıkları Önleme ve Kontrol Programı, 	Türkiye Diyabet Programı,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Türkiye Kanser Kontrol Programı,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Türkiye Kas ve İskelet Sistemi Hastalıkları Önleme ve Kontrol Programı,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Ulusal Kaza ve Yaralanma Önleme ve Kontrol Programı gibi faaliyetleri her ilde yürütmektedir (Sağlık Bakanlığı, 2016)</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48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Poliklinik uygulamalarında engellilere öncelik sırası verilmiştir.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Hastaneye yatışı gerekmeksizin ayaktan günü birlik tedavi uygulanması sağlamak amacıyla hastaneye gidiş-dönüşleri için hastane nakil aracının sağlanması uygun görülmüştür.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Özel sağlık kuruluşları da bu genelge kapsamında aynı şekilde hizmet vereceklerdir.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Hasta önceden randevu alıp gelmişse randevusu bekletilmeksin tedaviye alınacak ve gerektiğinde evde sağlık hizmet birimleri ve sosyal hizmet birimleri ile koordinasyon ve iş birliği yapılarak hasta refakati sağlanacak, sağlık tesisleri yönetimlerince işlemlerin hızlandırılması ve kolaylaştırılmasına yönelik gerekli idari ve fiziki düzenlemeler yapılacaktır.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34354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8673</TotalTime>
  <Words>1552</Words>
  <Application>Microsoft Office PowerPoint</Application>
  <PresentationFormat>Geniş ekran</PresentationFormat>
  <Paragraphs>141</Paragraphs>
  <Slides>17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TÜRKİYE’DE DEZAVANTAJLI GRUPLARA YÖNELİK SAĞLIK POLİTİKALARI</vt:lpstr>
      <vt:lpstr> </vt:lpstr>
      <vt:lpstr> </vt:lpstr>
      <vt:lpstr>PowerPoint Sunusu</vt:lpstr>
      <vt:lpstr>1.ENGELLİLER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256</cp:revision>
  <dcterms:created xsi:type="dcterms:W3CDTF">2019-12-10T17:31:29Z</dcterms:created>
  <dcterms:modified xsi:type="dcterms:W3CDTF">2021-11-05T18:40:48Z</dcterms:modified>
</cp:coreProperties>
</file>