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331" r:id="rId3"/>
    <p:sldId id="258" r:id="rId4"/>
    <p:sldId id="33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16A18-B557-D643-B6AD-EE9D87065F87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04AE4-8642-6F4B-A6CE-04087937A6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81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do the genetic mechanisms affect phenotype and genotype?</a:t>
            </a:r>
          </a:p>
          <a:p>
            <a:r>
              <a:rPr lang="en-US" baseline="0" dirty="0"/>
              <a:t>How does DNA organize into the chromosomes</a:t>
            </a:r>
          </a:p>
          <a:p>
            <a:r>
              <a:rPr lang="en-US" dirty="0"/>
              <a:t>How is the structure</a:t>
            </a:r>
            <a:r>
              <a:rPr lang="en-US" baseline="0" dirty="0"/>
              <a:t> of the genomes and genes and how can express their self</a:t>
            </a:r>
          </a:p>
          <a:p>
            <a:r>
              <a:rPr lang="en-US" baseline="0" dirty="0"/>
              <a:t>Which inherited </a:t>
            </a:r>
            <a:r>
              <a:rPr lang="en-US" baseline="0" dirty="0" err="1"/>
              <a:t>diseaes</a:t>
            </a:r>
            <a:r>
              <a:rPr lang="en-US" baseline="0" dirty="0"/>
              <a:t> are important in animals.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evaluation of lecture you will </a:t>
            </a:r>
            <a:r>
              <a:rPr lang="en-US" baseline="0" dirty="0" err="1"/>
              <a:t>hace</a:t>
            </a:r>
            <a:r>
              <a:rPr lang="en-US" baseline="0" dirty="0"/>
              <a:t> two exams. The first one is mid term the other one is final exam including </a:t>
            </a:r>
            <a:r>
              <a:rPr lang="en-US" dirty="0"/>
              <a:t>written essay answers, short text answers and multiple choice questions.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1C706-F901-4741-9611-B885B1563C4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97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C052-9286-7840-B3E9-6FD061F4E56F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7575-1CA4-B947-9017-64FF626CF1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2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C052-9286-7840-B3E9-6FD061F4E56F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7575-1CA4-B947-9017-64FF626CF1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051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C052-9286-7840-B3E9-6FD061F4E56F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7575-1CA4-B947-9017-64FF626CF1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545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C052-9286-7840-B3E9-6FD061F4E56F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7575-1CA4-B947-9017-64FF626CF1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52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C052-9286-7840-B3E9-6FD061F4E56F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7575-1CA4-B947-9017-64FF626CF1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812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C052-9286-7840-B3E9-6FD061F4E56F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7575-1CA4-B947-9017-64FF626CF1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72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C052-9286-7840-B3E9-6FD061F4E56F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7575-1CA4-B947-9017-64FF626CF1A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2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C052-9286-7840-B3E9-6FD061F4E56F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7575-1CA4-B947-9017-64FF626CF1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00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C052-9286-7840-B3E9-6FD061F4E56F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7575-1CA4-B947-9017-64FF626CF1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26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C052-9286-7840-B3E9-6FD061F4E56F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7575-1CA4-B947-9017-64FF626CF1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062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665C052-9286-7840-B3E9-6FD061F4E56F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7575-1CA4-B947-9017-64FF626CF1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87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665C052-9286-7840-B3E9-6FD061F4E56F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4697575-1CA4-B947-9017-64FF626CF1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86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04672" y="2386744"/>
            <a:ext cx="5925310" cy="1645920"/>
          </a:xfrm>
        </p:spPr>
        <p:txBody>
          <a:bodyPr>
            <a:normAutofit/>
          </a:bodyPr>
          <a:lstStyle/>
          <a:p>
            <a:r>
              <a:rPr lang="tr-TR" altLang="tr-TR" b="1">
                <a:ea typeface="ＭＳ Ｐゴシック" pitchFamily="34" charset="-128"/>
              </a:rPr>
              <a:t>GENETICS</a:t>
            </a:r>
            <a:br>
              <a:rPr lang="tr-TR" altLang="tr-TR" b="1">
                <a:ea typeface="ＭＳ Ｐゴシック" pitchFamily="34" charset="-128"/>
              </a:rPr>
            </a:br>
            <a:r>
              <a:rPr lang="tr-TR" b="1"/>
              <a:t>VME205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8615" y="4352544"/>
            <a:ext cx="5242560" cy="1239894"/>
          </a:xfrm>
        </p:spPr>
        <p:txBody>
          <a:bodyPr>
            <a:normAutofit/>
          </a:bodyPr>
          <a:lstStyle/>
          <a:p>
            <a:endParaRPr lang="tr-TR" dirty="0">
              <a:solidFill>
                <a:srgbClr val="FFFFFF"/>
              </a:solidFill>
            </a:endParaRPr>
          </a:p>
          <a:p>
            <a:r>
              <a:rPr lang="tr-TR" b="1" dirty="0">
                <a:solidFill>
                  <a:srgbClr val="FFFFFF"/>
                </a:solidFill>
              </a:rPr>
              <a:t>Asist. Prof. Nüket Bilgen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-870822" y="5740525"/>
            <a:ext cx="1015278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/>
              <a:t>Ankara University  Faculty of Veterinary Medicine</a:t>
            </a:r>
          </a:p>
          <a:p>
            <a:pPr algn="ctr">
              <a:spcAft>
                <a:spcPts val="600"/>
              </a:spcAft>
            </a:pPr>
            <a:r>
              <a:rPr lang="en-US" sz="2400" dirty="0"/>
              <a:t>Department of Genetics</a:t>
            </a:r>
          </a:p>
        </p:txBody>
      </p:sp>
    </p:spTree>
    <p:extLst>
      <p:ext uri="{BB962C8B-B14F-4D97-AF65-F5344CB8AC3E}">
        <p14:creationId xmlns:p14="http://schemas.microsoft.com/office/powerpoint/2010/main" val="209334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D305-13A0-B247-BBC5-69A96C7B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170" y="742006"/>
            <a:ext cx="6053738" cy="1188720"/>
          </a:xfrm>
        </p:spPr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department</a:t>
            </a:r>
            <a:endParaRPr lang="tr-TR" dirty="0"/>
          </a:p>
        </p:txBody>
      </p:sp>
      <p:pic>
        <p:nvPicPr>
          <p:cNvPr id="6" name="Content Placeholder 5" descr="A picture containing indoor, room, refrigerator, kitchen&#10;&#10;Description automatically generated">
            <a:extLst>
              <a:ext uri="{FF2B5EF4-FFF2-40B4-BE49-F238E27FC236}">
                <a16:creationId xmlns:a16="http://schemas.microsoft.com/office/drawing/2014/main" id="{1874329D-1EC6-9443-84C0-26B8068A9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658" y="3064273"/>
            <a:ext cx="5014602" cy="37430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6A3C-020D-7446-B14E-027D58BA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EC1151-2514-DB4C-8A58-190ED903E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658" y="2153412"/>
            <a:ext cx="3484486" cy="4086264"/>
          </a:xfrm>
          <a:prstGeom prst="rect">
            <a:avLst/>
          </a:prstGeom>
        </p:spPr>
      </p:pic>
      <p:pic>
        <p:nvPicPr>
          <p:cNvPr id="10" name="Picture 9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B741CD4C-DF81-CF43-A84D-B1C63CE5B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687" y="2153412"/>
            <a:ext cx="3540352" cy="4064508"/>
          </a:xfrm>
          <a:prstGeom prst="rect">
            <a:avLst/>
          </a:prstGeom>
        </p:spPr>
      </p:pic>
      <p:pic>
        <p:nvPicPr>
          <p:cNvPr id="12" name="Picture 1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3837F3A-9769-B140-9ED3-2E864FDA5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869" y="0"/>
            <a:ext cx="5014603" cy="37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2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9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143745"/>
              </p:ext>
            </p:extLst>
          </p:nvPr>
        </p:nvGraphicFramePr>
        <p:xfrm>
          <a:off x="484095" y="1226366"/>
          <a:ext cx="10094258" cy="2742554"/>
        </p:xfrm>
        <a:graphic>
          <a:graphicData uri="http://schemas.openxmlformats.org/drawingml/2006/table">
            <a:tbl>
              <a:tblPr/>
              <a:tblGrid>
                <a:gridCol w="252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2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546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Main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goals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lecture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:</a:t>
                      </a:r>
                      <a:endParaRPr kumimoji="0" lang="tr-TR" altLang="tr-TR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teach</a:t>
                      </a:r>
                      <a:endParaRPr kumimoji="0" lang="tr-TR" alt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Genetic mechanisms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affecting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p</a:t>
                      </a:r>
                      <a:r>
                        <a:rPr kumimoji="0" lang="en-US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henotypic</a:t>
                      </a:r>
                      <a:r>
                        <a:rPr kumimoji="0" lang="en-US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and genotypic characteristics</a:t>
                      </a:r>
                      <a:endParaRPr kumimoji="0" lang="tr-TR" alt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Organization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of DNA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into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chromosomes</a:t>
                      </a:r>
                      <a:endParaRPr kumimoji="0" lang="tr-TR" alt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Structure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function 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kumimoji="0" lang="en-US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gen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omes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genes</a:t>
                      </a:r>
                      <a:r>
                        <a:rPr kumimoji="0" lang="en-US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Mutations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types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Inherited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disorders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kumimoji="0" lang="tr-TR" altLang="tr-T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animals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tr-TR" alt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Metin kutusu 2"/>
          <p:cNvSpPr txBox="1"/>
          <p:nvPr/>
        </p:nvSpPr>
        <p:spPr>
          <a:xfrm>
            <a:off x="1023796" y="3968920"/>
            <a:ext cx="72739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(written answers, short text answers and multiple choice questions)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Q-A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8334" y="46068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115892" y="445736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i="1" dirty="0" err="1"/>
              <a:t>Why</a:t>
            </a:r>
            <a:r>
              <a:rPr lang="tr-TR" sz="2400" b="1" i="1" dirty="0"/>
              <a:t> </a:t>
            </a:r>
            <a:r>
              <a:rPr lang="tr-TR" sz="2400" b="1" i="1" dirty="0" err="1"/>
              <a:t>study</a:t>
            </a:r>
            <a:r>
              <a:rPr lang="tr-TR" sz="2400" b="1" i="1" dirty="0"/>
              <a:t> </a:t>
            </a:r>
            <a:r>
              <a:rPr lang="tr-TR" sz="2400" b="1" i="1" dirty="0" err="1"/>
              <a:t>genetics</a:t>
            </a:r>
            <a:r>
              <a:rPr lang="tr-TR" sz="2400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674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53521" y="6357620"/>
            <a:ext cx="365760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59415" y="6269995"/>
            <a:ext cx="5734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www.sciencemag.org</a:t>
            </a:r>
            <a:r>
              <a:rPr lang="en-US" sz="1100" dirty="0"/>
              <a:t>/news/2019/08/did-</a:t>
            </a:r>
            <a:r>
              <a:rPr lang="en-US" sz="1100" dirty="0" err="1"/>
              <a:t>crispr</a:t>
            </a:r>
            <a:r>
              <a:rPr lang="en-US" sz="1100" dirty="0"/>
              <a:t>-help-or-harm-first-ever-gene-edited-babies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4FAA91-3D82-4498-A775-ACACB8EA8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577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{65767267-4FFA-7D45-8CA1-7326D6E04707}tf10001120</Template>
  <TotalTime>5</TotalTime>
  <Words>188</Words>
  <Application>Microsoft Office PowerPoint</Application>
  <PresentationFormat>Widescreen</PresentationFormat>
  <Paragraphs>34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 MT</vt:lpstr>
      <vt:lpstr>Parcel</vt:lpstr>
      <vt:lpstr>GENETICS VME205</vt:lpstr>
      <vt:lpstr>The department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VME205</dc:title>
  <dc:creator>Nuket.Bilgen</dc:creator>
  <cp:lastModifiedBy>Furkan KUTLU</cp:lastModifiedBy>
  <cp:revision>4</cp:revision>
  <dcterms:created xsi:type="dcterms:W3CDTF">2020-10-07T07:25:57Z</dcterms:created>
  <dcterms:modified xsi:type="dcterms:W3CDTF">2021-11-09T10:10:03Z</dcterms:modified>
</cp:coreProperties>
</file>