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30" r:id="rId1"/>
  </p:sldMasterIdLst>
  <p:notesMasterIdLst>
    <p:notesMasterId r:id="rId31"/>
  </p:notesMasterIdLst>
  <p:sldIdLst>
    <p:sldId id="256" r:id="rId2"/>
    <p:sldId id="258" r:id="rId3"/>
    <p:sldId id="261" r:id="rId4"/>
    <p:sldId id="259" r:id="rId5"/>
    <p:sldId id="263" r:id="rId6"/>
    <p:sldId id="333" r:id="rId7"/>
    <p:sldId id="322" r:id="rId8"/>
    <p:sldId id="264" r:id="rId9"/>
    <p:sldId id="266" r:id="rId10"/>
    <p:sldId id="257" r:id="rId11"/>
    <p:sldId id="268" r:id="rId12"/>
    <p:sldId id="332" r:id="rId13"/>
    <p:sldId id="273" r:id="rId14"/>
    <p:sldId id="276" r:id="rId15"/>
    <p:sldId id="277" r:id="rId16"/>
    <p:sldId id="278" r:id="rId17"/>
    <p:sldId id="279" r:id="rId18"/>
    <p:sldId id="280" r:id="rId19"/>
    <p:sldId id="331" r:id="rId20"/>
    <p:sldId id="281" r:id="rId21"/>
    <p:sldId id="282" r:id="rId22"/>
    <p:sldId id="283" r:id="rId23"/>
    <p:sldId id="287" r:id="rId24"/>
    <p:sldId id="288" r:id="rId25"/>
    <p:sldId id="290" r:id="rId26"/>
    <p:sldId id="291" r:id="rId27"/>
    <p:sldId id="328" r:id="rId28"/>
    <p:sldId id="316" r:id="rId29"/>
    <p:sldId id="32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86" autoAdjust="0"/>
    <p:restoredTop sz="95503" autoAdjust="0"/>
  </p:normalViewPr>
  <p:slideViewPr>
    <p:cSldViewPr snapToGrid="0">
      <p:cViewPr varScale="1">
        <p:scale>
          <a:sx n="87" d="100"/>
          <a:sy n="87" d="100"/>
        </p:scale>
        <p:origin x="82" y="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377C7-4BEC-4F5A-A76E-31079F3E38CF}" type="datetimeFigureOut">
              <a:rPr lang="tr-TR" smtClean="0"/>
              <a:t>9.11.2021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1C706-F901-4741-9611-B885B1563C49}" type="slidenum">
              <a:rPr lang="tr-TR" smtClean="0"/>
              <a:t>‹#›</a:t>
            </a:fld>
            <a:endParaRPr lang="tr-TR"/>
          </a:p>
        </p:txBody>
      </p:sp>
    </p:spTree>
    <p:extLst>
      <p:ext uri="{BB962C8B-B14F-4D97-AF65-F5344CB8AC3E}">
        <p14:creationId xmlns:p14="http://schemas.microsoft.com/office/powerpoint/2010/main" val="3993337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do the genetic mechanisms affect phenotype and genotype?</a:t>
            </a:r>
          </a:p>
          <a:p>
            <a:r>
              <a:rPr lang="en-US" baseline="0" dirty="0"/>
              <a:t>How does DNA organize into the chromosomes</a:t>
            </a:r>
          </a:p>
          <a:p>
            <a:r>
              <a:rPr lang="en-US" dirty="0"/>
              <a:t>How is the structure</a:t>
            </a:r>
            <a:r>
              <a:rPr lang="en-US" baseline="0" dirty="0"/>
              <a:t> of the genomes and genes and how can express their self</a:t>
            </a:r>
          </a:p>
          <a:p>
            <a:r>
              <a:rPr lang="en-US" baseline="0" dirty="0"/>
              <a:t>Which inherited </a:t>
            </a:r>
            <a:r>
              <a:rPr lang="en-US" baseline="0" dirty="0" err="1"/>
              <a:t>diseaes</a:t>
            </a:r>
            <a:r>
              <a:rPr lang="en-US" baseline="0" dirty="0"/>
              <a:t> are important in animals.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evaluation of lecture you will </a:t>
            </a:r>
            <a:r>
              <a:rPr lang="en-US" baseline="0" dirty="0" err="1"/>
              <a:t>hace</a:t>
            </a:r>
            <a:r>
              <a:rPr lang="en-US" baseline="0" dirty="0"/>
              <a:t> two exams. The first one is mid term the other one is final exam including </a:t>
            </a:r>
            <a:r>
              <a:rPr lang="en-US" dirty="0"/>
              <a:t>written essay answers, short text answers and multiple choice questions.</a:t>
            </a:r>
            <a:endParaRPr lang="tr-TR"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841C706-F901-4741-9611-B885B1563C49}" type="slidenum">
              <a:rPr lang="tr-TR" smtClean="0"/>
              <a:t>2</a:t>
            </a:fld>
            <a:endParaRPr lang="tr-TR"/>
          </a:p>
        </p:txBody>
      </p:sp>
    </p:spTree>
    <p:extLst>
      <p:ext uri="{BB962C8B-B14F-4D97-AF65-F5344CB8AC3E}">
        <p14:creationId xmlns:p14="http://schemas.microsoft.com/office/powerpoint/2010/main" val="224897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blending theory says that the progeny inherits any characteristic as the average of the parents' values of that characteristic. As an example of this; a crossing of a red flower with a white one of the same species would yield pink-flowered offspring. And then you would not see any parental phenotypes as white or red. You could only see pink flowers.</a:t>
            </a:r>
            <a:endParaRPr lang="tr-T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15</a:t>
            </a:fld>
            <a:endParaRPr lang="tr-TR"/>
          </a:p>
        </p:txBody>
      </p:sp>
    </p:spTree>
    <p:extLst>
      <p:ext uri="{BB962C8B-B14F-4D97-AF65-F5344CB8AC3E}">
        <p14:creationId xmlns:p14="http://schemas.microsoft.com/office/powerpoint/2010/main" val="327940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Pangenesis is Charles Darwin's theory of inheritance,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The idea was that each part of the parent's body emitted tiny particles called </a:t>
            </a:r>
            <a:r>
              <a:rPr lang="en-US" dirty="0" err="1"/>
              <a:t>gemmules</a:t>
            </a:r>
            <a:r>
              <a:rPr lang="en-US" dirty="0"/>
              <a:t>, which migrated through the body to contribute to that parent's gametes, their eggs or sperms</a:t>
            </a:r>
          </a:p>
          <a:p>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16</a:t>
            </a:fld>
            <a:endParaRPr lang="tr-TR"/>
          </a:p>
        </p:txBody>
      </p:sp>
    </p:spTree>
    <p:extLst>
      <p:ext uri="{BB962C8B-B14F-4D97-AF65-F5344CB8AC3E}">
        <p14:creationId xmlns:p14="http://schemas.microsoft.com/office/powerpoint/2010/main" val="178396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Lamarckism is the hypothesis that an organism can pass on characteristics that it has acquired through use or disuse during its lifetime to its offspring.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For example, as a giraffe stretches its neck to browse higher in trees, the continuation of the habit over an extended period results in a gradual lengthening of the limbs and neck.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17</a:t>
            </a:fld>
            <a:endParaRPr lang="tr-TR"/>
          </a:p>
        </p:txBody>
      </p:sp>
    </p:spTree>
    <p:extLst>
      <p:ext uri="{BB962C8B-B14F-4D97-AF65-F5344CB8AC3E}">
        <p14:creationId xmlns:p14="http://schemas.microsoft.com/office/powerpoint/2010/main" val="421679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3600" dirty="0">
                <a:latin typeface="Garamond" charset="0"/>
                <a:cs typeface="ＭＳ Ｐゴシック" charset="0"/>
              </a:rPr>
              <a:t>Morgan Studied fruit fly eye color, determining that trait was sex-linked</a:t>
            </a:r>
          </a:p>
          <a:p>
            <a:pPr eaLnBrk="1" hangingPunct="1">
              <a:lnSpc>
                <a:spcPct val="90000"/>
              </a:lnSpc>
            </a:pPr>
            <a:r>
              <a:rPr lang="en-US" sz="3600" dirty="0">
                <a:latin typeface="Garamond" charset="0"/>
                <a:cs typeface="ＭＳ Ｐゴシック" charset="0"/>
              </a:rPr>
              <a:t>He Won the Nobel Prize for his work on chromosomes and genetics</a:t>
            </a:r>
          </a:p>
          <a:p>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22</a:t>
            </a:fld>
            <a:endParaRPr lang="tr-TR"/>
          </a:p>
        </p:txBody>
      </p:sp>
    </p:spTree>
    <p:extLst>
      <p:ext uri="{BB962C8B-B14F-4D97-AF65-F5344CB8AC3E}">
        <p14:creationId xmlns:p14="http://schemas.microsoft.com/office/powerpoint/2010/main" val="154162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tr-TR">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D4897D0-A7F0-7F42-9455-B59ADF423360}" type="slidenum">
              <a:rPr lang="en-US">
                <a:latin typeface="Arial" charset="0"/>
              </a:rPr>
              <a:pPr/>
              <a:t>23</a:t>
            </a:fld>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28</a:t>
            </a:fld>
            <a:endParaRPr lang="tr-TR"/>
          </a:p>
        </p:txBody>
      </p:sp>
    </p:spTree>
    <p:extLst>
      <p:ext uri="{BB962C8B-B14F-4D97-AF65-F5344CB8AC3E}">
        <p14:creationId xmlns:p14="http://schemas.microsoft.com/office/powerpoint/2010/main" val="325192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content will be followed through out the class. I would recommend you to read before class to make it more efficient.</a:t>
            </a:r>
          </a:p>
          <a:p>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3</a:t>
            </a:fld>
            <a:endParaRPr lang="tr-TR"/>
          </a:p>
        </p:txBody>
      </p:sp>
    </p:spTree>
    <p:extLst>
      <p:ext uri="{BB962C8B-B14F-4D97-AF65-F5344CB8AC3E}">
        <p14:creationId xmlns:p14="http://schemas.microsoft.com/office/powerpoint/2010/main" val="317032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mn-lt"/>
                <a:ea typeface="+mn-ea"/>
                <a:cs typeface="+mn-cs"/>
              </a:rPr>
              <a:t>You can find the books online you </a:t>
            </a:r>
            <a:r>
              <a:rPr lang="en-US" sz="1200" kern="1200" noProof="0" dirty="0" err="1">
                <a:solidFill>
                  <a:schemeClr val="tx1"/>
                </a:solidFill>
                <a:effectLst/>
                <a:latin typeface="+mn-lt"/>
                <a:ea typeface="+mn-ea"/>
                <a:cs typeface="+mn-cs"/>
              </a:rPr>
              <a:t>dont</a:t>
            </a:r>
            <a:r>
              <a:rPr lang="en-US" sz="1200" kern="1200" noProof="0" dirty="0">
                <a:solidFill>
                  <a:schemeClr val="tx1"/>
                </a:solidFill>
                <a:effectLst/>
                <a:latin typeface="+mn-lt"/>
                <a:ea typeface="+mn-ea"/>
                <a:cs typeface="+mn-cs"/>
              </a:rPr>
              <a:t> need to purchase, both </a:t>
            </a:r>
            <a:r>
              <a:rPr lang="en-US" sz="1200" kern="1200" noProof="0" dirty="0" err="1">
                <a:solidFill>
                  <a:schemeClr val="tx1"/>
                </a:solidFill>
                <a:effectLst/>
                <a:latin typeface="+mn-lt"/>
                <a:ea typeface="+mn-ea"/>
                <a:cs typeface="+mn-cs"/>
              </a:rPr>
              <a:t>turkish</a:t>
            </a:r>
            <a:r>
              <a:rPr lang="en-US" sz="1200" kern="1200" noProof="0" dirty="0">
                <a:solidFill>
                  <a:schemeClr val="tx1"/>
                </a:solidFill>
                <a:effectLst/>
                <a:latin typeface="+mn-lt"/>
                <a:ea typeface="+mn-ea"/>
                <a:cs typeface="+mn-cs"/>
              </a:rPr>
              <a:t> and </a:t>
            </a:r>
            <a:r>
              <a:rPr lang="en-US" sz="1200" kern="1200" noProof="0" dirty="0" err="1">
                <a:solidFill>
                  <a:schemeClr val="tx1"/>
                </a:solidFill>
                <a:effectLst/>
                <a:latin typeface="+mn-lt"/>
                <a:ea typeface="+mn-ea"/>
                <a:cs typeface="+mn-cs"/>
              </a:rPr>
              <a:t>english</a:t>
            </a:r>
            <a:r>
              <a:rPr lang="en-US" sz="1200" kern="1200" noProof="0" dirty="0">
                <a:solidFill>
                  <a:schemeClr val="tx1"/>
                </a:solidFill>
                <a:effectLst/>
                <a:latin typeface="+mn-lt"/>
                <a:ea typeface="+mn-ea"/>
                <a:cs typeface="+mn-cs"/>
              </a:rPr>
              <a:t> versions are </a:t>
            </a:r>
            <a:r>
              <a:rPr lang="en-US" sz="1200" kern="1200" noProof="0" dirty="0" err="1">
                <a:solidFill>
                  <a:schemeClr val="tx1"/>
                </a:solidFill>
                <a:effectLst/>
                <a:latin typeface="+mn-lt"/>
                <a:ea typeface="+mn-ea"/>
                <a:cs typeface="+mn-cs"/>
              </a:rPr>
              <a:t>avilable</a:t>
            </a:r>
            <a:r>
              <a:rPr lang="en-US" sz="1200" kern="1200" noProof="0" dirty="0">
                <a:solidFill>
                  <a:schemeClr val="tx1"/>
                </a:solidFill>
                <a:effectLst/>
                <a:latin typeface="+mn-lt"/>
                <a:ea typeface="+mn-ea"/>
                <a:cs typeface="+mn-cs"/>
              </a:rPr>
              <a:t> for concepts of genetics book. </a:t>
            </a:r>
          </a:p>
          <a:p>
            <a:r>
              <a:rPr lang="en-US" sz="1200" kern="1200" noProof="0" dirty="0">
                <a:solidFill>
                  <a:schemeClr val="tx1"/>
                </a:solidFill>
                <a:effectLst/>
                <a:latin typeface="+mn-lt"/>
                <a:ea typeface="+mn-ea"/>
                <a:cs typeface="+mn-cs"/>
              </a:rPr>
              <a:t>Also some reading </a:t>
            </a:r>
            <a:r>
              <a:rPr lang="en-US" sz="1200" kern="1200" noProof="0" dirty="0" err="1">
                <a:solidFill>
                  <a:schemeClr val="tx1"/>
                </a:solidFill>
                <a:effectLst/>
                <a:latin typeface="+mn-lt"/>
                <a:ea typeface="+mn-ea"/>
                <a:cs typeface="+mn-cs"/>
              </a:rPr>
              <a:t>boks</a:t>
            </a:r>
            <a:r>
              <a:rPr lang="en-US" sz="1200" kern="1200" noProof="0" dirty="0">
                <a:solidFill>
                  <a:schemeClr val="tx1"/>
                </a:solidFill>
                <a:effectLst/>
                <a:latin typeface="+mn-lt"/>
                <a:ea typeface="+mn-ea"/>
                <a:cs typeface="+mn-cs"/>
              </a:rPr>
              <a:t> like the double helix, selfish gene, and other </a:t>
            </a:r>
            <a:r>
              <a:rPr lang="en-US" sz="1200" kern="1200" noProof="0" dirty="0" err="1">
                <a:solidFill>
                  <a:schemeClr val="tx1"/>
                </a:solidFill>
                <a:effectLst/>
                <a:latin typeface="+mn-lt"/>
                <a:ea typeface="+mn-ea"/>
                <a:cs typeface="+mn-cs"/>
              </a:rPr>
              <a:t>boks</a:t>
            </a:r>
            <a:r>
              <a:rPr lang="en-US" sz="1200" kern="1200" noProof="0" dirty="0">
                <a:solidFill>
                  <a:schemeClr val="tx1"/>
                </a:solidFill>
                <a:effectLst/>
                <a:latin typeface="+mn-lt"/>
                <a:ea typeface="+mn-ea"/>
                <a:cs typeface="+mn-cs"/>
              </a:rPr>
              <a:t> from Richard Dawkins are </a:t>
            </a:r>
            <a:r>
              <a:rPr lang="en-US" sz="1200" kern="1200" noProof="0" dirty="0" err="1">
                <a:solidFill>
                  <a:schemeClr val="tx1"/>
                </a:solidFill>
                <a:effectLst/>
                <a:latin typeface="+mn-lt"/>
                <a:ea typeface="+mn-ea"/>
                <a:cs typeface="+mn-cs"/>
              </a:rPr>
              <a:t>availlable</a:t>
            </a:r>
            <a:r>
              <a:rPr lang="tr-TR"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5</a:t>
            </a:fld>
            <a:endParaRPr lang="tr-TR"/>
          </a:p>
        </p:txBody>
      </p:sp>
    </p:spTree>
    <p:extLst>
      <p:ext uri="{BB962C8B-B14F-4D97-AF65-F5344CB8AC3E}">
        <p14:creationId xmlns:p14="http://schemas.microsoft.com/office/powerpoint/2010/main" val="408431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41C706-F901-4741-9611-B885B1563C49}" type="slidenum">
              <a:rPr lang="tr-TR" smtClean="0"/>
              <a:t>7</a:t>
            </a:fld>
            <a:endParaRPr lang="tr-TR"/>
          </a:p>
        </p:txBody>
      </p:sp>
    </p:spTree>
    <p:extLst>
      <p:ext uri="{BB962C8B-B14F-4D97-AF65-F5344CB8AC3E}">
        <p14:creationId xmlns:p14="http://schemas.microsoft.com/office/powerpoint/2010/main" val="334789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41C706-F901-4741-9611-B885B1563C49}" type="slidenum">
              <a:rPr lang="tr-TR" smtClean="0"/>
              <a:t>9</a:t>
            </a:fld>
            <a:endParaRPr lang="tr-TR"/>
          </a:p>
        </p:txBody>
      </p:sp>
    </p:spTree>
    <p:extLst>
      <p:ext uri="{BB962C8B-B14F-4D97-AF65-F5344CB8AC3E}">
        <p14:creationId xmlns:p14="http://schemas.microsoft.com/office/powerpoint/2010/main" val="159900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because the humans have tried to understand and change genetics since the time of their first cognitive abilities appeared.</a:t>
            </a:r>
            <a:endParaRPr lang="tr-TR"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r>
              <a:rPr lang="tr-TR" dirty="0" err="1"/>
              <a:t>So</a:t>
            </a:r>
            <a:r>
              <a:rPr lang="tr-TR" dirty="0"/>
              <a:t> </a:t>
            </a:r>
            <a:r>
              <a:rPr lang="tr-TR" dirty="0" err="1"/>
              <a:t>lets</a:t>
            </a:r>
            <a:r>
              <a:rPr lang="tr-TR" dirty="0"/>
              <a:t> start </a:t>
            </a:r>
            <a:r>
              <a:rPr lang="tr-TR" dirty="0" err="1"/>
              <a:t>with</a:t>
            </a:r>
            <a:r>
              <a:rPr lang="tr-TR" baseline="0" dirty="0"/>
              <a:t> </a:t>
            </a:r>
            <a:r>
              <a:rPr lang="tr-TR" baseline="0" dirty="0" err="1"/>
              <a:t>the</a:t>
            </a:r>
            <a:r>
              <a:rPr lang="tr-TR" baseline="0" dirty="0"/>
              <a:t> </a:t>
            </a:r>
            <a:r>
              <a:rPr lang="tr-TR" baseline="0" dirty="0" err="1"/>
              <a:t>milestones</a:t>
            </a:r>
            <a:r>
              <a:rPr lang="tr-TR" baseline="0" dirty="0"/>
              <a:t> </a:t>
            </a:r>
            <a:r>
              <a:rPr lang="tr-TR" baseline="0" dirty="0" err="1"/>
              <a:t>for</a:t>
            </a:r>
            <a:r>
              <a:rPr lang="tr-TR" baseline="0" dirty="0"/>
              <a:t> </a:t>
            </a:r>
            <a:r>
              <a:rPr lang="tr-TR" baseline="0" dirty="0" err="1"/>
              <a:t>genetics</a:t>
            </a:r>
            <a:r>
              <a:rPr lang="tr-TR" baseline="0" dirty="0"/>
              <a:t>. </a:t>
            </a:r>
            <a:r>
              <a:rPr lang="tr-TR" baseline="0" dirty="0" err="1"/>
              <a:t>History</a:t>
            </a:r>
            <a:r>
              <a:rPr lang="tr-TR" baseline="0" dirty="0"/>
              <a:t> of </a:t>
            </a:r>
            <a:r>
              <a:rPr lang="tr-TR" baseline="0" dirty="0" err="1"/>
              <a:t>genetics</a:t>
            </a:r>
            <a:r>
              <a:rPr lang="tr-TR" baseline="0" dirty="0"/>
              <a:t>…</a:t>
            </a:r>
            <a:endParaRPr lang="tr-TR" dirty="0"/>
          </a:p>
        </p:txBody>
      </p:sp>
      <p:sp>
        <p:nvSpPr>
          <p:cNvPr id="4" name="Slayt Numarası Yer Tutucusu 3"/>
          <p:cNvSpPr>
            <a:spLocks noGrp="1"/>
          </p:cNvSpPr>
          <p:nvPr>
            <p:ph type="sldNum" sz="quarter" idx="10"/>
          </p:nvPr>
        </p:nvSpPr>
        <p:spPr/>
        <p:txBody>
          <a:bodyPr/>
          <a:lstStyle/>
          <a:p>
            <a:fld id="{5841C706-F901-4741-9611-B885B1563C49}" type="slidenum">
              <a:rPr lang="tr-TR" smtClean="0"/>
              <a:t>10</a:t>
            </a:fld>
            <a:endParaRPr lang="tr-TR"/>
          </a:p>
        </p:txBody>
      </p:sp>
    </p:spTree>
    <p:extLst>
      <p:ext uri="{BB962C8B-B14F-4D97-AF65-F5344CB8AC3E}">
        <p14:creationId xmlns:p14="http://schemas.microsoft.com/office/powerpoint/2010/main" val="196591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eaLnBrk="1" hangingPunct="1">
              <a:buFontTx/>
              <a:buNone/>
              <a:defRPr/>
            </a:pPr>
            <a:r>
              <a:rPr lang="en-US" sz="1200" b="1" dirty="0">
                <a:latin typeface="Garamond" pitchFamily="18" charset="0"/>
              </a:rPr>
              <a:t>People have known about inheritance for a long time.</a:t>
            </a:r>
          </a:p>
          <a:p>
            <a:pPr eaLnBrk="1" hangingPunct="1">
              <a:buFont typeface="Wingdings" pitchFamily="2" charset="2"/>
              <a:buChar char="ü"/>
              <a:defRPr/>
            </a:pPr>
            <a:r>
              <a:rPr lang="en-US" sz="1200" b="1" dirty="0">
                <a:latin typeface="Garamond" pitchFamily="18" charset="0"/>
              </a:rPr>
              <a:t>Children resemble their parents</a:t>
            </a:r>
            <a:endParaRPr lang="tr-TR" sz="1200" b="1" dirty="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b="1" dirty="0" err="1">
                <a:solidFill>
                  <a:schemeClr val="bg1"/>
                </a:solidFill>
                <a:latin typeface="Garamond" pitchFamily="18" charset="0"/>
              </a:rPr>
              <a:t>Indivuduals</a:t>
            </a:r>
            <a:r>
              <a:rPr lang="tr-TR" b="1" dirty="0">
                <a:latin typeface="Garamond" pitchFamily="18" charset="0"/>
              </a:rPr>
              <a:t> can be </a:t>
            </a:r>
            <a:r>
              <a:rPr lang="tr-TR" b="1" dirty="0" err="1">
                <a:latin typeface="Garamond" pitchFamily="18" charset="0"/>
              </a:rPr>
              <a:t>identified</a:t>
            </a:r>
            <a:r>
              <a:rPr lang="tr-TR" b="1" dirty="0">
                <a:latin typeface="Garamond" pitchFamily="18" charset="0"/>
              </a:rPr>
              <a:t> as a </a:t>
            </a:r>
            <a:r>
              <a:rPr lang="tr-TR" b="1" dirty="0" err="1">
                <a:latin typeface="Garamond" pitchFamily="18" charset="0"/>
              </a:rPr>
              <a:t>member</a:t>
            </a:r>
            <a:r>
              <a:rPr lang="tr-TR" b="1" dirty="0">
                <a:latin typeface="Garamond" pitchFamily="18" charset="0"/>
              </a:rPr>
              <a:t> of a </a:t>
            </a:r>
            <a:r>
              <a:rPr lang="tr-TR" b="1" dirty="0" err="1">
                <a:latin typeface="Garamond" pitchFamily="18" charset="0"/>
              </a:rPr>
              <a:t>particular</a:t>
            </a:r>
            <a:r>
              <a:rPr lang="tr-TR" b="1" dirty="0">
                <a:latin typeface="Garamond" pitchFamily="18" charset="0"/>
              </a:rPr>
              <a:t> </a:t>
            </a:r>
            <a:r>
              <a:rPr lang="tr-TR" b="1" dirty="0" err="1">
                <a:latin typeface="Garamond" pitchFamily="18" charset="0"/>
              </a:rPr>
              <a:t>family</a:t>
            </a:r>
            <a:r>
              <a:rPr lang="tr-TR" b="1" dirty="0">
                <a:latin typeface="Garamond" pitchFamily="18" charset="0"/>
              </a:rPr>
              <a:t> </a:t>
            </a:r>
            <a:r>
              <a:rPr lang="tr-TR" b="1" dirty="0" err="1">
                <a:latin typeface="Garamond" pitchFamily="18" charset="0"/>
              </a:rPr>
              <a:t>through</a:t>
            </a:r>
            <a:r>
              <a:rPr lang="tr-TR" b="1" dirty="0">
                <a:latin typeface="Garamond" pitchFamily="18" charset="0"/>
              </a:rPr>
              <a:t> </a:t>
            </a:r>
            <a:r>
              <a:rPr lang="tr-TR" b="1" dirty="0" err="1">
                <a:latin typeface="Garamond" pitchFamily="18" charset="0"/>
              </a:rPr>
              <a:t>particular</a:t>
            </a:r>
            <a:r>
              <a:rPr lang="tr-TR" b="1" dirty="0">
                <a:latin typeface="Garamond" pitchFamily="18" charset="0"/>
              </a:rPr>
              <a:t> </a:t>
            </a:r>
            <a:r>
              <a:rPr lang="tr-TR" b="1" dirty="0" err="1">
                <a:latin typeface="Garamond" pitchFamily="18" charset="0"/>
              </a:rPr>
              <a:t>traits</a:t>
            </a:r>
            <a:endParaRPr lang="tr-TR" dirty="0"/>
          </a:p>
          <a:p>
            <a:pPr eaLnBrk="1" hangingPunct="1">
              <a:buFont typeface="Wingdings" pitchFamily="2" charset="2"/>
              <a:buChar char="ü"/>
              <a:defRPr/>
            </a:pPr>
            <a:r>
              <a:rPr lang="en-US" sz="1200" b="1" dirty="0">
                <a:latin typeface="Garamond" pitchFamily="18" charset="0"/>
              </a:rPr>
              <a:t>animals and plants can be selected and bred</a:t>
            </a:r>
            <a:r>
              <a:rPr lang="en-US" sz="1200" b="1" baseline="0" dirty="0">
                <a:latin typeface="Garamond" pitchFamily="18" charset="0"/>
              </a:rPr>
              <a:t> </a:t>
            </a:r>
            <a:r>
              <a:rPr lang="en-US" sz="1200" b="1" dirty="0">
                <a:latin typeface="Garamond" pitchFamily="18" charset="0"/>
              </a:rPr>
              <a:t>for desired characters</a:t>
            </a:r>
          </a:p>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tr-TR" sz="1000" b="1" dirty="0">
              <a:latin typeface="Garamond" pitchFamily="18" charset="0"/>
            </a:endParaRPr>
          </a:p>
        </p:txBody>
      </p:sp>
      <p:sp>
        <p:nvSpPr>
          <p:cNvPr id="4" name="Slayt Numarası Yer Tutucusu 3"/>
          <p:cNvSpPr>
            <a:spLocks noGrp="1"/>
          </p:cNvSpPr>
          <p:nvPr>
            <p:ph type="sldNum" sz="quarter" idx="10"/>
          </p:nvPr>
        </p:nvSpPr>
        <p:spPr/>
        <p:txBody>
          <a:bodyPr/>
          <a:lstStyle/>
          <a:p>
            <a:fld id="{5841C706-F901-4741-9611-B885B1563C49}" type="slidenum">
              <a:rPr lang="tr-TR" smtClean="0"/>
              <a:t>11</a:t>
            </a:fld>
            <a:endParaRPr lang="tr-TR"/>
          </a:p>
        </p:txBody>
      </p:sp>
    </p:spTree>
    <p:extLst>
      <p:ext uri="{BB962C8B-B14F-4D97-AF65-F5344CB8AC3E}">
        <p14:creationId xmlns:p14="http://schemas.microsoft.com/office/powerpoint/2010/main" val="6773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90000"/>
              </a:lnSpc>
              <a:buNone/>
            </a:pPr>
            <a:r>
              <a:rPr lang="tr-TR" altLang="tr-TR" sz="1200" b="1" dirty="0" err="1">
                <a:latin typeface="Garamond" panose="02020404030301010803" pitchFamily="18" charset="0"/>
              </a:rPr>
              <a:t>Although</a:t>
            </a:r>
            <a:r>
              <a:rPr lang="en-US" altLang="tr-TR" sz="1200" b="1" dirty="0">
                <a:latin typeface="Garamond" panose="02020404030301010803" pitchFamily="18" charset="0"/>
              </a:rPr>
              <a:t> </a:t>
            </a:r>
            <a:r>
              <a:rPr lang="tr-TR" altLang="tr-TR" sz="1200" b="1" dirty="0" err="1">
                <a:latin typeface="Garamond" panose="02020404030301010803" pitchFamily="18" charset="0"/>
              </a:rPr>
              <a:t>the</a:t>
            </a:r>
            <a:r>
              <a:rPr lang="tr-TR" altLang="tr-TR" sz="1200" b="1" dirty="0">
                <a:latin typeface="Garamond" panose="02020404030301010803" pitchFamily="18" charset="0"/>
              </a:rPr>
              <a:t> general </a:t>
            </a:r>
            <a:r>
              <a:rPr lang="tr-TR" altLang="tr-TR" sz="1200" b="1" dirty="0" err="1">
                <a:latin typeface="Garamond" panose="02020404030301010803" pitchFamily="18" charset="0"/>
              </a:rPr>
              <a:t>knowledge</a:t>
            </a:r>
            <a:r>
              <a:rPr lang="en-US" altLang="tr-TR" sz="1200" b="1" dirty="0">
                <a:latin typeface="Garamond" panose="02020404030301010803" pitchFamily="18" charset="0"/>
              </a:rPr>
              <a:t> about inheritance, a number of incorrect ideas had to be </a:t>
            </a:r>
            <a:r>
              <a:rPr lang="en-US" sz="1200" b="1" dirty="0">
                <a:latin typeface="Garamond" charset="0"/>
              </a:rPr>
              <a:t>generated and overcame before modern genetics could arise.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tr-TR" sz="1200" b="1" dirty="0">
                <a:latin typeface="Garamond" panose="02020404030301010803" pitchFamily="18" charset="0"/>
              </a:rPr>
              <a:t>One</a:t>
            </a:r>
            <a:r>
              <a:rPr lang="en-US" altLang="tr-TR" sz="1200" b="1" baseline="0" dirty="0">
                <a:latin typeface="Garamond" panose="02020404030301010803" pitchFamily="18" charset="0"/>
              </a:rPr>
              <a:t> of them was preformation theory. This theory suggests that there is a tiny but fully formed human in every sperm and egg. This theory is just after the </a:t>
            </a:r>
            <a:r>
              <a:rPr lang="en-US" altLang="tr-TR" sz="1200" b="1" baseline="0" dirty="0" err="1">
                <a:latin typeface="Garamond" panose="02020404030301010803" pitchFamily="18" charset="0"/>
              </a:rPr>
              <a:t>Loevenhock’s</a:t>
            </a:r>
            <a:r>
              <a:rPr lang="en-US" altLang="tr-TR" sz="1200" b="1" baseline="0" dirty="0">
                <a:latin typeface="Garamond" panose="02020404030301010803" pitchFamily="18" charset="0"/>
              </a:rPr>
              <a:t> invention about microscopy. people saw the cell and then hypothesized that there should be a human inside.</a:t>
            </a:r>
            <a:endParaRPr lang="en-US" altLang="tr-TR" sz="1200" b="1" dirty="0">
              <a:latin typeface="Garamond" panose="02020404030301010803" pitchFamily="18" charset="0"/>
            </a:endParaRPr>
          </a:p>
        </p:txBody>
      </p:sp>
      <p:sp>
        <p:nvSpPr>
          <p:cNvPr id="4" name="Slayt Numarası Yer Tutucusu 3"/>
          <p:cNvSpPr>
            <a:spLocks noGrp="1"/>
          </p:cNvSpPr>
          <p:nvPr>
            <p:ph type="sldNum" sz="quarter" idx="10"/>
          </p:nvPr>
        </p:nvSpPr>
        <p:spPr/>
        <p:txBody>
          <a:bodyPr/>
          <a:lstStyle/>
          <a:p>
            <a:fld id="{5841C706-F901-4741-9611-B885B1563C49}" type="slidenum">
              <a:rPr lang="tr-TR" smtClean="0"/>
              <a:t>13</a:t>
            </a:fld>
            <a:endParaRPr lang="tr-TR"/>
          </a:p>
        </p:txBody>
      </p:sp>
    </p:spTree>
    <p:extLst>
      <p:ext uri="{BB962C8B-B14F-4D97-AF65-F5344CB8AC3E}">
        <p14:creationId xmlns:p14="http://schemas.microsoft.com/office/powerpoint/2010/main" val="382192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Garamond" pitchFamily="18" charset="0"/>
              </a:rPr>
              <a:t>Today we know that, male and female parents contribute equally to the offspring. However</a:t>
            </a:r>
            <a:r>
              <a:rPr lang="en-US" baseline="0" dirty="0">
                <a:latin typeface="Garamond" pitchFamily="18" charset="0"/>
              </a:rPr>
              <a:t> in ancient times, people didn’t. for example, there was an ancient Greek idea suggesting that </a:t>
            </a:r>
            <a:r>
              <a:rPr lang="en-US" sz="1200" dirty="0">
                <a:latin typeface="Garamond" pitchFamily="18" charset="0"/>
              </a:rPr>
              <a:t>male supplies</a:t>
            </a:r>
            <a:r>
              <a:rPr lang="en-US" sz="1200" baseline="0" dirty="0">
                <a:latin typeface="Garamond" pitchFamily="18" charset="0"/>
              </a:rPr>
              <a:t> </a:t>
            </a:r>
            <a:r>
              <a:rPr lang="en-US" sz="1200" dirty="0">
                <a:latin typeface="Garamond" pitchFamily="18" charset="0"/>
              </a:rPr>
              <a:t>a “seed” while female serves</a:t>
            </a:r>
            <a:r>
              <a:rPr lang="en-US" sz="1200" baseline="0" dirty="0">
                <a:latin typeface="Garamond" pitchFamily="18" charset="0"/>
              </a:rPr>
              <a:t> as a </a:t>
            </a:r>
            <a:r>
              <a:rPr lang="en-US" sz="1200" dirty="0">
                <a:latin typeface="Garamond" pitchFamily="18" charset="0"/>
              </a:rPr>
              <a:t>“garden”. Or similar one is from </a:t>
            </a:r>
            <a:r>
              <a:rPr lang="en-US" sz="1200" dirty="0" err="1">
                <a:latin typeface="Garamond" pitchFamily="18" charset="0"/>
              </a:rPr>
              <a:t>aeschylus</a:t>
            </a:r>
            <a:r>
              <a:rPr lang="en-US" sz="1200" dirty="0">
                <a:latin typeface="Garamond" pitchFamily="18" charset="0"/>
              </a:rPr>
              <a:t>: he proposed </a:t>
            </a:r>
            <a:r>
              <a:rPr lang="en-US" sz="1200" dirty="0">
                <a:latin typeface="Garamond" charset="0"/>
              </a:rPr>
              <a:t>the male as the parent and the female as a nurse for </a:t>
            </a:r>
            <a:r>
              <a:rPr lang="en-US" sz="1200" dirty="0">
                <a:latin typeface="Garamond" pitchFamily="18" charset="0"/>
              </a:rPr>
              <a:t>“</a:t>
            </a:r>
            <a:r>
              <a:rPr lang="en-US" sz="1200" dirty="0">
                <a:latin typeface="Garamond" charset="0"/>
              </a:rPr>
              <a:t>the young life sown within her” </a:t>
            </a:r>
            <a:endParaRPr lang="en-US" sz="1200" dirty="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Garamond" pitchFamily="18" charset="0"/>
              </a:rPr>
              <a:t>May be you</a:t>
            </a:r>
            <a:r>
              <a:rPr lang="en-US" baseline="0" dirty="0">
                <a:latin typeface="Garamond" pitchFamily="18" charset="0"/>
              </a:rPr>
              <a:t> have never heard </a:t>
            </a:r>
            <a:r>
              <a:rPr lang="en-US" baseline="0" dirty="0" err="1">
                <a:latin typeface="Garamond" pitchFamily="18" charset="0"/>
              </a:rPr>
              <a:t>aeschylus</a:t>
            </a:r>
            <a:r>
              <a:rPr lang="en-US" baseline="0" dirty="0">
                <a:latin typeface="Garamond" pitchFamily="18" charset="0"/>
              </a:rPr>
              <a:t>, but I’m sure you know Hippocrates</a:t>
            </a:r>
            <a:r>
              <a:rPr lang="en-US" dirty="0">
                <a:latin typeface="Garamond" pitchFamily="18" charset="0"/>
              </a:rPr>
              <a:t>,</a:t>
            </a:r>
            <a:r>
              <a:rPr lang="en-US" baseline="0" dirty="0">
                <a:latin typeface="Garamond" pitchFamily="18" charset="0"/>
              </a:rPr>
              <a:t> </a:t>
            </a:r>
            <a:r>
              <a:rPr lang="en-US" dirty="0"/>
              <a:t>who is considered one of the most outstanding figures in the history of medicine and</a:t>
            </a:r>
            <a:r>
              <a:rPr lang="en-US" baseline="0" dirty="0"/>
              <a:t> </a:t>
            </a:r>
            <a:r>
              <a:rPr lang="en-US" dirty="0"/>
              <a:t>referred as the "Father of Medicine”, He suggested that each organ</a:t>
            </a:r>
            <a:r>
              <a:rPr lang="en-US" baseline="0" dirty="0"/>
              <a:t> has unique seeds and they are transmitted to the reproductive organs. They merge to produce an offspring. Sounds like a correct, but still there are missing parts to understand the inheritance.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Garamond" pitchFamily="18" charset="0"/>
            </a:endParaRPr>
          </a:p>
          <a:p>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14</a:t>
            </a:fld>
            <a:endParaRPr lang="tr-TR"/>
          </a:p>
        </p:txBody>
      </p:sp>
    </p:spTree>
    <p:extLst>
      <p:ext uri="{BB962C8B-B14F-4D97-AF65-F5344CB8AC3E}">
        <p14:creationId xmlns:p14="http://schemas.microsoft.com/office/powerpoint/2010/main" val="226054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1DA1AE1-DEFB-4B53-8ADA-0CE37A497D3A}" type="datetime1">
              <a:rPr lang="en-US" smtClean="0"/>
              <a:t>09-Nov-21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5156524"/>
      </p:ext>
    </p:extLst>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A1AE1-DEFB-4B53-8ADA-0CE37A497D3A}" type="datetime1">
              <a:rPr lang="en-US" smtClean="0"/>
              <a:t>09-Nov-21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48459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A1AE1-DEFB-4B53-8ADA-0CE37A497D3A}" type="datetime1">
              <a:rPr lang="en-US" smtClean="0"/>
              <a:t>09-Nov-21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36067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DA1AE1-DEFB-4B53-8ADA-0CE37A497D3A}" type="datetime1">
              <a:rPr lang="en-US" smtClean="0"/>
              <a:t>09-Nov-21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0375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1DA1AE1-DEFB-4B53-8ADA-0CE37A497D3A}" type="datetime1">
              <a:rPr lang="en-US" smtClean="0"/>
              <a:t>09-Nov-21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2633673"/>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1DA1AE1-DEFB-4B53-8ADA-0CE37A497D3A}" type="datetime1">
              <a:rPr lang="en-US" smtClean="0"/>
              <a:t>09-Nov-21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24442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1DA1AE1-DEFB-4B53-8ADA-0CE37A497D3A}" type="datetime1">
              <a:rPr lang="en-US" smtClean="0"/>
              <a:t>09-Nov-21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274103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DA1AE1-DEFB-4B53-8ADA-0CE37A497D3A}" type="datetime1">
              <a:rPr lang="en-US" smtClean="0"/>
              <a:t>09-Nov-21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992868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A1AE1-DEFB-4B53-8ADA-0CE37A497D3A}" type="datetime1">
              <a:rPr lang="en-US" smtClean="0"/>
              <a:t>09-Nov-21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705536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1DA1AE1-DEFB-4B53-8ADA-0CE37A497D3A}" type="datetime1">
              <a:rPr lang="en-US" smtClean="0"/>
              <a:t>09-Nov-21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46431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1DA1AE1-DEFB-4B53-8ADA-0CE37A497D3A}" type="datetime1">
              <a:rPr lang="en-US" smtClean="0"/>
              <a:t>09-Nov-21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554051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1DA1AE1-DEFB-4B53-8ADA-0CE37A497D3A}" type="datetime1">
              <a:rPr lang="en-US" smtClean="0"/>
              <a:t>09-Nov-21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196768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ncbi.nlm.nih.gov/books/NBK21766/" TargetMode="External"/><Relationship Id="rId5" Type="http://schemas.openxmlformats.org/officeDocument/2006/relationships/hyperlink" Target="http://www.dnaftb.org/"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cbi.nlm.nih.gov/books/NBK21766/" TargetMode="External"/><Relationship Id="rId5" Type="http://schemas.openxmlformats.org/officeDocument/2006/relationships/hyperlink" Target="http://www.dnaftb.org/"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ctrTitle"/>
          </p:nvPr>
        </p:nvSpPr>
        <p:spPr>
          <a:xfrm>
            <a:off x="804672" y="2386744"/>
            <a:ext cx="5925310" cy="1645920"/>
          </a:xfrm>
        </p:spPr>
        <p:txBody>
          <a:bodyPr>
            <a:normAutofit/>
          </a:bodyPr>
          <a:lstStyle/>
          <a:p>
            <a:r>
              <a:rPr lang="tr-TR" altLang="tr-TR" b="1">
                <a:ea typeface="ＭＳ Ｐゴシック" pitchFamily="34" charset="-128"/>
              </a:rPr>
              <a:t>GENETICS</a:t>
            </a:r>
            <a:br>
              <a:rPr lang="tr-TR" altLang="tr-TR" b="1">
                <a:ea typeface="ＭＳ Ｐゴシック" pitchFamily="34" charset="-128"/>
              </a:rPr>
            </a:br>
            <a:r>
              <a:rPr lang="tr-TR" b="1"/>
              <a:t>VME205</a:t>
            </a:r>
          </a:p>
        </p:txBody>
      </p:sp>
      <p:sp>
        <p:nvSpPr>
          <p:cNvPr id="3" name="Alt Başlık 2"/>
          <p:cNvSpPr>
            <a:spLocks noGrp="1"/>
          </p:cNvSpPr>
          <p:nvPr>
            <p:ph type="subTitle" idx="1"/>
          </p:nvPr>
        </p:nvSpPr>
        <p:spPr>
          <a:xfrm>
            <a:off x="1148615" y="4352544"/>
            <a:ext cx="5242560" cy="1239894"/>
          </a:xfrm>
        </p:spPr>
        <p:txBody>
          <a:bodyPr>
            <a:normAutofit/>
          </a:bodyPr>
          <a:lstStyle/>
          <a:p>
            <a:endParaRPr lang="tr-TR" dirty="0">
              <a:solidFill>
                <a:srgbClr val="FFFFFF"/>
              </a:solidFill>
            </a:endParaRPr>
          </a:p>
          <a:p>
            <a:r>
              <a:rPr lang="tr-TR" b="1" dirty="0">
                <a:solidFill>
                  <a:srgbClr val="FFFFFF"/>
                </a:solidFill>
              </a:rPr>
              <a:t>Asist. Prof. Nüket Bilgen</a:t>
            </a:r>
          </a:p>
        </p:txBody>
      </p:sp>
      <p:sp>
        <p:nvSpPr>
          <p:cNvPr id="12" name="Rectangle 11">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p:cNvSpPr txBox="1"/>
          <p:nvPr/>
        </p:nvSpPr>
        <p:spPr>
          <a:xfrm>
            <a:off x="-870822" y="5740525"/>
            <a:ext cx="10152784" cy="907941"/>
          </a:xfrm>
          <a:prstGeom prst="rect">
            <a:avLst/>
          </a:prstGeom>
          <a:noFill/>
        </p:spPr>
        <p:txBody>
          <a:bodyPr wrap="square" rtlCol="0">
            <a:spAutoFit/>
          </a:bodyPr>
          <a:lstStyle/>
          <a:p>
            <a:pPr algn="ctr">
              <a:spcAft>
                <a:spcPts val="600"/>
              </a:spcAft>
            </a:pPr>
            <a:r>
              <a:rPr lang="en-US" sz="2400" dirty="0"/>
              <a:t>Ankara University  Faculty of Veterinary Medicine</a:t>
            </a:r>
          </a:p>
          <a:p>
            <a:pPr algn="ctr">
              <a:spcAft>
                <a:spcPts val="600"/>
              </a:spcAft>
            </a:pPr>
            <a:r>
              <a:rPr lang="en-US" sz="2400" dirty="0"/>
              <a:t>Department of Genetics</a:t>
            </a:r>
          </a:p>
        </p:txBody>
      </p:sp>
    </p:spTree>
    <p:extLst>
      <p:ext uri="{BB962C8B-B14F-4D97-AF65-F5344CB8AC3E}">
        <p14:creationId xmlns:p14="http://schemas.microsoft.com/office/powerpoint/2010/main" val="36334830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94971" y="482809"/>
            <a:ext cx="8465893" cy="1670603"/>
          </a:xfrm>
        </p:spPr>
        <p:txBody>
          <a:bodyPr>
            <a:noAutofit/>
          </a:bodyPr>
          <a:lstStyle/>
          <a:p>
            <a:r>
              <a:rPr lang="tr-TR" sz="3200" b="1" dirty="0" err="1"/>
              <a:t>We</a:t>
            </a:r>
            <a:r>
              <a:rPr lang="tr-TR" sz="3200" b="1" dirty="0"/>
              <a:t> </a:t>
            </a:r>
            <a:r>
              <a:rPr lang="tr-TR" sz="3200" b="1" dirty="0" err="1"/>
              <a:t>wIll</a:t>
            </a:r>
            <a:r>
              <a:rPr lang="tr-TR" sz="3200" b="1" dirty="0"/>
              <a:t> </a:t>
            </a:r>
            <a:r>
              <a:rPr lang="tr-TR" sz="3200" b="1" dirty="0" err="1"/>
              <a:t>begIn</a:t>
            </a:r>
            <a:r>
              <a:rPr lang="tr-TR" sz="3200" b="1" dirty="0"/>
              <a:t> </a:t>
            </a:r>
            <a:r>
              <a:rPr lang="tr-TR" sz="3200" b="1" dirty="0" err="1"/>
              <a:t>thIs</a:t>
            </a:r>
            <a:r>
              <a:rPr lang="tr-TR" sz="3200" b="1" dirty="0"/>
              <a:t> </a:t>
            </a:r>
            <a:r>
              <a:rPr lang="tr-TR" sz="3200" b="1" dirty="0" err="1"/>
              <a:t>course</a:t>
            </a:r>
            <a:r>
              <a:rPr lang="tr-TR" sz="3200" b="1" dirty="0"/>
              <a:t> </a:t>
            </a:r>
            <a:r>
              <a:rPr lang="tr-TR" sz="3200" b="1" dirty="0" err="1"/>
              <a:t>wIth</a:t>
            </a:r>
            <a:r>
              <a:rPr lang="tr-TR" sz="3200" b="1" dirty="0"/>
              <a:t> a </a:t>
            </a:r>
            <a:r>
              <a:rPr lang="tr-TR" sz="3200" b="1" dirty="0" err="1"/>
              <a:t>quIck</a:t>
            </a:r>
            <a:r>
              <a:rPr lang="tr-TR" sz="3200" b="1" dirty="0"/>
              <a:t> </a:t>
            </a:r>
            <a:r>
              <a:rPr lang="tr-TR" sz="3200" b="1" dirty="0" err="1"/>
              <a:t>questOon</a:t>
            </a:r>
            <a:r>
              <a:rPr lang="tr-TR" sz="3200" b="1" dirty="0"/>
              <a:t>:</a:t>
            </a:r>
            <a:br>
              <a:rPr lang="tr-TR" sz="3200" b="1" dirty="0">
                <a:solidFill>
                  <a:srgbClr val="C00000"/>
                </a:solidFill>
              </a:rPr>
            </a:br>
            <a:r>
              <a:rPr lang="tr-TR" sz="3200" b="1" dirty="0" err="1">
                <a:solidFill>
                  <a:srgbClr val="C00000"/>
                </a:solidFill>
              </a:rPr>
              <a:t>What</a:t>
            </a:r>
            <a:r>
              <a:rPr lang="tr-TR" sz="3200" b="1" dirty="0">
                <a:solidFill>
                  <a:srgbClr val="C00000"/>
                </a:solidFill>
              </a:rPr>
              <a:t> Is </a:t>
            </a:r>
            <a:r>
              <a:rPr lang="tr-TR" sz="3200" b="1" dirty="0" err="1">
                <a:solidFill>
                  <a:srgbClr val="C00000"/>
                </a:solidFill>
              </a:rPr>
              <a:t>GenetIcs</a:t>
            </a:r>
            <a:r>
              <a:rPr lang="tr-TR" sz="3200" b="1" dirty="0">
                <a:solidFill>
                  <a:srgbClr val="C00000"/>
                </a:solidFill>
              </a:rPr>
              <a:t>?</a:t>
            </a:r>
          </a:p>
        </p:txBody>
      </p:sp>
      <p:sp>
        <p:nvSpPr>
          <p:cNvPr id="3" name="İçerik Yer Tutucusu 2"/>
          <p:cNvSpPr>
            <a:spLocks noGrp="1"/>
          </p:cNvSpPr>
          <p:nvPr>
            <p:ph idx="1"/>
          </p:nvPr>
        </p:nvSpPr>
        <p:spPr>
          <a:xfrm>
            <a:off x="677334" y="2494418"/>
            <a:ext cx="8596668" cy="3880773"/>
          </a:xfrm>
        </p:spPr>
        <p:txBody>
          <a:bodyPr>
            <a:normAutofit/>
          </a:bodyPr>
          <a:lstStyle/>
          <a:p>
            <a:r>
              <a:rPr lang="en-US" sz="2400" dirty="0"/>
              <a:t>This will take fourteen weeks to answer</a:t>
            </a:r>
            <a:r>
              <a:rPr lang="tr-TR" sz="2400" dirty="0"/>
              <a:t>…</a:t>
            </a:r>
          </a:p>
          <a:p>
            <a:endParaRPr lang="tr-TR" sz="2400" dirty="0"/>
          </a:p>
          <a:p>
            <a:r>
              <a:rPr lang="tr-TR" sz="2400" dirty="0" err="1"/>
              <a:t>The</a:t>
            </a:r>
            <a:r>
              <a:rPr lang="tr-TR" sz="2400" dirty="0"/>
              <a:t> </a:t>
            </a:r>
            <a:r>
              <a:rPr lang="tr-TR" sz="2400" dirty="0" err="1"/>
              <a:t>answer</a:t>
            </a:r>
            <a:r>
              <a:rPr lang="tr-TR" sz="2400" dirty="0"/>
              <a:t> </a:t>
            </a:r>
            <a:r>
              <a:rPr lang="tr-TR" sz="2400" dirty="0" err="1"/>
              <a:t>might</a:t>
            </a:r>
            <a:r>
              <a:rPr lang="tr-TR" sz="2400" dirty="0"/>
              <a:t> be </a:t>
            </a:r>
            <a:r>
              <a:rPr lang="tr-TR" sz="2400" dirty="0" err="1"/>
              <a:t>hidden</a:t>
            </a:r>
            <a:r>
              <a:rPr lang="tr-TR" sz="2400" dirty="0"/>
              <a:t>  in </a:t>
            </a:r>
            <a:r>
              <a:rPr lang="tr-TR" sz="2400" dirty="0" err="1"/>
              <a:t>the</a:t>
            </a:r>
            <a:r>
              <a:rPr lang="tr-TR" sz="2400" dirty="0"/>
              <a:t> </a:t>
            </a:r>
            <a:r>
              <a:rPr lang="tr-TR" sz="2400" dirty="0" err="1"/>
              <a:t>milestones</a:t>
            </a:r>
            <a:r>
              <a:rPr lang="tr-TR" sz="2400" dirty="0"/>
              <a:t> of </a:t>
            </a:r>
            <a:r>
              <a:rPr lang="tr-TR" sz="2400" dirty="0" err="1"/>
              <a:t>genetics</a:t>
            </a:r>
            <a:r>
              <a:rPr lang="tr-TR" sz="2400" dirty="0"/>
              <a:t>…</a:t>
            </a:r>
          </a:p>
        </p:txBody>
      </p:sp>
      <p:sp>
        <p:nvSpPr>
          <p:cNvPr id="5" name="Slayt Numarası Yer Tutucusu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8226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269" name="Rectangle 7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0" name="Rectangle 7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266" name="Title 1"/>
          <p:cNvSpPr>
            <a:spLocks noGrp="1"/>
          </p:cNvSpPr>
          <p:nvPr>
            <p:ph type="title"/>
          </p:nvPr>
        </p:nvSpPr>
        <p:spPr>
          <a:xfrm>
            <a:off x="524255" y="1695810"/>
            <a:ext cx="4115834" cy="1728044"/>
          </a:xfrm>
          <a:noFill/>
          <a:ln>
            <a:solidFill>
              <a:schemeClr val="bg1"/>
            </a:solidFill>
          </a:ln>
        </p:spPr>
        <p:txBody>
          <a:bodyPr wrap="square">
            <a:normAutofit/>
          </a:bodyPr>
          <a:lstStyle/>
          <a:p>
            <a:pPr>
              <a:defRPr/>
            </a:pPr>
            <a:r>
              <a:rPr lang="en-US" sz="2000" b="1">
                <a:solidFill>
                  <a:schemeClr val="bg1"/>
                </a:solidFill>
                <a:latin typeface="Garamond" pitchFamily="18" charset="0"/>
              </a:rPr>
              <a:t>People have known about inheritance for a long time…</a:t>
            </a:r>
          </a:p>
        </p:txBody>
      </p:sp>
      <p:sp>
        <p:nvSpPr>
          <p:cNvPr id="11267" name="Content Placeholder 2"/>
          <p:cNvSpPr>
            <a:spLocks noGrp="1"/>
          </p:cNvSpPr>
          <p:nvPr>
            <p:ph idx="1"/>
          </p:nvPr>
        </p:nvSpPr>
        <p:spPr>
          <a:xfrm>
            <a:off x="643468" y="2638044"/>
            <a:ext cx="3363974" cy="3415622"/>
          </a:xfrm>
        </p:spPr>
        <p:txBody>
          <a:bodyPr>
            <a:normAutofit/>
          </a:bodyPr>
          <a:lstStyle/>
          <a:p>
            <a:endParaRPr lang="tr-TR" altLang="tr-TR">
              <a:solidFill>
                <a:schemeClr val="bg1"/>
              </a:solidFill>
              <a:ea typeface="ＭＳ Ｐゴシック" panose="020B0600070205080204" pitchFamily="34" charset="-128"/>
            </a:endParaRPr>
          </a:p>
          <a:p>
            <a:endParaRPr lang="en-US" altLang="tr-TR">
              <a:solidFill>
                <a:schemeClr val="bg1"/>
              </a:solidFill>
              <a:ea typeface="ＭＳ Ｐゴシック" panose="020B0600070205080204" pitchFamily="34" charset="-128"/>
            </a:endParaRPr>
          </a:p>
        </p:txBody>
      </p:sp>
      <p:sp>
        <p:nvSpPr>
          <p:cNvPr id="4" name="Slayt Numarası Yer Tutucusu 3"/>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11</a:t>
            </a:fld>
            <a:endParaRPr lang="en-US"/>
          </a:p>
        </p:txBody>
      </p:sp>
      <p:sp>
        <p:nvSpPr>
          <p:cNvPr id="5" name="Rectangle 4"/>
          <p:cNvSpPr>
            <a:spLocks noChangeArrowheads="1"/>
          </p:cNvSpPr>
          <p:nvPr/>
        </p:nvSpPr>
        <p:spPr bwMode="auto">
          <a:xfrm>
            <a:off x="276647" y="3489473"/>
            <a:ext cx="4363442" cy="2911327"/>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marL="285750" indent="-285750">
              <a:spcAft>
                <a:spcPts val="600"/>
              </a:spcAft>
              <a:buFont typeface="Arial" panose="020B0604020202020204" pitchFamily="34" charset="0"/>
              <a:buChar char="•"/>
              <a:defRPr/>
            </a:pPr>
            <a:r>
              <a:rPr lang="en-US" b="1" dirty="0">
                <a:solidFill>
                  <a:schemeClr val="bg1"/>
                </a:solidFill>
                <a:latin typeface="Garamond" pitchFamily="18" charset="0"/>
              </a:rPr>
              <a:t>Offspring resemble their parent</a:t>
            </a:r>
          </a:p>
          <a:p>
            <a:pPr marL="285750" indent="-285750">
              <a:spcAft>
                <a:spcPts val="600"/>
              </a:spcAft>
              <a:buFont typeface="Arial" panose="020B0604020202020204" pitchFamily="34" charset="0"/>
              <a:buChar char="•"/>
              <a:defRPr/>
            </a:pPr>
            <a:endParaRPr lang="en-US" b="1" dirty="0">
              <a:solidFill>
                <a:schemeClr val="bg1"/>
              </a:solidFill>
              <a:latin typeface="Garamond" pitchFamily="18" charset="0"/>
            </a:endParaRPr>
          </a:p>
          <a:p>
            <a:pPr marL="285750" indent="-285750">
              <a:spcAft>
                <a:spcPts val="600"/>
              </a:spcAft>
              <a:buFont typeface="Arial" panose="020B0604020202020204" pitchFamily="34" charset="0"/>
              <a:buChar char="•"/>
              <a:defRPr/>
            </a:pPr>
            <a:r>
              <a:rPr lang="en-US" b="1" dirty="0" err="1">
                <a:solidFill>
                  <a:schemeClr val="bg1"/>
                </a:solidFill>
                <a:latin typeface="Garamond" pitchFamily="18" charset="0"/>
              </a:rPr>
              <a:t>Indivuduals</a:t>
            </a:r>
            <a:r>
              <a:rPr lang="en-US" b="1" dirty="0">
                <a:solidFill>
                  <a:schemeClr val="bg1"/>
                </a:solidFill>
                <a:latin typeface="Garamond" pitchFamily="18" charset="0"/>
              </a:rPr>
              <a:t> can be identified as a member of a particular family through traits.</a:t>
            </a:r>
          </a:p>
          <a:p>
            <a:pPr marL="285750" indent="-285750">
              <a:spcAft>
                <a:spcPts val="600"/>
              </a:spcAft>
              <a:buFont typeface="Arial" panose="020B0604020202020204" pitchFamily="34" charset="0"/>
              <a:buChar char="•"/>
              <a:defRPr/>
            </a:pPr>
            <a:r>
              <a:rPr lang="en-US" b="1" dirty="0">
                <a:solidFill>
                  <a:schemeClr val="bg1"/>
                </a:solidFill>
                <a:latin typeface="Garamond" pitchFamily="18" charset="0"/>
              </a:rPr>
              <a:t>animals and plants can be selected and bred for desired characters</a:t>
            </a:r>
          </a:p>
          <a:p>
            <a:pPr algn="ctr">
              <a:spcAft>
                <a:spcPts val="600"/>
              </a:spcAft>
              <a:defRPr/>
            </a:pPr>
            <a:r>
              <a:rPr lang="en-US" b="1" dirty="0">
                <a:solidFill>
                  <a:schemeClr val="bg1"/>
                </a:solidFill>
                <a:latin typeface="Garamond" pitchFamily="18" charset="0"/>
              </a:rPr>
              <a:t>  </a:t>
            </a:r>
          </a:p>
          <a:p>
            <a:pPr algn="ctr">
              <a:spcAft>
                <a:spcPts val="600"/>
              </a:spcAft>
              <a:defRPr/>
            </a:pPr>
            <a:endParaRPr lang="tr-TR" b="1" dirty="0">
              <a:latin typeface="Garamond" pitchFamily="18" charset="0"/>
            </a:endParaRPr>
          </a:p>
        </p:txBody>
      </p:sp>
      <p:sp>
        <p:nvSpPr>
          <p:cNvPr id="8" name="Unvan 1"/>
          <p:cNvSpPr txBox="1">
            <a:spLocks/>
          </p:cNvSpPr>
          <p:nvPr/>
        </p:nvSpPr>
        <p:spPr>
          <a:xfrm>
            <a:off x="174172" y="2687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tr-TR"/>
              <a:t>History of Genetics</a:t>
            </a:r>
          </a:p>
        </p:txBody>
      </p:sp>
      <p:sp>
        <p:nvSpPr>
          <p:cNvPr id="3" name="Metin kutusu 2"/>
          <p:cNvSpPr txBox="1"/>
          <p:nvPr/>
        </p:nvSpPr>
        <p:spPr>
          <a:xfrm>
            <a:off x="6301710" y="2767787"/>
            <a:ext cx="4938260" cy="369332"/>
          </a:xfrm>
          <a:prstGeom prst="rect">
            <a:avLst/>
          </a:prstGeom>
          <a:noFill/>
        </p:spPr>
        <p:txBody>
          <a:bodyPr wrap="square" rtlCol="0">
            <a:spAutoFit/>
          </a:bodyPr>
          <a:lstStyle/>
          <a:p>
            <a:pPr>
              <a:spcAft>
                <a:spcPts val="600"/>
              </a:spcAft>
            </a:pPr>
            <a:r>
              <a:rPr lang="tr-TR" b="1" dirty="0" err="1">
                <a:solidFill>
                  <a:schemeClr val="dk1"/>
                </a:solidFill>
                <a:latin typeface="Garamond" pitchFamily="18" charset="0"/>
              </a:rPr>
              <a:t>Selective</a:t>
            </a:r>
            <a:r>
              <a:rPr lang="tr-TR" b="1" dirty="0">
                <a:solidFill>
                  <a:schemeClr val="dk1"/>
                </a:solidFill>
                <a:latin typeface="Garamond" pitchFamily="18" charset="0"/>
              </a:rPr>
              <a:t> </a:t>
            </a:r>
            <a:r>
              <a:rPr lang="tr-TR" b="1" dirty="0" err="1">
                <a:solidFill>
                  <a:schemeClr val="dk1"/>
                </a:solidFill>
                <a:latin typeface="Garamond" pitchFamily="18" charset="0"/>
              </a:rPr>
              <a:t>breeding</a:t>
            </a:r>
            <a:r>
              <a:rPr lang="tr-TR" b="1" dirty="0">
                <a:solidFill>
                  <a:schemeClr val="dk1"/>
                </a:solidFill>
                <a:latin typeface="Garamond" pitchFamily="18" charset="0"/>
              </a:rPr>
              <a:t> </a:t>
            </a:r>
            <a:r>
              <a:rPr lang="tr-TR" b="1" dirty="0" err="1">
                <a:solidFill>
                  <a:schemeClr val="dk1"/>
                </a:solidFill>
                <a:latin typeface="Garamond" pitchFamily="18" charset="0"/>
              </a:rPr>
              <a:t>for</a:t>
            </a:r>
            <a:r>
              <a:rPr lang="tr-TR" b="1" dirty="0">
                <a:solidFill>
                  <a:schemeClr val="dk1"/>
                </a:solidFill>
                <a:latin typeface="Garamond" pitchFamily="18" charset="0"/>
              </a:rPr>
              <a:t> </a:t>
            </a:r>
            <a:r>
              <a:rPr lang="tr-TR" b="1" dirty="0" err="1">
                <a:solidFill>
                  <a:schemeClr val="dk1"/>
                </a:solidFill>
                <a:latin typeface="Garamond" pitchFamily="18" charset="0"/>
              </a:rPr>
              <a:t>desired</a:t>
            </a:r>
            <a:r>
              <a:rPr lang="tr-TR" b="1" dirty="0">
                <a:solidFill>
                  <a:schemeClr val="dk1"/>
                </a:solidFill>
                <a:latin typeface="Garamond" pitchFamily="18" charset="0"/>
              </a:rPr>
              <a:t> </a:t>
            </a:r>
            <a:r>
              <a:rPr lang="tr-TR" b="1" dirty="0" err="1">
                <a:solidFill>
                  <a:schemeClr val="dk1"/>
                </a:solidFill>
                <a:latin typeface="Garamond" pitchFamily="18" charset="0"/>
              </a:rPr>
              <a:t>characters</a:t>
            </a:r>
            <a:endParaRPr lang="tr-TR" b="1" dirty="0">
              <a:solidFill>
                <a:schemeClr val="dk1"/>
              </a:solidFill>
              <a:latin typeface="Garamond" pitchFamily="18" charset="0"/>
            </a:endParaRPr>
          </a:p>
        </p:txBody>
      </p:sp>
    </p:spTree>
    <p:extLst>
      <p:ext uri="{BB962C8B-B14F-4D97-AF65-F5344CB8AC3E}">
        <p14:creationId xmlns:p14="http://schemas.microsoft.com/office/powerpoint/2010/main" val="70272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9081-1019-42FC-8709-FFEB050CD4D5}"/>
              </a:ext>
            </a:extLst>
          </p:cNvPr>
          <p:cNvSpPr>
            <a:spLocks noGrp="1"/>
          </p:cNvSpPr>
          <p:nvPr>
            <p:ph type="title"/>
          </p:nvPr>
        </p:nvSpPr>
        <p:spPr>
          <a:xfrm>
            <a:off x="2310911" y="358024"/>
            <a:ext cx="7570178" cy="1567491"/>
          </a:xfrm>
        </p:spPr>
        <p:txBody>
          <a:bodyPr>
            <a:noAutofit/>
          </a:bodyPr>
          <a:lstStyle/>
          <a:p>
            <a:r>
              <a:rPr lang="tr-TR" sz="6000" dirty="0" err="1"/>
              <a:t>Ancıent</a:t>
            </a:r>
            <a:r>
              <a:rPr lang="tr-TR" sz="6000" dirty="0"/>
              <a:t> </a:t>
            </a:r>
            <a:r>
              <a:rPr lang="tr-TR" sz="6000" dirty="0" err="1"/>
              <a:t>theorıes</a:t>
            </a:r>
            <a:endParaRPr lang="en-US" sz="6000" dirty="0"/>
          </a:p>
        </p:txBody>
      </p:sp>
      <p:sp>
        <p:nvSpPr>
          <p:cNvPr id="4" name="Slide Number Placeholder 3">
            <a:extLst>
              <a:ext uri="{FF2B5EF4-FFF2-40B4-BE49-F238E27FC236}">
                <a16:creationId xmlns:a16="http://schemas.microsoft.com/office/drawing/2014/main" id="{D437B984-08E2-4065-ABD8-A5FEB9BF9D2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25445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842655" y="1343252"/>
            <a:ext cx="10218716" cy="1942977"/>
          </a:xfrm>
        </p:spPr>
        <p:txBody>
          <a:bodyPr>
            <a:normAutofit fontScale="92500"/>
          </a:bodyPr>
          <a:lstStyle/>
          <a:p>
            <a:pPr>
              <a:lnSpc>
                <a:spcPct val="90000"/>
              </a:lnSpc>
              <a:buNone/>
            </a:pPr>
            <a:r>
              <a:rPr lang="en-US" altLang="tr-TR" dirty="0">
                <a:latin typeface="Garamond" panose="02020404030301010803" pitchFamily="18" charset="0"/>
              </a:rPr>
              <a:t>	</a:t>
            </a:r>
            <a:r>
              <a:rPr lang="tr-TR" altLang="tr-TR" sz="2800" b="1" dirty="0">
                <a:latin typeface="Garamond" panose="02020404030301010803" pitchFamily="18" charset="0"/>
              </a:rPr>
              <a:t>S</a:t>
            </a:r>
            <a:r>
              <a:rPr lang="en-US" altLang="tr-TR" sz="2800" b="1" dirty="0" err="1">
                <a:latin typeface="Garamond" panose="02020404030301010803" pitchFamily="18" charset="0"/>
              </a:rPr>
              <a:t>everal</a:t>
            </a:r>
            <a:r>
              <a:rPr lang="en-US" altLang="tr-TR" sz="2800" b="1" dirty="0">
                <a:latin typeface="Garamond" panose="02020404030301010803" pitchFamily="18" charset="0"/>
              </a:rPr>
              <a:t> incorrect ideas </a:t>
            </a:r>
            <a:r>
              <a:rPr lang="en-US" sz="2800" b="1" dirty="0">
                <a:latin typeface="Garamond" charset="0"/>
              </a:rPr>
              <a:t>generated and overcame in time with the observations and discoveries…</a:t>
            </a:r>
          </a:p>
          <a:p>
            <a:pPr>
              <a:lnSpc>
                <a:spcPct val="90000"/>
              </a:lnSpc>
              <a:buNone/>
            </a:pPr>
            <a:endParaRPr lang="en-US" sz="2800" b="1" dirty="0">
              <a:latin typeface="Garamond" charset="0"/>
            </a:endParaRPr>
          </a:p>
          <a:p>
            <a:pPr>
              <a:lnSpc>
                <a:spcPct val="90000"/>
              </a:lnSpc>
              <a:buFont typeface="Wingdings" charset="2"/>
              <a:buChar char="ü"/>
            </a:pPr>
            <a:r>
              <a:rPr lang="en-US" sz="2800" dirty="0">
                <a:latin typeface="Garamond" charset="0"/>
              </a:rPr>
              <a:t>“</a:t>
            </a:r>
            <a:r>
              <a:rPr lang="en-US" sz="2800" b="1" dirty="0">
                <a:latin typeface="Garamond" charset="0"/>
              </a:rPr>
              <a:t>PREFORMATION</a:t>
            </a:r>
            <a:r>
              <a:rPr lang="en-US" sz="2800" dirty="0">
                <a:latin typeface="Garamond" charset="0"/>
              </a:rPr>
              <a:t>” tiny, fully-formed human in each sperm (or egg)</a:t>
            </a:r>
            <a:endParaRPr lang="en-US" sz="2800" b="1" dirty="0">
              <a:latin typeface="Garamond" charset="0"/>
            </a:endParaRPr>
          </a:p>
          <a:p>
            <a:pPr>
              <a:lnSpc>
                <a:spcPct val="90000"/>
              </a:lnSpc>
              <a:buNone/>
            </a:pPr>
            <a:endParaRPr lang="en-US" sz="2800" b="1" dirty="0">
              <a:latin typeface="Garamond" charset="0"/>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13</a:t>
            </a:fld>
            <a:endParaRPr lang="en-US" dirty="0"/>
          </a:p>
        </p:txBody>
      </p:sp>
      <p:sp>
        <p:nvSpPr>
          <p:cNvPr id="7" name="Title 1">
            <a:extLst>
              <a:ext uri="{FF2B5EF4-FFF2-40B4-BE49-F238E27FC236}">
                <a16:creationId xmlns:a16="http://schemas.microsoft.com/office/drawing/2014/main" id="{C34E0D6E-3A50-420D-AADE-E7F51AE19AFE}"/>
              </a:ext>
            </a:extLst>
          </p:cNvPr>
          <p:cNvSpPr>
            <a:spLocks noGrp="1"/>
          </p:cNvSpPr>
          <p:nvPr>
            <p:ph type="title"/>
          </p:nvPr>
        </p:nvSpPr>
        <p:spPr>
          <a:xfrm>
            <a:off x="3790014" y="385958"/>
            <a:ext cx="4611972" cy="655764"/>
          </a:xfrm>
        </p:spPr>
        <p:txBody>
          <a:bodyPr>
            <a:normAutofit fontScale="90000"/>
          </a:bodyPr>
          <a:lstStyle/>
          <a:p>
            <a:r>
              <a:rPr lang="tr-TR" dirty="0" err="1"/>
              <a:t>preformatıon</a:t>
            </a:r>
            <a:r>
              <a:rPr lang="tr-TR" dirty="0"/>
              <a:t> </a:t>
            </a:r>
            <a:r>
              <a:rPr lang="tr-TR" dirty="0" err="1"/>
              <a:t>theory</a:t>
            </a:r>
            <a:endParaRPr lang="en-US" dirty="0"/>
          </a:p>
        </p:txBody>
      </p:sp>
    </p:spTree>
    <p:extLst>
      <p:ext uri="{BB962C8B-B14F-4D97-AF65-F5344CB8AC3E}">
        <p14:creationId xmlns:p14="http://schemas.microsoft.com/office/powerpoint/2010/main" val="325528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27192" y="1333107"/>
            <a:ext cx="8596668" cy="3880773"/>
          </a:xfrm>
        </p:spPr>
        <p:txBody>
          <a:bodyPr>
            <a:normAutofit/>
          </a:bodyPr>
          <a:lstStyle/>
          <a:p>
            <a:pPr marL="890588" indent="-538163">
              <a:buFont typeface="Wingdings" pitchFamily="2" charset="2"/>
              <a:buChar char="ü"/>
              <a:defRPr/>
            </a:pPr>
            <a:r>
              <a:rPr lang="en-US" sz="2800" dirty="0">
                <a:latin typeface="Garamond" pitchFamily="18" charset="0"/>
              </a:rPr>
              <a:t>ancient Greek idea: male plants a “</a:t>
            </a:r>
            <a:r>
              <a:rPr lang="en-US" sz="2800" b="1" dirty="0">
                <a:latin typeface="Garamond" pitchFamily="18" charset="0"/>
              </a:rPr>
              <a:t>SEED</a:t>
            </a:r>
            <a:r>
              <a:rPr lang="en-US" sz="2800" dirty="0">
                <a:latin typeface="Garamond" pitchFamily="18" charset="0"/>
              </a:rPr>
              <a:t>” in the female “</a:t>
            </a:r>
            <a:r>
              <a:rPr lang="en-US" sz="2800" b="1" dirty="0">
                <a:latin typeface="Garamond" pitchFamily="18" charset="0"/>
              </a:rPr>
              <a:t>GARDEN</a:t>
            </a:r>
            <a:r>
              <a:rPr lang="en-US" sz="2800" dirty="0">
                <a:latin typeface="Garamond" pitchFamily="18" charset="0"/>
              </a:rPr>
              <a:t>”. </a:t>
            </a:r>
          </a:p>
          <a:p>
            <a:pPr marL="890588" indent="-538163">
              <a:buFont typeface="Wingdings" pitchFamily="2" charset="2"/>
              <a:buChar char="ü"/>
              <a:defRPr/>
            </a:pPr>
            <a:r>
              <a:rPr lang="en-US" sz="2800" dirty="0">
                <a:latin typeface="Garamond" charset="0"/>
              </a:rPr>
              <a:t>Aeschylus</a:t>
            </a:r>
            <a:r>
              <a:rPr lang="tr-TR" sz="2800" dirty="0">
                <a:latin typeface="Garamond" charset="0"/>
              </a:rPr>
              <a:t>: </a:t>
            </a:r>
            <a:r>
              <a:rPr lang="en-US" sz="2800" dirty="0">
                <a:latin typeface="Garamond" charset="0"/>
              </a:rPr>
              <a:t>the male as the parent and the female as a nurse for </a:t>
            </a:r>
            <a:r>
              <a:rPr lang="en-US" sz="2800" dirty="0">
                <a:latin typeface="Garamond" pitchFamily="18" charset="0"/>
              </a:rPr>
              <a:t>“</a:t>
            </a:r>
            <a:r>
              <a:rPr lang="en-US" sz="2800" dirty="0">
                <a:latin typeface="Garamond" charset="0"/>
              </a:rPr>
              <a:t>the young life sown within her” </a:t>
            </a:r>
            <a:endParaRPr lang="en-US" sz="2800" dirty="0">
              <a:latin typeface="Garamond" pitchFamily="18" charset="0"/>
            </a:endParaRPr>
          </a:p>
          <a:p>
            <a:pPr marL="881063" indent="-623888">
              <a:buFont typeface="Wingdings" pitchFamily="2" charset="2"/>
              <a:buChar char="ü"/>
              <a:defRPr/>
            </a:pPr>
            <a:endParaRPr lang="en-US" sz="2400" dirty="0">
              <a:latin typeface="Garamond" pitchFamily="18" charset="0"/>
            </a:endParaRPr>
          </a:p>
          <a:p>
            <a:pPr marL="881063" indent="-623888">
              <a:buFont typeface="Wingdings" pitchFamily="2" charset="2"/>
              <a:buChar char="ü"/>
              <a:defRPr/>
            </a:pPr>
            <a:endParaRPr lang="en-US" sz="2400" dirty="0">
              <a:latin typeface="Garamond" pitchFamily="18" charset="0"/>
            </a:endParaRPr>
          </a:p>
        </p:txBody>
      </p:sp>
      <p:sp>
        <p:nvSpPr>
          <p:cNvPr id="3" name="Slayt Numarası Yer Tutucusu 2"/>
          <p:cNvSpPr>
            <a:spLocks noGrp="1"/>
          </p:cNvSpPr>
          <p:nvPr>
            <p:ph type="sldNum" sz="quarter" idx="12"/>
          </p:nvPr>
        </p:nvSpPr>
        <p:spPr/>
        <p:txBody>
          <a:bodyPr/>
          <a:lstStyle/>
          <a:p>
            <a:fld id="{D57F1E4F-1CFF-5643-939E-217C01CDF565}" type="slidenum">
              <a:rPr lang="en-US" smtClean="0"/>
              <a:pPr/>
              <a:t>14</a:t>
            </a:fld>
            <a:endParaRPr lang="en-US" dirty="0"/>
          </a:p>
        </p:txBody>
      </p:sp>
      <p:sp>
        <p:nvSpPr>
          <p:cNvPr id="2" name="Rectangle 1"/>
          <p:cNvSpPr/>
          <p:nvPr/>
        </p:nvSpPr>
        <p:spPr>
          <a:xfrm>
            <a:off x="519527" y="3891275"/>
            <a:ext cx="7427281" cy="1384995"/>
          </a:xfrm>
          <a:prstGeom prst="rect">
            <a:avLst/>
          </a:prstGeom>
        </p:spPr>
        <p:txBody>
          <a:bodyPr wrap="square">
            <a:spAutoFit/>
          </a:bodyPr>
          <a:lstStyle/>
          <a:p>
            <a:pPr marL="881063" lvl="0" indent="-623888">
              <a:spcBef>
                <a:spcPts val="1000"/>
              </a:spcBef>
              <a:buClr>
                <a:srgbClr val="90C226"/>
              </a:buClr>
              <a:buSzPct val="80000"/>
              <a:buFont typeface="Wingdings" pitchFamily="2" charset="2"/>
              <a:buChar char="ü"/>
              <a:defRPr/>
            </a:pPr>
            <a:r>
              <a:rPr lang="en-US" sz="2800" dirty="0">
                <a:solidFill>
                  <a:prstClr val="black">
                    <a:lumMod val="75000"/>
                    <a:lumOff val="25000"/>
                  </a:prstClr>
                </a:solidFill>
                <a:latin typeface="Garamond" charset="0"/>
              </a:rPr>
              <a:t>Hippocrates</a:t>
            </a:r>
            <a:r>
              <a:rPr lang="tr-TR" sz="2800" dirty="0">
                <a:solidFill>
                  <a:prstClr val="black">
                    <a:lumMod val="75000"/>
                    <a:lumOff val="25000"/>
                  </a:prstClr>
                </a:solidFill>
                <a:latin typeface="Garamond" charset="0"/>
              </a:rPr>
              <a:t>: </a:t>
            </a:r>
            <a:r>
              <a:rPr lang="en-US" sz="2800" dirty="0">
                <a:solidFill>
                  <a:prstClr val="black">
                    <a:lumMod val="75000"/>
                    <a:lumOff val="25000"/>
                  </a:prstClr>
                </a:solidFill>
                <a:latin typeface="Garamond" charset="0"/>
              </a:rPr>
              <a:t>“</a:t>
            </a:r>
            <a:r>
              <a:rPr lang="en-US" sz="2800" b="1" dirty="0">
                <a:solidFill>
                  <a:prstClr val="black">
                    <a:lumMod val="75000"/>
                    <a:lumOff val="25000"/>
                  </a:prstClr>
                </a:solidFill>
                <a:latin typeface="Garamond" charset="0"/>
              </a:rPr>
              <a:t>seeds</a:t>
            </a:r>
            <a:r>
              <a:rPr lang="en-US" sz="2800" dirty="0">
                <a:solidFill>
                  <a:prstClr val="black">
                    <a:lumMod val="75000"/>
                    <a:lumOff val="25000"/>
                  </a:prstClr>
                </a:solidFill>
                <a:latin typeface="Garamond" charset="0"/>
              </a:rPr>
              <a:t>” were produced by various body parts and transmitted to offspring at the time of conception</a:t>
            </a:r>
          </a:p>
        </p:txBody>
      </p:sp>
      <p:sp>
        <p:nvSpPr>
          <p:cNvPr id="7" name="Title 1">
            <a:extLst>
              <a:ext uri="{FF2B5EF4-FFF2-40B4-BE49-F238E27FC236}">
                <a16:creationId xmlns:a16="http://schemas.microsoft.com/office/drawing/2014/main" id="{F20990CF-CD05-4D2C-986E-E6F29C24AA49}"/>
              </a:ext>
            </a:extLst>
          </p:cNvPr>
          <p:cNvSpPr>
            <a:spLocks noGrp="1"/>
          </p:cNvSpPr>
          <p:nvPr>
            <p:ph type="title"/>
          </p:nvPr>
        </p:nvSpPr>
        <p:spPr>
          <a:xfrm>
            <a:off x="4069041" y="397414"/>
            <a:ext cx="4053917" cy="655764"/>
          </a:xfrm>
        </p:spPr>
        <p:txBody>
          <a:bodyPr>
            <a:normAutofit fontScale="90000"/>
          </a:bodyPr>
          <a:lstStyle/>
          <a:p>
            <a:r>
              <a:rPr lang="tr-TR" dirty="0"/>
              <a:t>GARDEN </a:t>
            </a:r>
            <a:r>
              <a:rPr lang="tr-TR" dirty="0" err="1"/>
              <a:t>theorY</a:t>
            </a:r>
            <a:endParaRPr lang="en-US" dirty="0"/>
          </a:p>
        </p:txBody>
      </p:sp>
    </p:spTree>
    <p:extLst>
      <p:ext uri="{BB962C8B-B14F-4D97-AF65-F5344CB8AC3E}">
        <p14:creationId xmlns:p14="http://schemas.microsoft.com/office/powerpoint/2010/main" val="428292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5387" y="1397396"/>
            <a:ext cx="9001224" cy="998959"/>
          </a:xfrm>
        </p:spPr>
        <p:txBody>
          <a:bodyPr/>
          <a:lstStyle/>
          <a:p>
            <a:pPr marL="0" indent="0">
              <a:buNone/>
            </a:pPr>
            <a:r>
              <a:rPr lang="en-US" sz="2800" b="1" dirty="0">
                <a:latin typeface="Garamond" charset="0"/>
              </a:rPr>
              <a:t> </a:t>
            </a:r>
            <a:r>
              <a:rPr lang="en-US" sz="2800" dirty="0">
                <a:latin typeface="Garamond" charset="0"/>
              </a:rPr>
              <a:t>The mixture of sperm and egg resulted in progeny that were a “</a:t>
            </a:r>
            <a:r>
              <a:rPr lang="en-US" sz="2800" b="1" dirty="0">
                <a:latin typeface="Garamond" charset="0"/>
              </a:rPr>
              <a:t>BLEND</a:t>
            </a:r>
            <a:r>
              <a:rPr lang="en-US" sz="2800" dirty="0">
                <a:latin typeface="Garamond" charset="0"/>
              </a:rPr>
              <a:t>” of two parent’s characteristics.</a:t>
            </a:r>
          </a:p>
        </p:txBody>
      </p:sp>
      <p:sp>
        <p:nvSpPr>
          <p:cNvPr id="6" name="Slayt Numarası Yer Tutucusu 5"/>
          <p:cNvSpPr>
            <a:spLocks noGrp="1"/>
          </p:cNvSpPr>
          <p:nvPr>
            <p:ph type="sldNum" sz="quarter" idx="12"/>
          </p:nvPr>
        </p:nvSpPr>
        <p:spPr/>
        <p:txBody>
          <a:bodyPr/>
          <a:lstStyle/>
          <a:p>
            <a:fld id="{D57F1E4F-1CFF-5643-939E-217C01CDF565}" type="slidenum">
              <a:rPr lang="en-US" smtClean="0"/>
              <a:pPr/>
              <a:t>15</a:t>
            </a:fld>
            <a:endParaRPr lang="en-US" dirty="0"/>
          </a:p>
        </p:txBody>
      </p:sp>
      <p:sp>
        <p:nvSpPr>
          <p:cNvPr id="7" name="TextBox 6">
            <a:extLst>
              <a:ext uri="{FF2B5EF4-FFF2-40B4-BE49-F238E27FC236}">
                <a16:creationId xmlns:a16="http://schemas.microsoft.com/office/drawing/2014/main" id="{0A29D8F1-5ED0-1F4E-93A8-9F353FD143BC}"/>
              </a:ext>
            </a:extLst>
          </p:cNvPr>
          <p:cNvSpPr txBox="1"/>
          <p:nvPr/>
        </p:nvSpPr>
        <p:spPr>
          <a:xfrm>
            <a:off x="902666" y="5792442"/>
            <a:ext cx="10345076" cy="369332"/>
          </a:xfrm>
          <a:prstGeom prst="rect">
            <a:avLst/>
          </a:prstGeom>
          <a:noFill/>
        </p:spPr>
        <p:txBody>
          <a:bodyPr wrap="none" rtlCol="0">
            <a:spAutoFit/>
          </a:bodyPr>
          <a:lstStyle/>
          <a:p>
            <a:r>
              <a:rPr lang="tr-TR" dirty="0" err="1"/>
              <a:t>If</a:t>
            </a:r>
            <a:r>
              <a:rPr lang="tr-TR" dirty="0"/>
              <a:t> </a:t>
            </a:r>
            <a:r>
              <a:rPr lang="tr-TR" dirty="0" err="1"/>
              <a:t>the</a:t>
            </a:r>
            <a:r>
              <a:rPr lang="tr-TR" dirty="0"/>
              <a:t> </a:t>
            </a:r>
            <a:r>
              <a:rPr lang="tr-TR" dirty="0" err="1"/>
              <a:t>blending</a:t>
            </a:r>
            <a:r>
              <a:rPr lang="tr-TR" dirty="0"/>
              <a:t> </a:t>
            </a:r>
            <a:r>
              <a:rPr lang="tr-TR" dirty="0" err="1"/>
              <a:t>theory</a:t>
            </a:r>
            <a:r>
              <a:rPr lang="tr-TR" dirty="0"/>
              <a:t> </a:t>
            </a:r>
            <a:r>
              <a:rPr lang="tr-TR" dirty="0" err="1"/>
              <a:t>were</a:t>
            </a:r>
            <a:r>
              <a:rPr lang="tr-TR" dirty="0"/>
              <a:t> </a:t>
            </a:r>
            <a:r>
              <a:rPr lang="tr-TR" dirty="0" err="1"/>
              <a:t>the</a:t>
            </a:r>
            <a:r>
              <a:rPr lang="tr-TR" dirty="0"/>
              <a:t> </a:t>
            </a:r>
            <a:r>
              <a:rPr lang="tr-TR" dirty="0" err="1"/>
              <a:t>mechanism</a:t>
            </a:r>
            <a:r>
              <a:rPr lang="tr-TR" dirty="0"/>
              <a:t> of </a:t>
            </a:r>
            <a:r>
              <a:rPr lang="tr-TR" dirty="0" err="1"/>
              <a:t>inheritance</a:t>
            </a:r>
            <a:r>
              <a:rPr lang="tr-TR" dirty="0"/>
              <a:t> it </a:t>
            </a:r>
            <a:r>
              <a:rPr lang="tr-TR" dirty="0" err="1"/>
              <a:t>would</a:t>
            </a:r>
            <a:r>
              <a:rPr lang="tr-TR" dirty="0"/>
              <a:t> </a:t>
            </a:r>
            <a:r>
              <a:rPr lang="tr-TR" dirty="0" err="1"/>
              <a:t>make</a:t>
            </a:r>
            <a:r>
              <a:rPr lang="tr-TR" dirty="0"/>
              <a:t> </a:t>
            </a:r>
            <a:r>
              <a:rPr lang="en-US" b="1" dirty="0">
                <a:solidFill>
                  <a:srgbClr val="FF0000"/>
                </a:solidFill>
              </a:rPr>
              <a:t>natural selection </a:t>
            </a:r>
            <a:r>
              <a:rPr lang="en-US" b="1" dirty="0"/>
              <a:t>IMPOSSIBLE</a:t>
            </a:r>
            <a:r>
              <a:rPr lang="en-US" dirty="0"/>
              <a:t>.</a:t>
            </a:r>
            <a:endParaRPr lang="tr-TR" dirty="0"/>
          </a:p>
        </p:txBody>
      </p:sp>
      <p:sp>
        <p:nvSpPr>
          <p:cNvPr id="9" name="5-Point Star 8">
            <a:extLst>
              <a:ext uri="{FF2B5EF4-FFF2-40B4-BE49-F238E27FC236}">
                <a16:creationId xmlns:a16="http://schemas.microsoft.com/office/drawing/2014/main" id="{1AB7E865-A5EA-0742-AF07-A23CD0E23A51}"/>
              </a:ext>
            </a:extLst>
          </p:cNvPr>
          <p:cNvSpPr/>
          <p:nvPr/>
        </p:nvSpPr>
        <p:spPr>
          <a:xfrm>
            <a:off x="233194" y="5736297"/>
            <a:ext cx="669472" cy="48162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itle 1">
            <a:extLst>
              <a:ext uri="{FF2B5EF4-FFF2-40B4-BE49-F238E27FC236}">
                <a16:creationId xmlns:a16="http://schemas.microsoft.com/office/drawing/2014/main" id="{F2A4CEFC-209A-48B1-AC6B-39DA318E2AC4}"/>
              </a:ext>
            </a:extLst>
          </p:cNvPr>
          <p:cNvSpPr>
            <a:spLocks noGrp="1"/>
          </p:cNvSpPr>
          <p:nvPr>
            <p:ph type="title"/>
          </p:nvPr>
        </p:nvSpPr>
        <p:spPr>
          <a:xfrm>
            <a:off x="4069040" y="494690"/>
            <a:ext cx="4053917" cy="655764"/>
          </a:xfrm>
        </p:spPr>
        <p:txBody>
          <a:bodyPr>
            <a:normAutofit fontScale="90000"/>
          </a:bodyPr>
          <a:lstStyle/>
          <a:p>
            <a:r>
              <a:rPr lang="tr-TR" dirty="0"/>
              <a:t>BLENDING THEORY</a:t>
            </a:r>
            <a:endParaRPr lang="en-US" dirty="0"/>
          </a:p>
        </p:txBody>
      </p:sp>
    </p:spTree>
    <p:extLst>
      <p:ext uri="{BB962C8B-B14F-4D97-AF65-F5344CB8AC3E}">
        <p14:creationId xmlns:p14="http://schemas.microsoft.com/office/powerpoint/2010/main" val="363642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86" y="331552"/>
            <a:ext cx="8044978" cy="1388175"/>
          </a:xfrm>
        </p:spPr>
        <p:txBody>
          <a:bodyPr>
            <a:noAutofit/>
          </a:bodyPr>
          <a:lstStyle/>
          <a:p>
            <a:r>
              <a:rPr lang="en-US" sz="2800" b="1" dirty="0">
                <a:latin typeface="+mn-lt"/>
              </a:rPr>
              <a:t>Pangenesis theory </a:t>
            </a:r>
            <a:br>
              <a:rPr lang="tr-TR" sz="2800" b="1" dirty="0">
                <a:latin typeface="+mn-lt"/>
              </a:rPr>
            </a:br>
            <a:r>
              <a:rPr lang="en-US" sz="2800" i="1" cap="none" dirty="0">
                <a:latin typeface="+mn-lt"/>
              </a:rPr>
              <a:t>Every part of the body contribute to egg or sperm.</a:t>
            </a:r>
            <a:endParaRPr lang="en-US" sz="2800" i="1" dirty="0">
              <a:latin typeface="+mn-lt"/>
            </a:endParaRPr>
          </a:p>
        </p:txBody>
      </p:sp>
      <p:sp>
        <p:nvSpPr>
          <p:cNvPr id="5" name="Slayt Numarası Yer Tutucusu 4"/>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3074" name="Picture 2">
            <a:extLst>
              <a:ext uri="{FF2B5EF4-FFF2-40B4-BE49-F238E27FC236}">
                <a16:creationId xmlns:a16="http://schemas.microsoft.com/office/drawing/2014/main" id="{6AEA6E1A-6E82-3545-97EE-EDBD93A4F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043" y="2515414"/>
            <a:ext cx="4829836" cy="15728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0E356B-7490-8448-99D7-18AA4AC50523}"/>
              </a:ext>
            </a:extLst>
          </p:cNvPr>
          <p:cNvSpPr txBox="1"/>
          <p:nvPr/>
        </p:nvSpPr>
        <p:spPr>
          <a:xfrm>
            <a:off x="7035741" y="4733971"/>
            <a:ext cx="4814138" cy="369332"/>
          </a:xfrm>
          <a:prstGeom prst="rect">
            <a:avLst/>
          </a:prstGeom>
          <a:noFill/>
        </p:spPr>
        <p:txBody>
          <a:bodyPr wrap="none" rtlCol="0">
            <a:spAutoFit/>
          </a:bodyPr>
          <a:lstStyle/>
          <a:p>
            <a:r>
              <a:rPr lang="tr-TR" dirty="0" err="1"/>
              <a:t>https</a:t>
            </a:r>
            <a:r>
              <a:rPr lang="tr-TR" dirty="0"/>
              <a:t>://</a:t>
            </a:r>
            <a:r>
              <a:rPr lang="tr-TR" dirty="0" err="1"/>
              <a:t>en.wikipedia.org</a:t>
            </a:r>
            <a:r>
              <a:rPr lang="tr-TR" dirty="0"/>
              <a:t>/</a:t>
            </a:r>
            <a:r>
              <a:rPr lang="tr-TR" dirty="0" err="1"/>
              <a:t>wiki</a:t>
            </a:r>
            <a:r>
              <a:rPr lang="tr-TR" dirty="0"/>
              <a:t>/</a:t>
            </a:r>
            <a:r>
              <a:rPr lang="tr-TR" dirty="0" err="1"/>
              <a:t>Blending_inheritance</a:t>
            </a:r>
            <a:endParaRPr lang="tr-TR" dirty="0"/>
          </a:p>
        </p:txBody>
      </p:sp>
      <p:pic>
        <p:nvPicPr>
          <p:cNvPr id="7" name="Picture 6" descr="Qr code&#10;&#10;Description automatically generated">
            <a:extLst>
              <a:ext uri="{FF2B5EF4-FFF2-40B4-BE49-F238E27FC236}">
                <a16:creationId xmlns:a16="http://schemas.microsoft.com/office/drawing/2014/main" id="{D8CA7681-5F10-4B3D-91AC-D68B456CD120}"/>
              </a:ext>
            </a:extLst>
          </p:cNvPr>
          <p:cNvPicPr>
            <a:picLocks noChangeAspect="1"/>
          </p:cNvPicPr>
          <p:nvPr/>
        </p:nvPicPr>
        <p:blipFill>
          <a:blip r:embed="rId4"/>
          <a:stretch>
            <a:fillRect/>
          </a:stretch>
        </p:blipFill>
        <p:spPr>
          <a:xfrm>
            <a:off x="8599086" y="5103303"/>
            <a:ext cx="1703145" cy="1703145"/>
          </a:xfrm>
          <a:prstGeom prst="rect">
            <a:avLst/>
          </a:prstGeom>
        </p:spPr>
      </p:pic>
    </p:spTree>
    <p:extLst>
      <p:ext uri="{BB962C8B-B14F-4D97-AF65-F5344CB8AC3E}">
        <p14:creationId xmlns:p14="http://schemas.microsoft.com/office/powerpoint/2010/main" val="28301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p:cNvSpPr>
            <a:spLocks noGrp="1"/>
          </p:cNvSpPr>
          <p:nvPr>
            <p:ph type="title"/>
          </p:nvPr>
        </p:nvSpPr>
        <p:spPr>
          <a:xfrm>
            <a:off x="341086" y="274320"/>
            <a:ext cx="11509827" cy="1040944"/>
          </a:xfrm>
        </p:spPr>
        <p:txBody>
          <a:bodyPr>
            <a:normAutofit fontScale="90000"/>
          </a:bodyPr>
          <a:lstStyle/>
          <a:p>
            <a:r>
              <a:rPr lang="en-US" sz="3100" b="1" dirty="0">
                <a:latin typeface="+mn-lt"/>
              </a:rPr>
              <a:t>Acquired characters inheritance </a:t>
            </a:r>
            <a:br>
              <a:rPr lang="tr-TR" sz="3100" b="1" dirty="0">
                <a:latin typeface="+mn-lt"/>
              </a:rPr>
            </a:br>
            <a:r>
              <a:rPr lang="en-US" sz="3100" dirty="0">
                <a:latin typeface="+mn-lt"/>
              </a:rPr>
              <a:t>Lamarckism</a:t>
            </a:r>
            <a:r>
              <a:rPr lang="tr-TR" sz="3100" dirty="0">
                <a:latin typeface="+mn-lt"/>
              </a:rPr>
              <a:t> </a:t>
            </a:r>
            <a:r>
              <a:rPr lang="en-US" sz="3100" dirty="0">
                <a:latin typeface="+mn-lt"/>
              </a:rPr>
              <a:t>(Jean Baptiste Lamarck)</a:t>
            </a:r>
            <a:endParaRPr lang="tr-TR" sz="3100" dirty="0">
              <a:latin typeface="+mn-lt"/>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17</a:t>
            </a:fld>
            <a:endParaRPr lang="en-US" dirty="0"/>
          </a:p>
        </p:txBody>
      </p:sp>
      <p:sp>
        <p:nvSpPr>
          <p:cNvPr id="4" name="TextBox 3"/>
          <p:cNvSpPr txBox="1"/>
          <p:nvPr/>
        </p:nvSpPr>
        <p:spPr>
          <a:xfrm>
            <a:off x="807494" y="5538323"/>
            <a:ext cx="9677970" cy="707886"/>
          </a:xfrm>
          <a:prstGeom prst="rect">
            <a:avLst/>
          </a:prstGeom>
          <a:noFill/>
        </p:spPr>
        <p:txBody>
          <a:bodyPr wrap="none" rtlCol="0">
            <a:spAutoFit/>
          </a:bodyPr>
          <a:lstStyle/>
          <a:p>
            <a:r>
              <a:rPr lang="en-US" sz="2000" b="1" dirty="0"/>
              <a:t>Thinking work: </a:t>
            </a:r>
            <a:r>
              <a:rPr lang="en-US" sz="2000" dirty="0"/>
              <a:t>According to current knowledge is this a true theory? </a:t>
            </a:r>
          </a:p>
          <a:p>
            <a:r>
              <a:rPr lang="en-US" sz="2000" dirty="0"/>
              <a:t>You can write a paragraph </a:t>
            </a:r>
            <a:r>
              <a:rPr lang="en-US" sz="2000" u="sng" dirty="0"/>
              <a:t>–don’t copy paste!- </a:t>
            </a:r>
            <a:r>
              <a:rPr lang="en-US" sz="2000" dirty="0"/>
              <a:t>and send it to </a:t>
            </a:r>
            <a:r>
              <a:rPr lang="en-US" sz="2000" b="1" dirty="0" err="1"/>
              <a:t>geneticsnuket@gmail.com</a:t>
            </a:r>
            <a:endParaRPr lang="en-US" sz="2000" b="1" dirty="0"/>
          </a:p>
        </p:txBody>
      </p:sp>
    </p:spTree>
    <p:extLst>
      <p:ext uri="{BB962C8B-B14F-4D97-AF65-F5344CB8AC3E}">
        <p14:creationId xmlns:p14="http://schemas.microsoft.com/office/powerpoint/2010/main" val="1864660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5603" name="Resim 3"/>
          <p:cNvPicPr>
            <a:picLocks noChangeAspect="1"/>
          </p:cNvPicPr>
          <p:nvPr/>
        </p:nvPicPr>
        <p:blipFill rotWithShape="1">
          <a:blip r:embed="rId2">
            <a:extLst>
              <a:ext uri="{28A0092B-C50C-407E-A947-70E740481C1C}">
                <a14:useLocalDpi xmlns:a14="http://schemas.microsoft.com/office/drawing/2010/main" val="0"/>
              </a:ext>
            </a:extLst>
          </a:blip>
          <a:srcRect r="5491"/>
          <a:stretch/>
        </p:blipFill>
        <p:spPr bwMode="auto">
          <a:xfrm>
            <a:off x="4654296" y="457200"/>
            <a:ext cx="7489633" cy="5943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a:xfrm>
            <a:off x="11667396" y="6263640"/>
            <a:ext cx="365760" cy="365760"/>
          </a:xfrm>
        </p:spPr>
        <p:txBody>
          <a:bodyPr vert="horz" lIns="18288" tIns="45720" rIns="18288" bIns="45720" rtlCol="0" anchor="ctr">
            <a:normAutofit/>
          </a:bodyPr>
          <a:lstStyle/>
          <a:p>
            <a:pPr>
              <a:lnSpc>
                <a:spcPct val="90000"/>
              </a:lnSpc>
              <a:spcAft>
                <a:spcPts val="600"/>
              </a:spcAft>
            </a:pPr>
            <a:fld id="{D57F1E4F-1CFF-5643-939E-217C01CDF565}" type="slidenum">
              <a:rPr lang="en-US" smtClean="0"/>
              <a:pPr>
                <a:lnSpc>
                  <a:spcPct val="90000"/>
                </a:lnSpc>
                <a:spcAft>
                  <a:spcPts val="600"/>
                </a:spcAft>
              </a:pPr>
              <a:t>18</a:t>
            </a:fld>
            <a:endParaRPr lang="en-US" dirty="0"/>
          </a:p>
        </p:txBody>
      </p:sp>
    </p:spTree>
    <p:extLst>
      <p:ext uri="{BB962C8B-B14F-4D97-AF65-F5344CB8AC3E}">
        <p14:creationId xmlns:p14="http://schemas.microsoft.com/office/powerpoint/2010/main" val="24887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438892-08CD-0942-8601-C79F7DD5E4B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4" name="TextBox 3">
            <a:extLst>
              <a:ext uri="{FF2B5EF4-FFF2-40B4-BE49-F238E27FC236}">
                <a16:creationId xmlns:a16="http://schemas.microsoft.com/office/drawing/2014/main" id="{49FB08B4-463A-3548-B706-A2C200E5103D}"/>
              </a:ext>
            </a:extLst>
          </p:cNvPr>
          <p:cNvSpPr txBox="1"/>
          <p:nvPr/>
        </p:nvSpPr>
        <p:spPr>
          <a:xfrm>
            <a:off x="133253" y="4309771"/>
            <a:ext cx="11477767" cy="923330"/>
          </a:xfrm>
          <a:prstGeom prst="rect">
            <a:avLst/>
          </a:prstGeom>
          <a:noFill/>
        </p:spPr>
        <p:txBody>
          <a:bodyPr wrap="square" rtlCol="0">
            <a:spAutoFit/>
          </a:bodyPr>
          <a:lstStyle/>
          <a:p>
            <a:pPr fontAlgn="base"/>
            <a:r>
              <a:rPr lang="en-US" dirty="0"/>
              <a:t>“First, only the front portion of the C3 vertebra lengthened in one group of species,” </a:t>
            </a:r>
          </a:p>
          <a:p>
            <a:pPr fontAlgn="base"/>
            <a:r>
              <a:rPr lang="en-US" dirty="0"/>
              <a:t>				Dr Nikos </a:t>
            </a:r>
            <a:r>
              <a:rPr lang="en-US" dirty="0" err="1"/>
              <a:t>Solounias</a:t>
            </a:r>
            <a:r>
              <a:rPr lang="en-US" dirty="0"/>
              <a:t> from the New York Institute of Technology College of Osteopathic Medicine.</a:t>
            </a:r>
          </a:p>
          <a:p>
            <a:pPr fontAlgn="base"/>
            <a:r>
              <a:rPr lang="en-US" dirty="0"/>
              <a:t>“Second stage was the elongation of the back portion of the C3 neck vertebra.”</a:t>
            </a:r>
          </a:p>
        </p:txBody>
      </p:sp>
      <p:pic>
        <p:nvPicPr>
          <p:cNvPr id="8" name="Picture 7" descr="A picture containing text&#10;&#10;Description automatically generated">
            <a:extLst>
              <a:ext uri="{FF2B5EF4-FFF2-40B4-BE49-F238E27FC236}">
                <a16:creationId xmlns:a16="http://schemas.microsoft.com/office/drawing/2014/main" id="{86C6D421-D4E6-2F44-A65D-877D37D32F81}"/>
              </a:ext>
            </a:extLst>
          </p:cNvPr>
          <p:cNvPicPr>
            <a:picLocks noChangeAspect="1"/>
          </p:cNvPicPr>
          <p:nvPr/>
        </p:nvPicPr>
        <p:blipFill>
          <a:blip r:embed="rId2"/>
          <a:stretch>
            <a:fillRect/>
          </a:stretch>
        </p:blipFill>
        <p:spPr>
          <a:xfrm>
            <a:off x="4318135" y="1737445"/>
            <a:ext cx="2660034" cy="1933803"/>
          </a:xfrm>
          <a:prstGeom prst="rect">
            <a:avLst/>
          </a:prstGeom>
        </p:spPr>
      </p:pic>
      <p:sp>
        <p:nvSpPr>
          <p:cNvPr id="9" name="TextBox 8">
            <a:extLst>
              <a:ext uri="{FF2B5EF4-FFF2-40B4-BE49-F238E27FC236}">
                <a16:creationId xmlns:a16="http://schemas.microsoft.com/office/drawing/2014/main" id="{52A24FCD-4986-7542-BF58-B8BEAC163021}"/>
              </a:ext>
            </a:extLst>
          </p:cNvPr>
          <p:cNvSpPr txBox="1"/>
          <p:nvPr/>
        </p:nvSpPr>
        <p:spPr>
          <a:xfrm>
            <a:off x="1729548" y="5898593"/>
            <a:ext cx="8732903" cy="369332"/>
          </a:xfrm>
          <a:prstGeom prst="rect">
            <a:avLst/>
          </a:prstGeom>
          <a:noFill/>
        </p:spPr>
        <p:txBody>
          <a:bodyPr wrap="none" rtlCol="0">
            <a:spAutoFit/>
          </a:bodyPr>
          <a:lstStyle/>
          <a:p>
            <a:r>
              <a:rPr lang="tr-TR" dirty="0"/>
              <a:t>Resource: http://www.sci-news.com/paleontology/science-giraffe-neck-evolution-03321.html</a:t>
            </a:r>
          </a:p>
        </p:txBody>
      </p:sp>
      <p:pic>
        <p:nvPicPr>
          <p:cNvPr id="5" name="Picture 4" descr="Qr code&#10;&#10;Description automatically generated">
            <a:extLst>
              <a:ext uri="{FF2B5EF4-FFF2-40B4-BE49-F238E27FC236}">
                <a16:creationId xmlns:a16="http://schemas.microsoft.com/office/drawing/2014/main" id="{252F9F15-EB4E-43CD-81A7-E5178D04B4B3}"/>
              </a:ext>
            </a:extLst>
          </p:cNvPr>
          <p:cNvPicPr>
            <a:picLocks noChangeAspect="1"/>
          </p:cNvPicPr>
          <p:nvPr/>
        </p:nvPicPr>
        <p:blipFill>
          <a:blip r:embed="rId3"/>
          <a:stretch>
            <a:fillRect/>
          </a:stretch>
        </p:blipFill>
        <p:spPr>
          <a:xfrm>
            <a:off x="406923" y="5443830"/>
            <a:ext cx="1278858" cy="1278858"/>
          </a:xfrm>
          <a:prstGeom prst="rect">
            <a:avLst/>
          </a:prstGeom>
        </p:spPr>
      </p:pic>
    </p:spTree>
    <p:extLst>
      <p:ext uri="{BB962C8B-B14F-4D97-AF65-F5344CB8AC3E}">
        <p14:creationId xmlns:p14="http://schemas.microsoft.com/office/powerpoint/2010/main" val="318875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99"/>
          <p:cNvGraphicFramePr>
            <a:graphicFrameLocks noGrp="1"/>
          </p:cNvGraphicFramePr>
          <p:nvPr>
            <p:ph idx="1"/>
            <p:extLst>
              <p:ext uri="{D42A27DB-BD31-4B8C-83A1-F6EECF244321}">
                <p14:modId xmlns:p14="http://schemas.microsoft.com/office/powerpoint/2010/main" val="1148152109"/>
              </p:ext>
            </p:extLst>
          </p:nvPr>
        </p:nvGraphicFramePr>
        <p:xfrm>
          <a:off x="484095" y="1226366"/>
          <a:ext cx="10094258" cy="2742554"/>
        </p:xfrm>
        <a:graphic>
          <a:graphicData uri="http://schemas.openxmlformats.org/drawingml/2006/table">
            <a:tbl>
              <a:tblPr/>
              <a:tblGrid>
                <a:gridCol w="252217">
                  <a:extLst>
                    <a:ext uri="{9D8B030D-6E8A-4147-A177-3AD203B41FA5}">
                      <a16:colId xmlns:a16="http://schemas.microsoft.com/office/drawing/2014/main" val="20000"/>
                    </a:ext>
                  </a:extLst>
                </a:gridCol>
                <a:gridCol w="9842041">
                  <a:extLst>
                    <a:ext uri="{9D8B030D-6E8A-4147-A177-3AD203B41FA5}">
                      <a16:colId xmlns:a16="http://schemas.microsoft.com/office/drawing/2014/main" val="20001"/>
                    </a:ext>
                  </a:extLst>
                </a:gridCol>
              </a:tblGrid>
              <a:tr h="456546">
                <a:tc gridSpan="2">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Main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goals</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of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this</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lecture</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endParaRPr kumimoji="0" lang="tr-TR" altLang="tr-TR" sz="4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24" marB="45724"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0"/>
                  </a:ext>
                </a:extLst>
              </a:tr>
              <a:tr h="1463438">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24" marB="4572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429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en-US"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to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teach</a:t>
                      </a:r>
                      <a:endPar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r>
                        <a:rPr kumimoji="0" lang="en-US"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Genetic mechanisms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affecting</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the</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p</a:t>
                      </a:r>
                      <a:r>
                        <a:rPr kumimoji="0" lang="en-US"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henotypic</a:t>
                      </a:r>
                      <a:r>
                        <a:rPr kumimoji="0" lang="en-US"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and genotypic characteristics</a:t>
                      </a:r>
                      <a:endPar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Organization</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of DNA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into</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the</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chromosomes</a:t>
                      </a:r>
                      <a:endPar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Structure</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and</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en-US"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function </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of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the</a:t>
                      </a:r>
                      <a:r>
                        <a:rPr kumimoji="0" lang="en-US"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gen</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omes</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and</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genes</a:t>
                      </a:r>
                      <a:r>
                        <a:rPr kumimoji="0" lang="en-US"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Mutations</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types</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Inherited</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disorders</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in </a:t>
                      </a:r>
                      <a:r>
                        <a:rPr kumimoji="0" lang="tr-TR" altLang="tr-TR"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animals</a:t>
                      </a:r>
                      <a:r>
                        <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p>
                    <a:p>
                      <a:pPr marL="0" marR="0" lvl="0" indent="-342900" algn="just" defTabSz="914400" rtl="0" eaLnBrk="1" fontAlgn="base" latinLnBrk="0" hangingPunct="1">
                        <a:lnSpc>
                          <a:spcPct val="100000"/>
                        </a:lnSpc>
                        <a:spcBef>
                          <a:spcPct val="0"/>
                        </a:spcBef>
                        <a:spcAft>
                          <a:spcPct val="0"/>
                        </a:spcAft>
                        <a:buClrTx/>
                        <a:buSzTx/>
                        <a:buFontTx/>
                        <a:buChar char="-"/>
                        <a:tabLst/>
                      </a:pPr>
                      <a:endPar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342900" algn="just" defTabSz="914400" rtl="0" eaLnBrk="1" fontAlgn="base" latinLnBrk="0" hangingPunct="1">
                        <a:lnSpc>
                          <a:spcPct val="100000"/>
                        </a:lnSpc>
                        <a:spcBef>
                          <a:spcPct val="0"/>
                        </a:spcBef>
                        <a:spcAft>
                          <a:spcPct val="0"/>
                        </a:spcAft>
                        <a:buClrTx/>
                        <a:buSzTx/>
                        <a:buFontTx/>
                        <a:buNone/>
                        <a:tabLst/>
                      </a:pPr>
                      <a:endParaRPr kumimoji="0" lang="tr-TR" altLang="tr-TR"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Slayt Numarası Yer Tutucusu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3" name="Metin kutusu 2"/>
          <p:cNvSpPr txBox="1"/>
          <p:nvPr/>
        </p:nvSpPr>
        <p:spPr>
          <a:xfrm>
            <a:off x="1023796" y="3968920"/>
            <a:ext cx="6523774" cy="2862322"/>
          </a:xfrm>
          <a:prstGeom prst="rect">
            <a:avLst/>
          </a:prstGeom>
          <a:noFill/>
        </p:spPr>
        <p:txBody>
          <a:bodyPr wrap="none" rtlCol="0">
            <a:spAutoFit/>
          </a:bodyPr>
          <a:lstStyle/>
          <a:p>
            <a:r>
              <a:rPr lang="tr-TR" b="1" dirty="0">
                <a:latin typeface="Arial" panose="020B0604020202020204" pitchFamily="34" charset="0"/>
                <a:cs typeface="Arial" panose="020B0604020202020204" pitchFamily="34" charset="0"/>
              </a:rPr>
              <a:t>Evaluation</a:t>
            </a:r>
            <a:r>
              <a:rPr lang="tr-TR" dirty="0">
                <a:latin typeface="Arial" panose="020B0604020202020204" pitchFamily="34" charset="0"/>
                <a:cs typeface="Arial" panose="020B0604020202020204" pitchFamily="34" charset="0"/>
              </a:rPr>
              <a:t>;</a:t>
            </a:r>
          </a:p>
          <a:p>
            <a:r>
              <a:rPr lang="tr-TR" dirty="0" err="1">
                <a:latin typeface="Arial" panose="020B0604020202020204" pitchFamily="34" charset="0"/>
                <a:cs typeface="Arial" panose="020B0604020202020204" pitchFamily="34" charset="0"/>
              </a:rPr>
              <a:t>mid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term</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exam</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final </a:t>
            </a:r>
            <a:r>
              <a:rPr lang="tr-TR" dirty="0" err="1">
                <a:latin typeface="Arial" panose="020B0604020202020204" pitchFamily="34" charset="0"/>
                <a:cs typeface="Arial" panose="020B0604020202020204" pitchFamily="34" charset="0"/>
              </a:rPr>
              <a:t>exam</a:t>
            </a:r>
            <a:endParaRPr lang="tr-TR" dirty="0">
              <a:latin typeface="Arial" panose="020B0604020202020204" pitchFamily="34" charset="0"/>
              <a:cs typeface="Arial" panose="020B0604020202020204" pitchFamily="34" charset="0"/>
            </a:endParaRPr>
          </a:p>
          <a:p>
            <a:r>
              <a:rPr lang="en-US" dirty="0"/>
              <a:t>(written answers, short text answers and multiple choice questions)</a:t>
            </a:r>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r>
              <a:rPr lang="tr-TR" dirty="0" err="1">
                <a:latin typeface="Arial" panose="020B0604020202020204" pitchFamily="34" charset="0"/>
                <a:cs typeface="Arial" panose="020B0604020202020204" pitchFamily="34" charset="0"/>
              </a:rPr>
              <a:t>Group</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works</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Q-A</a:t>
            </a:r>
          </a:p>
          <a:p>
            <a:r>
              <a:rPr lang="tr-TR" dirty="0">
                <a:latin typeface="Arial" panose="020B0604020202020204" pitchFamily="34" charset="0"/>
                <a:cs typeface="Arial" panose="020B0604020202020204" pitchFamily="34" charset="0"/>
              </a:rPr>
              <a:t>Online </a:t>
            </a:r>
            <a:r>
              <a:rPr lang="tr-TR" dirty="0" err="1">
                <a:latin typeface="Arial" panose="020B0604020202020204" pitchFamily="34" charset="0"/>
                <a:cs typeface="Arial" panose="020B0604020202020204" pitchFamily="34" charset="0"/>
              </a:rPr>
              <a:t>resources</a:t>
            </a:r>
            <a:r>
              <a:rPr lang="tr-TR" dirty="0">
                <a:latin typeface="Arial" panose="020B0604020202020204" pitchFamily="34" charset="0"/>
                <a:cs typeface="Arial" panose="020B0604020202020204" pitchFamily="34" charset="0"/>
              </a:rPr>
              <a:t> </a:t>
            </a:r>
            <a:endParaRPr lang="en-US" dirty="0"/>
          </a:p>
          <a:p>
            <a:endParaRPr lang="en-US" dirty="0"/>
          </a:p>
          <a:p>
            <a:endParaRPr lang="tr-TR" dirty="0">
              <a:latin typeface="Arial" panose="020B0604020202020204" pitchFamily="34" charset="0"/>
              <a:cs typeface="Arial" panose="020B0604020202020204" pitchFamily="34" charset="0"/>
            </a:endParaRPr>
          </a:p>
        </p:txBody>
      </p:sp>
      <p:sp>
        <p:nvSpPr>
          <p:cNvPr id="2" name="Rectangle 1"/>
          <p:cNvSpPr/>
          <p:nvPr/>
        </p:nvSpPr>
        <p:spPr>
          <a:xfrm>
            <a:off x="2278334" y="4606849"/>
            <a:ext cx="6096000" cy="369332"/>
          </a:xfrm>
          <a:prstGeom prst="rect">
            <a:avLst/>
          </a:prstGeom>
        </p:spPr>
        <p:txBody>
          <a:bodyPr>
            <a:spAutoFit/>
          </a:bodyPr>
          <a:lstStyle/>
          <a:p>
            <a:r>
              <a:rPr lang="en-US" dirty="0"/>
              <a:t> </a:t>
            </a:r>
          </a:p>
        </p:txBody>
      </p:sp>
      <p:sp>
        <p:nvSpPr>
          <p:cNvPr id="6" name="Metin kutusu 5"/>
          <p:cNvSpPr txBox="1"/>
          <p:nvPr/>
        </p:nvSpPr>
        <p:spPr>
          <a:xfrm>
            <a:off x="4115892" y="445736"/>
            <a:ext cx="3134191" cy="461665"/>
          </a:xfrm>
          <a:prstGeom prst="rect">
            <a:avLst/>
          </a:prstGeom>
          <a:noFill/>
        </p:spPr>
        <p:txBody>
          <a:bodyPr wrap="none" rtlCol="0">
            <a:spAutoFit/>
          </a:bodyPr>
          <a:lstStyle/>
          <a:p>
            <a:r>
              <a:rPr lang="tr-TR" sz="2400" b="1" i="1" dirty="0" err="1"/>
              <a:t>Why</a:t>
            </a:r>
            <a:r>
              <a:rPr lang="tr-TR" sz="2400" b="1" i="1" dirty="0"/>
              <a:t> </a:t>
            </a:r>
            <a:r>
              <a:rPr lang="tr-TR" sz="2400" b="1" i="1" dirty="0" err="1"/>
              <a:t>study</a:t>
            </a:r>
            <a:r>
              <a:rPr lang="tr-TR" sz="2400" b="1" i="1" dirty="0"/>
              <a:t> </a:t>
            </a:r>
            <a:r>
              <a:rPr lang="tr-TR" sz="2400" b="1" i="1" dirty="0" err="1"/>
              <a:t>genetics</a:t>
            </a:r>
            <a:r>
              <a:rPr lang="tr-TR" sz="2400" b="1" i="1" dirty="0"/>
              <a:t>?</a:t>
            </a:r>
          </a:p>
        </p:txBody>
      </p:sp>
    </p:spTree>
    <p:extLst>
      <p:ext uri="{BB962C8B-B14F-4D97-AF65-F5344CB8AC3E}">
        <p14:creationId xmlns:p14="http://schemas.microsoft.com/office/powerpoint/2010/main" val="91559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9957" y="144329"/>
            <a:ext cx="4272085" cy="550263"/>
          </a:xfrm>
        </p:spPr>
        <p:txBody>
          <a:bodyPr>
            <a:noAutofit/>
          </a:bodyPr>
          <a:lstStyle/>
          <a:p>
            <a:pPr eaLnBrk="1" hangingPunct="1"/>
            <a:r>
              <a:rPr lang="en-US" sz="2400" dirty="0">
                <a:latin typeface="Bodoni MT Black" charset="0"/>
              </a:rPr>
              <a:t>1800’s </a:t>
            </a:r>
            <a:r>
              <a:rPr lang="tr-TR" sz="2400" dirty="0" err="1">
                <a:latin typeface="Bodoni MT Black" charset="0"/>
              </a:rPr>
              <a:t>mIlestones</a:t>
            </a:r>
            <a:endParaRPr lang="en-US" sz="2400" dirty="0">
              <a:latin typeface="Bodoni MT Black" charset="0"/>
            </a:endParaRPr>
          </a:p>
        </p:txBody>
      </p:sp>
      <p:sp>
        <p:nvSpPr>
          <p:cNvPr id="6147" name="Rectangle 3"/>
          <p:cNvSpPr>
            <a:spLocks noGrp="1" noChangeArrowheads="1"/>
          </p:cNvSpPr>
          <p:nvPr>
            <p:ph idx="1"/>
          </p:nvPr>
        </p:nvSpPr>
        <p:spPr>
          <a:xfrm>
            <a:off x="275979" y="762692"/>
            <a:ext cx="11640039" cy="2085615"/>
          </a:xfrm>
        </p:spPr>
        <p:txBody>
          <a:bodyPr>
            <a:normAutofit lnSpcReduction="10000"/>
          </a:bodyPr>
          <a:lstStyle/>
          <a:p>
            <a:pPr eaLnBrk="1" hangingPunct="1">
              <a:lnSpc>
                <a:spcPct val="80000"/>
              </a:lnSpc>
            </a:pPr>
            <a:r>
              <a:rPr lang="en-US" sz="2400" b="1" dirty="0">
                <a:latin typeface="Garamond" charset="0"/>
              </a:rPr>
              <a:t>Three major events </a:t>
            </a:r>
            <a:r>
              <a:rPr lang="en-US" sz="2400" dirty="0">
                <a:latin typeface="Garamond" charset="0"/>
              </a:rPr>
              <a:t>in the mid-1800’s led directly to the development of modern genetics.</a:t>
            </a:r>
          </a:p>
          <a:p>
            <a:pPr eaLnBrk="1" hangingPunct="1">
              <a:lnSpc>
                <a:spcPct val="80000"/>
              </a:lnSpc>
              <a:buFontTx/>
              <a:buNone/>
            </a:pPr>
            <a:r>
              <a:rPr lang="en-US" sz="2400" b="1" dirty="0">
                <a:latin typeface="Garamond" charset="0"/>
              </a:rPr>
              <a:t>1859: </a:t>
            </a:r>
            <a:r>
              <a:rPr lang="en-US" sz="2400" dirty="0">
                <a:latin typeface="Garamond" charset="0"/>
              </a:rPr>
              <a:t>Charles Darwin published </a:t>
            </a:r>
            <a:r>
              <a:rPr lang="en-US" sz="2400" i="1" dirty="0">
                <a:latin typeface="Garamond" charset="0"/>
              </a:rPr>
              <a:t>The Origin of Species</a:t>
            </a:r>
            <a:r>
              <a:rPr lang="en-US" sz="2400" dirty="0">
                <a:latin typeface="Garamond" charset="0"/>
              </a:rPr>
              <a:t>, which describes the theory of evolution by natural selection.  </a:t>
            </a:r>
          </a:p>
          <a:p>
            <a:pPr eaLnBrk="1" hangingPunct="1">
              <a:lnSpc>
                <a:spcPct val="80000"/>
              </a:lnSpc>
              <a:buFontTx/>
              <a:buNone/>
            </a:pPr>
            <a:r>
              <a:rPr lang="en-US" sz="2400" b="1" dirty="0">
                <a:latin typeface="Garamond" charset="0"/>
              </a:rPr>
              <a:t>1866: </a:t>
            </a:r>
            <a:r>
              <a:rPr lang="en-US" sz="2400" dirty="0">
                <a:latin typeface="Garamond" charset="0"/>
              </a:rPr>
              <a:t>Gregor Mendel presented his Experiments on Plant Hybridization, which lays out the basic theory of genetics.  It is ignored until 1900.</a:t>
            </a:r>
          </a:p>
          <a:p>
            <a:pPr>
              <a:lnSpc>
                <a:spcPct val="80000"/>
              </a:lnSpc>
              <a:buNone/>
            </a:pPr>
            <a:r>
              <a:rPr lang="en-US" sz="2400" b="1" dirty="0">
                <a:latin typeface="Garamond" charset="0"/>
              </a:rPr>
              <a:t>1871</a:t>
            </a:r>
            <a:r>
              <a:rPr lang="en-US" sz="2400" dirty="0">
                <a:latin typeface="Garamond" charset="0"/>
              </a:rPr>
              <a:t>: Friedrich Miescher isolates “nucleic acid” from pus cells.</a:t>
            </a:r>
          </a:p>
        </p:txBody>
      </p:sp>
      <p:sp>
        <p:nvSpPr>
          <p:cNvPr id="2" name="Slayt Numarası Yer Tutucusu 1"/>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5678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92508" y="297035"/>
            <a:ext cx="7729728" cy="1188720"/>
          </a:xfrm>
        </p:spPr>
        <p:txBody>
          <a:bodyPr/>
          <a:lstStyle/>
          <a:p>
            <a:pPr eaLnBrk="1" hangingPunct="1"/>
            <a:r>
              <a:rPr lang="en-US" dirty="0">
                <a:latin typeface="Bodoni MT Black" charset="0"/>
              </a:rPr>
              <a:t>20</a:t>
            </a:r>
            <a:r>
              <a:rPr lang="en-US" baseline="30000" dirty="0">
                <a:latin typeface="Bodoni MT Black" charset="0"/>
              </a:rPr>
              <a:t>th</a:t>
            </a:r>
            <a:r>
              <a:rPr lang="en-US" dirty="0">
                <a:latin typeface="Bodoni MT Black" charset="0"/>
              </a:rPr>
              <a:t> Century’s </a:t>
            </a:r>
            <a:r>
              <a:rPr lang="en-US" dirty="0" err="1">
                <a:latin typeface="Bodoni MT Black" charset="0"/>
              </a:rPr>
              <a:t>mIlestones</a:t>
            </a:r>
            <a:endParaRPr lang="en-US" dirty="0">
              <a:latin typeface="Bodoni MT Black" charset="0"/>
            </a:endParaRPr>
          </a:p>
        </p:txBody>
      </p:sp>
      <p:sp>
        <p:nvSpPr>
          <p:cNvPr id="28675" name="Rectangle 3"/>
          <p:cNvSpPr>
            <a:spLocks noGrp="1" noChangeArrowheads="1"/>
          </p:cNvSpPr>
          <p:nvPr>
            <p:ph idx="1"/>
          </p:nvPr>
        </p:nvSpPr>
        <p:spPr>
          <a:xfrm>
            <a:off x="609600" y="1700213"/>
            <a:ext cx="11582400" cy="4525962"/>
          </a:xfrm>
        </p:spPr>
        <p:txBody>
          <a:bodyPr/>
          <a:lstStyle/>
          <a:p>
            <a:pPr eaLnBrk="1" hangingPunct="1">
              <a:lnSpc>
                <a:spcPct val="90000"/>
              </a:lnSpc>
            </a:pPr>
            <a:r>
              <a:rPr lang="en-US" sz="2800" dirty="0">
                <a:latin typeface="Garamond" charset="0"/>
              </a:rPr>
              <a:t>1900: Mendel’s work </a:t>
            </a:r>
            <a:r>
              <a:rPr lang="en-US" sz="2800" b="1" dirty="0">
                <a:latin typeface="Garamond" charset="0"/>
              </a:rPr>
              <a:t>rediscovered</a:t>
            </a:r>
            <a:r>
              <a:rPr lang="en-US" sz="2800" dirty="0">
                <a:latin typeface="Garamond" charset="0"/>
              </a:rPr>
              <a:t> by three scientists working independently in different countries. </a:t>
            </a:r>
          </a:p>
          <a:p>
            <a:pPr lvl="1">
              <a:lnSpc>
                <a:spcPct val="90000"/>
              </a:lnSpc>
            </a:pPr>
            <a:r>
              <a:rPr lang="en-US" sz="2600" dirty="0">
                <a:latin typeface="Garamond" charset="0"/>
              </a:rPr>
              <a:t>Robert Correns, Germany</a:t>
            </a:r>
          </a:p>
          <a:p>
            <a:pPr lvl="1">
              <a:lnSpc>
                <a:spcPct val="90000"/>
              </a:lnSpc>
            </a:pPr>
            <a:r>
              <a:rPr lang="en-US" sz="2600" dirty="0">
                <a:latin typeface="Garamond" charset="0"/>
              </a:rPr>
              <a:t>Hugo de Vries, Holland</a:t>
            </a:r>
          </a:p>
          <a:p>
            <a:pPr lvl="1">
              <a:lnSpc>
                <a:spcPct val="90000"/>
              </a:lnSpc>
            </a:pPr>
            <a:r>
              <a:rPr lang="en-US" sz="2600" dirty="0">
                <a:latin typeface="Garamond" charset="0"/>
              </a:rPr>
              <a:t>Erich von </a:t>
            </a:r>
            <a:r>
              <a:rPr lang="en-US" sz="2600" dirty="0" err="1">
                <a:latin typeface="Garamond" charset="0"/>
              </a:rPr>
              <a:t>Tschermak</a:t>
            </a:r>
            <a:r>
              <a:rPr lang="en-US" sz="2600" dirty="0">
                <a:latin typeface="Garamond" charset="0"/>
              </a:rPr>
              <a:t>, Austria</a:t>
            </a:r>
          </a:p>
        </p:txBody>
      </p:sp>
      <p:sp>
        <p:nvSpPr>
          <p:cNvPr id="3" name="Slayt Numarası Yer Tutucusu 2"/>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Dikdörtgen 5"/>
          <p:cNvSpPr/>
          <p:nvPr/>
        </p:nvSpPr>
        <p:spPr>
          <a:xfrm>
            <a:off x="327684" y="4704177"/>
            <a:ext cx="4178367" cy="923330"/>
          </a:xfrm>
          <a:prstGeom prst="rect">
            <a:avLst/>
          </a:prstGeom>
          <a:solidFill>
            <a:srgbClr val="FF0000"/>
          </a:solidFill>
          <a:ln>
            <a:solidFill>
              <a:srgbClr val="C00000"/>
            </a:solidFill>
          </a:ln>
        </p:spPr>
        <p:txBody>
          <a:bodyPr wrap="square">
            <a:spAutoFit/>
          </a:bodyPr>
          <a:lstStyle/>
          <a:p>
            <a:pPr algn="just"/>
            <a:r>
              <a:rPr lang="en-US" dirty="0">
                <a:solidFill>
                  <a:schemeClr val="bg1"/>
                </a:solidFill>
              </a:rPr>
              <a:t>The traits are determined by discrete "factors," later known as genes, which are inherited from the parents.</a:t>
            </a:r>
            <a:endParaRPr lang="en-US" sz="2400" dirty="0">
              <a:solidFill>
                <a:schemeClr val="bg1"/>
              </a:solidFill>
              <a:latin typeface="Calibri" charset="0"/>
            </a:endParaRPr>
          </a:p>
        </p:txBody>
      </p:sp>
    </p:spTree>
    <p:extLst>
      <p:ext uri="{BB962C8B-B14F-4D97-AF65-F5344CB8AC3E}">
        <p14:creationId xmlns:p14="http://schemas.microsoft.com/office/powerpoint/2010/main" val="942288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van 1"/>
          <p:cNvSpPr>
            <a:spLocks noGrp="1"/>
          </p:cNvSpPr>
          <p:nvPr>
            <p:ph type="title"/>
          </p:nvPr>
        </p:nvSpPr>
        <p:spPr>
          <a:xfrm>
            <a:off x="317058" y="346390"/>
            <a:ext cx="7729728" cy="1188720"/>
          </a:xfrm>
        </p:spPr>
        <p:txBody>
          <a:bodyPr/>
          <a:lstStyle/>
          <a:p>
            <a:r>
              <a:rPr lang="en-US" dirty="0">
                <a:latin typeface="Bodoni MT Black" charset="0"/>
              </a:rPr>
              <a:t>20</a:t>
            </a:r>
            <a:r>
              <a:rPr lang="en-US" baseline="30000" dirty="0">
                <a:latin typeface="Bodoni MT Black" charset="0"/>
              </a:rPr>
              <a:t>th</a:t>
            </a:r>
            <a:r>
              <a:rPr lang="en-US" dirty="0">
                <a:latin typeface="Bodoni MT Black" charset="0"/>
              </a:rPr>
              <a:t> Century’s </a:t>
            </a:r>
            <a:r>
              <a:rPr lang="en-US" dirty="0" err="1">
                <a:latin typeface="Bodoni MT Black" charset="0"/>
              </a:rPr>
              <a:t>mIlestones</a:t>
            </a:r>
            <a:endParaRPr lang="tr-TR" dirty="0">
              <a:latin typeface="Calibri" charset="0"/>
            </a:endParaRPr>
          </a:p>
        </p:txBody>
      </p:sp>
      <p:sp>
        <p:nvSpPr>
          <p:cNvPr id="29699" name="İçerik Yer Tutucusu 2"/>
          <p:cNvSpPr>
            <a:spLocks noGrp="1"/>
          </p:cNvSpPr>
          <p:nvPr>
            <p:ph idx="1"/>
          </p:nvPr>
        </p:nvSpPr>
        <p:spPr>
          <a:xfrm>
            <a:off x="609600" y="1600201"/>
            <a:ext cx="8991991" cy="4525963"/>
          </a:xfrm>
        </p:spPr>
        <p:txBody>
          <a:bodyPr>
            <a:normAutofit/>
          </a:bodyPr>
          <a:lstStyle/>
          <a:p>
            <a:pPr marL="0" indent="0" eaLnBrk="1" hangingPunct="1">
              <a:lnSpc>
                <a:spcPct val="90000"/>
              </a:lnSpc>
              <a:buNone/>
            </a:pPr>
            <a:endParaRPr lang="en-US" sz="2800" b="1" dirty="0">
              <a:latin typeface="Garamond" charset="0"/>
            </a:endParaRPr>
          </a:p>
          <a:p>
            <a:pPr>
              <a:lnSpc>
                <a:spcPct val="90000"/>
              </a:lnSpc>
            </a:pPr>
            <a:r>
              <a:rPr lang="en-US" sz="2800" dirty="0">
                <a:latin typeface="Garamond" charset="0"/>
              </a:rPr>
              <a:t>1910: Thomas Hunt Morgan proves that genes are located on the chromosomes (using </a:t>
            </a:r>
            <a:r>
              <a:rPr lang="en-US" sz="2800" i="1" dirty="0">
                <a:latin typeface="Garamond" charset="0"/>
              </a:rPr>
              <a:t>Drosophila</a:t>
            </a:r>
            <a:r>
              <a:rPr lang="en-US" sz="2800" dirty="0">
                <a:latin typeface="Garamond" charset="0"/>
              </a:rPr>
              <a:t>).</a:t>
            </a:r>
          </a:p>
          <a:p>
            <a:pPr>
              <a:lnSpc>
                <a:spcPct val="90000"/>
              </a:lnSpc>
            </a:pPr>
            <a:r>
              <a:rPr lang="en-US" sz="2800" dirty="0">
                <a:latin typeface="Garamond"/>
                <a:cs typeface="Garamond"/>
              </a:rPr>
              <a:t>1944: Oswald Avery, Colin MacLeod and </a:t>
            </a:r>
            <a:r>
              <a:rPr lang="en-US" sz="2800" dirty="0" err="1">
                <a:latin typeface="Garamond"/>
                <a:cs typeface="Garamond"/>
              </a:rPr>
              <a:t>Maclyn</a:t>
            </a:r>
            <a:r>
              <a:rPr lang="en-US" sz="2800" dirty="0">
                <a:latin typeface="Garamond"/>
                <a:cs typeface="Garamond"/>
              </a:rPr>
              <a:t> McCarty </a:t>
            </a:r>
            <a:r>
              <a:rPr lang="en-US" sz="2800" b="1" dirty="0">
                <a:latin typeface="Garamond"/>
                <a:cs typeface="Garamond"/>
              </a:rPr>
              <a:t>showed that DNA</a:t>
            </a:r>
            <a:r>
              <a:rPr lang="en-US" sz="2800" dirty="0">
                <a:latin typeface="Garamond"/>
                <a:cs typeface="Garamond"/>
              </a:rPr>
              <a:t> (not proteins) </a:t>
            </a:r>
            <a:r>
              <a:rPr lang="en-US" sz="2800" b="1" dirty="0">
                <a:latin typeface="Garamond"/>
                <a:cs typeface="Garamond"/>
              </a:rPr>
              <a:t>can transform</a:t>
            </a:r>
            <a:r>
              <a:rPr lang="en-US" sz="2800" dirty="0">
                <a:latin typeface="Garamond"/>
                <a:cs typeface="Garamond"/>
              </a:rPr>
              <a:t> the properties of cells, demonstrating that DNA is the hereditary material. In an era when it had been widely believed that it was proteins that served the function of carrying genetic information</a:t>
            </a:r>
          </a:p>
          <a:p>
            <a:pPr>
              <a:lnSpc>
                <a:spcPct val="90000"/>
              </a:lnSpc>
            </a:pPr>
            <a:endParaRPr lang="en-US" sz="2800" dirty="0">
              <a:latin typeface="Garamond" charset="0"/>
            </a:endParaRPr>
          </a:p>
          <a:p>
            <a:pPr eaLnBrk="1" hangingPunct="1">
              <a:lnSpc>
                <a:spcPct val="90000"/>
              </a:lnSpc>
            </a:pPr>
            <a:endParaRPr lang="en-US" sz="2800" b="1" dirty="0">
              <a:latin typeface="Garamond" charset="0"/>
            </a:endParaRPr>
          </a:p>
        </p:txBody>
      </p:sp>
      <p:sp>
        <p:nvSpPr>
          <p:cNvPr id="3" name="Slayt Numarası Yer Tutucusu 2"/>
          <p:cNvSpPr>
            <a:spLocks noGrp="1"/>
          </p:cNvSpPr>
          <p:nvPr>
            <p:ph type="sldNum" sz="quarter" idx="12"/>
          </p:nvPr>
        </p:nvSpPr>
        <p:spPr/>
        <p:txBody>
          <a:bodyPr/>
          <a:lstStyle/>
          <a:p>
            <a:fld id="{D57F1E4F-1CFF-5643-939E-217C01CDF565}" type="slidenum">
              <a:rPr lang="en-US" smtClean="0"/>
              <a:pPr/>
              <a:t>22</a:t>
            </a:fld>
            <a:endParaRPr lang="en-US" dirty="0"/>
          </a:p>
        </p:txBody>
      </p:sp>
      <p:sp>
        <p:nvSpPr>
          <p:cNvPr id="2" name="Dikdörtgen 1"/>
          <p:cNvSpPr/>
          <p:nvPr/>
        </p:nvSpPr>
        <p:spPr>
          <a:xfrm rot="20727085">
            <a:off x="1098916" y="5760584"/>
            <a:ext cx="3086095" cy="369332"/>
          </a:xfrm>
          <a:prstGeom prst="rect">
            <a:avLst/>
          </a:prstGeom>
          <a:solidFill>
            <a:srgbClr val="FF0000"/>
          </a:solidFill>
          <a:ln>
            <a:solidFill>
              <a:srgbClr val="C00000"/>
            </a:solidFill>
          </a:ln>
        </p:spPr>
        <p:txBody>
          <a:bodyPr wrap="square">
            <a:spAutoFit/>
          </a:bodyPr>
          <a:lstStyle/>
          <a:p>
            <a:r>
              <a:rPr lang="tr-TR" dirty="0" err="1">
                <a:solidFill>
                  <a:schemeClr val="bg1"/>
                </a:solidFill>
              </a:rPr>
              <a:t>Genes</a:t>
            </a:r>
            <a:r>
              <a:rPr lang="tr-TR" dirty="0">
                <a:solidFill>
                  <a:schemeClr val="bg1"/>
                </a:solidFill>
              </a:rPr>
              <a:t> </a:t>
            </a:r>
            <a:r>
              <a:rPr lang="tr-TR" dirty="0" err="1">
                <a:solidFill>
                  <a:schemeClr val="bg1"/>
                </a:solidFill>
              </a:rPr>
              <a:t>are</a:t>
            </a:r>
            <a:r>
              <a:rPr lang="tr-TR" dirty="0">
                <a:solidFill>
                  <a:schemeClr val="bg1"/>
                </a:solidFill>
              </a:rPr>
              <a:t> </a:t>
            </a:r>
            <a:r>
              <a:rPr lang="tr-TR" dirty="0" err="1">
                <a:solidFill>
                  <a:schemeClr val="bg1"/>
                </a:solidFill>
              </a:rPr>
              <a:t>composed</a:t>
            </a:r>
            <a:r>
              <a:rPr lang="tr-TR" dirty="0">
                <a:solidFill>
                  <a:schemeClr val="bg1"/>
                </a:solidFill>
              </a:rPr>
              <a:t> of DNA</a:t>
            </a:r>
            <a:endParaRPr lang="tr-TR" sz="2400" dirty="0">
              <a:solidFill>
                <a:schemeClr val="bg1"/>
              </a:solidFill>
              <a:latin typeface="Calibri" charset="0"/>
            </a:endParaRPr>
          </a:p>
        </p:txBody>
      </p:sp>
      <p:sp>
        <p:nvSpPr>
          <p:cNvPr id="6" name="Dikdörtgen 5"/>
          <p:cNvSpPr/>
          <p:nvPr/>
        </p:nvSpPr>
        <p:spPr>
          <a:xfrm rot="20727085">
            <a:off x="7703179" y="1204496"/>
            <a:ext cx="3895284" cy="369332"/>
          </a:xfrm>
          <a:prstGeom prst="rect">
            <a:avLst/>
          </a:prstGeom>
          <a:solidFill>
            <a:srgbClr val="FF0000"/>
          </a:solidFill>
          <a:ln>
            <a:solidFill>
              <a:srgbClr val="C00000"/>
            </a:solidFill>
          </a:ln>
        </p:spPr>
        <p:txBody>
          <a:bodyPr wrap="square">
            <a:spAutoFit/>
          </a:bodyPr>
          <a:lstStyle/>
          <a:p>
            <a:r>
              <a:rPr lang="tr-TR" dirty="0" err="1">
                <a:solidFill>
                  <a:schemeClr val="bg1"/>
                </a:solidFill>
              </a:rPr>
              <a:t>Genes</a:t>
            </a:r>
            <a:r>
              <a:rPr lang="tr-TR" dirty="0">
                <a:solidFill>
                  <a:schemeClr val="bg1"/>
                </a:solidFill>
              </a:rPr>
              <a:t> </a:t>
            </a:r>
            <a:r>
              <a:rPr lang="tr-TR" dirty="0" err="1">
                <a:solidFill>
                  <a:schemeClr val="bg1"/>
                </a:solidFill>
              </a:rPr>
              <a:t>are</a:t>
            </a:r>
            <a:r>
              <a:rPr lang="tr-TR" dirty="0">
                <a:solidFill>
                  <a:schemeClr val="bg1"/>
                </a:solidFill>
              </a:rPr>
              <a:t> </a:t>
            </a:r>
            <a:r>
              <a:rPr lang="tr-TR" dirty="0" err="1">
                <a:solidFill>
                  <a:schemeClr val="bg1"/>
                </a:solidFill>
              </a:rPr>
              <a:t>located</a:t>
            </a:r>
            <a:r>
              <a:rPr lang="tr-TR" dirty="0">
                <a:solidFill>
                  <a:schemeClr val="bg1"/>
                </a:solidFill>
              </a:rPr>
              <a:t> on </a:t>
            </a:r>
            <a:r>
              <a:rPr lang="tr-TR" dirty="0" err="1">
                <a:solidFill>
                  <a:schemeClr val="bg1"/>
                </a:solidFill>
              </a:rPr>
              <a:t>chromosomes</a:t>
            </a:r>
            <a:r>
              <a:rPr lang="tr-TR" dirty="0">
                <a:solidFill>
                  <a:schemeClr val="bg1"/>
                </a:solidFill>
              </a:rPr>
              <a:t>.</a:t>
            </a:r>
            <a:endParaRPr lang="tr-TR" sz="2400" dirty="0">
              <a:solidFill>
                <a:schemeClr val="bg1"/>
              </a:solidFill>
              <a:latin typeface="Calibri" charset="0"/>
            </a:endParaRPr>
          </a:p>
        </p:txBody>
      </p:sp>
    </p:spTree>
    <p:extLst>
      <p:ext uri="{BB962C8B-B14F-4D97-AF65-F5344CB8AC3E}">
        <p14:creationId xmlns:p14="http://schemas.microsoft.com/office/powerpoint/2010/main" val="3864924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2171" y="293818"/>
            <a:ext cx="10900229" cy="796372"/>
          </a:xfrm>
        </p:spPr>
        <p:txBody>
          <a:bodyPr/>
          <a:lstStyle/>
          <a:p>
            <a:pPr eaLnBrk="1" hangingPunct="1"/>
            <a:r>
              <a:rPr lang="en-US" dirty="0">
                <a:latin typeface="Bodoni MT Black" charset="0"/>
              </a:rPr>
              <a:t>James Watson and Francis Crick</a:t>
            </a:r>
          </a:p>
        </p:txBody>
      </p:sp>
      <p:sp>
        <p:nvSpPr>
          <p:cNvPr id="2" name="Slayt Numarası Yer Tutucusu 1"/>
          <p:cNvSpPr>
            <a:spLocks noGrp="1"/>
          </p:cNvSpPr>
          <p:nvPr>
            <p:ph type="sldNum" sz="quarter" idx="12"/>
          </p:nvPr>
        </p:nvSpPr>
        <p:spPr/>
        <p:txBody>
          <a:bodyPr/>
          <a:lstStyle/>
          <a:p>
            <a:fld id="{D57F1E4F-1CFF-5643-939E-217C01CDF565}" type="slidenum">
              <a:rPr lang="en-US" smtClean="0"/>
              <a:pPr/>
              <a:t>23</a:t>
            </a:fld>
            <a:endParaRPr lang="en-US" dirty="0"/>
          </a:p>
        </p:txBody>
      </p:sp>
      <p:sp>
        <p:nvSpPr>
          <p:cNvPr id="33796" name="Dikdörtgen 1"/>
          <p:cNvSpPr>
            <a:spLocks noChangeArrowheads="1"/>
          </p:cNvSpPr>
          <p:nvPr/>
        </p:nvSpPr>
        <p:spPr bwMode="auto">
          <a:xfrm>
            <a:off x="3227163" y="1711919"/>
            <a:ext cx="8660038" cy="79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80000"/>
              </a:lnSpc>
            </a:pPr>
            <a:r>
              <a:rPr lang="en-US" sz="2800" dirty="0">
                <a:latin typeface="Garamond" charset="0"/>
              </a:rPr>
              <a:t>1953: James Watson and Francis Crick determine the structure of the DNA molecule</a:t>
            </a:r>
            <a:r>
              <a:rPr lang="tr-TR" sz="2800" dirty="0">
                <a:latin typeface="Garamond" charset="0"/>
              </a:rPr>
              <a:t>.</a:t>
            </a:r>
            <a:endParaRPr lang="en-US" sz="2800" dirty="0">
              <a:latin typeface="Garamond" charset="0"/>
            </a:endParaRPr>
          </a:p>
        </p:txBody>
      </p:sp>
      <p:sp>
        <p:nvSpPr>
          <p:cNvPr id="6" name="Dikdörtgen 5"/>
          <p:cNvSpPr/>
          <p:nvPr/>
        </p:nvSpPr>
        <p:spPr>
          <a:xfrm>
            <a:off x="4069115" y="3093918"/>
            <a:ext cx="3741219" cy="645928"/>
          </a:xfrm>
          <a:prstGeom prst="rect">
            <a:avLst/>
          </a:prstGeom>
          <a:solidFill>
            <a:srgbClr val="FF0000"/>
          </a:solidFill>
          <a:ln>
            <a:solidFill>
              <a:srgbClr val="C00000"/>
            </a:solidFill>
          </a:ln>
        </p:spPr>
        <p:txBody>
          <a:bodyPr wrap="square">
            <a:spAutoFit/>
          </a:bodyPr>
          <a:lstStyle/>
          <a:p>
            <a:pPr algn="ctr"/>
            <a:r>
              <a:rPr lang="tr-TR" dirty="0" err="1">
                <a:solidFill>
                  <a:schemeClr val="bg1"/>
                </a:solidFill>
              </a:rPr>
              <a:t>It</a:t>
            </a:r>
            <a:r>
              <a:rPr lang="tr-TR" dirty="0">
                <a:solidFill>
                  <a:schemeClr val="bg1"/>
                </a:solidFill>
              </a:rPr>
              <a:t> </a:t>
            </a:r>
            <a:r>
              <a:rPr lang="tr-TR" dirty="0" err="1">
                <a:solidFill>
                  <a:schemeClr val="bg1"/>
                </a:solidFill>
              </a:rPr>
              <a:t>was</a:t>
            </a:r>
            <a:r>
              <a:rPr lang="tr-TR" dirty="0">
                <a:solidFill>
                  <a:schemeClr val="bg1"/>
                </a:solidFill>
              </a:rPr>
              <a:t> </a:t>
            </a:r>
            <a:r>
              <a:rPr lang="tr-TR" dirty="0" err="1">
                <a:solidFill>
                  <a:schemeClr val="bg1"/>
                </a:solidFill>
              </a:rPr>
              <a:t>the</a:t>
            </a:r>
            <a:r>
              <a:rPr lang="tr-TR" dirty="0">
                <a:solidFill>
                  <a:schemeClr val="bg1"/>
                </a:solidFill>
              </a:rPr>
              <a:t> </a:t>
            </a:r>
            <a:r>
              <a:rPr lang="tr-TR" dirty="0" err="1">
                <a:solidFill>
                  <a:schemeClr val="bg1"/>
                </a:solidFill>
              </a:rPr>
              <a:t>first</a:t>
            </a:r>
            <a:r>
              <a:rPr lang="tr-TR" dirty="0">
                <a:solidFill>
                  <a:schemeClr val="bg1"/>
                </a:solidFill>
              </a:rPr>
              <a:t> </a:t>
            </a:r>
            <a:r>
              <a:rPr lang="tr-TR" dirty="0" err="1">
                <a:solidFill>
                  <a:schemeClr val="bg1"/>
                </a:solidFill>
              </a:rPr>
              <a:t>demonstration</a:t>
            </a:r>
            <a:r>
              <a:rPr lang="tr-TR" dirty="0">
                <a:solidFill>
                  <a:schemeClr val="bg1"/>
                </a:solidFill>
              </a:rPr>
              <a:t> of  </a:t>
            </a:r>
            <a:r>
              <a:rPr lang="en-US" dirty="0">
                <a:solidFill>
                  <a:schemeClr val="bg1"/>
                </a:solidFill>
              </a:rPr>
              <a:t>the structure of the DNA </a:t>
            </a:r>
            <a:r>
              <a:rPr lang="tr-TR" dirty="0">
                <a:solidFill>
                  <a:schemeClr val="bg1"/>
                </a:solidFill>
              </a:rPr>
              <a:t>.</a:t>
            </a:r>
            <a:endParaRPr lang="tr-TR" sz="2400" dirty="0">
              <a:solidFill>
                <a:schemeClr val="bg1"/>
              </a:solidFill>
              <a:latin typeface="Calibri" charset="0"/>
            </a:endParaRPr>
          </a:p>
        </p:txBody>
      </p:sp>
    </p:spTree>
    <p:extLst>
      <p:ext uri="{BB962C8B-B14F-4D97-AF65-F5344CB8AC3E}">
        <p14:creationId xmlns:p14="http://schemas.microsoft.com/office/powerpoint/2010/main" val="24830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Unvan 1"/>
          <p:cNvSpPr>
            <a:spLocks noGrp="1"/>
          </p:cNvSpPr>
          <p:nvPr>
            <p:ph type="title"/>
          </p:nvPr>
        </p:nvSpPr>
        <p:spPr>
          <a:xfrm>
            <a:off x="624115" y="274320"/>
            <a:ext cx="11277600" cy="1188720"/>
          </a:xfrm>
        </p:spPr>
        <p:txBody>
          <a:bodyPr/>
          <a:lstStyle/>
          <a:p>
            <a:r>
              <a:rPr lang="en-US" dirty="0" err="1">
                <a:solidFill>
                  <a:srgbClr val="C00000"/>
                </a:solidFill>
                <a:latin typeface="Bodoni MT Black" charset="0"/>
              </a:rPr>
              <a:t>RosalinD</a:t>
            </a:r>
            <a:r>
              <a:rPr lang="en-US" dirty="0">
                <a:solidFill>
                  <a:srgbClr val="C00000"/>
                </a:solidFill>
                <a:latin typeface="Bodoni MT Black" charset="0"/>
              </a:rPr>
              <a:t> </a:t>
            </a:r>
            <a:r>
              <a:rPr lang="en-US" dirty="0" err="1">
                <a:solidFill>
                  <a:srgbClr val="C00000"/>
                </a:solidFill>
                <a:latin typeface="Bodoni MT Black" charset="0"/>
              </a:rPr>
              <a:t>Franklın</a:t>
            </a:r>
            <a:r>
              <a:rPr lang="en-US" dirty="0">
                <a:latin typeface="Bodoni MT Black" charset="0"/>
              </a:rPr>
              <a:t>, James Watson and Francis Crick</a:t>
            </a:r>
            <a:endParaRPr lang="en-US" dirty="0">
              <a:latin typeface="Calibri" charset="0"/>
            </a:endParaRPr>
          </a:p>
        </p:txBody>
      </p:sp>
      <p:sp>
        <p:nvSpPr>
          <p:cNvPr id="35842" name="Rectangle 3"/>
          <p:cNvSpPr>
            <a:spLocks noGrp="1" noChangeArrowheads="1"/>
          </p:cNvSpPr>
          <p:nvPr>
            <p:ph idx="1"/>
          </p:nvPr>
        </p:nvSpPr>
        <p:spPr>
          <a:xfrm>
            <a:off x="143933" y="1600200"/>
            <a:ext cx="7852834" cy="4876800"/>
          </a:xfrm>
        </p:spPr>
        <p:txBody>
          <a:bodyPr/>
          <a:lstStyle/>
          <a:p>
            <a:r>
              <a:rPr lang="en-US" sz="2800" dirty="0">
                <a:latin typeface="Arial Narrow" charset="0"/>
              </a:rPr>
              <a:t>Used Franklin</a:t>
            </a:r>
            <a:r>
              <a:rPr lang="tr-TR" sz="2800" dirty="0">
                <a:latin typeface="Arial Narrow" charset="0"/>
              </a:rPr>
              <a:t>’s </a:t>
            </a:r>
            <a:r>
              <a:rPr lang="tr-TR" sz="2800" b="1" dirty="0">
                <a:latin typeface="Arial Narrow" charset="0"/>
              </a:rPr>
              <a:t>x-ray </a:t>
            </a:r>
            <a:r>
              <a:rPr lang="en-US" sz="2800" b="1" dirty="0" err="1">
                <a:latin typeface="Arial Narrow" charset="0"/>
              </a:rPr>
              <a:t>crystallograph</a:t>
            </a:r>
            <a:r>
              <a:rPr lang="tr-TR" sz="2800" dirty="0">
                <a:latin typeface="Arial Narrow" charset="0"/>
              </a:rPr>
              <a:t> </a:t>
            </a:r>
            <a:r>
              <a:rPr lang="en-US" sz="2800" dirty="0">
                <a:latin typeface="Arial Narrow" charset="0"/>
              </a:rPr>
              <a:t>models</a:t>
            </a:r>
            <a:endParaRPr lang="tr-TR" sz="2800" dirty="0">
              <a:latin typeface="Arial Narrow" charset="0"/>
            </a:endParaRPr>
          </a:p>
          <a:p>
            <a:pPr eaLnBrk="1" hangingPunct="1"/>
            <a:r>
              <a:rPr lang="en-US" sz="2800" dirty="0">
                <a:latin typeface="Arial Narrow" charset="0"/>
              </a:rPr>
              <a:t>Described the structure to be a double helix</a:t>
            </a:r>
          </a:p>
          <a:p>
            <a:pPr>
              <a:lnSpc>
                <a:spcPct val="90000"/>
              </a:lnSpc>
            </a:pPr>
            <a:r>
              <a:rPr lang="en-US" sz="2800" dirty="0">
                <a:latin typeface="Arial Narrow" charset="0"/>
              </a:rPr>
              <a:t>Lead to understanding of mutation and relationship between DNA and proteins at a  molecular level</a:t>
            </a:r>
          </a:p>
          <a:p>
            <a:pPr eaLnBrk="1" hangingPunct="1"/>
            <a:endParaRPr lang="en-US" sz="2800" dirty="0">
              <a:latin typeface="Arial Narrow" charset="0"/>
            </a:endParaRPr>
          </a:p>
        </p:txBody>
      </p:sp>
      <p:sp>
        <p:nvSpPr>
          <p:cNvPr id="3" name="Slayt Numarası Yer Tutucusu 2"/>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024427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1306286" y="330199"/>
            <a:ext cx="9291561" cy="5029200"/>
          </a:xfrm>
        </p:spPr>
        <p:txBody>
          <a:bodyPr/>
          <a:lstStyle/>
          <a:p>
            <a:pPr eaLnBrk="1" hangingPunct="1">
              <a:lnSpc>
                <a:spcPct val="80000"/>
              </a:lnSpc>
            </a:pPr>
            <a:r>
              <a:rPr lang="en-US" sz="3600" dirty="0">
                <a:latin typeface="Garamond" charset="0"/>
              </a:rPr>
              <a:t>1966: Marshall Nirenberg cracks the genetic code, showing that </a:t>
            </a:r>
            <a:r>
              <a:rPr lang="en-US" sz="3600" b="1" dirty="0">
                <a:latin typeface="Garamond" charset="0"/>
              </a:rPr>
              <a:t>3 DNA bases code for one amino acid.</a:t>
            </a:r>
            <a:endParaRPr lang="tr-TR" sz="3600" b="1" dirty="0">
              <a:latin typeface="Garamond" charset="0"/>
            </a:endParaRPr>
          </a:p>
          <a:p>
            <a:pPr eaLnBrk="1" hangingPunct="1">
              <a:lnSpc>
                <a:spcPct val="80000"/>
              </a:lnSpc>
            </a:pPr>
            <a:endParaRPr lang="tr-TR" sz="3600" dirty="0">
              <a:latin typeface="Garamond" charset="0"/>
            </a:endParaRPr>
          </a:p>
          <a:p>
            <a:pPr eaLnBrk="1" hangingPunct="1">
              <a:lnSpc>
                <a:spcPct val="80000"/>
              </a:lnSpc>
            </a:pPr>
            <a:endParaRPr lang="en-US" sz="3600" dirty="0">
              <a:latin typeface="Garamond" charset="0"/>
            </a:endParaRPr>
          </a:p>
          <a:p>
            <a:pPr eaLnBrk="1" hangingPunct="1">
              <a:lnSpc>
                <a:spcPct val="80000"/>
              </a:lnSpc>
            </a:pPr>
            <a:endParaRPr lang="en-US" sz="3600" dirty="0">
              <a:latin typeface="Garamond" charset="0"/>
            </a:endParaRPr>
          </a:p>
          <a:p>
            <a:pPr eaLnBrk="1" hangingPunct="1">
              <a:lnSpc>
                <a:spcPct val="80000"/>
              </a:lnSpc>
            </a:pPr>
            <a:endParaRPr lang="en-US" sz="3600" dirty="0">
              <a:latin typeface="Garamond" charset="0"/>
            </a:endParaRPr>
          </a:p>
          <a:p>
            <a:pPr eaLnBrk="1" hangingPunct="1">
              <a:lnSpc>
                <a:spcPct val="80000"/>
              </a:lnSpc>
            </a:pPr>
            <a:r>
              <a:rPr lang="tr-TR" sz="3600" dirty="0">
                <a:latin typeface="Garamond" charset="0"/>
              </a:rPr>
              <a:t>1983: </a:t>
            </a:r>
            <a:r>
              <a:rPr lang="tr-TR" sz="3600" dirty="0" err="1">
                <a:latin typeface="Garamond" charset="0"/>
              </a:rPr>
              <a:t>Kary</a:t>
            </a:r>
            <a:r>
              <a:rPr lang="tr-TR" sz="3600" dirty="0">
                <a:latin typeface="Garamond" charset="0"/>
              </a:rPr>
              <a:t> </a:t>
            </a:r>
            <a:r>
              <a:rPr lang="tr-TR" sz="3600" dirty="0" err="1">
                <a:latin typeface="Garamond" charset="0"/>
              </a:rPr>
              <a:t>Mullis</a:t>
            </a:r>
            <a:r>
              <a:rPr lang="tr-TR" sz="3600" dirty="0">
                <a:latin typeface="Garamond" charset="0"/>
              </a:rPr>
              <a:t> </a:t>
            </a:r>
            <a:r>
              <a:rPr lang="tr-TR" sz="3600" dirty="0" err="1">
                <a:latin typeface="Garamond" charset="0"/>
              </a:rPr>
              <a:t>developes</a:t>
            </a:r>
            <a:r>
              <a:rPr lang="tr-TR" sz="3600" dirty="0">
                <a:latin typeface="Garamond" charset="0"/>
              </a:rPr>
              <a:t> </a:t>
            </a:r>
            <a:r>
              <a:rPr lang="tr-TR" sz="3600" dirty="0" err="1">
                <a:latin typeface="Garamond" charset="0"/>
              </a:rPr>
              <a:t>the</a:t>
            </a:r>
            <a:r>
              <a:rPr lang="tr-TR" sz="3600" dirty="0">
                <a:latin typeface="Garamond" charset="0"/>
              </a:rPr>
              <a:t> </a:t>
            </a:r>
            <a:r>
              <a:rPr lang="tr-TR" sz="3600" b="1" dirty="0">
                <a:latin typeface="Garamond" charset="0"/>
              </a:rPr>
              <a:t>PCR</a:t>
            </a:r>
            <a:r>
              <a:rPr lang="tr-TR" sz="3600" dirty="0">
                <a:latin typeface="Garamond" charset="0"/>
              </a:rPr>
              <a:t> </a:t>
            </a:r>
          </a:p>
        </p:txBody>
      </p:sp>
      <p:sp>
        <p:nvSpPr>
          <p:cNvPr id="2" name="Slayt Numarası Yer Tutucusu 1"/>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Heart 2">
            <a:extLst>
              <a:ext uri="{FF2B5EF4-FFF2-40B4-BE49-F238E27FC236}">
                <a16:creationId xmlns:a16="http://schemas.microsoft.com/office/drawing/2014/main" id="{B15DBEE6-7B53-3A4A-B23A-D82346C630C8}"/>
              </a:ext>
            </a:extLst>
          </p:cNvPr>
          <p:cNvSpPr/>
          <p:nvPr/>
        </p:nvSpPr>
        <p:spPr>
          <a:xfrm>
            <a:off x="8389259" y="4075564"/>
            <a:ext cx="435429" cy="351292"/>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5940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1"/>
          <p:cNvSpPr>
            <a:spLocks noGrp="1"/>
          </p:cNvSpPr>
          <p:nvPr>
            <p:ph type="title"/>
          </p:nvPr>
        </p:nvSpPr>
        <p:spPr>
          <a:xfrm>
            <a:off x="408517" y="381160"/>
            <a:ext cx="11101312" cy="1188720"/>
          </a:xfrm>
        </p:spPr>
        <p:txBody>
          <a:bodyPr>
            <a:normAutofit fontScale="90000"/>
          </a:bodyPr>
          <a:lstStyle/>
          <a:p>
            <a:r>
              <a:rPr lang="en-US" b="1" dirty="0">
                <a:solidFill>
                  <a:schemeClr val="tx1"/>
                </a:solidFill>
                <a:latin typeface="Garamond" charset="0"/>
              </a:rPr>
              <a:t>2001: </a:t>
            </a:r>
            <a:r>
              <a:rPr lang="en-US" b="1" dirty="0" err="1">
                <a:solidFill>
                  <a:schemeClr val="tx1"/>
                </a:solidFill>
                <a:latin typeface="Garamond" charset="0"/>
              </a:rPr>
              <a:t>Fırst</a:t>
            </a:r>
            <a:r>
              <a:rPr lang="en-US" b="1" dirty="0">
                <a:solidFill>
                  <a:schemeClr val="tx1"/>
                </a:solidFill>
                <a:latin typeface="Garamond" charset="0"/>
              </a:rPr>
              <a:t> Draft Sequence of the entire human genome is announced.</a:t>
            </a:r>
            <a:br>
              <a:rPr lang="en-US" b="1" dirty="0">
                <a:solidFill>
                  <a:schemeClr val="tx1"/>
                </a:solidFill>
                <a:latin typeface="Garamond" charset="0"/>
              </a:rPr>
            </a:br>
            <a:endParaRPr lang="tr-TR" dirty="0">
              <a:solidFill>
                <a:schemeClr val="tx1"/>
              </a:solidFill>
              <a:latin typeface="Calibri" charset="0"/>
            </a:endParaRPr>
          </a:p>
        </p:txBody>
      </p:sp>
      <p:sp>
        <p:nvSpPr>
          <p:cNvPr id="38915" name="İçerik Yer Tutucusu 2"/>
          <p:cNvSpPr>
            <a:spLocks noGrp="1"/>
          </p:cNvSpPr>
          <p:nvPr>
            <p:ph idx="1"/>
          </p:nvPr>
        </p:nvSpPr>
        <p:spPr>
          <a:xfrm>
            <a:off x="408517" y="1762126"/>
            <a:ext cx="10871200" cy="1819275"/>
          </a:xfrm>
        </p:spPr>
        <p:txBody>
          <a:bodyPr>
            <a:normAutofit/>
          </a:bodyPr>
          <a:lstStyle/>
          <a:p>
            <a:r>
              <a:rPr lang="en-US" sz="2400" dirty="0"/>
              <a:t>The Human Genome Project (HGP) was an international scientific research project with the goal of determining the sequence of nucleotide base pairs that make up human DNA, and of identifying and mapping all of the genes of the human genome from both a physical and a functional standpoint </a:t>
            </a:r>
            <a:endParaRPr lang="en-US" sz="2400" dirty="0">
              <a:latin typeface="Garamond" charset="0"/>
            </a:endParaRPr>
          </a:p>
          <a:p>
            <a:endParaRPr lang="tr-TR" dirty="0">
              <a:latin typeface="Calibri" charset="0"/>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875107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A81E-BBF5-4C40-B1BD-C0925F39EB22}"/>
              </a:ext>
            </a:extLst>
          </p:cNvPr>
          <p:cNvSpPr>
            <a:spLocks noGrp="1"/>
          </p:cNvSpPr>
          <p:nvPr>
            <p:ph type="title"/>
          </p:nvPr>
        </p:nvSpPr>
        <p:spPr>
          <a:xfrm>
            <a:off x="8340090" y="2404872"/>
            <a:ext cx="3044952" cy="1627632"/>
          </a:xfrm>
        </p:spPr>
        <p:txBody>
          <a:bodyPr vert="horz" lIns="274320" tIns="182880" rIns="274320" bIns="182880" rtlCol="0" anchor="ctr" anchorCtr="1">
            <a:normAutofit/>
          </a:bodyPr>
          <a:lstStyle/>
          <a:p>
            <a:r>
              <a:rPr lang="en-US"/>
              <a:t>Human genome</a:t>
            </a:r>
          </a:p>
        </p:txBody>
      </p:sp>
      <p:sp>
        <p:nvSpPr>
          <p:cNvPr id="135" name="Rectangle 134">
            <a:extLst>
              <a:ext uri="{FF2B5EF4-FFF2-40B4-BE49-F238E27FC236}">
                <a16:creationId xmlns:a16="http://schemas.microsoft.com/office/drawing/2014/main" id="{CB94C45D-FCB1-4B86-967A-2C9EDB63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045"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232C4A34-762E-40DF-A8AF-0D811BC02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161" y="802767"/>
            <a:ext cx="656539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61A3659-F41E-B344-8FC5-8E18DC1B116F}"/>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D57F1E4F-1CFF-5643-939E-217C01CDF565}" type="slidenum">
              <a:rPr lang="en-US" smtClean="0"/>
              <a:pPr>
                <a:lnSpc>
                  <a:spcPct val="90000"/>
                </a:lnSpc>
                <a:spcAft>
                  <a:spcPts val="600"/>
                </a:spcAft>
              </a:pPr>
              <a:t>27</a:t>
            </a:fld>
            <a:endParaRPr lang="en-US"/>
          </a:p>
        </p:txBody>
      </p:sp>
    </p:spTree>
    <p:extLst>
      <p:ext uri="{BB962C8B-B14F-4D97-AF65-F5344CB8AC3E}">
        <p14:creationId xmlns:p14="http://schemas.microsoft.com/office/powerpoint/2010/main" val="698406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116" y="0"/>
            <a:ext cx="7303856" cy="3937000"/>
          </a:xfrm>
        </p:spPr>
      </p:pic>
      <p:sp>
        <p:nvSpPr>
          <p:cNvPr id="2" name="Slayt Numarası Yer Tutucusu 1"/>
          <p:cNvSpPr>
            <a:spLocks noGrp="1"/>
          </p:cNvSpPr>
          <p:nvPr>
            <p:ph type="sldNum" sz="quarter" idx="12"/>
          </p:nvPr>
        </p:nvSpPr>
        <p:spPr/>
        <p:txBody>
          <a:bodyPr/>
          <a:lstStyle/>
          <a:p>
            <a:fld id="{D57F1E4F-1CFF-5643-939E-217C01CDF565}" type="slidenum">
              <a:rPr lang="en-US" smtClean="0"/>
              <a:pPr/>
              <a:t>28</a:t>
            </a:fld>
            <a:endParaRPr lang="en-US" dirty="0"/>
          </a:p>
        </p:txBody>
      </p:sp>
      <p:sp>
        <p:nvSpPr>
          <p:cNvPr id="14341" name="Metin kutusu 5"/>
          <p:cNvSpPr txBox="1">
            <a:spLocks noChangeArrowheads="1"/>
          </p:cNvSpPr>
          <p:nvPr/>
        </p:nvSpPr>
        <p:spPr bwMode="auto">
          <a:xfrm>
            <a:off x="6239887" y="6121410"/>
            <a:ext cx="13382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tr-TR" altLang="tr-TR" dirty="0" err="1"/>
              <a:t>Frozen</a:t>
            </a:r>
            <a:r>
              <a:rPr lang="tr-TR" altLang="tr-TR" dirty="0"/>
              <a:t> </a:t>
            </a:r>
            <a:r>
              <a:rPr lang="tr-TR" altLang="tr-TR" dirty="0" err="1"/>
              <a:t>zoo</a:t>
            </a:r>
            <a:endParaRPr lang="tr-TR" altLang="tr-TR" dirty="0"/>
          </a:p>
        </p:txBody>
      </p:sp>
      <p:sp>
        <p:nvSpPr>
          <p:cNvPr id="14342" name="Metin kutusu 6"/>
          <p:cNvSpPr txBox="1">
            <a:spLocks noChangeArrowheads="1"/>
          </p:cNvSpPr>
          <p:nvPr/>
        </p:nvSpPr>
        <p:spPr bwMode="auto">
          <a:xfrm>
            <a:off x="7124699" y="3603625"/>
            <a:ext cx="372787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tr-TR" altLang="tr-TR" b="1" dirty="0"/>
              <a:t>AIM</a:t>
            </a:r>
            <a:r>
              <a:rPr lang="tr-TR" altLang="tr-TR" dirty="0"/>
              <a:t>:</a:t>
            </a:r>
          </a:p>
          <a:p>
            <a:r>
              <a:rPr lang="tr-TR" altLang="tr-TR" dirty="0" err="1"/>
              <a:t>Whole</a:t>
            </a:r>
            <a:r>
              <a:rPr lang="tr-TR" altLang="tr-TR" dirty="0"/>
              <a:t> </a:t>
            </a:r>
            <a:r>
              <a:rPr lang="tr-TR" altLang="tr-TR" dirty="0" err="1"/>
              <a:t>genomes</a:t>
            </a:r>
            <a:r>
              <a:rPr lang="tr-TR" altLang="tr-TR" dirty="0"/>
              <a:t> of 10.000 </a:t>
            </a:r>
            <a:r>
              <a:rPr lang="tr-TR" altLang="tr-TR" dirty="0" err="1"/>
              <a:t>species</a:t>
            </a:r>
            <a:r>
              <a:rPr lang="tr-TR" altLang="tr-TR" dirty="0"/>
              <a:t> </a:t>
            </a:r>
            <a:r>
              <a:rPr lang="tr-TR" altLang="tr-TR" dirty="0" err="1"/>
              <a:t>will</a:t>
            </a:r>
            <a:r>
              <a:rPr lang="tr-TR" altLang="tr-TR" dirty="0"/>
              <a:t> be </a:t>
            </a:r>
            <a:r>
              <a:rPr lang="tr-TR" altLang="tr-TR" dirty="0" err="1"/>
              <a:t>sequenced</a:t>
            </a:r>
            <a:endParaRPr lang="tr-TR" altLang="tr-TR" dirty="0"/>
          </a:p>
        </p:txBody>
      </p:sp>
      <p:sp>
        <p:nvSpPr>
          <p:cNvPr id="14343" name="Metin kutusu 7"/>
          <p:cNvSpPr txBox="1">
            <a:spLocks noChangeArrowheads="1"/>
          </p:cNvSpPr>
          <p:nvPr/>
        </p:nvSpPr>
        <p:spPr bwMode="auto">
          <a:xfrm>
            <a:off x="7643970" y="723325"/>
            <a:ext cx="4334841" cy="584775"/>
          </a:xfrm>
          <a:prstGeom prst="rect">
            <a:avLst/>
          </a:prstGeom>
          <a:solidFill>
            <a:schemeClr val="accent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tr-TR" altLang="tr-TR" sz="3200" b="1" dirty="0">
                <a:ln w="6600">
                  <a:solidFill>
                    <a:srgbClr val="0070C0"/>
                  </a:solidFill>
                  <a:prstDash val="solid"/>
                </a:ln>
                <a:solidFill>
                  <a:srgbClr val="FFFFFF"/>
                </a:solidFill>
                <a:effectLst>
                  <a:outerShdw dist="38100" dir="2700000" algn="tl" rotWithShape="0">
                    <a:schemeClr val="accent2"/>
                  </a:outerShdw>
                </a:effectLst>
              </a:rPr>
              <a:t>GENOME PROJECTS</a:t>
            </a:r>
          </a:p>
        </p:txBody>
      </p:sp>
      <p:cxnSp>
        <p:nvCxnSpPr>
          <p:cNvPr id="10" name="Düz Ok Bağlayıcısı 9"/>
          <p:cNvCxnSpPr/>
          <p:nvPr/>
        </p:nvCxnSpPr>
        <p:spPr>
          <a:xfrm>
            <a:off x="7154864" y="1308100"/>
            <a:ext cx="681036" cy="219710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9">
            <a:extLst>
              <a:ext uri="{FF2B5EF4-FFF2-40B4-BE49-F238E27FC236}">
                <a16:creationId xmlns:a16="http://schemas.microsoft.com/office/drawing/2014/main" id="{718743AB-68B9-4A4E-93F1-48A9CA05C7CF}"/>
              </a:ext>
            </a:extLst>
          </p:cNvPr>
          <p:cNvCxnSpPr>
            <a:cxnSpLocks/>
          </p:cNvCxnSpPr>
          <p:nvPr/>
        </p:nvCxnSpPr>
        <p:spPr>
          <a:xfrm>
            <a:off x="5522495" y="5642811"/>
            <a:ext cx="801102" cy="47859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643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73840" y="6385565"/>
            <a:ext cx="365760" cy="365760"/>
          </a:xfrm>
        </p:spPr>
        <p:txBody>
          <a:bodyPr/>
          <a:lstStyle/>
          <a:p>
            <a:fld id="{D57F1E4F-1CFF-5643-939E-217C01CDF565}" type="slidenum">
              <a:rPr lang="en-US" smtClean="0"/>
              <a:pPr/>
              <a:t>29</a:t>
            </a:fld>
            <a:endParaRPr lang="en-US" dirty="0"/>
          </a:p>
        </p:txBody>
      </p:sp>
      <p:sp>
        <p:nvSpPr>
          <p:cNvPr id="7" name="Rectangle 6"/>
          <p:cNvSpPr/>
          <p:nvPr/>
        </p:nvSpPr>
        <p:spPr>
          <a:xfrm>
            <a:off x="6450381" y="5908327"/>
            <a:ext cx="5686385" cy="261610"/>
          </a:xfrm>
          <a:prstGeom prst="rect">
            <a:avLst/>
          </a:prstGeom>
        </p:spPr>
        <p:txBody>
          <a:bodyPr wrap="square">
            <a:spAutoFit/>
          </a:bodyPr>
          <a:lstStyle/>
          <a:p>
            <a:r>
              <a:rPr lang="en-US" sz="1100" dirty="0"/>
              <a:t>https://</a:t>
            </a:r>
            <a:r>
              <a:rPr lang="en-US" sz="1100" dirty="0" err="1"/>
              <a:t>www.sciencemag.org</a:t>
            </a:r>
            <a:r>
              <a:rPr lang="en-US" sz="1100" dirty="0"/>
              <a:t>/news/2019/08/did-</a:t>
            </a:r>
            <a:r>
              <a:rPr lang="en-US" sz="1100" dirty="0" err="1"/>
              <a:t>crispr</a:t>
            </a:r>
            <a:r>
              <a:rPr lang="en-US" sz="1100" dirty="0"/>
              <a:t>-help-or-harm-first-ever-gene-edited-babies</a:t>
            </a:r>
          </a:p>
        </p:txBody>
      </p:sp>
      <p:pic>
        <p:nvPicPr>
          <p:cNvPr id="5" name="Picture 4" descr="Qr code&#10;&#10;Description automatically generated">
            <a:extLst>
              <a:ext uri="{FF2B5EF4-FFF2-40B4-BE49-F238E27FC236}">
                <a16:creationId xmlns:a16="http://schemas.microsoft.com/office/drawing/2014/main" id="{AF89D705-2A2F-4A11-BFBB-5F6C6062E9F5}"/>
              </a:ext>
            </a:extLst>
          </p:cNvPr>
          <p:cNvPicPr>
            <a:picLocks noChangeAspect="1"/>
          </p:cNvPicPr>
          <p:nvPr/>
        </p:nvPicPr>
        <p:blipFill>
          <a:blip r:embed="rId2"/>
          <a:stretch>
            <a:fillRect/>
          </a:stretch>
        </p:blipFill>
        <p:spPr>
          <a:xfrm>
            <a:off x="5640407" y="5908327"/>
            <a:ext cx="809974" cy="809974"/>
          </a:xfrm>
          <a:prstGeom prst="rect">
            <a:avLst/>
          </a:prstGeom>
        </p:spPr>
      </p:pic>
      <p:sp>
        <p:nvSpPr>
          <p:cNvPr id="8" name="Content Placeholder 7">
            <a:extLst>
              <a:ext uri="{FF2B5EF4-FFF2-40B4-BE49-F238E27FC236}">
                <a16:creationId xmlns:a16="http://schemas.microsoft.com/office/drawing/2014/main" id="{193C4BB6-49FA-407A-9E4D-B2E1A24361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2567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19504" y="1606449"/>
            <a:ext cx="3415288" cy="3212654"/>
          </a:xfrm>
          <a:noFill/>
          <a:ln>
            <a:solidFill>
              <a:schemeClr val="bg1"/>
            </a:solidFill>
          </a:ln>
        </p:spPr>
        <p:txBody>
          <a:bodyPr vert="horz" lIns="274320" tIns="182880" rIns="274320" bIns="182880" rtlCol="0" anchor="ctr" anchorCtr="1">
            <a:normAutofit/>
          </a:bodyPr>
          <a:lstStyle/>
          <a:p>
            <a:r>
              <a:rPr lang="en-US" sz="3800" b="1">
                <a:solidFill>
                  <a:schemeClr val="bg1"/>
                </a:solidFill>
              </a:rPr>
              <a:t>Lecture content</a:t>
            </a:r>
          </a:p>
        </p:txBody>
      </p:sp>
      <p:sp>
        <p:nvSpPr>
          <p:cNvPr id="5" name="Slayt Numarası Yer Tutucusu 4"/>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D57F1E4F-1CFF-5643-939E-217C01CDF565}" type="slidenum">
              <a:rPr lang="en-US" smtClean="0"/>
              <a:pPr>
                <a:lnSpc>
                  <a:spcPct val="90000"/>
                </a:lnSpc>
                <a:spcAft>
                  <a:spcPts val="600"/>
                </a:spcAft>
              </a:pPr>
              <a:t>3</a:t>
            </a:fld>
            <a:endParaRPr lang="en-US"/>
          </a:p>
        </p:txBody>
      </p:sp>
      <p:graphicFrame>
        <p:nvGraphicFramePr>
          <p:cNvPr id="4" name="Tablo 3"/>
          <p:cNvGraphicFramePr>
            <a:graphicFrameLocks noGrp="1"/>
          </p:cNvGraphicFramePr>
          <p:nvPr>
            <p:extLst>
              <p:ext uri="{D42A27DB-BD31-4B8C-83A1-F6EECF244321}">
                <p14:modId xmlns:p14="http://schemas.microsoft.com/office/powerpoint/2010/main" val="509074957"/>
              </p:ext>
            </p:extLst>
          </p:nvPr>
        </p:nvGraphicFramePr>
        <p:xfrm>
          <a:off x="4914900" y="538844"/>
          <a:ext cx="6633633" cy="5347865"/>
        </p:xfrm>
        <a:graphic>
          <a:graphicData uri="http://schemas.openxmlformats.org/drawingml/2006/table">
            <a:tbl>
              <a:tblPr firstRow="1" bandRow="1">
                <a:tableStyleId>{5C22544A-7EE6-4342-B048-85BDC9FD1C3A}</a:tableStyleId>
              </a:tblPr>
              <a:tblGrid>
                <a:gridCol w="794385">
                  <a:extLst>
                    <a:ext uri="{9D8B030D-6E8A-4147-A177-3AD203B41FA5}">
                      <a16:colId xmlns:a16="http://schemas.microsoft.com/office/drawing/2014/main" val="20000"/>
                    </a:ext>
                  </a:extLst>
                </a:gridCol>
                <a:gridCol w="5839248">
                  <a:extLst>
                    <a:ext uri="{9D8B030D-6E8A-4147-A177-3AD203B41FA5}">
                      <a16:colId xmlns:a16="http://schemas.microsoft.com/office/drawing/2014/main" val="20001"/>
                    </a:ext>
                  </a:extLst>
                </a:gridCol>
              </a:tblGrid>
              <a:tr h="362189">
                <a:tc>
                  <a:txBody>
                    <a:bodyPr/>
                    <a:lstStyle/>
                    <a:p>
                      <a:pPr algn="ctr" fontAlgn="ctr"/>
                      <a:r>
                        <a:rPr lang="tr-TR" sz="1900" u="none" strike="noStrike" dirty="0" err="1">
                          <a:effectLst/>
                          <a:latin typeface="Arial" panose="020B0604020202020204" pitchFamily="34" charset="0"/>
                          <a:cs typeface="Arial" panose="020B0604020202020204" pitchFamily="34" charset="0"/>
                        </a:rPr>
                        <a:t>Week</a:t>
                      </a:r>
                      <a:endParaRPr lang="tr-TR" sz="1900" b="1" i="0" u="none" strike="noStrike" dirty="0">
                        <a:solidFill>
                          <a:srgbClr val="000000"/>
                        </a:solidFill>
                        <a:effectLst/>
                        <a:latin typeface="Arial" panose="020B0604020202020204" pitchFamily="34" charset="0"/>
                        <a:cs typeface="Arial" panose="020B0604020202020204" pitchFamily="34" charset="0"/>
                      </a:endParaRPr>
                    </a:p>
                  </a:txBody>
                  <a:tcPr marL="8837" marR="8837" marT="8832" marB="0" anchor="ctr"/>
                </a:tc>
                <a:tc>
                  <a:txBody>
                    <a:bodyPr/>
                    <a:lstStyle/>
                    <a:p>
                      <a:pPr algn="ctr" fontAlgn="t"/>
                      <a:r>
                        <a:rPr lang="tr-TR" sz="1900" u="none" strike="noStrike" dirty="0" err="1">
                          <a:effectLst/>
                          <a:latin typeface="Arial" panose="020B0604020202020204" pitchFamily="34" charset="0"/>
                          <a:cs typeface="Arial" panose="020B0604020202020204" pitchFamily="34" charset="0"/>
                        </a:rPr>
                        <a:t>Subject</a:t>
                      </a:r>
                      <a:endParaRPr lang="tr-TR" sz="1900" b="1" i="0" u="none" strike="noStrike" dirty="0">
                        <a:solidFill>
                          <a:srgbClr val="000000"/>
                        </a:solidFill>
                        <a:effectLst/>
                        <a:latin typeface="Arial" panose="020B0604020202020204" pitchFamily="34" charset="0"/>
                        <a:cs typeface="Arial" panose="020B0604020202020204" pitchFamily="34" charset="0"/>
                      </a:endParaRPr>
                    </a:p>
                  </a:txBody>
                  <a:tcPr marL="8837" marR="8837" marT="8832" marB="0"/>
                </a:tc>
                <a:extLst>
                  <a:ext uri="{0D108BD9-81ED-4DB2-BD59-A6C34878D82A}">
                    <a16:rowId xmlns:a16="http://schemas.microsoft.com/office/drawing/2014/main" val="10000"/>
                  </a:ext>
                </a:extLst>
              </a:tr>
              <a:tr h="1306020">
                <a:tc>
                  <a:txBody>
                    <a:bodyPr/>
                    <a:lstStyle/>
                    <a:p>
                      <a:pPr algn="ctr" fontAlgn="ctr"/>
                      <a:r>
                        <a:rPr lang="tr-TR" sz="1900" u="none" strike="noStrike">
                          <a:effectLst/>
                          <a:latin typeface="Arial" panose="020B0604020202020204" pitchFamily="34" charset="0"/>
                          <a:cs typeface="Arial" panose="020B0604020202020204" pitchFamily="34" charset="0"/>
                        </a:rPr>
                        <a:t>1</a:t>
                      </a:r>
                      <a:endParaRPr lang="tr-TR" sz="1900" b="0" i="0" u="none" strike="noStrike">
                        <a:solidFill>
                          <a:srgbClr val="000000"/>
                        </a:solidFill>
                        <a:effectLst/>
                        <a:latin typeface="Arial" panose="020B0604020202020204" pitchFamily="34" charset="0"/>
                        <a:cs typeface="Arial" panose="020B0604020202020204" pitchFamily="34" charset="0"/>
                      </a:endParaRPr>
                    </a:p>
                  </a:txBody>
                  <a:tcPr marL="8837" marR="8837" marT="8832" marB="0" anchor="ctr"/>
                </a:tc>
                <a:tc>
                  <a:txBody>
                    <a:bodyPr/>
                    <a:lstStyle/>
                    <a:p>
                      <a:pPr algn="l" fontAlgn="t"/>
                      <a:r>
                        <a:rPr lang="en-US" sz="1900" u="none" strike="noStrike">
                          <a:effectLst/>
                          <a:latin typeface="Arial" panose="020B0604020202020204" pitchFamily="34" charset="0"/>
                          <a:cs typeface="Arial" panose="020B0604020202020204" pitchFamily="34" charset="0"/>
                        </a:rPr>
                        <a:t>Introduction; History; Definitions, The Place and Importance of Genetics in Veterinary Medicine, Variations; Genotype and Phenotype</a:t>
                      </a:r>
                      <a:br>
                        <a:rPr lang="en-US" sz="1900" u="none" strike="noStrike">
                          <a:effectLst/>
                          <a:latin typeface="Arial" panose="020B0604020202020204" pitchFamily="34" charset="0"/>
                          <a:cs typeface="Arial" panose="020B0604020202020204" pitchFamily="34" charset="0"/>
                        </a:rPr>
                      </a:br>
                      <a:endParaRPr lang="en-US" sz="1900" b="0" i="0" u="none" strike="noStrike">
                        <a:solidFill>
                          <a:srgbClr val="000000"/>
                        </a:solidFill>
                        <a:effectLst/>
                        <a:latin typeface="Arial" panose="020B0604020202020204" pitchFamily="34" charset="0"/>
                        <a:cs typeface="Arial" panose="020B0604020202020204" pitchFamily="34" charset="0"/>
                      </a:endParaRPr>
                    </a:p>
                  </a:txBody>
                  <a:tcPr marL="8837" marR="8837" marT="8832" marB="0"/>
                </a:tc>
                <a:extLst>
                  <a:ext uri="{0D108BD9-81ED-4DB2-BD59-A6C34878D82A}">
                    <a16:rowId xmlns:a16="http://schemas.microsoft.com/office/drawing/2014/main" val="10001"/>
                  </a:ext>
                </a:extLst>
              </a:tr>
              <a:tr h="676799">
                <a:tc>
                  <a:txBody>
                    <a:bodyPr/>
                    <a:lstStyle/>
                    <a:p>
                      <a:pPr algn="ctr" fontAlgn="ctr"/>
                      <a:r>
                        <a:rPr lang="tr-TR" sz="1900" u="none" strike="noStrike">
                          <a:effectLst/>
                          <a:latin typeface="Arial" panose="020B0604020202020204" pitchFamily="34" charset="0"/>
                          <a:cs typeface="Arial" panose="020B0604020202020204" pitchFamily="34" charset="0"/>
                        </a:rPr>
                        <a:t>2</a:t>
                      </a:r>
                      <a:endParaRPr lang="tr-TR" sz="1900" b="0" i="0" u="none" strike="noStrike">
                        <a:solidFill>
                          <a:srgbClr val="000000"/>
                        </a:solidFill>
                        <a:effectLst/>
                        <a:latin typeface="Arial" panose="020B0604020202020204" pitchFamily="34" charset="0"/>
                        <a:cs typeface="Arial" panose="020B0604020202020204" pitchFamily="34" charset="0"/>
                      </a:endParaRPr>
                    </a:p>
                  </a:txBody>
                  <a:tcPr marL="8837" marR="8837" marT="8832" marB="0" anchor="ctr"/>
                </a:tc>
                <a:tc>
                  <a:txBody>
                    <a:bodyPr/>
                    <a:lstStyle/>
                    <a:p>
                      <a:pPr algn="l" fontAlgn="t"/>
                      <a:r>
                        <a:rPr lang="en-US" sz="1900" u="none" strike="noStrike" dirty="0">
                          <a:effectLst/>
                          <a:latin typeface="Arial" panose="020B0604020202020204" pitchFamily="34" charset="0"/>
                          <a:cs typeface="Arial" panose="020B0604020202020204" pitchFamily="34" charset="0"/>
                        </a:rPr>
                        <a:t>The Genetic Make-up of a Cell; Definition of Organism; </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8837" marR="8837" marT="8832" marB="0"/>
                </a:tc>
                <a:extLst>
                  <a:ext uri="{0D108BD9-81ED-4DB2-BD59-A6C34878D82A}">
                    <a16:rowId xmlns:a16="http://schemas.microsoft.com/office/drawing/2014/main" val="10002"/>
                  </a:ext>
                </a:extLst>
              </a:tr>
              <a:tr h="362189">
                <a:tc>
                  <a:txBody>
                    <a:bodyPr/>
                    <a:lstStyle/>
                    <a:p>
                      <a:pPr algn="ctr" fontAlgn="ctr"/>
                      <a:r>
                        <a:rPr lang="tr-TR" sz="1900" b="0" i="0" u="none" strike="noStrike">
                          <a:solidFill>
                            <a:srgbClr val="000000"/>
                          </a:solidFill>
                          <a:effectLst/>
                          <a:latin typeface="Arial" panose="020B0604020202020204" pitchFamily="34" charset="0"/>
                          <a:cs typeface="Arial" panose="020B0604020202020204" pitchFamily="34" charset="0"/>
                        </a:rPr>
                        <a:t>3</a:t>
                      </a:r>
                    </a:p>
                  </a:txBody>
                  <a:tcPr marL="8837" marR="8837" marT="8832" marB="0" anchor="ctr"/>
                </a:tc>
                <a:tc>
                  <a:txBody>
                    <a:bodyPr/>
                    <a:lstStyle/>
                    <a:p>
                      <a:pPr algn="l" fontAlgn="t"/>
                      <a:r>
                        <a:rPr lang="tr-TR" sz="1900" b="0" i="0" u="none" strike="noStrike" dirty="0">
                          <a:solidFill>
                            <a:srgbClr val="000000"/>
                          </a:solidFill>
                          <a:effectLst/>
                          <a:latin typeface="Arial" panose="020B0604020202020204" pitchFamily="34" charset="0"/>
                          <a:cs typeface="Arial" panose="020B0604020202020204" pitchFamily="34" charset="0"/>
                        </a:rPr>
                        <a:t>Cell </a:t>
                      </a:r>
                      <a:r>
                        <a:rPr lang="tr-TR" sz="1900" b="0" i="0" u="none" strike="noStrike" dirty="0" err="1">
                          <a:solidFill>
                            <a:srgbClr val="000000"/>
                          </a:solidFill>
                          <a:effectLst/>
                          <a:latin typeface="Arial" panose="020B0604020202020204" pitchFamily="34" charset="0"/>
                          <a:cs typeface="Arial" panose="020B0604020202020204" pitchFamily="34" charset="0"/>
                        </a:rPr>
                        <a:t>divisions</a:t>
                      </a:r>
                      <a:r>
                        <a:rPr lang="tr-TR" sz="1900" b="0" i="0" u="none" strike="noStrike" dirty="0">
                          <a:solidFill>
                            <a:srgbClr val="000000"/>
                          </a:solidFill>
                          <a:effectLst/>
                          <a:latin typeface="Arial" panose="020B0604020202020204" pitchFamily="34" charset="0"/>
                          <a:cs typeface="Arial" panose="020B0604020202020204" pitchFamily="34" charset="0"/>
                        </a:rPr>
                        <a:t>; </a:t>
                      </a:r>
                      <a:r>
                        <a:rPr lang="tr-TR" sz="1900" b="0" i="0" u="none" strike="noStrike" dirty="0" err="1">
                          <a:solidFill>
                            <a:srgbClr val="000000"/>
                          </a:solidFill>
                          <a:effectLst/>
                          <a:latin typeface="Arial" panose="020B0604020202020204" pitchFamily="34" charset="0"/>
                          <a:cs typeface="Arial" panose="020B0604020202020204" pitchFamily="34" charset="0"/>
                        </a:rPr>
                        <a:t>Mitosis</a:t>
                      </a:r>
                      <a:r>
                        <a:rPr lang="tr-TR" sz="1900" b="0" i="0" u="none" strike="noStrike" dirty="0">
                          <a:solidFill>
                            <a:srgbClr val="000000"/>
                          </a:solidFill>
                          <a:effectLst/>
                          <a:latin typeface="Arial" panose="020B0604020202020204" pitchFamily="34" charset="0"/>
                          <a:cs typeface="Arial" panose="020B0604020202020204" pitchFamily="34" charset="0"/>
                        </a:rPr>
                        <a:t> </a:t>
                      </a:r>
                      <a:r>
                        <a:rPr lang="tr-TR" sz="1900" b="0" i="0" u="none" strike="noStrike" dirty="0" err="1">
                          <a:solidFill>
                            <a:srgbClr val="000000"/>
                          </a:solidFill>
                          <a:effectLst/>
                          <a:latin typeface="Arial" panose="020B0604020202020204" pitchFamily="34" charset="0"/>
                          <a:cs typeface="Arial" panose="020B0604020202020204" pitchFamily="34" charset="0"/>
                        </a:rPr>
                        <a:t>and</a:t>
                      </a:r>
                      <a:r>
                        <a:rPr lang="tr-TR" sz="1900" b="0" i="0" u="none" strike="noStrike" dirty="0">
                          <a:solidFill>
                            <a:srgbClr val="000000"/>
                          </a:solidFill>
                          <a:effectLst/>
                          <a:latin typeface="Arial" panose="020B0604020202020204" pitchFamily="34" charset="0"/>
                          <a:cs typeface="Arial" panose="020B0604020202020204" pitchFamily="34" charset="0"/>
                        </a:rPr>
                        <a:t> </a:t>
                      </a:r>
                      <a:r>
                        <a:rPr lang="tr-TR" sz="1900" b="0" i="0" u="none" strike="noStrike" dirty="0" err="1">
                          <a:solidFill>
                            <a:srgbClr val="000000"/>
                          </a:solidFill>
                          <a:effectLst/>
                          <a:latin typeface="Arial" panose="020B0604020202020204" pitchFamily="34" charset="0"/>
                          <a:cs typeface="Arial" panose="020B0604020202020204" pitchFamily="34" charset="0"/>
                        </a:rPr>
                        <a:t>meiosis</a:t>
                      </a:r>
                      <a:r>
                        <a:rPr lang="tr-TR" sz="1900" b="0" i="0" u="none" strike="noStrike" dirty="0">
                          <a:solidFill>
                            <a:srgbClr val="000000"/>
                          </a:solidFill>
                          <a:effectLst/>
                          <a:latin typeface="Arial" panose="020B0604020202020204" pitchFamily="34" charset="0"/>
                          <a:cs typeface="Arial" panose="020B0604020202020204" pitchFamily="34" charset="0"/>
                        </a:rPr>
                        <a:t>, </a:t>
                      </a:r>
                      <a:r>
                        <a:rPr lang="tr-TR" sz="1900" u="none" strike="noStrike" dirty="0" err="1">
                          <a:effectLst/>
                          <a:latin typeface="Arial" panose="020B0604020202020204" pitchFamily="34" charset="0"/>
                          <a:cs typeface="Arial" panose="020B0604020202020204" pitchFamily="34" charset="0"/>
                        </a:rPr>
                        <a:t>Crossing</a:t>
                      </a:r>
                      <a:r>
                        <a:rPr lang="tr-TR" sz="1900" u="none" strike="noStrike" dirty="0">
                          <a:effectLst/>
                          <a:latin typeface="Arial" panose="020B0604020202020204" pitchFamily="34" charset="0"/>
                          <a:cs typeface="Arial" panose="020B0604020202020204" pitchFamily="34" charset="0"/>
                        </a:rPr>
                        <a:t> </a:t>
                      </a:r>
                      <a:r>
                        <a:rPr lang="tr-TR" sz="1900" u="none" strike="noStrike" dirty="0" err="1">
                          <a:effectLst/>
                          <a:latin typeface="Arial" panose="020B0604020202020204" pitchFamily="34" charset="0"/>
                          <a:cs typeface="Arial" panose="020B0604020202020204" pitchFamily="34" charset="0"/>
                        </a:rPr>
                        <a:t>Over</a:t>
                      </a:r>
                      <a:r>
                        <a:rPr lang="tr-TR" sz="1900" u="none" strike="noStrike" dirty="0">
                          <a:effectLst/>
                          <a:latin typeface="Arial" panose="020B0604020202020204" pitchFamily="34" charset="0"/>
                          <a:cs typeface="Arial" panose="020B0604020202020204" pitchFamily="34" charset="0"/>
                        </a:rPr>
                        <a:t>;</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8837" marR="8837" marT="8832" marB="0"/>
                </a:tc>
                <a:extLst>
                  <a:ext uri="{0D108BD9-81ED-4DB2-BD59-A6C34878D82A}">
                    <a16:rowId xmlns:a16="http://schemas.microsoft.com/office/drawing/2014/main" val="10003"/>
                  </a:ext>
                </a:extLst>
              </a:tr>
              <a:tr h="362189">
                <a:tc>
                  <a:txBody>
                    <a:bodyPr/>
                    <a:lstStyle/>
                    <a:p>
                      <a:pPr algn="ctr" fontAlgn="ctr"/>
                      <a:r>
                        <a:rPr lang="tr-TR" sz="1900" b="0" i="0" u="none" strike="noStrike">
                          <a:solidFill>
                            <a:srgbClr val="000000"/>
                          </a:solidFill>
                          <a:effectLst/>
                          <a:latin typeface="Arial" panose="020B0604020202020204" pitchFamily="34" charset="0"/>
                          <a:cs typeface="Arial" panose="020B0604020202020204" pitchFamily="34" charset="0"/>
                        </a:rPr>
                        <a:t>4</a:t>
                      </a:r>
                    </a:p>
                  </a:txBody>
                  <a:tcPr marL="8837" marR="8837" marT="8832"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900" u="none" strike="noStrike" dirty="0">
                          <a:effectLst/>
                          <a:latin typeface="Arial" panose="020B0604020202020204" pitchFamily="34" charset="0"/>
                          <a:cs typeface="Arial" panose="020B0604020202020204" pitchFamily="34" charset="0"/>
                        </a:rPr>
                        <a:t>Mendelian Genetics; Mendel</a:t>
                      </a:r>
                      <a:r>
                        <a:rPr lang="tr-TR" sz="1900" u="none" strike="noStrike" dirty="0">
                          <a:effectLst/>
                          <a:latin typeface="Arial" panose="020B0604020202020204" pitchFamily="34" charset="0"/>
                          <a:cs typeface="Arial" panose="020B0604020202020204" pitchFamily="34" charset="0"/>
                        </a:rPr>
                        <a:t>’s</a:t>
                      </a:r>
                      <a:r>
                        <a:rPr lang="en-US" sz="1900" u="none" strike="noStrike" dirty="0">
                          <a:effectLst/>
                          <a:latin typeface="Arial" panose="020B0604020202020204" pitchFamily="34" charset="0"/>
                          <a:cs typeface="Arial" panose="020B0604020202020204" pitchFamily="34" charset="0"/>
                        </a:rPr>
                        <a:t> Laws</a:t>
                      </a:r>
                      <a:endParaRPr lang="tr-TR" sz="1900" u="none" strike="noStrike" dirty="0">
                        <a:effectLst/>
                        <a:latin typeface="Arial" panose="020B0604020202020204" pitchFamily="34" charset="0"/>
                        <a:cs typeface="Arial" panose="020B0604020202020204" pitchFamily="34" charset="0"/>
                      </a:endParaRPr>
                    </a:p>
                  </a:txBody>
                  <a:tcPr marL="8837" marR="8837" marT="8832" marB="0"/>
                </a:tc>
                <a:extLst>
                  <a:ext uri="{0D108BD9-81ED-4DB2-BD59-A6C34878D82A}">
                    <a16:rowId xmlns:a16="http://schemas.microsoft.com/office/drawing/2014/main" val="10004"/>
                  </a:ext>
                </a:extLst>
              </a:tr>
              <a:tr h="1306020">
                <a:tc>
                  <a:txBody>
                    <a:bodyPr/>
                    <a:lstStyle/>
                    <a:p>
                      <a:pPr algn="ctr" fontAlgn="ctr"/>
                      <a:r>
                        <a:rPr lang="tr-TR" sz="1900" u="none" strike="noStrike">
                          <a:effectLst/>
                          <a:latin typeface="Arial" panose="020B0604020202020204" pitchFamily="34" charset="0"/>
                          <a:cs typeface="Arial" panose="020B0604020202020204" pitchFamily="34" charset="0"/>
                        </a:rPr>
                        <a:t>5</a:t>
                      </a:r>
                      <a:endParaRPr lang="tr-TR" sz="1900" b="0" i="0" u="none" strike="noStrike">
                        <a:solidFill>
                          <a:srgbClr val="000000"/>
                        </a:solidFill>
                        <a:effectLst/>
                        <a:latin typeface="Arial" panose="020B0604020202020204" pitchFamily="34" charset="0"/>
                        <a:cs typeface="Arial" panose="020B0604020202020204" pitchFamily="34" charset="0"/>
                      </a:endParaRPr>
                    </a:p>
                  </a:txBody>
                  <a:tcPr marL="8837" marR="8837" marT="8832"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900" b="0" i="0" kern="1200" dirty="0" err="1">
                          <a:solidFill>
                            <a:schemeClr val="dk1"/>
                          </a:solidFill>
                          <a:effectLst/>
                          <a:latin typeface="Arial" panose="020B0604020202020204" pitchFamily="34" charset="0"/>
                          <a:ea typeface="+mn-ea"/>
                          <a:cs typeface="Arial" panose="020B0604020202020204" pitchFamily="34" charset="0"/>
                        </a:rPr>
                        <a:t>Non-Mendelian</a:t>
                      </a:r>
                      <a:r>
                        <a:rPr lang="tr-TR" sz="1900" b="0" i="0" kern="1200" dirty="0">
                          <a:solidFill>
                            <a:schemeClr val="dk1"/>
                          </a:solidFill>
                          <a:effectLst/>
                          <a:latin typeface="Arial" panose="020B0604020202020204" pitchFamily="34" charset="0"/>
                          <a:ea typeface="+mn-ea"/>
                          <a:cs typeface="Arial" panose="020B0604020202020204" pitchFamily="34" charset="0"/>
                        </a:rPr>
                        <a:t> </a:t>
                      </a:r>
                      <a:r>
                        <a:rPr lang="tr-TR" sz="1900" b="0" i="0" kern="1200" dirty="0" err="1">
                          <a:solidFill>
                            <a:schemeClr val="dk1"/>
                          </a:solidFill>
                          <a:effectLst/>
                          <a:latin typeface="Arial" panose="020B0604020202020204" pitchFamily="34" charset="0"/>
                          <a:ea typeface="+mn-ea"/>
                          <a:cs typeface="Arial" panose="020B0604020202020204" pitchFamily="34" charset="0"/>
                        </a:rPr>
                        <a:t>inheritance</a:t>
                      </a:r>
                      <a:r>
                        <a:rPr lang="tr-TR" sz="1900" b="0" i="0" kern="1200" dirty="0">
                          <a:solidFill>
                            <a:schemeClr val="dk1"/>
                          </a:solidFill>
                          <a:effectLst/>
                          <a:latin typeface="Arial" panose="020B0604020202020204" pitchFamily="34" charset="0"/>
                          <a:ea typeface="+mn-ea"/>
                          <a:cs typeface="Arial" panose="020B0604020202020204" pitchFamily="34" charset="0"/>
                        </a:rPr>
                        <a:t>; </a:t>
                      </a:r>
                      <a:r>
                        <a:rPr lang="en-US" sz="1900" u="none" strike="noStrike" dirty="0">
                          <a:effectLst/>
                          <a:latin typeface="Arial" panose="020B0604020202020204" pitchFamily="34" charset="0"/>
                          <a:cs typeface="Arial" panose="020B0604020202020204" pitchFamily="34" charset="0"/>
                        </a:rPr>
                        <a:t>Interaction of Genes; Interaction of Allele</a:t>
                      </a:r>
                      <a:r>
                        <a:rPr lang="tr-TR" sz="1900" u="none" strike="noStrike" dirty="0">
                          <a:effectLst/>
                          <a:latin typeface="Arial" panose="020B0604020202020204" pitchFamily="34" charset="0"/>
                          <a:cs typeface="Arial" panose="020B0604020202020204" pitchFamily="34" charset="0"/>
                        </a:rPr>
                        <a:t>s</a:t>
                      </a:r>
                      <a:r>
                        <a:rPr lang="en-US" sz="1900" u="none" strike="noStrike" dirty="0">
                          <a:effectLst/>
                          <a:latin typeface="Arial" panose="020B0604020202020204" pitchFamily="34" charset="0"/>
                          <a:cs typeface="Arial" panose="020B0604020202020204" pitchFamily="34" charset="0"/>
                        </a:rPr>
                        <a:t>; Pleiotropy, Penetrance, Expressivity;  Interaction of Non-Allele Genes; Epistasis;  </a:t>
                      </a:r>
                      <a:endParaRPr lang="tr-TR" sz="1900" u="none" strike="noStrike" dirty="0">
                        <a:effectLst/>
                        <a:latin typeface="Arial" panose="020B0604020202020204" pitchFamily="34" charset="0"/>
                        <a:cs typeface="Arial" panose="020B0604020202020204" pitchFamily="34" charset="0"/>
                      </a:endParaRPr>
                    </a:p>
                  </a:txBody>
                  <a:tcPr marL="8837" marR="8837" marT="8832" marB="0"/>
                </a:tc>
                <a:extLst>
                  <a:ext uri="{0D108BD9-81ED-4DB2-BD59-A6C34878D82A}">
                    <a16:rowId xmlns:a16="http://schemas.microsoft.com/office/drawing/2014/main" val="10005"/>
                  </a:ext>
                </a:extLst>
              </a:tr>
              <a:tr h="972459">
                <a:tc>
                  <a:txBody>
                    <a:bodyPr/>
                    <a:lstStyle/>
                    <a:p>
                      <a:pPr algn="ctr" fontAlgn="ctr"/>
                      <a:r>
                        <a:rPr lang="tr-TR" sz="1900" b="0" i="0" u="none" strike="noStrike">
                          <a:solidFill>
                            <a:srgbClr val="000000"/>
                          </a:solidFill>
                          <a:effectLst/>
                          <a:latin typeface="Arial" panose="020B0604020202020204" pitchFamily="34" charset="0"/>
                          <a:cs typeface="Arial" panose="020B0604020202020204" pitchFamily="34" charset="0"/>
                        </a:rPr>
                        <a:t>6</a:t>
                      </a:r>
                    </a:p>
                  </a:txBody>
                  <a:tcPr marL="5452" marR="5452" marT="5453"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900" u="none" strike="noStrike" dirty="0">
                          <a:effectLst/>
                          <a:latin typeface="Arial" panose="020B0604020202020204" pitchFamily="34" charset="0"/>
                          <a:cs typeface="Arial" panose="020B0604020202020204" pitchFamily="34" charset="0"/>
                        </a:rPr>
                        <a:t>Structure of DNA and RNA; Structure of Genes and Genomes; Chemical Composition of DNA and RNA</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5452" marR="5452" marT="5453" marB="0"/>
                </a:tc>
                <a:extLst>
                  <a:ext uri="{0D108BD9-81ED-4DB2-BD59-A6C34878D82A}">
                    <a16:rowId xmlns:a16="http://schemas.microsoft.com/office/drawing/2014/main" val="756644643"/>
                  </a:ext>
                </a:extLst>
              </a:tr>
            </a:tbl>
          </a:graphicData>
        </a:graphic>
      </p:graphicFrame>
    </p:spTree>
    <p:extLst>
      <p:ext uri="{BB962C8B-B14F-4D97-AF65-F5344CB8AC3E}">
        <p14:creationId xmlns:p14="http://schemas.microsoft.com/office/powerpoint/2010/main" val="343621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Slayt Numarası Yer Tutucusu 1"/>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4</a:t>
            </a:fld>
            <a:endParaRPr lang="en-US"/>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086583782"/>
              </p:ext>
            </p:extLst>
          </p:nvPr>
        </p:nvGraphicFramePr>
        <p:xfrm>
          <a:off x="4931229" y="391887"/>
          <a:ext cx="6972299" cy="5698671"/>
        </p:xfrm>
        <a:graphic>
          <a:graphicData uri="http://schemas.openxmlformats.org/drawingml/2006/table">
            <a:tbl>
              <a:tblPr firstRow="1" bandRow="1">
                <a:tableStyleId>{5C22544A-7EE6-4342-B048-85BDC9FD1C3A}</a:tableStyleId>
              </a:tblPr>
              <a:tblGrid>
                <a:gridCol w="789743">
                  <a:extLst>
                    <a:ext uri="{9D8B030D-6E8A-4147-A177-3AD203B41FA5}">
                      <a16:colId xmlns:a16="http://schemas.microsoft.com/office/drawing/2014/main" val="20000"/>
                    </a:ext>
                  </a:extLst>
                </a:gridCol>
                <a:gridCol w="6182556">
                  <a:extLst>
                    <a:ext uri="{9D8B030D-6E8A-4147-A177-3AD203B41FA5}">
                      <a16:colId xmlns:a16="http://schemas.microsoft.com/office/drawing/2014/main" val="20001"/>
                    </a:ext>
                  </a:extLst>
                </a:gridCol>
              </a:tblGrid>
              <a:tr h="353936">
                <a:tc>
                  <a:txBody>
                    <a:bodyPr/>
                    <a:lstStyle/>
                    <a:p>
                      <a:pPr algn="ctr" fontAlgn="ctr"/>
                      <a:r>
                        <a:rPr lang="tr-TR" sz="1600" u="none" strike="noStrike" err="1">
                          <a:effectLst/>
                          <a:latin typeface="Arial" panose="020B0604020202020204" pitchFamily="34" charset="0"/>
                          <a:cs typeface="Arial" panose="020B0604020202020204" pitchFamily="34" charset="0"/>
                        </a:rPr>
                        <a:t>Week</a:t>
                      </a:r>
                      <a:endParaRPr lang="tr-TR" sz="1600" b="1" i="0" u="none" strike="noStrike">
                        <a:solidFill>
                          <a:srgbClr val="000000"/>
                        </a:solidFill>
                        <a:effectLst/>
                        <a:latin typeface="Arial" panose="020B0604020202020204" pitchFamily="34" charset="0"/>
                        <a:cs typeface="Arial" panose="020B0604020202020204" pitchFamily="34" charset="0"/>
                      </a:endParaRPr>
                    </a:p>
                  </a:txBody>
                  <a:tcPr marL="4277" marR="4277" marT="4278" marB="0" anchor="ctr"/>
                </a:tc>
                <a:tc>
                  <a:txBody>
                    <a:bodyPr/>
                    <a:lstStyle/>
                    <a:p>
                      <a:pPr algn="ctr" fontAlgn="t"/>
                      <a:r>
                        <a:rPr lang="tr-TR" sz="1600" u="none" strike="noStrike" err="1">
                          <a:effectLst/>
                          <a:latin typeface="Arial" panose="020B0604020202020204" pitchFamily="34" charset="0"/>
                          <a:cs typeface="Arial" panose="020B0604020202020204" pitchFamily="34" charset="0"/>
                        </a:rPr>
                        <a:t>Subject</a:t>
                      </a:r>
                      <a:endParaRPr lang="tr-TR" sz="1600" b="1" i="0" u="none" strike="noStrike">
                        <a:solidFill>
                          <a:srgbClr val="000000"/>
                        </a:solidFill>
                        <a:effectLst/>
                        <a:latin typeface="Arial" panose="020B0604020202020204" pitchFamily="34" charset="0"/>
                        <a:cs typeface="Arial" panose="020B0604020202020204" pitchFamily="34" charset="0"/>
                      </a:endParaRPr>
                    </a:p>
                  </a:txBody>
                  <a:tcPr marL="4277" marR="4277" marT="4278" marB="0"/>
                </a:tc>
                <a:extLst>
                  <a:ext uri="{0D108BD9-81ED-4DB2-BD59-A6C34878D82A}">
                    <a16:rowId xmlns:a16="http://schemas.microsoft.com/office/drawing/2014/main" val="10000"/>
                  </a:ext>
                </a:extLst>
              </a:tr>
              <a:tr h="982248">
                <a:tc>
                  <a:txBody>
                    <a:bodyPr/>
                    <a:lstStyle/>
                    <a:p>
                      <a:pPr algn="ctr" fontAlgn="ctr"/>
                      <a:r>
                        <a:rPr lang="tr-TR" sz="1600" u="none" strike="noStrike">
                          <a:effectLst/>
                          <a:latin typeface="Arial" panose="020B0604020202020204" pitchFamily="34" charset="0"/>
                          <a:cs typeface="Arial" panose="020B0604020202020204" pitchFamily="34" charset="0"/>
                        </a:rPr>
                        <a:t>7</a:t>
                      </a:r>
                      <a:endParaRPr lang="tr-TR" sz="1600" b="0" i="0" u="none" strike="noStrike">
                        <a:solidFill>
                          <a:srgbClr val="000000"/>
                        </a:solidFill>
                        <a:effectLst/>
                        <a:latin typeface="Arial" panose="020B0604020202020204" pitchFamily="34" charset="0"/>
                        <a:cs typeface="Arial" panose="020B0604020202020204" pitchFamily="34" charset="0"/>
                      </a:endParaRPr>
                    </a:p>
                  </a:txBody>
                  <a:tcPr marL="4277" marR="4277" marT="4278" marB="0" anchor="ctr"/>
                </a:tc>
                <a:tc>
                  <a:txBody>
                    <a:bodyPr/>
                    <a:lstStyle/>
                    <a:p>
                      <a:pPr algn="l" fontAlgn="t"/>
                      <a:r>
                        <a:rPr lang="en-US" sz="1600" u="none" strike="noStrike">
                          <a:effectLst/>
                          <a:latin typeface="Arial" panose="020B0604020202020204" pitchFamily="34" charset="0"/>
                          <a:cs typeface="Arial" panose="020B0604020202020204" pitchFamily="34" charset="0"/>
                        </a:rPr>
                        <a:t>Structural Features and </a:t>
                      </a:r>
                      <a:r>
                        <a:rPr lang="en-US" sz="1600" u="none" strike="noStrike" err="1">
                          <a:effectLst/>
                          <a:latin typeface="Arial" panose="020B0604020202020204" pitchFamily="34" charset="0"/>
                          <a:cs typeface="Arial" panose="020B0604020202020204" pitchFamily="34" charset="0"/>
                        </a:rPr>
                        <a:t>Organisation</a:t>
                      </a:r>
                      <a:r>
                        <a:rPr lang="en-US" sz="1600" u="none" strike="noStrike">
                          <a:effectLst/>
                          <a:latin typeface="Arial" panose="020B0604020202020204" pitchFamily="34" charset="0"/>
                          <a:cs typeface="Arial" panose="020B0604020202020204" pitchFamily="34" charset="0"/>
                        </a:rPr>
                        <a:t> Chromosomes</a:t>
                      </a:r>
                      <a:r>
                        <a:rPr lang="tr-TR" sz="1600" u="none" strike="noStrike">
                          <a:effectLst/>
                          <a:latin typeface="Arial" panose="020B0604020202020204" pitchFamily="34" charset="0"/>
                          <a:cs typeface="Arial" panose="020B0604020202020204" pitchFamily="34" charset="0"/>
                        </a:rPr>
                        <a:t>;</a:t>
                      </a:r>
                    </a:p>
                    <a:p>
                      <a:pPr marL="0" marR="0" lvl="0" indent="0" algn="l" defTabSz="914400" rtl="0" eaLnBrk="1" fontAlgn="t" latinLnBrk="0" hangingPunct="1">
                        <a:lnSpc>
                          <a:spcPct val="100000"/>
                        </a:lnSpc>
                        <a:spcBef>
                          <a:spcPts val="0"/>
                        </a:spcBef>
                        <a:spcAft>
                          <a:spcPts val="0"/>
                        </a:spcAft>
                        <a:buClrTx/>
                        <a:buSzTx/>
                        <a:buFontTx/>
                        <a:buNone/>
                        <a:tabLst/>
                        <a:defRPr/>
                      </a:pPr>
                      <a:r>
                        <a:rPr lang="en-US" sz="1600" u="none" strike="noStrike">
                          <a:effectLst/>
                          <a:latin typeface="Arial" panose="020B0604020202020204" pitchFamily="34" charset="0"/>
                          <a:cs typeface="Arial" panose="020B0604020202020204" pitchFamily="34" charset="0"/>
                        </a:rPr>
                        <a:t>Inheritance of Gender; Gender Defects, Inheritance of Characters Related with Gender;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277" marR="4277" marT="4278" marB="0"/>
                </a:tc>
                <a:extLst>
                  <a:ext uri="{0D108BD9-81ED-4DB2-BD59-A6C34878D82A}">
                    <a16:rowId xmlns:a16="http://schemas.microsoft.com/office/drawing/2014/main" val="10002"/>
                  </a:ext>
                </a:extLst>
              </a:tr>
              <a:tr h="353936">
                <a:tc>
                  <a:txBody>
                    <a:bodyPr/>
                    <a:lstStyle/>
                    <a:p>
                      <a:pPr algn="ctr" fontAlgn="ctr"/>
                      <a:r>
                        <a:rPr lang="tr-TR" sz="1600" b="0" i="0" u="none" strike="noStrike">
                          <a:solidFill>
                            <a:srgbClr val="000000"/>
                          </a:solidFill>
                          <a:effectLst/>
                          <a:latin typeface="Arial" panose="020B0604020202020204" pitchFamily="34" charset="0"/>
                          <a:cs typeface="Arial" panose="020B0604020202020204" pitchFamily="34" charset="0"/>
                        </a:rPr>
                        <a:t>8</a:t>
                      </a:r>
                    </a:p>
                  </a:txBody>
                  <a:tcPr marL="4277" marR="4277" marT="4278"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u="none" strike="noStrike">
                          <a:effectLst/>
                          <a:latin typeface="Arial" panose="020B0604020202020204" pitchFamily="34" charset="0"/>
                          <a:cs typeface="Arial" panose="020B0604020202020204" pitchFamily="34" charset="0"/>
                        </a:rPr>
                        <a:t>DNA Replication in Prokaryotes and Eukaryotes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277" marR="4277" marT="4278" marB="0"/>
                </a:tc>
                <a:extLst>
                  <a:ext uri="{0D108BD9-81ED-4DB2-BD59-A6C34878D82A}">
                    <a16:rowId xmlns:a16="http://schemas.microsoft.com/office/drawing/2014/main" val="10003"/>
                  </a:ext>
                </a:extLst>
              </a:tr>
              <a:tr h="353936">
                <a:tc>
                  <a:txBody>
                    <a:bodyPr/>
                    <a:lstStyle/>
                    <a:p>
                      <a:pPr algn="ctr" fontAlgn="ctr"/>
                      <a:r>
                        <a:rPr lang="tr-TR" sz="1600" b="0" i="0" u="none" strike="noStrike">
                          <a:solidFill>
                            <a:srgbClr val="000000"/>
                          </a:solidFill>
                          <a:effectLst/>
                          <a:latin typeface="Arial" panose="020B0604020202020204" pitchFamily="34" charset="0"/>
                          <a:cs typeface="Arial" panose="020B0604020202020204" pitchFamily="34" charset="0"/>
                        </a:rPr>
                        <a:t>9</a:t>
                      </a:r>
                    </a:p>
                  </a:txBody>
                  <a:tcPr marL="4277" marR="4277" marT="4278" marB="0" anchor="ctr"/>
                </a:tc>
                <a:tc>
                  <a:txBody>
                    <a:bodyPr/>
                    <a:lstStyle/>
                    <a:p>
                      <a:pPr algn="l" fontAlgn="t"/>
                      <a:r>
                        <a:rPr lang="tr-TR" sz="1600" b="0" i="0" u="none" strike="noStrike" err="1">
                          <a:solidFill>
                            <a:srgbClr val="000000"/>
                          </a:solidFill>
                          <a:effectLst/>
                          <a:latin typeface="Arial" panose="020B0604020202020204" pitchFamily="34" charset="0"/>
                          <a:cs typeface="Arial" panose="020B0604020202020204" pitchFamily="34" charset="0"/>
                        </a:rPr>
                        <a:t>Transcription</a:t>
                      </a:r>
                      <a:r>
                        <a:rPr lang="tr-TR" sz="1600" b="0" i="0" u="none" strike="noStrike">
                          <a:solidFill>
                            <a:srgbClr val="000000"/>
                          </a:solidFill>
                          <a:effectLst/>
                          <a:latin typeface="Arial" panose="020B0604020202020204" pitchFamily="34" charset="0"/>
                          <a:cs typeface="Arial" panose="020B0604020202020204" pitchFamily="34" charset="0"/>
                        </a:rPr>
                        <a:t>,</a:t>
                      </a:r>
                      <a:r>
                        <a:rPr lang="tr-TR" sz="1600" b="0" i="0" u="none" strike="noStrike" baseline="0">
                          <a:solidFill>
                            <a:srgbClr val="000000"/>
                          </a:solidFill>
                          <a:effectLst/>
                          <a:latin typeface="Arial" panose="020B0604020202020204" pitchFamily="34" charset="0"/>
                          <a:cs typeface="Arial" panose="020B0604020202020204" pitchFamily="34" charset="0"/>
                        </a:rPr>
                        <a:t> gene </a:t>
                      </a:r>
                      <a:r>
                        <a:rPr lang="tr-TR" sz="1600" b="0" i="0" u="none" strike="noStrike" baseline="0" err="1">
                          <a:solidFill>
                            <a:srgbClr val="000000"/>
                          </a:solidFill>
                          <a:effectLst/>
                          <a:latin typeface="Arial" panose="020B0604020202020204" pitchFamily="34" charset="0"/>
                          <a:cs typeface="Arial" panose="020B0604020202020204" pitchFamily="34" charset="0"/>
                        </a:rPr>
                        <a:t>expression</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277" marR="4277" marT="4278" marB="0"/>
                </a:tc>
                <a:extLst>
                  <a:ext uri="{0D108BD9-81ED-4DB2-BD59-A6C34878D82A}">
                    <a16:rowId xmlns:a16="http://schemas.microsoft.com/office/drawing/2014/main" val="10004"/>
                  </a:ext>
                </a:extLst>
              </a:tr>
              <a:tr h="353936">
                <a:tc>
                  <a:txBody>
                    <a:bodyPr/>
                    <a:lstStyle/>
                    <a:p>
                      <a:pPr algn="ctr" fontAlgn="ctr"/>
                      <a:r>
                        <a:rPr lang="tr-TR" sz="1600" b="0" i="0" u="none" strike="noStrike">
                          <a:solidFill>
                            <a:srgbClr val="000000"/>
                          </a:solidFill>
                          <a:effectLst/>
                          <a:latin typeface="Arial" panose="020B0604020202020204" pitchFamily="34" charset="0"/>
                          <a:cs typeface="Arial" panose="020B0604020202020204" pitchFamily="34" charset="0"/>
                        </a:rPr>
                        <a:t>10</a:t>
                      </a:r>
                    </a:p>
                  </a:txBody>
                  <a:tcPr marL="4277" marR="4277" marT="4278" marB="0" anchor="ctr"/>
                </a:tc>
                <a:tc>
                  <a:txBody>
                    <a:bodyPr/>
                    <a:lstStyle/>
                    <a:p>
                      <a:pPr algn="l" fontAlgn="t"/>
                      <a:r>
                        <a:rPr lang="tr-TR" sz="1600" b="0" i="0" u="none" strike="noStrike" err="1">
                          <a:solidFill>
                            <a:srgbClr val="000000"/>
                          </a:solidFill>
                          <a:effectLst/>
                          <a:latin typeface="Arial" panose="020B0604020202020204" pitchFamily="34" charset="0"/>
                          <a:cs typeface="Arial" panose="020B0604020202020204" pitchFamily="34" charset="0"/>
                        </a:rPr>
                        <a:t>Translation</a:t>
                      </a:r>
                      <a:r>
                        <a:rPr lang="tr-TR" sz="1600" b="0" i="0" u="none" strike="noStrike">
                          <a:solidFill>
                            <a:srgbClr val="000000"/>
                          </a:solidFill>
                          <a:effectLst/>
                          <a:latin typeface="Arial" panose="020B0604020202020204" pitchFamily="34" charset="0"/>
                          <a:cs typeface="Arial" panose="020B0604020202020204" pitchFamily="34" charset="0"/>
                        </a:rPr>
                        <a:t> </a:t>
                      </a:r>
                      <a:r>
                        <a:rPr lang="tr-TR" sz="1600" b="0" i="0" u="none" strike="noStrike" err="1">
                          <a:solidFill>
                            <a:srgbClr val="000000"/>
                          </a:solidFill>
                          <a:effectLst/>
                          <a:latin typeface="Arial" panose="020B0604020202020204" pitchFamily="34" charset="0"/>
                          <a:cs typeface="Arial" panose="020B0604020202020204" pitchFamily="34" charset="0"/>
                        </a:rPr>
                        <a:t>and</a:t>
                      </a:r>
                      <a:r>
                        <a:rPr lang="tr-TR" sz="1600" b="0" i="0" u="none" strike="noStrike">
                          <a:solidFill>
                            <a:srgbClr val="000000"/>
                          </a:solidFill>
                          <a:effectLst/>
                          <a:latin typeface="Arial" panose="020B0604020202020204" pitchFamily="34" charset="0"/>
                          <a:cs typeface="Arial" panose="020B0604020202020204" pitchFamily="34" charset="0"/>
                        </a:rPr>
                        <a:t> Protein </a:t>
                      </a:r>
                      <a:r>
                        <a:rPr lang="tr-TR" sz="1600" b="0" i="0" u="none" strike="noStrike" err="1">
                          <a:solidFill>
                            <a:srgbClr val="000000"/>
                          </a:solidFill>
                          <a:effectLst/>
                          <a:latin typeface="Arial" panose="020B0604020202020204" pitchFamily="34" charset="0"/>
                          <a:cs typeface="Arial" panose="020B0604020202020204" pitchFamily="34" charset="0"/>
                        </a:rPr>
                        <a:t>synthesis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277" marR="4277" marT="4278" marB="0"/>
                </a:tc>
                <a:extLst>
                  <a:ext uri="{0D108BD9-81ED-4DB2-BD59-A6C34878D82A}">
                    <a16:rowId xmlns:a16="http://schemas.microsoft.com/office/drawing/2014/main" val="10005"/>
                  </a:ext>
                </a:extLst>
              </a:tr>
              <a:tr h="982248">
                <a:tc>
                  <a:txBody>
                    <a:bodyPr/>
                    <a:lstStyle/>
                    <a:p>
                      <a:pPr algn="ctr" fontAlgn="ctr"/>
                      <a:r>
                        <a:rPr lang="tr-TR" sz="1600" b="0" i="0" u="none" strike="noStrike">
                          <a:solidFill>
                            <a:srgbClr val="000000"/>
                          </a:solidFill>
                          <a:effectLst/>
                          <a:latin typeface="Arial" panose="020B0604020202020204" pitchFamily="34" charset="0"/>
                          <a:cs typeface="Arial" panose="020B0604020202020204" pitchFamily="34" charset="0"/>
                        </a:rPr>
                        <a:t>11</a:t>
                      </a:r>
                    </a:p>
                  </a:txBody>
                  <a:tcPr marL="4277" marR="4277" marT="4278"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u="none" strike="noStrike" dirty="0">
                          <a:effectLst/>
                          <a:latin typeface="Arial" panose="020B0604020202020204" pitchFamily="34" charset="0"/>
                          <a:cs typeface="Arial" panose="020B0604020202020204" pitchFamily="34" charset="0"/>
                        </a:rPr>
                        <a:t>Mutations; Causes of Mutation; Chromosomal Aberrations; Numerical and Structural Chromosome Aberrations, Point Mutations (Base Mutations)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277" marR="4277" marT="4278" marB="0"/>
                </a:tc>
                <a:extLst>
                  <a:ext uri="{0D108BD9-81ED-4DB2-BD59-A6C34878D82A}">
                    <a16:rowId xmlns:a16="http://schemas.microsoft.com/office/drawing/2014/main" val="10006"/>
                  </a:ext>
                </a:extLst>
              </a:tr>
              <a:tr h="353936">
                <a:tc>
                  <a:txBody>
                    <a:bodyPr/>
                    <a:lstStyle/>
                    <a:p>
                      <a:pPr algn="ctr" fontAlgn="ctr"/>
                      <a:r>
                        <a:rPr lang="tr-TR" sz="1600" b="0" i="0" u="none" strike="noStrike">
                          <a:solidFill>
                            <a:srgbClr val="000000"/>
                          </a:solidFill>
                          <a:effectLst/>
                          <a:latin typeface="Arial" panose="020B0604020202020204" pitchFamily="34" charset="0"/>
                          <a:cs typeface="Arial" panose="020B0604020202020204" pitchFamily="34" charset="0"/>
                        </a:rPr>
                        <a:t>12</a:t>
                      </a:r>
                    </a:p>
                  </a:txBody>
                  <a:tcPr marL="4277" marR="4277" marT="4278"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600" u="none" strike="noStrike" err="1">
                          <a:effectLst/>
                          <a:latin typeface="Arial" panose="020B0604020202020204" pitchFamily="34" charset="0"/>
                          <a:cs typeface="Arial" panose="020B0604020202020204" pitchFamily="34" charset="0"/>
                        </a:rPr>
                        <a:t>Multiple</a:t>
                      </a:r>
                      <a:r>
                        <a:rPr lang="tr-TR" sz="1600" u="none" strike="noStrike">
                          <a:effectLst/>
                          <a:latin typeface="Arial" panose="020B0604020202020204" pitchFamily="34" charset="0"/>
                          <a:cs typeface="Arial" panose="020B0604020202020204" pitchFamily="34" charset="0"/>
                        </a:rPr>
                        <a:t> </a:t>
                      </a:r>
                      <a:r>
                        <a:rPr lang="tr-TR" sz="1600" u="none" strike="noStrike" err="1">
                          <a:effectLst/>
                          <a:latin typeface="Arial" panose="020B0604020202020204" pitchFamily="34" charset="0"/>
                          <a:cs typeface="Arial" panose="020B0604020202020204" pitchFamily="34" charset="0"/>
                        </a:rPr>
                        <a:t>Alleles</a:t>
                      </a:r>
                      <a:r>
                        <a:rPr lang="tr-TR" sz="1600" u="none" strike="noStrike">
                          <a:effectLst/>
                          <a:latin typeface="Arial" panose="020B0604020202020204" pitchFamily="34" charset="0"/>
                          <a:cs typeface="Arial" panose="020B0604020202020204" pitchFamily="34" charset="0"/>
                        </a:rPr>
                        <a:t>; </a:t>
                      </a:r>
                      <a:r>
                        <a:rPr lang="tr-TR" sz="1600" u="none" strike="noStrike" err="1">
                          <a:effectLst/>
                          <a:latin typeface="Arial" panose="020B0604020202020204" pitchFamily="34" charset="0"/>
                          <a:cs typeface="Arial" panose="020B0604020202020204" pitchFamily="34" charset="0"/>
                        </a:rPr>
                        <a:t>Polymorphism</a:t>
                      </a:r>
                      <a:endParaRPr lang="tr-TR" sz="1600" b="0" i="0" u="none" strike="noStrike">
                        <a:solidFill>
                          <a:srgbClr val="000000"/>
                        </a:solidFill>
                        <a:effectLst/>
                        <a:latin typeface="Arial" panose="020B0604020202020204" pitchFamily="34" charset="0"/>
                        <a:cs typeface="Arial" panose="020B0604020202020204" pitchFamily="34" charset="0"/>
                      </a:endParaRPr>
                    </a:p>
                  </a:txBody>
                  <a:tcPr marL="4277" marR="4277" marT="4278" marB="0"/>
                </a:tc>
                <a:extLst>
                  <a:ext uri="{0D108BD9-81ED-4DB2-BD59-A6C34878D82A}">
                    <a16:rowId xmlns:a16="http://schemas.microsoft.com/office/drawing/2014/main" val="10007"/>
                  </a:ext>
                </a:extLst>
              </a:tr>
              <a:tr h="668091">
                <a:tc>
                  <a:txBody>
                    <a:bodyPr/>
                    <a:lstStyle/>
                    <a:p>
                      <a:pPr algn="ctr" fontAlgn="ctr"/>
                      <a:r>
                        <a:rPr lang="tr-TR" sz="1600" b="0" i="0" u="none" strike="noStrike">
                          <a:solidFill>
                            <a:srgbClr val="000000"/>
                          </a:solidFill>
                          <a:effectLst/>
                          <a:latin typeface="Arial" panose="020B0604020202020204" pitchFamily="34" charset="0"/>
                          <a:cs typeface="Arial" panose="020B0604020202020204" pitchFamily="34" charset="0"/>
                        </a:rPr>
                        <a:t>13</a:t>
                      </a:r>
                    </a:p>
                  </a:txBody>
                  <a:tcPr marL="4277" marR="4277" marT="4278" marB="0" anchor="ctr"/>
                </a:tc>
                <a:tc>
                  <a:txBody>
                    <a:bodyPr/>
                    <a:lstStyle/>
                    <a:p>
                      <a:pPr algn="l" fontAlgn="t"/>
                      <a:r>
                        <a:rPr lang="tr-TR" sz="1600" u="none" strike="noStrike">
                          <a:effectLst/>
                          <a:latin typeface="Arial" panose="020B0604020202020204" pitchFamily="34" charset="0"/>
                          <a:cs typeface="Arial" panose="020B0604020202020204" pitchFamily="34" charset="0"/>
                        </a:rPr>
                        <a:t>Inherited </a:t>
                      </a:r>
                      <a:r>
                        <a:rPr lang="tr-TR" sz="1600" u="none" strike="noStrike" err="1">
                          <a:effectLst/>
                          <a:latin typeface="Arial" panose="020B0604020202020204" pitchFamily="34" charset="0"/>
                          <a:cs typeface="Arial" panose="020B0604020202020204" pitchFamily="34" charset="0"/>
                        </a:rPr>
                        <a:t>disorders</a:t>
                      </a:r>
                      <a:r>
                        <a:rPr lang="en-US" sz="1600" u="none" strike="noStrike">
                          <a:effectLst/>
                          <a:latin typeface="Arial" panose="020B0604020202020204" pitchFamily="34" charset="0"/>
                          <a:cs typeface="Arial" panose="020B0604020202020204" pitchFamily="34" charset="0"/>
                        </a:rPr>
                        <a:t> in Livestock; Identification and elimination of Detrimental Genes, Pedigree Analyses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277" marR="4277" marT="4278" marB="0"/>
                </a:tc>
                <a:extLst>
                  <a:ext uri="{0D108BD9-81ED-4DB2-BD59-A6C34878D82A}">
                    <a16:rowId xmlns:a16="http://schemas.microsoft.com/office/drawing/2014/main" val="10008"/>
                  </a:ext>
                </a:extLst>
              </a:tr>
              <a:tr h="1296404">
                <a:tc>
                  <a:txBody>
                    <a:bodyPr/>
                    <a:lstStyle/>
                    <a:p>
                      <a:pPr algn="ctr" fontAlgn="ctr"/>
                      <a:r>
                        <a:rPr lang="tr-TR" sz="1600" u="none" strike="noStrike">
                          <a:effectLst/>
                          <a:latin typeface="Arial" panose="020B0604020202020204" pitchFamily="34" charset="0"/>
                          <a:cs typeface="Arial" panose="020B0604020202020204" pitchFamily="34" charset="0"/>
                        </a:rPr>
                        <a:t>14</a:t>
                      </a:r>
                      <a:endParaRPr lang="tr-TR" sz="1600" b="0" i="0" u="none" strike="noStrike">
                        <a:solidFill>
                          <a:srgbClr val="000000"/>
                        </a:solidFill>
                        <a:effectLst/>
                        <a:latin typeface="Arial" panose="020B0604020202020204" pitchFamily="34" charset="0"/>
                        <a:cs typeface="Arial" panose="020B0604020202020204" pitchFamily="34" charset="0"/>
                      </a:endParaRPr>
                    </a:p>
                  </a:txBody>
                  <a:tcPr marL="4277" marR="4277" marT="4278" marB="0" anchor="ctr"/>
                </a:tc>
                <a:tc>
                  <a:txBody>
                    <a:bodyPr/>
                    <a:lstStyle/>
                    <a:p>
                      <a:pPr algn="l" fontAlgn="t"/>
                      <a:r>
                        <a:rPr lang="en-US" sz="1600" b="0" i="0" u="none" strike="noStrike" dirty="0">
                          <a:solidFill>
                            <a:srgbClr val="000000"/>
                          </a:solidFill>
                          <a:effectLst/>
                          <a:latin typeface="Arial" panose="020B0604020202020204" pitchFamily="34" charset="0"/>
                          <a:cs typeface="Arial" panose="020B0604020202020204" pitchFamily="34" charset="0"/>
                        </a:rPr>
                        <a:t>Role and Importance of Biotechnology in Veterinary Medicine; Analysis of DNA Sequence; Polymerase Chain Reaction; Analytical Approaches to Solve Genetical Problems </a:t>
                      </a:r>
                    </a:p>
                  </a:txBody>
                  <a:tcPr marL="4277" marR="4277" marT="4278" marB="0"/>
                </a:tc>
                <a:extLst>
                  <a:ext uri="{0D108BD9-81ED-4DB2-BD59-A6C34878D82A}">
                    <a16:rowId xmlns:a16="http://schemas.microsoft.com/office/drawing/2014/main" val="10009"/>
                  </a:ext>
                </a:extLst>
              </a:tr>
            </a:tbl>
          </a:graphicData>
        </a:graphic>
      </p:graphicFrame>
      <p:sp>
        <p:nvSpPr>
          <p:cNvPr id="9" name="Unvan 1">
            <a:extLst>
              <a:ext uri="{FF2B5EF4-FFF2-40B4-BE49-F238E27FC236}">
                <a16:creationId xmlns:a16="http://schemas.microsoft.com/office/drawing/2014/main" id="{8FCD1786-62C4-497B-8281-EF5FE940FDE1}"/>
              </a:ext>
            </a:extLst>
          </p:cNvPr>
          <p:cNvSpPr>
            <a:spLocks noGrp="1"/>
          </p:cNvSpPr>
          <p:nvPr>
            <p:ph type="title"/>
          </p:nvPr>
        </p:nvSpPr>
        <p:spPr>
          <a:xfrm>
            <a:off x="619504" y="1606449"/>
            <a:ext cx="3415288" cy="3212654"/>
          </a:xfrm>
          <a:noFill/>
          <a:ln>
            <a:solidFill>
              <a:schemeClr val="bg1"/>
            </a:solidFill>
          </a:ln>
        </p:spPr>
        <p:txBody>
          <a:bodyPr vert="horz" lIns="274320" tIns="182880" rIns="274320" bIns="182880" rtlCol="0" anchor="ctr" anchorCtr="1">
            <a:normAutofit/>
          </a:bodyPr>
          <a:lstStyle/>
          <a:p>
            <a:r>
              <a:rPr lang="en-US" sz="3800" b="1">
                <a:solidFill>
                  <a:schemeClr val="bg1"/>
                </a:solidFill>
              </a:rPr>
              <a:t>Lecture content</a:t>
            </a:r>
          </a:p>
        </p:txBody>
      </p:sp>
    </p:spTree>
    <p:extLst>
      <p:ext uri="{BB962C8B-B14F-4D97-AF65-F5344CB8AC3E}">
        <p14:creationId xmlns:p14="http://schemas.microsoft.com/office/powerpoint/2010/main" val="303084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Slayt Numarası Yer Tutucusu"/>
          <p:cNvSpPr>
            <a:spLocks noGrp="1"/>
          </p:cNvSpPr>
          <p:nvPr>
            <p:ph type="sldNum" sz="quarter" idx="12"/>
          </p:nvPr>
        </p:nvSpPr>
        <p:spPr bwMode="auto">
          <a:xfrm>
            <a:off x="8077200" y="6245225"/>
            <a:ext cx="2133600" cy="4762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spcBef>
                <a:spcPct val="0"/>
              </a:spcBef>
              <a:buClrTx/>
              <a:buSzTx/>
              <a:buFontTx/>
              <a:buNone/>
            </a:pPr>
            <a:fld id="{7F6D6D15-34BC-4492-9FB5-447928320513}" type="slidenum">
              <a:rPr lang="tr-TR" altLang="tr-TR" sz="1200">
                <a:solidFill>
                  <a:srgbClr val="898989"/>
                </a:solidFill>
                <a:latin typeface="Calibri" panose="020F0502020204030204" pitchFamily="34" charset="0"/>
              </a:rPr>
              <a:pPr>
                <a:spcBef>
                  <a:spcPct val="0"/>
                </a:spcBef>
                <a:buClrTx/>
                <a:buSzTx/>
                <a:buFontTx/>
                <a:buNone/>
              </a:pPr>
              <a:t>5</a:t>
            </a:fld>
            <a:endParaRPr lang="tr-TR" altLang="tr-TR" sz="1200" dirty="0">
              <a:solidFill>
                <a:srgbClr val="898989"/>
              </a:solidFill>
              <a:latin typeface="Calibri" panose="020F0502020204030204" pitchFamily="34" charset="0"/>
            </a:endParaRPr>
          </a:p>
        </p:txBody>
      </p:sp>
      <p:pic>
        <p:nvPicPr>
          <p:cNvPr id="8197" name="Picture 58" descr="KLUG,W.S; CUMMİNGS M,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02" y="140184"/>
            <a:ext cx="1736834" cy="2222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9" name="Dikdörtgen 1"/>
          <p:cNvSpPr>
            <a:spLocks noChangeArrowheads="1"/>
          </p:cNvSpPr>
          <p:nvPr/>
        </p:nvSpPr>
        <p:spPr bwMode="auto">
          <a:xfrm>
            <a:off x="2668588" y="279400"/>
            <a:ext cx="64897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lgn="just" eaLnBrk="1" hangingPunct="1">
              <a:spcBef>
                <a:spcPct val="0"/>
              </a:spcBef>
              <a:buClrTx/>
              <a:buSzTx/>
              <a:buFontTx/>
              <a:buNone/>
            </a:pPr>
            <a:r>
              <a:rPr lang="en-US" altLang="tr-TR" sz="2000">
                <a:solidFill>
                  <a:schemeClr val="tx1"/>
                </a:solidFill>
                <a:latin typeface="Arial" panose="020B0604020202020204" pitchFamily="34" charset="0"/>
              </a:rPr>
              <a:t>Klug, W. S., &amp; Cummings, M. R. </a:t>
            </a:r>
            <a:r>
              <a:rPr lang="en-US" altLang="tr-TR" sz="2000" i="1">
                <a:solidFill>
                  <a:schemeClr val="tx1"/>
                </a:solidFill>
                <a:latin typeface="Arial" panose="020B0604020202020204" pitchFamily="34" charset="0"/>
              </a:rPr>
              <a:t>Concepts of genetics</a:t>
            </a:r>
            <a:r>
              <a:rPr lang="en-US" altLang="tr-TR" sz="2000">
                <a:solidFill>
                  <a:schemeClr val="tx1"/>
                </a:solidFill>
                <a:latin typeface="Arial" panose="020B0604020202020204" pitchFamily="34" charset="0"/>
              </a:rPr>
              <a:t> Pearson Education, Inc.</a:t>
            </a:r>
            <a:endParaRPr lang="tr-TR" altLang="tr-TR" sz="2000">
              <a:solidFill>
                <a:schemeClr val="tx1"/>
              </a:solidFill>
              <a:latin typeface="Arial" panose="020B0604020202020204" pitchFamily="34" charset="0"/>
            </a:endParaRPr>
          </a:p>
          <a:p>
            <a:pPr algn="just" eaLnBrk="1" hangingPunct="1">
              <a:spcBef>
                <a:spcPct val="0"/>
              </a:spcBef>
              <a:buClrTx/>
              <a:buSzTx/>
              <a:buFontTx/>
              <a:buNone/>
            </a:pPr>
            <a:endParaRPr lang="tr-TR" altLang="tr-TR" sz="2000">
              <a:solidFill>
                <a:schemeClr val="tx1"/>
              </a:solidFill>
              <a:latin typeface="Arial" panose="020B0604020202020204" pitchFamily="34" charset="0"/>
            </a:endParaRPr>
          </a:p>
          <a:p>
            <a:pPr algn="just" eaLnBrk="1" hangingPunct="1">
              <a:spcBef>
                <a:spcPct val="0"/>
              </a:spcBef>
              <a:buClrTx/>
              <a:buSzTx/>
              <a:buFontTx/>
              <a:buNone/>
            </a:pPr>
            <a:r>
              <a:rPr lang="en-US" altLang="tr-TR" sz="2000">
                <a:solidFill>
                  <a:schemeClr val="tx1"/>
                </a:solidFill>
                <a:latin typeface="Arial" panose="020B0604020202020204" pitchFamily="34" charset="0"/>
              </a:rPr>
              <a:t>Genetik Kavramlar</a:t>
            </a:r>
            <a:r>
              <a:rPr lang="tr-TR" altLang="tr-TR" sz="2000">
                <a:solidFill>
                  <a:schemeClr val="tx1"/>
                </a:solidFill>
                <a:latin typeface="Arial" panose="020B0604020202020204" pitchFamily="34" charset="0"/>
              </a:rPr>
              <a:t>, (Türkçe Çeviri) Öner C., Palme Yayınevi</a:t>
            </a:r>
            <a:endParaRPr lang="en-US" altLang="tr-TR" sz="2000">
              <a:solidFill>
                <a:schemeClr val="tx1"/>
              </a:solidFill>
              <a:latin typeface="Arial" panose="020B0604020202020204" pitchFamily="34" charset="0"/>
            </a:endParaRPr>
          </a:p>
        </p:txBody>
      </p:sp>
      <p:sp>
        <p:nvSpPr>
          <p:cNvPr id="8200" name="Dikdörtgen 2"/>
          <p:cNvSpPr>
            <a:spLocks noChangeArrowheads="1"/>
          </p:cNvSpPr>
          <p:nvPr/>
        </p:nvSpPr>
        <p:spPr bwMode="auto">
          <a:xfrm>
            <a:off x="3849947" y="3899299"/>
            <a:ext cx="612933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spcBef>
                <a:spcPct val="0"/>
              </a:spcBef>
              <a:buClrTx/>
              <a:buSzTx/>
              <a:buFontTx/>
              <a:buNone/>
            </a:pPr>
            <a:r>
              <a:rPr lang="en-US" altLang="tr-TR" sz="2000" dirty="0">
                <a:solidFill>
                  <a:schemeClr val="tx1"/>
                </a:solidFill>
                <a:latin typeface="Arial" panose="020B0604020202020204" pitchFamily="34" charset="0"/>
              </a:rPr>
              <a:t>Nicholas, F.W. </a:t>
            </a:r>
            <a:r>
              <a:rPr lang="en-US" altLang="tr-TR" sz="2000" i="1" dirty="0">
                <a:solidFill>
                  <a:schemeClr val="tx1"/>
                </a:solidFill>
                <a:latin typeface="Arial" panose="020B0604020202020204" pitchFamily="34" charset="0"/>
              </a:rPr>
              <a:t>Introduction to Veterinary Genetics</a:t>
            </a:r>
            <a:r>
              <a:rPr lang="en-US" altLang="tr-TR" sz="2000" dirty="0">
                <a:solidFill>
                  <a:schemeClr val="tx1"/>
                </a:solidFill>
                <a:latin typeface="Arial" panose="020B0604020202020204" pitchFamily="34" charset="0"/>
              </a:rPr>
              <a:t>. Oxford University Press </a:t>
            </a:r>
            <a:r>
              <a:rPr lang="en-US" altLang="tr-TR" sz="2000" dirty="0" err="1">
                <a:solidFill>
                  <a:schemeClr val="tx1"/>
                </a:solidFill>
                <a:latin typeface="Arial" panose="020B0604020202020204" pitchFamily="34" charset="0"/>
              </a:rPr>
              <a:t>Inc</a:t>
            </a:r>
            <a:endParaRPr lang="tr-TR" altLang="tr-TR" sz="2000" dirty="0">
              <a:solidFill>
                <a:schemeClr val="tx1"/>
              </a:solidFill>
              <a:latin typeface="Arial" panose="020B0604020202020204" pitchFamily="34" charset="0"/>
            </a:endParaRPr>
          </a:p>
        </p:txBody>
      </p:sp>
      <p:sp>
        <p:nvSpPr>
          <p:cNvPr id="8201" name="Dikdörtgen 3"/>
          <p:cNvSpPr>
            <a:spLocks noChangeArrowheads="1"/>
          </p:cNvSpPr>
          <p:nvPr/>
        </p:nvSpPr>
        <p:spPr bwMode="auto">
          <a:xfrm>
            <a:off x="1563947" y="2362253"/>
            <a:ext cx="45720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lgn="just" eaLnBrk="1" hangingPunct="1">
              <a:spcBef>
                <a:spcPct val="0"/>
              </a:spcBef>
              <a:buClrTx/>
              <a:buSzTx/>
              <a:buFontTx/>
              <a:buNone/>
            </a:pPr>
            <a:r>
              <a:rPr lang="en-US" altLang="tr-TR" sz="2000" dirty="0">
                <a:solidFill>
                  <a:schemeClr val="tx1"/>
                </a:solidFill>
                <a:latin typeface="Arial" panose="020B0604020202020204" pitchFamily="34" charset="0"/>
              </a:rPr>
              <a:t>Robinson, T. R. </a:t>
            </a:r>
            <a:r>
              <a:rPr lang="en-US" altLang="tr-TR" sz="2000" i="1" dirty="0">
                <a:solidFill>
                  <a:schemeClr val="tx1"/>
                </a:solidFill>
                <a:latin typeface="Arial" panose="020B0604020202020204" pitchFamily="34" charset="0"/>
              </a:rPr>
              <a:t>Genetics for dummies</a:t>
            </a:r>
            <a:r>
              <a:rPr lang="en-US" altLang="tr-TR" sz="2000" dirty="0">
                <a:solidFill>
                  <a:schemeClr val="tx1"/>
                </a:solidFill>
                <a:latin typeface="Arial" panose="020B0604020202020204" pitchFamily="34" charset="0"/>
              </a:rPr>
              <a:t>. John Wiley &amp; Sons.</a:t>
            </a:r>
            <a:endParaRPr lang="tr-TR" altLang="tr-TR" sz="2000" u="sng" dirty="0">
              <a:solidFill>
                <a:schemeClr val="tx1"/>
              </a:solidFill>
              <a:latin typeface="Arial" panose="020B0604020202020204" pitchFamily="34" charset="0"/>
            </a:endParaRPr>
          </a:p>
        </p:txBody>
      </p:sp>
      <p:pic>
        <p:nvPicPr>
          <p:cNvPr id="8204" name="Resi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1751" y="1717676"/>
            <a:ext cx="1668292" cy="2148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ikdörtgen 2"/>
          <p:cNvSpPr/>
          <p:nvPr/>
        </p:nvSpPr>
        <p:spPr>
          <a:xfrm>
            <a:off x="470772" y="4670357"/>
            <a:ext cx="5431487" cy="400110"/>
          </a:xfrm>
          <a:prstGeom prst="rect">
            <a:avLst/>
          </a:prstGeom>
        </p:spPr>
        <p:txBody>
          <a:bodyPr wrap="none">
            <a:spAutoFit/>
          </a:bodyPr>
          <a:lstStyle/>
          <a:p>
            <a:r>
              <a:rPr lang="tr-TR" sz="2000" b="1" dirty="0" err="1">
                <a:solidFill>
                  <a:srgbClr val="800000"/>
                </a:solidFill>
                <a:latin typeface="Arial" panose="020B0604020202020204" pitchFamily="34" charset="0"/>
                <a:cs typeface="Arial" panose="020B0604020202020204" pitchFamily="34" charset="0"/>
              </a:rPr>
              <a:t>You</a:t>
            </a:r>
            <a:r>
              <a:rPr lang="tr-TR" sz="2000" b="1" dirty="0">
                <a:solidFill>
                  <a:srgbClr val="800000"/>
                </a:solidFill>
                <a:latin typeface="Arial" panose="020B0604020202020204" pitchFamily="34" charset="0"/>
                <a:cs typeface="Arial" panose="020B0604020202020204" pitchFamily="34" charset="0"/>
              </a:rPr>
              <a:t> </a:t>
            </a:r>
            <a:r>
              <a:rPr lang="tr-TR" sz="2000" b="1" dirty="0" err="1">
                <a:solidFill>
                  <a:srgbClr val="800000"/>
                </a:solidFill>
                <a:latin typeface="Arial" panose="020B0604020202020204" pitchFamily="34" charset="0"/>
                <a:cs typeface="Arial" panose="020B0604020202020204" pitchFamily="34" charset="0"/>
              </a:rPr>
              <a:t>are</a:t>
            </a:r>
            <a:r>
              <a:rPr lang="tr-TR" sz="2000" b="1" dirty="0">
                <a:solidFill>
                  <a:srgbClr val="800000"/>
                </a:solidFill>
                <a:latin typeface="Arial" panose="020B0604020202020204" pitchFamily="34" charset="0"/>
                <a:cs typeface="Arial" panose="020B0604020202020204" pitchFamily="34" charset="0"/>
              </a:rPr>
              <a:t> </a:t>
            </a:r>
            <a:r>
              <a:rPr lang="tr-TR" sz="2000" b="1" dirty="0" err="1">
                <a:solidFill>
                  <a:srgbClr val="800000"/>
                </a:solidFill>
                <a:latin typeface="Arial" panose="020B0604020202020204" pitchFamily="34" charset="0"/>
                <a:cs typeface="Arial" panose="020B0604020202020204" pitchFamily="34" charset="0"/>
              </a:rPr>
              <a:t>wellcome</a:t>
            </a:r>
            <a:r>
              <a:rPr lang="tr-TR" sz="2000" b="1" dirty="0">
                <a:solidFill>
                  <a:srgbClr val="800000"/>
                </a:solidFill>
                <a:latin typeface="Arial" panose="020B0604020202020204" pitchFamily="34" charset="0"/>
                <a:cs typeface="Arial" panose="020B0604020202020204" pitchFamily="34" charset="0"/>
              </a:rPr>
              <a:t> </a:t>
            </a:r>
            <a:r>
              <a:rPr lang="tr-TR" sz="2000" b="1" dirty="0" err="1">
                <a:solidFill>
                  <a:srgbClr val="800000"/>
                </a:solidFill>
                <a:latin typeface="Arial" panose="020B0604020202020204" pitchFamily="34" charset="0"/>
                <a:cs typeface="Arial" panose="020B0604020202020204" pitchFamily="34" charset="0"/>
              </a:rPr>
              <a:t>to</a:t>
            </a:r>
            <a:r>
              <a:rPr lang="tr-TR" sz="2000" b="1" dirty="0">
                <a:solidFill>
                  <a:srgbClr val="800000"/>
                </a:solidFill>
                <a:latin typeface="Arial" panose="020B0604020202020204" pitchFamily="34" charset="0"/>
                <a:cs typeface="Arial" panose="020B0604020202020204" pitchFamily="34" charset="0"/>
              </a:rPr>
              <a:t> </a:t>
            </a:r>
            <a:r>
              <a:rPr lang="tr-TR" sz="2000" b="1" dirty="0" err="1">
                <a:solidFill>
                  <a:srgbClr val="800000"/>
                </a:solidFill>
                <a:latin typeface="Arial" panose="020B0604020202020204" pitchFamily="34" charset="0"/>
                <a:cs typeface="Arial" panose="020B0604020202020204" pitchFamily="34" charset="0"/>
              </a:rPr>
              <a:t>our</a:t>
            </a:r>
            <a:r>
              <a:rPr lang="tr-TR" sz="2000" b="1" dirty="0">
                <a:solidFill>
                  <a:srgbClr val="800000"/>
                </a:solidFill>
                <a:latin typeface="Arial" panose="020B0604020202020204" pitchFamily="34" charset="0"/>
                <a:cs typeface="Arial" panose="020B0604020202020204" pitchFamily="34" charset="0"/>
              </a:rPr>
              <a:t> </a:t>
            </a:r>
            <a:r>
              <a:rPr lang="tr-TR" sz="2000" b="1" dirty="0" err="1">
                <a:solidFill>
                  <a:srgbClr val="800000"/>
                </a:solidFill>
                <a:latin typeface="Arial" panose="020B0604020202020204" pitchFamily="34" charset="0"/>
                <a:cs typeface="Arial" panose="020B0604020202020204" pitchFamily="34" charset="0"/>
              </a:rPr>
              <a:t>deparment</a:t>
            </a:r>
            <a:r>
              <a:rPr lang="tr-TR" sz="2000" b="1" dirty="0">
                <a:solidFill>
                  <a:srgbClr val="800000"/>
                </a:solidFill>
                <a:latin typeface="Arial" panose="020B0604020202020204" pitchFamily="34" charset="0"/>
                <a:cs typeface="Arial" panose="020B0604020202020204" pitchFamily="34" charset="0"/>
              </a:rPr>
              <a:t> </a:t>
            </a:r>
            <a:r>
              <a:rPr lang="tr-TR" sz="2000" b="1" dirty="0" err="1">
                <a:solidFill>
                  <a:srgbClr val="800000"/>
                </a:solidFill>
                <a:latin typeface="Arial" panose="020B0604020202020204" pitchFamily="34" charset="0"/>
                <a:cs typeface="Arial" panose="020B0604020202020204" pitchFamily="34" charset="0"/>
              </a:rPr>
              <a:t>library</a:t>
            </a:r>
            <a:endParaRPr lang="tr-TR" sz="2000" b="1" dirty="0">
              <a:solidFill>
                <a:srgbClr val="800000"/>
              </a:solidFill>
              <a:latin typeface="Arial" panose="020B0604020202020204" pitchFamily="34" charset="0"/>
              <a:cs typeface="Arial" panose="020B0604020202020204" pitchFamily="34" charset="0"/>
            </a:endParaRPr>
          </a:p>
        </p:txBody>
      </p:sp>
      <p:sp>
        <p:nvSpPr>
          <p:cNvPr id="2" name="Rectangle 1"/>
          <p:cNvSpPr/>
          <p:nvPr/>
        </p:nvSpPr>
        <p:spPr>
          <a:xfrm>
            <a:off x="487305" y="5408313"/>
            <a:ext cx="5253682" cy="1200329"/>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b="1" dirty="0">
                <a:solidFill>
                  <a:srgbClr val="800000"/>
                </a:solidFill>
              </a:rPr>
              <a:t>Online resources:</a:t>
            </a:r>
            <a:endParaRPr lang="en-US" b="1" dirty="0">
              <a:solidFill>
                <a:srgbClr val="00B050"/>
              </a:solidFill>
            </a:endParaRPr>
          </a:p>
          <a:p>
            <a:r>
              <a:rPr lang="en-US" b="1" dirty="0">
                <a:solidFill>
                  <a:srgbClr val="00B0F0"/>
                </a:solidFill>
                <a:hlinkClick r:id="rId5">
                  <a:extLst>
                    <a:ext uri="{A12FA001-AC4F-418D-AE19-62706E023703}">
                      <ahyp:hlinkClr xmlns:ahyp="http://schemas.microsoft.com/office/drawing/2018/hyperlinkcolor" val="tx"/>
                    </a:ext>
                  </a:extLst>
                </a:hlinkClick>
              </a:rPr>
              <a:t>http://www.dnaftb.org</a:t>
            </a:r>
            <a:r>
              <a:rPr lang="en-US" b="1" dirty="0">
                <a:solidFill>
                  <a:srgbClr val="00B050"/>
                </a:solidFill>
                <a:hlinkClick r:id="rId5">
                  <a:extLst>
                    <a:ext uri="{A12FA001-AC4F-418D-AE19-62706E023703}">
                      <ahyp:hlinkClr xmlns:ahyp="http://schemas.microsoft.com/office/drawing/2018/hyperlinkcolor" val="tx"/>
                    </a:ext>
                  </a:extLst>
                </a:hlinkClick>
              </a:rPr>
              <a:t>/</a:t>
            </a:r>
            <a:endParaRPr lang="en-US" b="1" dirty="0">
              <a:solidFill>
                <a:srgbClr val="00B050"/>
              </a:solidFill>
            </a:endParaRPr>
          </a:p>
          <a:p>
            <a:r>
              <a:rPr lang="en-US" b="1" dirty="0">
                <a:solidFill>
                  <a:srgbClr val="00B0F0"/>
                </a:solidFill>
                <a:hlinkClick r:id="rId6">
                  <a:extLst>
                    <a:ext uri="{A12FA001-AC4F-418D-AE19-62706E023703}">
                      <ahyp:hlinkClr xmlns:ahyp="http://schemas.microsoft.com/office/drawing/2018/hyperlinkcolor" val="tx"/>
                    </a:ext>
                  </a:extLst>
                </a:hlinkClick>
              </a:rPr>
              <a:t>https://www.ncbi.nlm.nih.gov/books/NBK21766</a:t>
            </a:r>
            <a:r>
              <a:rPr lang="en-US" b="1" dirty="0">
                <a:solidFill>
                  <a:srgbClr val="00B050"/>
                </a:solidFill>
                <a:hlinkClick r:id="rId6">
                  <a:extLst>
                    <a:ext uri="{A12FA001-AC4F-418D-AE19-62706E023703}">
                      <ahyp:hlinkClr xmlns:ahyp="http://schemas.microsoft.com/office/drawing/2018/hyperlinkcolor" val="tx"/>
                    </a:ext>
                  </a:extLst>
                </a:hlinkClick>
              </a:rPr>
              <a:t>/</a:t>
            </a:r>
            <a:endParaRPr lang="en-US" b="1" dirty="0">
              <a:solidFill>
                <a:srgbClr val="00B050"/>
              </a:solidFill>
            </a:endParaRPr>
          </a:p>
          <a:p>
            <a:r>
              <a:rPr lang="en-US" b="1" dirty="0">
                <a:solidFill>
                  <a:srgbClr val="00B050"/>
                </a:solidFill>
              </a:rPr>
              <a:t>https://</a:t>
            </a:r>
            <a:r>
              <a:rPr lang="en-US" b="1" dirty="0" err="1">
                <a:solidFill>
                  <a:srgbClr val="00B050"/>
                </a:solidFill>
              </a:rPr>
              <a:t>www.ncbi.nlm.nih.gov</a:t>
            </a:r>
            <a:r>
              <a:rPr lang="en-US" b="1" dirty="0">
                <a:solidFill>
                  <a:srgbClr val="00B050"/>
                </a:solidFill>
              </a:rPr>
              <a:t>/books/NBK21054/</a:t>
            </a:r>
          </a:p>
        </p:txBody>
      </p:sp>
      <p:pic>
        <p:nvPicPr>
          <p:cNvPr id="1026" name="Picture 2">
            <a:extLst>
              <a:ext uri="{FF2B5EF4-FFF2-40B4-BE49-F238E27FC236}">
                <a16:creationId xmlns:a16="http://schemas.microsoft.com/office/drawing/2014/main" id="{920140D3-0841-4B42-8465-2C14159D7C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8163" y="135781"/>
            <a:ext cx="1987881" cy="25434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FEA7FA3-4A9A-4F4A-B1AE-F01836152C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6449" y="2818128"/>
            <a:ext cx="2495551" cy="357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6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Veteriner Genetik">
            <a:extLst>
              <a:ext uri="{FF2B5EF4-FFF2-40B4-BE49-F238E27FC236}">
                <a16:creationId xmlns:a16="http://schemas.microsoft.com/office/drawing/2014/main" id="{D33DC128-6538-8E48-8494-E49D127723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8668" y="954785"/>
            <a:ext cx="5263134" cy="52631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44F082E-02CB-3047-BFF6-F60937118D28}"/>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D57F1E4F-1CFF-5643-939E-217C01CDF565}" type="slidenum">
              <a:rPr lang="en-US" smtClean="0"/>
              <a:pPr>
                <a:lnSpc>
                  <a:spcPct val="90000"/>
                </a:lnSpc>
                <a:spcAft>
                  <a:spcPts val="600"/>
                </a:spcAft>
              </a:pPr>
              <a:t>6</a:t>
            </a:fld>
            <a:endParaRPr lang="en-US"/>
          </a:p>
        </p:txBody>
      </p:sp>
    </p:spTree>
    <p:extLst>
      <p:ext uri="{BB962C8B-B14F-4D97-AF65-F5344CB8AC3E}">
        <p14:creationId xmlns:p14="http://schemas.microsoft.com/office/powerpoint/2010/main" val="316362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kran Resmi 2019-09-24 22.36.36.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0569" y="1072663"/>
            <a:ext cx="5138350" cy="3429000"/>
          </a:xfrm>
        </p:spPr>
      </p:pic>
      <p:sp>
        <p:nvSpPr>
          <p:cNvPr id="3" name="Slayt Numarası Yer Tutucusu 2"/>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descr="Ekran Resmi 2019-09-24 22.36.05.png"/>
          <p:cNvPicPr>
            <a:picLocks noChangeAspect="1"/>
          </p:cNvPicPr>
          <p:nvPr/>
        </p:nvPicPr>
        <p:blipFill rotWithShape="1">
          <a:blip r:embed="rId4">
            <a:extLst>
              <a:ext uri="{28A0092B-C50C-407E-A947-70E740481C1C}">
                <a14:useLocalDpi xmlns:a14="http://schemas.microsoft.com/office/drawing/2010/main" val="0"/>
              </a:ext>
            </a:extLst>
          </a:blip>
          <a:srcRect r="1720"/>
          <a:stretch/>
        </p:blipFill>
        <p:spPr>
          <a:xfrm>
            <a:off x="0" y="1072663"/>
            <a:ext cx="7040569" cy="3429000"/>
          </a:xfrm>
          <a:prstGeom prst="rect">
            <a:avLst/>
          </a:prstGeom>
        </p:spPr>
      </p:pic>
      <p:sp>
        <p:nvSpPr>
          <p:cNvPr id="6" name="Rectangle 5"/>
          <p:cNvSpPr/>
          <p:nvPr/>
        </p:nvSpPr>
        <p:spPr>
          <a:xfrm>
            <a:off x="483085" y="4771990"/>
            <a:ext cx="5434751"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b="1" dirty="0">
                <a:solidFill>
                  <a:srgbClr val="800000"/>
                </a:solidFill>
              </a:rPr>
              <a:t>Online resources:</a:t>
            </a:r>
          </a:p>
          <a:p>
            <a:r>
              <a:rPr lang="en-US" b="1" dirty="0">
                <a:solidFill>
                  <a:srgbClr val="800000"/>
                </a:solidFill>
                <a:hlinkClick r:id="rId5"/>
              </a:rPr>
              <a:t>http://www.dnaftb.org/</a:t>
            </a:r>
            <a:endParaRPr lang="en-US" b="1" dirty="0">
              <a:solidFill>
                <a:srgbClr val="800000"/>
              </a:solidFill>
            </a:endParaRPr>
          </a:p>
          <a:p>
            <a:r>
              <a:rPr lang="en-US" b="1" dirty="0">
                <a:solidFill>
                  <a:srgbClr val="800000"/>
                </a:solidFill>
                <a:hlinkClick r:id="rId6"/>
              </a:rPr>
              <a:t>https://www.ncbi.nlm.nih.gov/books/NBK21766/</a:t>
            </a:r>
            <a:endParaRPr lang="en-US" b="1" dirty="0">
              <a:solidFill>
                <a:srgbClr val="800000"/>
              </a:solidFill>
            </a:endParaRPr>
          </a:p>
        </p:txBody>
      </p:sp>
    </p:spTree>
    <p:extLst>
      <p:ext uri="{BB962C8B-B14F-4D97-AF65-F5344CB8AC3E}">
        <p14:creationId xmlns:p14="http://schemas.microsoft.com/office/powerpoint/2010/main" val="40585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spcBef>
                <a:spcPct val="0"/>
              </a:spcBef>
              <a:buFontTx/>
              <a:buNone/>
            </a:pPr>
            <a:fld id="{5F7DF709-8E58-43FA-B83F-E78A034E3B36}" type="slidenum">
              <a:rPr lang="tr-TR" altLang="tr-TR" sz="1200">
                <a:solidFill>
                  <a:srgbClr val="898989"/>
                </a:solidFill>
              </a:rPr>
              <a:pPr>
                <a:spcBef>
                  <a:spcPct val="0"/>
                </a:spcBef>
                <a:buFontTx/>
                <a:buNone/>
              </a:pPr>
              <a:t>8</a:t>
            </a:fld>
            <a:endParaRPr lang="tr-TR" altLang="tr-TR" sz="1200">
              <a:solidFill>
                <a:srgbClr val="898989"/>
              </a:solidFill>
            </a:endParaRPr>
          </a:p>
        </p:txBody>
      </p:sp>
      <p:sp>
        <p:nvSpPr>
          <p:cNvPr id="12292" name="Rectangle 4"/>
          <p:cNvSpPr>
            <a:spLocks noChangeArrowheads="1"/>
          </p:cNvSpPr>
          <p:nvPr/>
        </p:nvSpPr>
        <p:spPr bwMode="auto">
          <a:xfrm>
            <a:off x="1524001" y="1177409"/>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tr-TR" altLang="tr-TR" sz="1800"/>
          </a:p>
        </p:txBody>
      </p:sp>
      <p:sp>
        <p:nvSpPr>
          <p:cNvPr id="12293" name="Rectangle 7"/>
          <p:cNvSpPr>
            <a:spLocks noChangeArrowheads="1"/>
          </p:cNvSpPr>
          <p:nvPr/>
        </p:nvSpPr>
        <p:spPr bwMode="auto">
          <a:xfrm>
            <a:off x="1524001" y="1686997"/>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tr-TR" altLang="tr-TR" sz="1800"/>
          </a:p>
        </p:txBody>
      </p:sp>
      <p:sp>
        <p:nvSpPr>
          <p:cNvPr id="12294" name="Rectangle 10"/>
          <p:cNvSpPr>
            <a:spLocks noChangeArrowheads="1"/>
          </p:cNvSpPr>
          <p:nvPr/>
        </p:nvSpPr>
        <p:spPr bwMode="auto">
          <a:xfrm>
            <a:off x="1524001" y="2058472"/>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tr-TR" altLang="tr-TR" sz="1800"/>
          </a:p>
        </p:txBody>
      </p:sp>
      <p:pic>
        <p:nvPicPr>
          <p:cNvPr id="12296" name="Picture 2" descr="InsertedImage-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39" y="-1310"/>
            <a:ext cx="1900900" cy="2244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12297" name="Picture 3" descr="InsertedImage-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2263" y="4418188"/>
            <a:ext cx="3527213" cy="2520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 name="Metin kutusu 1"/>
          <p:cNvSpPr txBox="1"/>
          <p:nvPr/>
        </p:nvSpPr>
        <p:spPr>
          <a:xfrm>
            <a:off x="141250" y="3052525"/>
            <a:ext cx="2393732" cy="369332"/>
          </a:xfrm>
          <a:prstGeom prst="rect">
            <a:avLst/>
          </a:prstGeom>
          <a:noFill/>
        </p:spPr>
        <p:txBody>
          <a:bodyPr wrap="none" rtlCol="0">
            <a:spAutoFit/>
          </a:bodyPr>
          <a:lstStyle/>
          <a:p>
            <a:r>
              <a:rPr lang="tr-TR" dirty="0" err="1"/>
              <a:t>To</a:t>
            </a:r>
            <a:r>
              <a:rPr lang="tr-TR" dirty="0"/>
              <a:t> </a:t>
            </a:r>
            <a:r>
              <a:rPr lang="tr-TR" dirty="0" err="1"/>
              <a:t>the</a:t>
            </a:r>
            <a:r>
              <a:rPr lang="tr-TR" dirty="0"/>
              <a:t> </a:t>
            </a:r>
            <a:r>
              <a:rPr lang="tr-TR" dirty="0" err="1"/>
              <a:t>laboratories</a:t>
            </a:r>
            <a:r>
              <a:rPr lang="tr-TR" dirty="0"/>
              <a:t>...</a:t>
            </a:r>
          </a:p>
        </p:txBody>
      </p:sp>
      <p:pic>
        <p:nvPicPr>
          <p:cNvPr id="1028" name="Picture 4" descr="http://www.veterinary.ankara.edu.tr/wp-content/uploads/sites/593/2017/12/Resimgeneti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374" y="321350"/>
            <a:ext cx="5729275" cy="42963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480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884903" y="446753"/>
            <a:ext cx="9810187" cy="8094524"/>
          </a:xfrm>
          <a:prstGeom prst="rect">
            <a:avLst/>
          </a:prstGeom>
          <a:noFill/>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tr-TR" altLang="tr-TR" sz="2000" b="1" dirty="0" err="1">
                <a:cs typeface="Arial" panose="020B0604020202020204" pitchFamily="34" charset="0"/>
              </a:rPr>
              <a:t>Research</a:t>
            </a:r>
            <a:r>
              <a:rPr lang="tr-TR" altLang="tr-TR" sz="2000" b="1" dirty="0">
                <a:cs typeface="Arial" panose="020B0604020202020204" pitchFamily="34" charset="0"/>
              </a:rPr>
              <a:t> </a:t>
            </a:r>
            <a:r>
              <a:rPr lang="tr-TR" altLang="tr-TR" sz="2000" b="1" dirty="0" err="1">
                <a:cs typeface="Arial" panose="020B0604020202020204" pitchFamily="34" charset="0"/>
              </a:rPr>
              <a:t>Projects</a:t>
            </a:r>
            <a:r>
              <a:rPr lang="tr-TR" altLang="tr-TR" sz="2000" b="1" dirty="0">
                <a:cs typeface="Arial" panose="020B0604020202020204" pitchFamily="34" charset="0"/>
              </a:rPr>
              <a:t> </a:t>
            </a:r>
            <a:r>
              <a:rPr lang="tr-TR" altLang="tr-TR" sz="2000" b="1" dirty="0">
                <a:cs typeface="Arial" panose="020B0604020202020204" pitchFamily="34" charset="0"/>
                <a:sym typeface="Wingdings" panose="05000000000000000000" pitchFamily="2" charset="2"/>
              </a:rPr>
              <a:t>Completed </a:t>
            </a:r>
            <a:r>
              <a:rPr lang="tr-TR" altLang="tr-TR" sz="2000" b="1" dirty="0" err="1">
                <a:cs typeface="Arial" panose="020B0604020202020204" pitchFamily="34" charset="0"/>
                <a:sym typeface="Wingdings" panose="05000000000000000000" pitchFamily="2" charset="2"/>
              </a:rPr>
              <a:t>by</a:t>
            </a:r>
            <a:r>
              <a:rPr lang="tr-TR" altLang="tr-TR" sz="2000" b="1" dirty="0">
                <a:cs typeface="Arial" panose="020B0604020202020204" pitchFamily="34" charset="0"/>
                <a:sym typeface="Wingdings" panose="05000000000000000000" pitchFamily="2" charset="2"/>
              </a:rPr>
              <a:t> </a:t>
            </a:r>
            <a:r>
              <a:rPr lang="tr-TR" altLang="tr-TR" sz="2000" b="1" dirty="0" err="1">
                <a:cs typeface="Arial" panose="020B0604020202020204" pitchFamily="34" charset="0"/>
              </a:rPr>
              <a:t>Undergrads</a:t>
            </a:r>
            <a:r>
              <a:rPr lang="tr-TR" altLang="tr-TR" sz="2000" b="1" dirty="0">
                <a:cs typeface="Arial" panose="020B0604020202020204" pitchFamily="34" charset="0"/>
              </a:rPr>
              <a:t>.</a:t>
            </a:r>
          </a:p>
          <a:p>
            <a:pPr>
              <a:defRPr/>
            </a:pPr>
            <a:endParaRPr lang="tr-TR" altLang="tr-TR" sz="2000" b="1" dirty="0">
              <a:cs typeface="Arial" panose="020B0604020202020204" pitchFamily="34" charset="0"/>
            </a:endParaRPr>
          </a:p>
          <a:p>
            <a:pPr eaLnBrk="1" hangingPunct="1">
              <a:defRPr/>
            </a:pPr>
            <a:r>
              <a:rPr lang="tr-TR" altLang="tr-TR" sz="2000" dirty="0">
                <a:cs typeface="Arial" panose="020B0604020202020204" pitchFamily="34" charset="0"/>
              </a:rPr>
              <a:t>-</a:t>
            </a:r>
            <a:r>
              <a:rPr lang="tr-TR" altLang="tr-TR" sz="2000" b="1" u="sng" dirty="0">
                <a:solidFill>
                  <a:srgbClr val="FF0000"/>
                </a:solidFill>
                <a:effectLst>
                  <a:outerShdw blurRad="38100" dist="38100" dir="2700000" algn="tl">
                    <a:srgbClr val="C0C0C0"/>
                  </a:outerShdw>
                </a:effectLst>
                <a:cs typeface="Arial" panose="020B0604020202020204" pitchFamily="34" charset="0"/>
              </a:rPr>
              <a:t>TUBİTAK    </a:t>
            </a:r>
            <a:r>
              <a:rPr lang="tr-TR" altLang="tr-TR" sz="2000" b="1" u="sng" dirty="0">
                <a:solidFill>
                  <a:srgbClr val="FF0000"/>
                </a:solidFill>
                <a:effectLst>
                  <a:outerShdw blurRad="38100" dist="38100" dir="2700000" algn="tl">
                    <a:srgbClr val="C0C0C0"/>
                  </a:outerShdw>
                </a:effectLst>
                <a:cs typeface="Arial" panose="020B0604020202020204" pitchFamily="34" charset="0"/>
                <a:sym typeface="Wingdings" panose="05000000000000000000" pitchFamily="2" charset="2"/>
              </a:rPr>
              <a:t></a:t>
            </a:r>
            <a:r>
              <a:rPr lang="tr-TR" altLang="tr-TR" sz="2000" dirty="0">
                <a:cs typeface="Arial" panose="020B0604020202020204" pitchFamily="34" charset="0"/>
                <a:sym typeface="Wingdings" panose="05000000000000000000" pitchFamily="2" charset="2"/>
              </a:rPr>
              <a:t> </a:t>
            </a:r>
            <a:r>
              <a:rPr lang="tr-TR" altLang="tr-TR" sz="2000" dirty="0">
                <a:cs typeface="Arial" panose="020B0604020202020204" pitchFamily="34" charset="0"/>
              </a:rPr>
              <a:t>  </a:t>
            </a:r>
            <a:r>
              <a:rPr lang="en-US" altLang="tr-TR" sz="2000" dirty="0">
                <a:cs typeface="Arial" panose="020B0604020202020204" pitchFamily="34" charset="0"/>
              </a:rPr>
              <a:t>The Scientific and Technological Research Council of Turkey</a:t>
            </a:r>
          </a:p>
          <a:p>
            <a:pPr eaLnBrk="1" hangingPunct="1">
              <a:defRPr/>
            </a:pPr>
            <a:r>
              <a:rPr lang="tr-TR" altLang="tr-TR" sz="2000" dirty="0">
                <a:cs typeface="Arial" panose="020B0604020202020204" pitchFamily="34" charset="0"/>
              </a:rPr>
              <a:t>		2209-Undergraduate </a:t>
            </a:r>
            <a:r>
              <a:rPr lang="tr-TR" altLang="tr-TR" sz="2000" dirty="0" err="1">
                <a:cs typeface="Arial" panose="020B0604020202020204" pitchFamily="34" charset="0"/>
              </a:rPr>
              <a:t>Research</a:t>
            </a:r>
            <a:r>
              <a:rPr lang="tr-TR" altLang="tr-TR" sz="2000" dirty="0">
                <a:cs typeface="Arial" panose="020B0604020202020204" pitchFamily="34" charset="0"/>
              </a:rPr>
              <a:t> </a:t>
            </a:r>
            <a:r>
              <a:rPr lang="tr-TR" altLang="tr-TR" sz="2000" dirty="0" err="1">
                <a:cs typeface="Arial" panose="020B0604020202020204" pitchFamily="34" charset="0"/>
              </a:rPr>
              <a:t>Projects</a:t>
            </a:r>
            <a:r>
              <a:rPr lang="tr-TR" altLang="tr-TR" sz="2000" dirty="0">
                <a:cs typeface="Arial" panose="020B0604020202020204" pitchFamily="34" charset="0"/>
              </a:rPr>
              <a:t> </a:t>
            </a:r>
            <a:r>
              <a:rPr lang="tr-TR" altLang="tr-TR" sz="2000" dirty="0" err="1">
                <a:cs typeface="Arial" panose="020B0604020202020204" pitchFamily="34" charset="0"/>
              </a:rPr>
              <a:t>Funding</a:t>
            </a:r>
            <a:r>
              <a:rPr lang="tr-TR" altLang="tr-TR" sz="2000" dirty="0">
                <a:cs typeface="Arial" panose="020B0604020202020204" pitchFamily="34" charset="0"/>
              </a:rPr>
              <a:t> Program</a:t>
            </a:r>
          </a:p>
          <a:p>
            <a:pPr eaLnBrk="1" hangingPunct="1">
              <a:defRPr/>
            </a:pPr>
            <a:endParaRPr lang="tr-TR" altLang="tr-TR" sz="2000" dirty="0">
              <a:cs typeface="Arial" panose="020B0604020202020204" pitchFamily="34" charset="0"/>
            </a:endParaRPr>
          </a:p>
          <a:p>
            <a:pPr eaLnBrk="1" hangingPunct="1">
              <a:defRPr/>
            </a:pPr>
            <a:r>
              <a:rPr lang="tr-TR" altLang="tr-TR" sz="2000" dirty="0">
                <a:cs typeface="Arial" panose="020B0604020202020204" pitchFamily="34" charset="0"/>
              </a:rPr>
              <a:t>-</a:t>
            </a:r>
            <a:r>
              <a:rPr lang="tr-TR" altLang="tr-TR" sz="2000" b="1" u="sng" dirty="0">
                <a:solidFill>
                  <a:srgbClr val="FF0000"/>
                </a:solidFill>
                <a:effectLst>
                  <a:outerShdw blurRad="38100" dist="38100" dir="2700000" algn="tl">
                    <a:srgbClr val="C0C0C0"/>
                  </a:outerShdw>
                </a:effectLst>
                <a:cs typeface="Arial" panose="020B0604020202020204" pitchFamily="34" charset="0"/>
              </a:rPr>
              <a:t>BAP 	</a:t>
            </a:r>
            <a:r>
              <a:rPr lang="tr-TR" altLang="tr-TR" sz="2000" b="1" u="sng" dirty="0">
                <a:solidFill>
                  <a:srgbClr val="FF0000"/>
                </a:solidFill>
                <a:effectLst>
                  <a:outerShdw blurRad="38100" dist="38100" dir="2700000" algn="tl">
                    <a:srgbClr val="C0C0C0"/>
                  </a:outerShdw>
                </a:effectLst>
                <a:cs typeface="Arial" panose="020B0604020202020204" pitchFamily="34" charset="0"/>
                <a:sym typeface="Wingdings" panose="05000000000000000000" pitchFamily="2" charset="2"/>
              </a:rPr>
              <a:t></a:t>
            </a:r>
            <a:r>
              <a:rPr lang="tr-TR" altLang="tr-TR" sz="2000" dirty="0">
                <a:cs typeface="Arial" panose="020B0604020202020204" pitchFamily="34" charset="0"/>
                <a:sym typeface="Wingdings" panose="05000000000000000000" pitchFamily="2" charset="2"/>
              </a:rPr>
              <a:t> </a:t>
            </a:r>
            <a:r>
              <a:rPr lang="en-US" altLang="tr-TR" sz="2000" dirty="0">
                <a:cs typeface="Arial" panose="020B0604020202020204" pitchFamily="34" charset="0"/>
              </a:rPr>
              <a:t> Ankara University Scientific Research Projects Coordination Unit </a:t>
            </a:r>
            <a:endParaRPr lang="tr-TR" altLang="tr-TR" sz="2000" dirty="0">
              <a:cs typeface="Arial" panose="020B0604020202020204" pitchFamily="34" charset="0"/>
              <a:sym typeface="Wingdings" panose="05000000000000000000" pitchFamily="2" charset="2"/>
            </a:endParaRPr>
          </a:p>
          <a:p>
            <a:pPr eaLnBrk="1" hangingPunct="1">
              <a:defRPr/>
            </a:pPr>
            <a:r>
              <a:rPr lang="tr-TR" altLang="tr-TR" sz="2000" b="1" dirty="0">
                <a:cs typeface="Arial" panose="020B0604020202020204" pitchFamily="34" charset="0"/>
              </a:rPr>
              <a:t>TUBİTAK -2209 – 2009</a:t>
            </a:r>
          </a:p>
          <a:p>
            <a:pPr eaLnBrk="1" hangingPunct="1">
              <a:defRPr/>
            </a:pPr>
            <a:r>
              <a:rPr lang="tr-TR" altLang="tr-TR" sz="2000" b="1" dirty="0" err="1">
                <a:cs typeface="Arial" panose="020B0604020202020204" pitchFamily="34" charset="0"/>
              </a:rPr>
              <a:t>Title</a:t>
            </a:r>
            <a:r>
              <a:rPr lang="tr-TR" altLang="tr-TR" sz="2000" b="1" dirty="0">
                <a:cs typeface="Arial" panose="020B0604020202020204" pitchFamily="34" charset="0"/>
              </a:rPr>
              <a:t>: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Identification</a:t>
            </a:r>
            <a:r>
              <a:rPr lang="tr-TR" altLang="tr-TR" sz="2000" i="1" u="sng" dirty="0">
                <a:solidFill>
                  <a:srgbClr val="C00000"/>
                </a:solidFill>
                <a:effectLst>
                  <a:outerShdw blurRad="38100" dist="38100" dir="2700000" algn="tl">
                    <a:srgbClr val="C0C0C0"/>
                  </a:outerShdw>
                </a:effectLst>
                <a:cs typeface="Arial" panose="020B0604020202020204" pitchFamily="34" charset="0"/>
              </a:rPr>
              <a:t> of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the</a:t>
            </a:r>
            <a:r>
              <a:rPr lang="tr-TR" altLang="tr-TR" sz="2000" i="1" u="sng" dirty="0">
                <a:solidFill>
                  <a:srgbClr val="C00000"/>
                </a:solidFill>
                <a:effectLst>
                  <a:outerShdw blurRad="38100" dist="38100" dir="2700000" algn="tl">
                    <a:srgbClr val="C0C0C0"/>
                  </a:outerShdw>
                </a:effectLst>
                <a:cs typeface="Arial" panose="020B0604020202020204" pitchFamily="34" charset="0"/>
              </a:rPr>
              <a:t> BoLA-DRB3 gene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Polymorphism</a:t>
            </a:r>
            <a:r>
              <a:rPr lang="tr-TR" altLang="tr-TR" sz="2000" i="1" u="sng" dirty="0">
                <a:solidFill>
                  <a:srgbClr val="C00000"/>
                </a:solidFill>
                <a:effectLst>
                  <a:outerShdw blurRad="38100" dist="38100" dir="2700000" algn="tl">
                    <a:srgbClr val="C0C0C0"/>
                  </a:outerShdw>
                </a:effectLst>
                <a:cs typeface="Arial" panose="020B0604020202020204" pitchFamily="34" charset="0"/>
              </a:rPr>
              <a:t> in ANATOLIAN BLACK CATTLE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by</a:t>
            </a:r>
            <a:r>
              <a:rPr lang="tr-TR" altLang="tr-TR" sz="2000" i="1" u="sng" dirty="0">
                <a:solidFill>
                  <a:srgbClr val="C00000"/>
                </a:solidFill>
                <a:effectLst>
                  <a:outerShdw blurRad="38100" dist="38100" dir="2700000" algn="tl">
                    <a:srgbClr val="C0C0C0"/>
                  </a:outerShdw>
                </a:effectLst>
                <a:cs typeface="Arial" panose="020B0604020202020204" pitchFamily="34" charset="0"/>
              </a:rPr>
              <a:t> PCR-RFLP</a:t>
            </a:r>
          </a:p>
          <a:p>
            <a:pPr eaLnBrk="1" hangingPunct="1">
              <a:defRPr/>
            </a:pPr>
            <a:r>
              <a:rPr lang="tr-TR" altLang="tr-TR" sz="2000" dirty="0">
                <a:cs typeface="Arial" panose="020B0604020202020204" pitchFamily="34" charset="0"/>
              </a:rPr>
              <a:t> </a:t>
            </a:r>
            <a:r>
              <a:rPr lang="tr-TR" altLang="tr-TR" sz="2000" b="1" dirty="0" err="1">
                <a:cs typeface="Arial" panose="020B0604020202020204" pitchFamily="34" charset="0"/>
              </a:rPr>
              <a:t>Supervisor</a:t>
            </a:r>
            <a:r>
              <a:rPr lang="tr-TR" altLang="tr-TR" sz="2000" b="1" dirty="0">
                <a:cs typeface="Arial" panose="020B0604020202020204" pitchFamily="34" charset="0"/>
              </a:rPr>
              <a:t>:</a:t>
            </a:r>
            <a:r>
              <a:rPr lang="tr-TR" altLang="tr-TR" sz="2000" dirty="0">
                <a:cs typeface="Arial" panose="020B0604020202020204" pitchFamily="34" charset="0"/>
              </a:rPr>
              <a:t> Prof. Dr. Okan ERTUĞRUL</a:t>
            </a:r>
          </a:p>
          <a:p>
            <a:pPr>
              <a:defRPr/>
            </a:pPr>
            <a:r>
              <a:rPr lang="tr-TR" altLang="tr-TR" sz="2000" b="1" dirty="0">
                <a:cs typeface="Arial" panose="020B0604020202020204" pitchFamily="34" charset="0"/>
              </a:rPr>
              <a:t> </a:t>
            </a:r>
            <a:r>
              <a:rPr lang="tr-TR" altLang="tr-TR" sz="2000" b="1" dirty="0" err="1">
                <a:cs typeface="Arial" panose="020B0604020202020204" pitchFamily="34" charset="0"/>
              </a:rPr>
              <a:t>Researcher</a:t>
            </a:r>
            <a:r>
              <a:rPr lang="tr-TR" altLang="tr-TR" sz="2000" b="1" dirty="0">
                <a:cs typeface="Arial" panose="020B0604020202020204" pitchFamily="34" charset="0"/>
              </a:rPr>
              <a:t>:</a:t>
            </a:r>
            <a:r>
              <a:rPr lang="tr-TR" altLang="tr-TR" sz="2000" dirty="0">
                <a:cs typeface="Arial" panose="020B0604020202020204" pitchFamily="34" charset="0"/>
              </a:rPr>
              <a:t>  Mustafa Yenal AKKURT</a:t>
            </a:r>
          </a:p>
          <a:p>
            <a:pPr eaLnBrk="1" hangingPunct="1">
              <a:defRPr/>
            </a:pPr>
            <a:r>
              <a:rPr lang="tr-TR" altLang="tr-TR" sz="2000" b="1" dirty="0">
                <a:cs typeface="Arial" panose="020B0604020202020204" pitchFamily="34" charset="0"/>
              </a:rPr>
              <a:t>BAP - 2009</a:t>
            </a:r>
          </a:p>
          <a:p>
            <a:pPr eaLnBrk="1" hangingPunct="1">
              <a:defRPr/>
            </a:pPr>
            <a:r>
              <a:rPr lang="tr-TR" altLang="tr-TR" sz="2000" b="1" dirty="0" err="1">
                <a:cs typeface="Arial" panose="020B0604020202020204" pitchFamily="34" charset="0"/>
              </a:rPr>
              <a:t>Title</a:t>
            </a:r>
            <a:r>
              <a:rPr lang="tr-TR" altLang="tr-TR" sz="2000" b="1" dirty="0">
                <a:cs typeface="Arial" panose="020B0604020202020204" pitchFamily="34" charset="0"/>
              </a:rPr>
              <a:t>: </a:t>
            </a:r>
            <a:r>
              <a:rPr lang="tr-TR" altLang="tr-TR" sz="2000" i="1" u="sng" dirty="0">
                <a:solidFill>
                  <a:srgbClr val="C00000"/>
                </a:solidFill>
                <a:effectLst>
                  <a:outerShdw blurRad="38100" dist="38100" dir="2700000" algn="tl">
                    <a:srgbClr val="C0C0C0"/>
                  </a:outerShdw>
                </a:effectLst>
                <a:cs typeface="Arial" panose="020B0604020202020204" pitchFamily="34" charset="0"/>
              </a:rPr>
              <a:t>DNA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sequencing</a:t>
            </a:r>
            <a:r>
              <a:rPr lang="tr-TR" altLang="tr-TR" sz="2000" i="1" u="sng" dirty="0">
                <a:solidFill>
                  <a:srgbClr val="C00000"/>
                </a:solidFill>
                <a:effectLst>
                  <a:outerShdw blurRad="38100" dist="38100" dir="2700000" algn="tl">
                    <a:srgbClr val="C0C0C0"/>
                  </a:outerShdw>
                </a:effectLst>
                <a:cs typeface="Arial" panose="020B0604020202020204" pitchFamily="34" charset="0"/>
              </a:rPr>
              <a:t> of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the</a:t>
            </a:r>
            <a:r>
              <a:rPr lang="tr-TR" altLang="tr-TR" sz="2000" i="1" u="sng" dirty="0">
                <a:solidFill>
                  <a:srgbClr val="C00000"/>
                </a:solidFill>
                <a:effectLst>
                  <a:outerShdw blurRad="38100" dist="38100" dir="2700000" algn="tl">
                    <a:srgbClr val="C0C0C0"/>
                  </a:outerShdw>
                </a:effectLst>
                <a:cs typeface="Arial" panose="020B0604020202020204" pitchFamily="34" charset="0"/>
              </a:rPr>
              <a:t> Melanocortin1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Receptor</a:t>
            </a:r>
            <a:r>
              <a:rPr lang="tr-TR" altLang="tr-TR" sz="2000" i="1" u="sng" dirty="0">
                <a:solidFill>
                  <a:srgbClr val="C00000"/>
                </a:solidFill>
                <a:effectLst>
                  <a:outerShdw blurRad="38100" dist="38100" dir="2700000" algn="tl">
                    <a:srgbClr val="C0C0C0"/>
                  </a:outerShdw>
                </a:effectLst>
                <a:cs typeface="Arial" panose="020B0604020202020204" pitchFamily="34" charset="0"/>
              </a:rPr>
              <a:t> Gene in KANGAL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Dog</a:t>
            </a:r>
            <a:r>
              <a:rPr lang="tr-TR" altLang="tr-TR" sz="2000" i="1" u="sng" dirty="0">
                <a:solidFill>
                  <a:srgbClr val="C00000"/>
                </a:solidFill>
                <a:effectLst>
                  <a:outerShdw blurRad="38100" dist="38100" dir="2700000" algn="tl">
                    <a:srgbClr val="C0C0C0"/>
                  </a:outerShdw>
                </a:effectLst>
                <a:cs typeface="Arial" panose="020B0604020202020204" pitchFamily="34" charset="0"/>
              </a:rPr>
              <a:t>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Breed</a:t>
            </a:r>
            <a:r>
              <a:rPr lang="tr-TR" altLang="tr-TR" sz="2000" i="1" u="sng" dirty="0">
                <a:solidFill>
                  <a:srgbClr val="C00000"/>
                </a:solidFill>
                <a:effectLst>
                  <a:outerShdw blurRad="38100" dist="38100" dir="2700000" algn="tl">
                    <a:srgbClr val="C0C0C0"/>
                  </a:outerShdw>
                </a:effectLst>
                <a:cs typeface="Arial" panose="020B0604020202020204" pitchFamily="34" charset="0"/>
              </a:rPr>
              <a:t>. </a:t>
            </a:r>
          </a:p>
          <a:p>
            <a:pPr eaLnBrk="1" hangingPunct="1">
              <a:defRPr/>
            </a:pPr>
            <a:r>
              <a:rPr lang="tr-TR" altLang="tr-TR" sz="2000" dirty="0">
                <a:cs typeface="Arial" panose="020B0604020202020204" pitchFamily="34" charset="0"/>
              </a:rPr>
              <a:t> </a:t>
            </a:r>
            <a:r>
              <a:rPr lang="tr-TR" altLang="tr-TR" sz="2000" b="1" dirty="0" err="1">
                <a:cs typeface="Arial" panose="020B0604020202020204" pitchFamily="34" charset="0"/>
              </a:rPr>
              <a:t>Supervisor</a:t>
            </a:r>
            <a:r>
              <a:rPr lang="tr-TR" altLang="tr-TR" sz="2000" b="1" dirty="0">
                <a:cs typeface="Arial" panose="020B0604020202020204" pitchFamily="34" charset="0"/>
              </a:rPr>
              <a:t> :  </a:t>
            </a:r>
            <a:r>
              <a:rPr lang="tr-TR" altLang="tr-TR" sz="2000" dirty="0">
                <a:cs typeface="Arial" panose="020B0604020202020204" pitchFamily="34" charset="0"/>
              </a:rPr>
              <a:t>Prof. Dr. Okan ERTUĞRUL</a:t>
            </a:r>
          </a:p>
          <a:p>
            <a:pPr eaLnBrk="1" hangingPunct="1">
              <a:defRPr/>
            </a:pPr>
            <a:r>
              <a:rPr lang="tr-TR" altLang="tr-TR" sz="2000" b="1" dirty="0">
                <a:cs typeface="Arial" panose="020B0604020202020204" pitchFamily="34" charset="0"/>
              </a:rPr>
              <a:t> </a:t>
            </a:r>
            <a:r>
              <a:rPr lang="tr-TR" altLang="tr-TR" sz="2000" b="1" dirty="0" err="1">
                <a:cs typeface="Arial" panose="020B0604020202020204" pitchFamily="34" charset="0"/>
              </a:rPr>
              <a:t>Researcher</a:t>
            </a:r>
            <a:r>
              <a:rPr lang="tr-TR" altLang="tr-TR" sz="2000" b="1" dirty="0">
                <a:cs typeface="Arial" panose="020B0604020202020204" pitchFamily="34" charset="0"/>
              </a:rPr>
              <a:t> : </a:t>
            </a:r>
            <a:r>
              <a:rPr lang="tr-TR" altLang="tr-TR" sz="2000" dirty="0">
                <a:cs typeface="Arial" panose="020B0604020202020204" pitchFamily="34" charset="0"/>
              </a:rPr>
              <a:t>Ahmet YURTSEVEN </a:t>
            </a:r>
          </a:p>
          <a:p>
            <a:pPr>
              <a:defRPr/>
            </a:pPr>
            <a:r>
              <a:rPr lang="tr-TR" altLang="tr-TR" sz="2000" b="1" dirty="0">
                <a:cs typeface="Arial" panose="020B0604020202020204" pitchFamily="34" charset="0"/>
              </a:rPr>
              <a:t>TUBİTAK -2209 – 2021 Grant </a:t>
            </a:r>
            <a:r>
              <a:rPr lang="tr-TR" altLang="tr-TR" sz="2000" b="1" dirty="0" err="1">
                <a:cs typeface="Arial" panose="020B0604020202020204" pitchFamily="34" charset="0"/>
              </a:rPr>
              <a:t>application</a:t>
            </a:r>
            <a:r>
              <a:rPr lang="tr-TR" altLang="tr-TR" sz="2000" b="1" dirty="0">
                <a:cs typeface="Arial" panose="020B0604020202020204" pitchFamily="34" charset="0"/>
              </a:rPr>
              <a:t> </a:t>
            </a:r>
            <a:r>
              <a:rPr lang="tr-TR" altLang="tr-TR" sz="2000" b="1" dirty="0" err="1">
                <a:cs typeface="Arial" panose="020B0604020202020204" pitchFamily="34" charset="0"/>
              </a:rPr>
              <a:t>submitted</a:t>
            </a:r>
            <a:endParaRPr lang="tr-TR" altLang="tr-TR" sz="2000" b="1" dirty="0">
              <a:cs typeface="Arial" panose="020B0604020202020204" pitchFamily="34" charset="0"/>
            </a:endParaRPr>
          </a:p>
          <a:p>
            <a:pPr>
              <a:defRPr/>
            </a:pPr>
            <a:r>
              <a:rPr lang="tr-TR" altLang="tr-TR" sz="2000" b="1" dirty="0" err="1">
                <a:cs typeface="Arial" panose="020B0604020202020204" pitchFamily="34" charset="0"/>
              </a:rPr>
              <a:t>Title</a:t>
            </a:r>
            <a:r>
              <a:rPr lang="tr-TR" altLang="tr-TR" sz="2000" b="1" dirty="0">
                <a:cs typeface="Arial" panose="020B0604020202020204" pitchFamily="34" charset="0"/>
              </a:rPr>
              <a:t>: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Genome</a:t>
            </a:r>
            <a:r>
              <a:rPr lang="tr-TR" altLang="tr-TR" sz="2000" i="1" u="sng" dirty="0">
                <a:solidFill>
                  <a:srgbClr val="C00000"/>
                </a:solidFill>
                <a:effectLst>
                  <a:outerShdw blurRad="38100" dist="38100" dir="2700000" algn="tl">
                    <a:srgbClr val="C0C0C0"/>
                  </a:outerShdw>
                </a:effectLst>
                <a:cs typeface="Arial" panose="020B0604020202020204" pitchFamily="34" charset="0"/>
              </a:rPr>
              <a:t>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Wide</a:t>
            </a:r>
            <a:r>
              <a:rPr lang="tr-TR" altLang="tr-TR" sz="2000" i="1" u="sng" dirty="0">
                <a:solidFill>
                  <a:srgbClr val="C00000"/>
                </a:solidFill>
                <a:effectLst>
                  <a:outerShdw blurRad="38100" dist="38100" dir="2700000" algn="tl">
                    <a:srgbClr val="C0C0C0"/>
                  </a:outerShdw>
                </a:effectLst>
                <a:cs typeface="Arial" panose="020B0604020202020204" pitchFamily="34" charset="0"/>
              </a:rPr>
              <a:t> Analysis of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the</a:t>
            </a:r>
            <a:r>
              <a:rPr lang="tr-TR" altLang="tr-TR" sz="2000" i="1" u="sng" dirty="0">
                <a:solidFill>
                  <a:srgbClr val="C00000"/>
                </a:solidFill>
                <a:effectLst>
                  <a:outerShdw blurRad="38100" dist="38100" dir="2700000" algn="tl">
                    <a:srgbClr val="C0C0C0"/>
                  </a:outerShdw>
                </a:effectLst>
                <a:cs typeface="Arial" panose="020B0604020202020204" pitchFamily="34" charset="0"/>
              </a:rPr>
              <a:t>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Calf</a:t>
            </a:r>
            <a:r>
              <a:rPr lang="tr-TR" altLang="tr-TR" sz="2000" i="1" u="sng" dirty="0">
                <a:solidFill>
                  <a:srgbClr val="C00000"/>
                </a:solidFill>
                <a:effectLst>
                  <a:outerShdw blurRad="38100" dist="38100" dir="2700000" algn="tl">
                    <a:srgbClr val="C0C0C0"/>
                  </a:outerShdw>
                </a:effectLst>
                <a:cs typeface="Arial" panose="020B0604020202020204" pitchFamily="34" charset="0"/>
              </a:rPr>
              <a:t>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with</a:t>
            </a:r>
            <a:r>
              <a:rPr lang="tr-TR" altLang="tr-TR" sz="2000" i="1" u="sng" dirty="0">
                <a:solidFill>
                  <a:srgbClr val="C00000"/>
                </a:solidFill>
                <a:effectLst>
                  <a:outerShdw blurRad="38100" dist="38100" dir="2700000" algn="tl">
                    <a:srgbClr val="C0C0C0"/>
                  </a:outerShdw>
                </a:effectLst>
                <a:cs typeface="Arial" panose="020B0604020202020204" pitchFamily="34" charset="0"/>
              </a:rPr>
              <a:t>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Complex</a:t>
            </a:r>
            <a:r>
              <a:rPr lang="tr-TR" altLang="tr-TR" sz="2000" i="1" u="sng" dirty="0">
                <a:solidFill>
                  <a:srgbClr val="C00000"/>
                </a:solidFill>
                <a:effectLst>
                  <a:outerShdw blurRad="38100" dist="38100" dir="2700000" algn="tl">
                    <a:srgbClr val="C0C0C0"/>
                  </a:outerShdw>
                </a:effectLst>
                <a:cs typeface="Arial" panose="020B0604020202020204" pitchFamily="34" charset="0"/>
              </a:rPr>
              <a:t>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Vertebral</a:t>
            </a:r>
            <a:r>
              <a:rPr lang="tr-TR" altLang="tr-TR" sz="2000" i="1" u="sng" dirty="0">
                <a:solidFill>
                  <a:srgbClr val="C00000"/>
                </a:solidFill>
                <a:effectLst>
                  <a:outerShdw blurRad="38100" dist="38100" dir="2700000" algn="tl">
                    <a:srgbClr val="C0C0C0"/>
                  </a:outerShdw>
                </a:effectLst>
                <a:cs typeface="Arial" panose="020B0604020202020204" pitchFamily="34" charset="0"/>
              </a:rPr>
              <a:t> </a:t>
            </a:r>
            <a:r>
              <a:rPr lang="tr-TR" altLang="tr-TR" sz="2000" i="1" u="sng" dirty="0" err="1">
                <a:solidFill>
                  <a:srgbClr val="C00000"/>
                </a:solidFill>
                <a:effectLst>
                  <a:outerShdw blurRad="38100" dist="38100" dir="2700000" algn="tl">
                    <a:srgbClr val="C0C0C0"/>
                  </a:outerShdw>
                </a:effectLst>
                <a:cs typeface="Arial" panose="020B0604020202020204" pitchFamily="34" charset="0"/>
              </a:rPr>
              <a:t>Malformation</a:t>
            </a:r>
            <a:endParaRPr lang="tr-TR" altLang="tr-TR" sz="2000" i="1" u="sng" dirty="0">
              <a:solidFill>
                <a:srgbClr val="C00000"/>
              </a:solidFill>
              <a:effectLst>
                <a:outerShdw blurRad="38100" dist="38100" dir="2700000" algn="tl">
                  <a:srgbClr val="C0C0C0"/>
                </a:outerShdw>
              </a:effectLst>
              <a:cs typeface="Arial" panose="020B0604020202020204" pitchFamily="34" charset="0"/>
            </a:endParaRPr>
          </a:p>
          <a:p>
            <a:pPr>
              <a:defRPr/>
            </a:pPr>
            <a:r>
              <a:rPr lang="tr-TR" altLang="tr-TR" sz="2000" b="1" dirty="0" err="1">
                <a:cs typeface="Arial" panose="020B0604020202020204" pitchFamily="34" charset="0"/>
              </a:rPr>
              <a:t>Supervisor</a:t>
            </a:r>
            <a:r>
              <a:rPr lang="tr-TR" altLang="tr-TR" sz="2000" b="1" dirty="0">
                <a:cs typeface="Arial" panose="020B0604020202020204" pitchFamily="34" charset="0"/>
              </a:rPr>
              <a:t>:</a:t>
            </a:r>
            <a:r>
              <a:rPr lang="tr-TR" altLang="tr-TR" sz="2000" dirty="0">
                <a:cs typeface="Arial" panose="020B0604020202020204" pitchFamily="34" charset="0"/>
              </a:rPr>
              <a:t> </a:t>
            </a:r>
            <a:r>
              <a:rPr lang="tr-TR" altLang="tr-TR" sz="2000" dirty="0" err="1">
                <a:cs typeface="Arial" panose="020B0604020202020204" pitchFamily="34" charset="0"/>
              </a:rPr>
              <a:t>Assist</a:t>
            </a:r>
            <a:r>
              <a:rPr lang="tr-TR" altLang="tr-TR" sz="2000" dirty="0">
                <a:cs typeface="Arial" panose="020B0604020202020204" pitchFamily="34" charset="0"/>
              </a:rPr>
              <a:t>. Prof. Dr. Nüket BİLGEN</a:t>
            </a:r>
          </a:p>
          <a:p>
            <a:pPr>
              <a:defRPr/>
            </a:pPr>
            <a:r>
              <a:rPr lang="tr-TR" altLang="tr-TR" sz="2000" b="1" dirty="0">
                <a:cs typeface="Arial" panose="020B0604020202020204" pitchFamily="34" charset="0"/>
              </a:rPr>
              <a:t> </a:t>
            </a:r>
            <a:r>
              <a:rPr lang="tr-TR" altLang="tr-TR" sz="2000" b="1" dirty="0" err="1">
                <a:cs typeface="Arial" panose="020B0604020202020204" pitchFamily="34" charset="0"/>
              </a:rPr>
              <a:t>Researcher</a:t>
            </a:r>
            <a:r>
              <a:rPr lang="tr-TR" altLang="tr-TR" sz="2000" b="1" dirty="0">
                <a:cs typeface="Arial" panose="020B0604020202020204" pitchFamily="34" charset="0"/>
              </a:rPr>
              <a:t>:</a:t>
            </a:r>
            <a:r>
              <a:rPr lang="tr-TR" altLang="tr-TR" sz="2000" dirty="0">
                <a:cs typeface="Arial" panose="020B0604020202020204" pitchFamily="34" charset="0"/>
              </a:rPr>
              <a:t>  Bilge TABAK </a:t>
            </a:r>
            <a:r>
              <a:rPr lang="tr-TR" altLang="tr-TR" sz="2000" dirty="0" err="1">
                <a:cs typeface="Arial" panose="020B0604020202020204" pitchFamily="34" charset="0"/>
              </a:rPr>
              <a:t>and</a:t>
            </a:r>
            <a:r>
              <a:rPr lang="tr-TR" altLang="tr-TR" sz="2000" dirty="0">
                <a:cs typeface="Arial" panose="020B0604020202020204" pitchFamily="34" charset="0"/>
              </a:rPr>
              <a:t> Manolya </a:t>
            </a:r>
            <a:r>
              <a:rPr lang="tr-TR" altLang="tr-TR" sz="2000" dirty="0" err="1">
                <a:cs typeface="Arial" panose="020B0604020202020204" pitchFamily="34" charset="0"/>
              </a:rPr>
              <a:t>Bekleviç</a:t>
            </a:r>
            <a:endParaRPr lang="tr-TR" altLang="tr-TR" sz="2000" dirty="0">
              <a:cs typeface="Arial" panose="020B0604020202020204" pitchFamily="34" charset="0"/>
            </a:endParaRPr>
          </a:p>
          <a:p>
            <a:pPr>
              <a:defRPr/>
            </a:pPr>
            <a:endParaRPr lang="tr-TR" altLang="tr-TR" sz="2000" b="1" dirty="0">
              <a:cs typeface="Arial" panose="020B0604020202020204" pitchFamily="34" charset="0"/>
            </a:endParaRPr>
          </a:p>
          <a:p>
            <a:pPr eaLnBrk="1" hangingPunct="1">
              <a:defRPr/>
            </a:pPr>
            <a:endParaRPr lang="tr-TR" altLang="tr-TR" sz="2000" dirty="0">
              <a:cs typeface="Arial" panose="020B0604020202020204" pitchFamily="34" charset="0"/>
            </a:endParaRPr>
          </a:p>
          <a:p>
            <a:pPr eaLnBrk="1" hangingPunct="1">
              <a:defRPr/>
            </a:pPr>
            <a:endParaRPr lang="tr-TR" altLang="tr-TR" sz="2000" dirty="0">
              <a:cs typeface="Arial" panose="020B0604020202020204" pitchFamily="34" charset="0"/>
            </a:endParaRPr>
          </a:p>
          <a:p>
            <a:pPr eaLnBrk="1" hangingPunct="1">
              <a:defRPr/>
            </a:pPr>
            <a:endParaRPr lang="tr-TR" altLang="tr-TR" sz="2000" dirty="0">
              <a:cs typeface="Arial" panose="020B0604020202020204" pitchFamily="34" charset="0"/>
              <a:sym typeface="Wingdings" panose="05000000000000000000" pitchFamily="2" charset="2"/>
            </a:endParaRPr>
          </a:p>
          <a:p>
            <a:pPr eaLnBrk="1" hangingPunct="1">
              <a:defRPr/>
            </a:pPr>
            <a:endParaRPr lang="tr-TR" altLang="tr-TR" sz="2000" dirty="0">
              <a:cs typeface="Arial" panose="020B0604020202020204" pitchFamily="34" charset="0"/>
              <a:sym typeface="Wingdings" panose="05000000000000000000" pitchFamily="2" charset="2"/>
            </a:endParaRPr>
          </a:p>
          <a:p>
            <a:pPr eaLnBrk="1" hangingPunct="1">
              <a:defRPr/>
            </a:pPr>
            <a:endParaRPr lang="tr-TR" altLang="tr-TR" sz="2000" dirty="0">
              <a:cs typeface="Arial" panose="020B0604020202020204" pitchFamily="34" charset="0"/>
              <a:sym typeface="Wingdings" panose="05000000000000000000" pitchFamily="2" charset="2"/>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307764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3">
                                            <p:txEl>
                                              <p:pRg st="11" end="11"/>
                                            </p:txEl>
                                          </p:spTgt>
                                        </p:tgtEl>
                                        <p:attrNameLst>
                                          <p:attrName>style.color</p:attrName>
                                        </p:attrNameLst>
                                      </p:cBhvr>
                                      <p:to>
                                        <a:schemeClr val="accent2"/>
                                      </p:to>
                                    </p:animClr>
                                    <p:animClr clrSpc="rgb" dir="cw">
                                      <p:cBhvr>
                                        <p:cTn id="7" dur="1500" accel="50000" autoRev="1" fill="hold" tmFilter="0, 0; .33333, 1; 1, 1">
                                          <p:stCondLst>
                                            <p:cond delay="0"/>
                                          </p:stCondLst>
                                        </p:cTn>
                                        <p:tgtEl>
                                          <p:spTgt spid="3">
                                            <p:txEl>
                                              <p:pRg st="11" end="11"/>
                                            </p:txEl>
                                          </p:spTgt>
                                        </p:tgtEl>
                                        <p:attrNameLst>
                                          <p:attrName>fillcolor</p:attrName>
                                        </p:attrNameLst>
                                      </p:cBhvr>
                                      <p:to>
                                        <a:schemeClr val="accent2"/>
                                      </p:to>
                                    </p:animClr>
                                    <p:set>
                                      <p:cBhvr>
                                        <p:cTn id="8" dur="3000" fill="hold"/>
                                        <p:tgtEl>
                                          <p:spTgt spid="3">
                                            <p:txEl>
                                              <p:pRg st="11" end="11"/>
                                            </p:txEl>
                                          </p:spTgt>
                                        </p:tgtEl>
                                        <p:attrNameLst>
                                          <p:attrName>fill.type</p:attrName>
                                        </p:attrNameLst>
                                      </p:cBhvr>
                                      <p:to>
                                        <p:strVal val="solid"/>
                                      </p:to>
                                    </p:set>
                                    <p:set>
                                      <p:cBhvr>
                                        <p:cTn id="9" dur="3000" fill="hold"/>
                                        <p:tgtEl>
                                          <p:spTgt spid="3">
                                            <p:txEl>
                                              <p:pRg st="11" end="11"/>
                                            </p:txEl>
                                          </p:spTgt>
                                        </p:tgtEl>
                                        <p:attrNameLst>
                                          <p:attrName>fill.on</p:attrName>
                                        </p:attrNameLst>
                                      </p:cBhvr>
                                      <p:to>
                                        <p:strVal val="true"/>
                                      </p:to>
                                    </p:set>
                                    <p:animScale>
                                      <p:cBhvr>
                                        <p:cTn id="10" dur="1500" accel="50000" autoRev="1" fill="hold" tmFilter="0, 0; .33333, 1; 1, 1">
                                          <p:stCondLst>
                                            <p:cond delay="0"/>
                                          </p:stCondLst>
                                        </p:cTn>
                                        <p:tgtEl>
                                          <p:spTgt spid="3">
                                            <p:txEl>
                                              <p:pRg st="11" end="11"/>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2480</TotalTime>
  <Words>2025</Words>
  <Application>Microsoft Office PowerPoint</Application>
  <PresentationFormat>Widescreen</PresentationFormat>
  <Paragraphs>238</Paragraphs>
  <Slides>29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Narrow</vt:lpstr>
      <vt:lpstr>Bodoni MT Black</vt:lpstr>
      <vt:lpstr>Calibri</vt:lpstr>
      <vt:lpstr>Garamond</vt:lpstr>
      <vt:lpstr>Gill Sans MT</vt:lpstr>
      <vt:lpstr>Wingdings</vt:lpstr>
      <vt:lpstr>Parcel</vt:lpstr>
      <vt:lpstr>GENETICS VME205</vt:lpstr>
      <vt:lpstr>PowerPoint Presentation</vt:lpstr>
      <vt:lpstr>Lecture content</vt:lpstr>
      <vt:lpstr>Lecture content</vt:lpstr>
      <vt:lpstr>PowerPoint Presentation</vt:lpstr>
      <vt:lpstr>PowerPoint Presentation</vt:lpstr>
      <vt:lpstr>PowerPoint Presentation</vt:lpstr>
      <vt:lpstr>PowerPoint Presentation</vt:lpstr>
      <vt:lpstr>PowerPoint Presentation</vt:lpstr>
      <vt:lpstr>We wIll begIn thIs course wIth a quIck questOon: What Is GenetIcs?</vt:lpstr>
      <vt:lpstr>People have known about inheritance for a long time…</vt:lpstr>
      <vt:lpstr>Ancıent theorıes</vt:lpstr>
      <vt:lpstr>preformatıon theory</vt:lpstr>
      <vt:lpstr>GARDEN theorY</vt:lpstr>
      <vt:lpstr>BLENDING THEORY</vt:lpstr>
      <vt:lpstr>Pangenesis theory  Every part of the body contribute to egg or sperm.</vt:lpstr>
      <vt:lpstr>Acquired characters inheritance  Lamarckism (Jean Baptiste Lamarck)</vt:lpstr>
      <vt:lpstr>PowerPoint Presentation</vt:lpstr>
      <vt:lpstr>PowerPoint Presentation</vt:lpstr>
      <vt:lpstr>1800’s mIlestones</vt:lpstr>
      <vt:lpstr>20th Century’s mIlestones</vt:lpstr>
      <vt:lpstr>20th Century’s mIlestones</vt:lpstr>
      <vt:lpstr>James Watson and Francis Crick</vt:lpstr>
      <vt:lpstr>RosalinD Franklın, James Watson and Francis Crick</vt:lpstr>
      <vt:lpstr>PowerPoint Presentation</vt:lpstr>
      <vt:lpstr>2001: Fırst Draft Sequence of the entire human genome is announced. </vt:lpstr>
      <vt:lpstr>Human genome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VME205</dc:title>
  <dc:creator>Nuket.Bilgen</dc:creator>
  <cp:lastModifiedBy>Furkan KUTLU</cp:lastModifiedBy>
  <cp:revision>37</cp:revision>
  <dcterms:created xsi:type="dcterms:W3CDTF">2020-09-19T16:51:41Z</dcterms:created>
  <dcterms:modified xsi:type="dcterms:W3CDTF">2021-11-09T10:09:26Z</dcterms:modified>
</cp:coreProperties>
</file>