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06" r:id="rId2"/>
    <p:sldId id="329" r:id="rId3"/>
    <p:sldId id="307" r:id="rId4"/>
    <p:sldId id="308" r:id="rId5"/>
    <p:sldId id="317" r:id="rId6"/>
    <p:sldId id="318" r:id="rId7"/>
    <p:sldId id="319" r:id="rId8"/>
    <p:sldId id="337" r:id="rId9"/>
    <p:sldId id="327" r:id="rId10"/>
    <p:sldId id="320" r:id="rId11"/>
    <p:sldId id="321" r:id="rId12"/>
    <p:sldId id="325" r:id="rId13"/>
    <p:sldId id="330" r:id="rId14"/>
    <p:sldId id="326" r:id="rId15"/>
    <p:sldId id="333" r:id="rId16"/>
    <p:sldId id="309" r:id="rId17"/>
    <p:sldId id="310" r:id="rId18"/>
    <p:sldId id="311" r:id="rId19"/>
    <p:sldId id="312" r:id="rId20"/>
    <p:sldId id="313" r:id="rId21"/>
    <p:sldId id="314" r:id="rId22"/>
    <p:sldId id="33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408"/>
  </p:normalViewPr>
  <p:slideViewPr>
    <p:cSldViewPr snapToGrid="0" snapToObjects="1">
      <p:cViewPr varScale="1">
        <p:scale>
          <a:sx n="73" d="100"/>
          <a:sy n="73" d="100"/>
        </p:scale>
        <p:origin x="1042" y="62"/>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EEB96-FFA6-5346-83A1-20E70AEF70B8}" type="datetimeFigureOut">
              <a:rPr lang="tr-TR" smtClean="0"/>
              <a:t>9.11.2021</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C3E08-AEF0-7541-8076-C67B0243192B}" type="slidenum">
              <a:rPr lang="tr-TR" smtClean="0"/>
              <a:t>‹#›</a:t>
            </a:fld>
            <a:endParaRPr lang="tr-TR"/>
          </a:p>
        </p:txBody>
      </p:sp>
    </p:spTree>
    <p:extLst>
      <p:ext uri="{BB962C8B-B14F-4D97-AF65-F5344CB8AC3E}">
        <p14:creationId xmlns:p14="http://schemas.microsoft.com/office/powerpoint/2010/main" val="3118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841C706-F901-4741-9611-B885B1563C49}" type="slidenum">
              <a:rPr lang="tr-TR" smtClean="0"/>
              <a:t>2</a:t>
            </a:fld>
            <a:endParaRPr lang="tr-TR"/>
          </a:p>
        </p:txBody>
      </p:sp>
    </p:spTree>
    <p:extLst>
      <p:ext uri="{BB962C8B-B14F-4D97-AF65-F5344CB8AC3E}">
        <p14:creationId xmlns:p14="http://schemas.microsoft.com/office/powerpoint/2010/main" val="85579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5</a:t>
            </a:fld>
            <a:endParaRPr lang="tr-TR"/>
          </a:p>
        </p:txBody>
      </p:sp>
    </p:spTree>
    <p:extLst>
      <p:ext uri="{BB962C8B-B14F-4D97-AF65-F5344CB8AC3E}">
        <p14:creationId xmlns:p14="http://schemas.microsoft.com/office/powerpoint/2010/main" val="165284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C3E08-AEF0-7541-8076-C67B0243192B}" type="slidenum">
              <a:rPr lang="tr-TR" smtClean="0"/>
              <a:t>7</a:t>
            </a:fld>
            <a:endParaRPr lang="tr-TR"/>
          </a:p>
        </p:txBody>
      </p:sp>
    </p:spTree>
    <p:extLst>
      <p:ext uri="{BB962C8B-B14F-4D97-AF65-F5344CB8AC3E}">
        <p14:creationId xmlns:p14="http://schemas.microsoft.com/office/powerpoint/2010/main" val="212305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the branch of genetics based on visible results of reproductive acts.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the oldest discipline in the field of genetics, going back to the experiments on </a:t>
            </a:r>
            <a:r>
              <a:rPr lang="en-US" dirty="0" err="1"/>
              <a:t>Mendelian</a:t>
            </a:r>
            <a:r>
              <a:rPr lang="en-US" dirty="0"/>
              <a:t> inheritance by </a:t>
            </a:r>
            <a:r>
              <a:rPr lang="en-US" dirty="0" err="1"/>
              <a:t>Gregor</a:t>
            </a:r>
            <a:r>
              <a:rPr lang="en-US" dirty="0"/>
              <a:t> Mendel who made it possible to identify the basic mechanisms of heredity.</a:t>
            </a:r>
          </a:p>
          <a:p>
            <a:r>
              <a:rPr lang="en-US" dirty="0"/>
              <a:t>We call</a:t>
            </a:r>
            <a:r>
              <a:rPr lang="en-US" baseline="0" dirty="0"/>
              <a:t> them Mendel’s law and we will discuss them in next lecture.</a:t>
            </a:r>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16</a:t>
            </a:fld>
            <a:endParaRPr lang="tr-TR"/>
          </a:p>
        </p:txBody>
      </p:sp>
    </p:spTree>
    <p:extLst>
      <p:ext uri="{BB962C8B-B14F-4D97-AF65-F5344CB8AC3E}">
        <p14:creationId xmlns:p14="http://schemas.microsoft.com/office/powerpoint/2010/main" val="297279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Molecular genetics is the field of biology that studies the structure and function of genes at a molecular level and thus employs methods of both molecular biology and genetics. The study of chromosomes and gene expression of an organism can give insight into heredity, genetic variation, and mutations.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17</a:t>
            </a:fld>
            <a:endParaRPr lang="tr-TR"/>
          </a:p>
        </p:txBody>
      </p:sp>
    </p:spTree>
    <p:extLst>
      <p:ext uri="{BB962C8B-B14F-4D97-AF65-F5344CB8AC3E}">
        <p14:creationId xmlns:p14="http://schemas.microsoft.com/office/powerpoint/2010/main" val="377514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1C706-F901-4741-9611-B885B1563C49}" type="slidenum">
              <a:rPr lang="tr-TR" smtClean="0"/>
              <a:t>18</a:t>
            </a:fld>
            <a:endParaRPr lang="tr-TR"/>
          </a:p>
        </p:txBody>
      </p:sp>
    </p:spTree>
    <p:extLst>
      <p:ext uri="{BB962C8B-B14F-4D97-AF65-F5344CB8AC3E}">
        <p14:creationId xmlns:p14="http://schemas.microsoft.com/office/powerpoint/2010/main" val="418337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97FB107-3B64-5445-B0ED-8BC455C2DFF1}" type="datetimeFigureOut">
              <a:rPr lang="tr-TR" smtClean="0"/>
              <a:t>9.11.2021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DA982AA-B3E9-E64F-AE2F-87A34F2279B4}" type="slidenum">
              <a:rPr lang="tr-TR" smtClean="0"/>
              <a:t>‹#›</a:t>
            </a:fld>
            <a:endParaRPr lang="tr-TR"/>
          </a:p>
        </p:txBody>
      </p:sp>
    </p:spTree>
    <p:extLst>
      <p:ext uri="{BB962C8B-B14F-4D97-AF65-F5344CB8AC3E}">
        <p14:creationId xmlns:p14="http://schemas.microsoft.com/office/powerpoint/2010/main" val="41131260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FB107-3B64-5445-B0ED-8BC455C2DFF1}" type="datetimeFigureOut">
              <a:rPr lang="tr-TR" smtClean="0"/>
              <a:t>9.11.2021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A982AA-B3E9-E64F-AE2F-87A34F2279B4}" type="slidenum">
              <a:rPr lang="tr-TR" smtClean="0"/>
              <a:t>‹#›</a:t>
            </a:fld>
            <a:endParaRPr lang="tr-TR"/>
          </a:p>
        </p:txBody>
      </p:sp>
    </p:spTree>
    <p:extLst>
      <p:ext uri="{BB962C8B-B14F-4D97-AF65-F5344CB8AC3E}">
        <p14:creationId xmlns:p14="http://schemas.microsoft.com/office/powerpoint/2010/main" val="296966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FB107-3B64-5445-B0ED-8BC455C2DFF1}" type="datetimeFigureOut">
              <a:rPr lang="tr-TR" smtClean="0"/>
              <a:t>9.11.2021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A982AA-B3E9-E64F-AE2F-87A34F2279B4}" type="slidenum">
              <a:rPr lang="tr-TR" smtClean="0"/>
              <a:t>‹#›</a:t>
            </a:fld>
            <a:endParaRPr lang="tr-TR"/>
          </a:p>
        </p:txBody>
      </p:sp>
    </p:spTree>
    <p:extLst>
      <p:ext uri="{BB962C8B-B14F-4D97-AF65-F5344CB8AC3E}">
        <p14:creationId xmlns:p14="http://schemas.microsoft.com/office/powerpoint/2010/main" val="402120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7FB107-3B64-5445-B0ED-8BC455C2DFF1}" type="datetimeFigureOut">
              <a:rPr lang="tr-TR" smtClean="0"/>
              <a:t>9.11.2021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DA982AA-B3E9-E64F-AE2F-87A34F2279B4}" type="slidenum">
              <a:rPr lang="tr-TR" smtClean="0"/>
              <a:t>‹#›</a:t>
            </a:fld>
            <a:endParaRPr lang="tr-TR"/>
          </a:p>
        </p:txBody>
      </p:sp>
    </p:spTree>
    <p:extLst>
      <p:ext uri="{BB962C8B-B14F-4D97-AF65-F5344CB8AC3E}">
        <p14:creationId xmlns:p14="http://schemas.microsoft.com/office/powerpoint/2010/main" val="217648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97FB107-3B64-5445-B0ED-8BC455C2DFF1}" type="datetimeFigureOut">
              <a:rPr lang="tr-TR" smtClean="0"/>
              <a:t>9.11.2021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DA982AA-B3E9-E64F-AE2F-87A34F2279B4}" type="slidenum">
              <a:rPr lang="tr-TR" smtClean="0"/>
              <a:t>‹#›</a:t>
            </a:fld>
            <a:endParaRPr lang="tr-TR"/>
          </a:p>
        </p:txBody>
      </p:sp>
    </p:spTree>
    <p:extLst>
      <p:ext uri="{BB962C8B-B14F-4D97-AF65-F5344CB8AC3E}">
        <p14:creationId xmlns:p14="http://schemas.microsoft.com/office/powerpoint/2010/main" val="13249035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97FB107-3B64-5445-B0ED-8BC455C2DFF1}" type="datetimeFigureOut">
              <a:rPr lang="tr-TR" smtClean="0"/>
              <a:t>9.11.2021</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4DA982AA-B3E9-E64F-AE2F-87A34F2279B4}" type="slidenum">
              <a:rPr lang="tr-TR" smtClean="0"/>
              <a:t>‹#›</a:t>
            </a:fld>
            <a:endParaRPr lang="tr-TR"/>
          </a:p>
        </p:txBody>
      </p:sp>
    </p:spTree>
    <p:extLst>
      <p:ext uri="{BB962C8B-B14F-4D97-AF65-F5344CB8AC3E}">
        <p14:creationId xmlns:p14="http://schemas.microsoft.com/office/powerpoint/2010/main" val="390779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97FB107-3B64-5445-B0ED-8BC455C2DFF1}" type="datetimeFigureOut">
              <a:rPr lang="tr-TR" smtClean="0"/>
              <a:t>9.11.2021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DA982AA-B3E9-E64F-AE2F-87A34F2279B4}" type="slidenum">
              <a:rPr lang="tr-TR" smtClean="0"/>
              <a:t>‹#›</a:t>
            </a:fld>
            <a:endParaRPr lang="tr-T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8221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7FB107-3B64-5445-B0ED-8BC455C2DFF1}" type="datetimeFigureOut">
              <a:rPr lang="tr-TR" smtClean="0"/>
              <a:t>9.11.2021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DA982AA-B3E9-E64F-AE2F-87A34F2279B4}" type="slidenum">
              <a:rPr lang="tr-TR" smtClean="0"/>
              <a:t>‹#›</a:t>
            </a:fld>
            <a:endParaRPr lang="tr-TR"/>
          </a:p>
        </p:txBody>
      </p:sp>
    </p:spTree>
    <p:extLst>
      <p:ext uri="{BB962C8B-B14F-4D97-AF65-F5344CB8AC3E}">
        <p14:creationId xmlns:p14="http://schemas.microsoft.com/office/powerpoint/2010/main" val="156639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FB107-3B64-5445-B0ED-8BC455C2DFF1}" type="datetimeFigureOut">
              <a:rPr lang="tr-TR" smtClean="0"/>
              <a:t>9.11.2021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DA982AA-B3E9-E64F-AE2F-87A34F2279B4}" type="slidenum">
              <a:rPr lang="tr-TR" smtClean="0"/>
              <a:t>‹#›</a:t>
            </a:fld>
            <a:endParaRPr lang="tr-TR"/>
          </a:p>
        </p:txBody>
      </p:sp>
    </p:spTree>
    <p:extLst>
      <p:ext uri="{BB962C8B-B14F-4D97-AF65-F5344CB8AC3E}">
        <p14:creationId xmlns:p14="http://schemas.microsoft.com/office/powerpoint/2010/main" val="1501849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97FB107-3B64-5445-B0ED-8BC455C2DFF1}" type="datetimeFigureOut">
              <a:rPr lang="tr-TR" smtClean="0"/>
              <a:t>9.11.2021</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4DA982AA-B3E9-E64F-AE2F-87A34F2279B4}" type="slidenum">
              <a:rPr lang="tr-TR" smtClean="0"/>
              <a:t>‹#›</a:t>
            </a:fld>
            <a:endParaRPr lang="tr-TR"/>
          </a:p>
        </p:txBody>
      </p:sp>
    </p:spTree>
    <p:extLst>
      <p:ext uri="{BB962C8B-B14F-4D97-AF65-F5344CB8AC3E}">
        <p14:creationId xmlns:p14="http://schemas.microsoft.com/office/powerpoint/2010/main" val="72619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97FB107-3B64-5445-B0ED-8BC455C2DFF1}" type="datetimeFigureOut">
              <a:rPr lang="tr-TR" smtClean="0"/>
              <a:t>9.11.2021</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4DA982AA-B3E9-E64F-AE2F-87A34F2279B4}" type="slidenum">
              <a:rPr lang="tr-TR" smtClean="0"/>
              <a:t>‹#›</a:t>
            </a:fld>
            <a:endParaRPr lang="tr-TR"/>
          </a:p>
        </p:txBody>
      </p:sp>
    </p:spTree>
    <p:extLst>
      <p:ext uri="{BB962C8B-B14F-4D97-AF65-F5344CB8AC3E}">
        <p14:creationId xmlns:p14="http://schemas.microsoft.com/office/powerpoint/2010/main" val="11864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97FB107-3B64-5445-B0ED-8BC455C2DFF1}" type="datetimeFigureOut">
              <a:rPr lang="tr-TR" smtClean="0"/>
              <a:t>9.11.2021</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DA982AA-B3E9-E64F-AE2F-87A34F2279B4}" type="slidenum">
              <a:rPr lang="tr-TR" smtClean="0"/>
              <a:t>‹#›</a:t>
            </a:fld>
            <a:endParaRPr lang="tr-TR"/>
          </a:p>
        </p:txBody>
      </p:sp>
    </p:spTree>
    <p:extLst>
      <p:ext uri="{BB962C8B-B14F-4D97-AF65-F5344CB8AC3E}">
        <p14:creationId xmlns:p14="http://schemas.microsoft.com/office/powerpoint/2010/main" val="1422886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Dikdörtgen 5"/>
          <p:cNvSpPr/>
          <p:nvPr/>
        </p:nvSpPr>
        <p:spPr>
          <a:xfrm>
            <a:off x="2806020" y="1641327"/>
            <a:ext cx="5990985" cy="2232248"/>
          </a:xfrm>
          <a:prstGeom prst="rect">
            <a:avLst/>
          </a:prstGeom>
          <a:solidFill>
            <a:schemeClr val="accent3">
              <a:lumMod val="60000"/>
              <a:lumOff val="40000"/>
            </a:schemeClr>
          </a:solidFill>
          <a:effectLst>
            <a:reflection blurRad="6350" stA="50000" endA="300" endPos="90000" dist="508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6000" b="1" dirty="0">
                <a:solidFill>
                  <a:srgbClr val="CC0066"/>
                </a:solidFill>
                <a:latin typeface="Comic Sans MS" panose="030F0702030302020204" pitchFamily="66" charset="0"/>
              </a:rPr>
              <a:t>VARIATON</a:t>
            </a:r>
          </a:p>
        </p:txBody>
      </p:sp>
      <p:sp>
        <p:nvSpPr>
          <p:cNvPr id="55301" name="Dikdörtgen 1"/>
          <p:cNvSpPr>
            <a:spLocks noChangeArrowheads="1"/>
          </p:cNvSpPr>
          <p:nvPr/>
        </p:nvSpPr>
        <p:spPr bwMode="auto">
          <a:xfrm>
            <a:off x="167218" y="4144964"/>
            <a:ext cx="11449049"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Genetic variation is a term used to describe the variation in the DNA sequence in each of our genomes. </a:t>
            </a:r>
          </a:p>
          <a:p>
            <a:r>
              <a:rPr lang="en-US" sz="2000" dirty="0">
                <a:latin typeface="Calibri" panose="020F0502020204030204" pitchFamily="34" charset="0"/>
                <a:cs typeface="Calibri" panose="020F0502020204030204" pitchFamily="34" charset="0"/>
              </a:rPr>
              <a:t>- Genetic variation is what makes us all </a:t>
            </a:r>
            <a:r>
              <a:rPr lang="en-US" sz="2000" u="sng" dirty="0">
                <a:solidFill>
                  <a:srgbClr val="FF0000"/>
                </a:solidFill>
                <a:latin typeface="Calibri" panose="020F0502020204030204" pitchFamily="34" charset="0"/>
                <a:cs typeface="Calibri" panose="020F0502020204030204" pitchFamily="34" charset="0"/>
              </a:rPr>
              <a:t>UNIQUE</a:t>
            </a:r>
            <a:r>
              <a:rPr lang="en-US" sz="2000" dirty="0">
                <a:latin typeface="Calibri" panose="020F0502020204030204" pitchFamily="34" charset="0"/>
                <a:cs typeface="Calibri" panose="020F0502020204030204" pitchFamily="34" charset="0"/>
              </a:rPr>
              <a:t>, whether in terms of hair color, skin color or even the shape of our faces. </a:t>
            </a:r>
          </a:p>
          <a:p>
            <a:r>
              <a:rPr lang="en-US" sz="2000" dirty="0">
                <a:latin typeface="Calibri" panose="020F0502020204030204" pitchFamily="34" charset="0"/>
                <a:cs typeface="Calibri" panose="020F0502020204030204" pitchFamily="34" charset="0"/>
              </a:rPr>
              <a:t>- Genetic variation is a result of </a:t>
            </a:r>
            <a:r>
              <a:rPr lang="en-US" sz="2000" u="sng" dirty="0">
                <a:latin typeface="Calibri" panose="020F0502020204030204" pitchFamily="34" charset="0"/>
                <a:cs typeface="Calibri" panose="020F0502020204030204" pitchFamily="34" charset="0"/>
              </a:rPr>
              <a:t>subtle differences</a:t>
            </a:r>
            <a:r>
              <a:rPr lang="en-US" sz="2000" dirty="0">
                <a:latin typeface="Calibri" panose="020F0502020204030204" pitchFamily="34" charset="0"/>
                <a:cs typeface="Calibri" panose="020F0502020204030204" pitchFamily="34" charset="0"/>
              </a:rPr>
              <a:t> in our DNA.</a:t>
            </a:r>
          </a:p>
          <a:p>
            <a:r>
              <a:rPr lang="en-US" sz="2000" dirty="0">
                <a:latin typeface="Calibri" panose="020F0502020204030204" pitchFamily="34" charset="0"/>
                <a:cs typeface="Calibri" panose="020F0502020204030204" pitchFamily="34" charset="0"/>
              </a:rPr>
              <a:t>- Single Nucleotide Polymorphisms (SNPs, pronounced ‘snips’) are the most common type of genetic variation amongst people.</a:t>
            </a:r>
          </a:p>
          <a:p>
            <a:endParaRPr lang="tr-TR" b="1" dirty="0">
              <a:latin typeface="Georgia" charset="0"/>
            </a:endParaRPr>
          </a:p>
        </p:txBody>
      </p:sp>
    </p:spTree>
    <p:extLst>
      <p:ext uri="{BB962C8B-B14F-4D97-AF65-F5344CB8AC3E}">
        <p14:creationId xmlns:p14="http://schemas.microsoft.com/office/powerpoint/2010/main" val="202291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Unvan 1"/>
          <p:cNvSpPr>
            <a:spLocks noGrp="1"/>
          </p:cNvSpPr>
          <p:nvPr>
            <p:ph type="title"/>
          </p:nvPr>
        </p:nvSpPr>
        <p:spPr/>
        <p:txBody>
          <a:bodyPr/>
          <a:lstStyle/>
          <a:p>
            <a:pPr eaLnBrk="1" hangingPunct="1"/>
            <a:endParaRPr lang="en-US">
              <a:latin typeface="Trebuchet MS" charset="0"/>
            </a:endParaRPr>
          </a:p>
        </p:txBody>
      </p:sp>
      <p:sp>
        <p:nvSpPr>
          <p:cNvPr id="50178" name="İçerik Yer Tutucusu 2"/>
          <p:cNvSpPr>
            <a:spLocks noGrp="1"/>
          </p:cNvSpPr>
          <p:nvPr>
            <p:ph idx="1"/>
          </p:nvPr>
        </p:nvSpPr>
        <p:spPr/>
        <p:txBody>
          <a:bodyPr/>
          <a:lstStyle/>
          <a:p>
            <a:pPr eaLnBrk="1" hangingPunct="1"/>
            <a:endParaRPr lang="en-US">
              <a:latin typeface="Trebuchet MS" charset="0"/>
            </a:endParaRPr>
          </a:p>
        </p:txBody>
      </p:sp>
      <p:sp>
        <p:nvSpPr>
          <p:cNvPr id="2" name="Slayt Numarası Yer Tutucusu 1"/>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0179" name="Resim 3"/>
          <p:cNvPicPr>
            <a:picLocks noChangeAspect="1"/>
          </p:cNvPicPr>
          <p:nvPr/>
        </p:nvPicPr>
        <p:blipFill>
          <a:blip r:embed="rId2">
            <a:extLst>
              <a:ext uri="{28A0092B-C50C-407E-A947-70E740481C1C}">
                <a14:useLocalDpi xmlns:a14="http://schemas.microsoft.com/office/drawing/2010/main" val="0"/>
              </a:ext>
            </a:extLst>
          </a:blip>
          <a:srcRect l="19287" t="7159" r="19289" b="9682"/>
          <a:stretch>
            <a:fillRect/>
          </a:stretch>
        </p:blipFill>
        <p:spPr bwMode="auto">
          <a:xfrm>
            <a:off x="0" y="1"/>
            <a:ext cx="11734800" cy="670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ikdörtgen 4"/>
          <p:cNvSpPr/>
          <p:nvPr/>
        </p:nvSpPr>
        <p:spPr>
          <a:xfrm>
            <a:off x="239184" y="6042025"/>
            <a:ext cx="11495616" cy="482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Metin kutusu 5"/>
          <p:cNvSpPr txBox="1"/>
          <p:nvPr/>
        </p:nvSpPr>
        <p:spPr>
          <a:xfrm>
            <a:off x="8879417" y="2924176"/>
            <a:ext cx="971239" cy="461665"/>
          </a:xfrm>
          <a:prstGeom prst="rect">
            <a:avLst/>
          </a:prstGeom>
          <a:noFill/>
        </p:spPr>
        <p:txBody>
          <a:bodyPr wrap="none">
            <a:spAutoFit/>
          </a:bodyPr>
          <a:lstStyle/>
          <a:p>
            <a:pPr>
              <a:defRPr/>
            </a:pPr>
            <a:r>
              <a:rPr lang="tr-TR" sz="2400" b="1" dirty="0">
                <a:solidFill>
                  <a:schemeClr val="accent1">
                    <a:lumMod val="50000"/>
                  </a:schemeClr>
                </a:solidFill>
                <a:latin typeface="Arial" panose="020B0604020202020204" pitchFamily="34" charset="0"/>
                <a:ea typeface="+mn-ea"/>
                <a:cs typeface="Arial" panose="020B0604020202020204" pitchFamily="34" charset="0"/>
              </a:rPr>
              <a:t>FGF4</a:t>
            </a:r>
          </a:p>
        </p:txBody>
      </p:sp>
    </p:spTree>
    <p:extLst>
      <p:ext uri="{BB962C8B-B14F-4D97-AF65-F5344CB8AC3E}">
        <p14:creationId xmlns:p14="http://schemas.microsoft.com/office/powerpoint/2010/main" val="83315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Unvan 1"/>
          <p:cNvSpPr>
            <a:spLocks noGrp="1"/>
          </p:cNvSpPr>
          <p:nvPr>
            <p:ph type="title"/>
          </p:nvPr>
        </p:nvSpPr>
        <p:spPr>
          <a:xfrm>
            <a:off x="2049342" y="333374"/>
            <a:ext cx="8093315" cy="1320800"/>
          </a:xfrm>
        </p:spPr>
        <p:txBody>
          <a:bodyPr/>
          <a:lstStyle/>
          <a:p>
            <a:r>
              <a:rPr lang="en-US" altLang="tr-TR" sz="2800" b="1" dirty="0">
                <a:ea typeface="ＭＳ Ｐゴシック" panose="020B0600070205080204" pitchFamily="34" charset="-128"/>
              </a:rPr>
              <a:t>FGF4 based variation </a:t>
            </a:r>
            <a:br>
              <a:rPr lang="en-US" altLang="tr-TR" sz="2800" b="1" dirty="0">
                <a:ea typeface="ＭＳ Ｐゴシック" panose="020B0600070205080204" pitchFamily="34" charset="-128"/>
              </a:rPr>
            </a:br>
            <a:r>
              <a:rPr lang="en-US" altLang="tr-TR" sz="2800" b="1" dirty="0">
                <a:ea typeface="ＭＳ Ｐゴシック" panose="020B0600070205080204" pitchFamily="34" charset="-128"/>
              </a:rPr>
              <a:t>(cases for Chondrodysplasia )</a:t>
            </a:r>
          </a:p>
        </p:txBody>
      </p:sp>
      <p:sp>
        <p:nvSpPr>
          <p:cNvPr id="3" name="Slayt Numarası Yer Tutucusu 2"/>
          <p:cNvSpPr>
            <a:spLocks noGrp="1"/>
          </p:cNvSpPr>
          <p:nvPr>
            <p:ph type="sldNum" sz="quarter" idx="12"/>
          </p:nvPr>
        </p:nvSpPr>
        <p:spPr/>
        <p:txBody>
          <a:bodyPr/>
          <a:lstStyle/>
          <a:p>
            <a:fld id="{D57F1E4F-1CFF-5643-939E-217C01CDF565}" type="slidenum">
              <a:rPr lang="en-US" smtClean="0"/>
              <a:pPr/>
              <a:t>11</a:t>
            </a:fld>
            <a:endParaRPr lang="en-US" dirty="0"/>
          </a:p>
        </p:txBody>
      </p:sp>
      <p:sp>
        <p:nvSpPr>
          <p:cNvPr id="41990" name="Metin kutusu 6"/>
          <p:cNvSpPr txBox="1">
            <a:spLocks noChangeArrowheads="1"/>
          </p:cNvSpPr>
          <p:nvPr/>
        </p:nvSpPr>
        <p:spPr bwMode="auto">
          <a:xfrm>
            <a:off x="3310112" y="5286010"/>
            <a:ext cx="7360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spcBef>
                <a:spcPct val="0"/>
              </a:spcBef>
              <a:buClrTx/>
              <a:buSzTx/>
              <a:buFontTx/>
              <a:buNone/>
            </a:pPr>
            <a:r>
              <a:rPr lang="tr-TR" altLang="tr-TR" dirty="0" err="1">
                <a:solidFill>
                  <a:schemeClr val="tx1"/>
                </a:solidFill>
                <a:latin typeface="Arial" panose="020B0604020202020204" pitchFamily="34" charset="0"/>
              </a:rPr>
              <a:t>Corgi</a:t>
            </a:r>
            <a:endParaRPr lang="tr-TR" altLang="tr-TR" dirty="0">
              <a:solidFill>
                <a:schemeClr val="tx1"/>
              </a:solidFill>
              <a:latin typeface="Arial" panose="020B0604020202020204" pitchFamily="34" charset="0"/>
            </a:endParaRPr>
          </a:p>
        </p:txBody>
      </p:sp>
      <p:sp>
        <p:nvSpPr>
          <p:cNvPr id="41991" name="Metin kutusu 7"/>
          <p:cNvSpPr txBox="1">
            <a:spLocks noChangeArrowheads="1"/>
          </p:cNvSpPr>
          <p:nvPr/>
        </p:nvSpPr>
        <p:spPr bwMode="auto">
          <a:xfrm>
            <a:off x="5439567" y="5282973"/>
            <a:ext cx="13516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spcBef>
                <a:spcPct val="0"/>
              </a:spcBef>
              <a:buClrTx/>
              <a:buSzTx/>
              <a:buFontTx/>
              <a:buNone/>
            </a:pPr>
            <a:r>
              <a:rPr lang="tr-TR" altLang="tr-TR" dirty="0" err="1">
                <a:solidFill>
                  <a:schemeClr val="tx1"/>
                </a:solidFill>
                <a:latin typeface="Arial" panose="020B0604020202020204" pitchFamily="34" charset="0"/>
              </a:rPr>
              <a:t>Dachshund</a:t>
            </a:r>
            <a:endParaRPr lang="tr-TR" altLang="tr-TR" dirty="0">
              <a:solidFill>
                <a:schemeClr val="tx1"/>
              </a:solidFill>
              <a:latin typeface="Arial" panose="020B0604020202020204" pitchFamily="34" charset="0"/>
            </a:endParaRPr>
          </a:p>
        </p:txBody>
      </p:sp>
      <p:sp>
        <p:nvSpPr>
          <p:cNvPr id="41992" name="Metin kutusu 8"/>
          <p:cNvSpPr txBox="1">
            <a:spLocks noChangeArrowheads="1"/>
          </p:cNvSpPr>
          <p:nvPr/>
        </p:nvSpPr>
        <p:spPr bwMode="auto">
          <a:xfrm>
            <a:off x="7735623" y="5286010"/>
            <a:ext cx="15954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spcBef>
                <a:spcPct val="0"/>
              </a:spcBef>
              <a:buClrTx/>
              <a:buSzTx/>
              <a:buFontTx/>
              <a:buNone/>
            </a:pPr>
            <a:r>
              <a:rPr lang="tr-TR" altLang="tr-TR" dirty="0" err="1">
                <a:solidFill>
                  <a:schemeClr val="tx1"/>
                </a:solidFill>
                <a:latin typeface="Arial" panose="020B0604020202020204" pitchFamily="34" charset="0"/>
              </a:rPr>
              <a:t>Basset</a:t>
            </a:r>
            <a:r>
              <a:rPr lang="tr-TR" altLang="tr-TR" dirty="0">
                <a:solidFill>
                  <a:schemeClr val="tx1"/>
                </a:solidFill>
                <a:latin typeface="Arial" panose="020B0604020202020204" pitchFamily="34" charset="0"/>
              </a:rPr>
              <a:t> </a:t>
            </a:r>
            <a:r>
              <a:rPr lang="tr-TR" altLang="tr-TR" dirty="0" err="1">
                <a:solidFill>
                  <a:schemeClr val="tx1"/>
                </a:solidFill>
                <a:latin typeface="Arial" panose="020B0604020202020204" pitchFamily="34" charset="0"/>
              </a:rPr>
              <a:t>hound</a:t>
            </a:r>
            <a:endParaRPr lang="tr-TR" altLang="tr-TR" dirty="0">
              <a:solidFill>
                <a:schemeClr val="tx1"/>
              </a:solidFill>
              <a:latin typeface="Arial" panose="020B0604020202020204" pitchFamily="34" charset="0"/>
            </a:endParaRPr>
          </a:p>
        </p:txBody>
      </p:sp>
      <p:sp>
        <p:nvSpPr>
          <p:cNvPr id="41993" name="Metin kutusu 9"/>
          <p:cNvSpPr txBox="1">
            <a:spLocks noChangeArrowheads="1"/>
          </p:cNvSpPr>
          <p:nvPr/>
        </p:nvSpPr>
        <p:spPr bwMode="auto">
          <a:xfrm>
            <a:off x="335996" y="1729348"/>
            <a:ext cx="11520006"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lgn="just">
              <a:spcBef>
                <a:spcPct val="0"/>
              </a:spcBef>
              <a:buClrTx/>
              <a:buSzTx/>
              <a:buFontTx/>
              <a:buNone/>
            </a:pPr>
            <a:r>
              <a:rPr lang="en-US" sz="2000" dirty="0">
                <a:solidFill>
                  <a:schemeClr val="tx1"/>
                </a:solidFill>
                <a:latin typeface="Calibri" panose="020F0502020204030204" pitchFamily="34" charset="0"/>
                <a:cs typeface="Calibri" panose="020F0502020204030204" pitchFamily="34" charset="0"/>
              </a:rPr>
              <a:t>Breed-defining chondrodysplasia, also called short-leggedness, is a favorable phenotype found in some breeds. The well-known features of this breed-defining trait are caused by the </a:t>
            </a:r>
            <a:r>
              <a:rPr lang="en-US" sz="2000" i="1" dirty="0">
                <a:solidFill>
                  <a:schemeClr val="tx1"/>
                </a:solidFill>
                <a:latin typeface="Calibri" panose="020F0502020204030204" pitchFamily="34" charset="0"/>
                <a:cs typeface="Calibri" panose="020F0502020204030204" pitchFamily="34" charset="0"/>
              </a:rPr>
              <a:t>FGF4</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retrogene</a:t>
            </a:r>
            <a:r>
              <a:rPr lang="en-US" sz="2000" dirty="0">
                <a:solidFill>
                  <a:schemeClr val="tx1"/>
                </a:solidFill>
                <a:latin typeface="Calibri" panose="020F0502020204030204" pitchFamily="34" charset="0"/>
                <a:cs typeface="Calibri" panose="020F0502020204030204" pitchFamily="34" charset="0"/>
              </a:rPr>
              <a:t> insertion. </a:t>
            </a:r>
            <a:r>
              <a:rPr lang="en-US" sz="2000" b="1" dirty="0">
                <a:solidFill>
                  <a:schemeClr val="tx1"/>
                </a:solidFill>
                <a:latin typeface="Calibri" panose="020F0502020204030204" pitchFamily="34" charset="0"/>
                <a:cs typeface="Calibri" panose="020F0502020204030204" pitchFamily="34" charset="0"/>
              </a:rPr>
              <a:t>Short-leggedness caused by the </a:t>
            </a:r>
            <a:r>
              <a:rPr lang="en-US" sz="2000" b="1" i="1" dirty="0">
                <a:solidFill>
                  <a:schemeClr val="tx1"/>
                </a:solidFill>
                <a:latin typeface="Calibri" panose="020F0502020204030204" pitchFamily="34" charset="0"/>
                <a:cs typeface="Calibri" panose="020F0502020204030204" pitchFamily="34" charset="0"/>
              </a:rPr>
              <a:t>FGF4</a:t>
            </a:r>
            <a:r>
              <a:rPr lang="en-US" sz="2000" b="1" dirty="0">
                <a:solidFill>
                  <a:schemeClr val="tx1"/>
                </a:solidFill>
                <a:latin typeface="Calibri" panose="020F0502020204030204" pitchFamily="34" charset="0"/>
                <a:cs typeface="Calibri" panose="020F0502020204030204" pitchFamily="34" charset="0"/>
              </a:rPr>
              <a:t> insertion is a desirable trait</a:t>
            </a:r>
            <a:r>
              <a:rPr lang="en-US" sz="2000" dirty="0">
                <a:solidFill>
                  <a:schemeClr val="tx1"/>
                </a:solidFill>
                <a:latin typeface="Calibri" panose="020F0502020204030204" pitchFamily="34" charset="0"/>
                <a:cs typeface="Calibri" panose="020F0502020204030204" pitchFamily="34" charset="0"/>
              </a:rPr>
              <a:t>, and it is caused by different mutation than the undesired dwarfism causing genetic disorder found in some breeds</a:t>
            </a:r>
            <a:endParaRPr lang="tr-TR" altLang="tr-TR" sz="2000" b="1" dirty="0">
              <a:solidFill>
                <a:schemeClr val="tx1"/>
              </a:solidFill>
              <a:latin typeface="Calibri" panose="020F0502020204030204" pitchFamily="34" charset="0"/>
              <a:cs typeface="Calibri" panose="020F0502020204030204" pitchFamily="34" charset="0"/>
            </a:endParaRPr>
          </a:p>
        </p:txBody>
      </p:sp>
      <p:sp>
        <p:nvSpPr>
          <p:cNvPr id="2" name="Dikdörtgen 1"/>
          <p:cNvSpPr/>
          <p:nvPr/>
        </p:nvSpPr>
        <p:spPr>
          <a:xfrm>
            <a:off x="3222100" y="5801735"/>
            <a:ext cx="5747797" cy="646331"/>
          </a:xfrm>
          <a:prstGeom prst="rect">
            <a:avLst/>
          </a:prstGeom>
        </p:spPr>
        <p:txBody>
          <a:bodyPr wrap="square">
            <a:spAutoFit/>
          </a:bodyPr>
          <a:lstStyle/>
          <a:p>
            <a:pPr algn="ctr">
              <a:spcBef>
                <a:spcPct val="0"/>
              </a:spcBef>
              <a:buClrTx/>
              <a:buSzTx/>
              <a:buFontTx/>
              <a:buNone/>
            </a:pPr>
            <a:r>
              <a:rPr lang="en-US" altLang="tr-TR" b="1" dirty="0">
                <a:latin typeface="Arial" panose="020B0604020202020204" pitchFamily="34" charset="0"/>
              </a:rPr>
              <a:t>Chondrodysplasia is a </a:t>
            </a:r>
            <a:r>
              <a:rPr lang="en-US" altLang="tr-TR" b="1" dirty="0">
                <a:solidFill>
                  <a:srgbClr val="FF0000"/>
                </a:solidFill>
                <a:latin typeface="Arial" panose="020B0604020202020204" pitchFamily="34" charset="0"/>
              </a:rPr>
              <a:t>DEFECT</a:t>
            </a:r>
            <a:r>
              <a:rPr lang="tr-TR" altLang="tr-TR" b="1" dirty="0">
                <a:latin typeface="Arial" panose="020B0604020202020204" pitchFamily="34" charset="0"/>
              </a:rPr>
              <a:t>!!!</a:t>
            </a:r>
            <a:r>
              <a:rPr lang="en-US" altLang="tr-TR" b="1" dirty="0">
                <a:latin typeface="Arial" panose="020B0604020202020204" pitchFamily="34" charset="0"/>
              </a:rPr>
              <a:t> </a:t>
            </a:r>
            <a:endParaRPr lang="tr-TR" altLang="tr-TR" b="1" dirty="0">
              <a:latin typeface="Arial" panose="020B0604020202020204" pitchFamily="34" charset="0"/>
            </a:endParaRPr>
          </a:p>
          <a:p>
            <a:pPr algn="ctr">
              <a:spcBef>
                <a:spcPct val="0"/>
              </a:spcBef>
              <a:buClrTx/>
              <a:buSzTx/>
              <a:buFontTx/>
              <a:buNone/>
            </a:pPr>
            <a:r>
              <a:rPr lang="tr-TR" altLang="tr-TR" b="1" dirty="0">
                <a:latin typeface="Arial" panose="020B0604020202020204" pitchFamily="34" charset="0"/>
              </a:rPr>
              <a:t>B</a:t>
            </a:r>
            <a:r>
              <a:rPr lang="en-US" altLang="tr-TR" b="1" dirty="0" err="1">
                <a:latin typeface="Arial" panose="020B0604020202020204" pitchFamily="34" charset="0"/>
              </a:rPr>
              <a:t>ut</a:t>
            </a:r>
            <a:r>
              <a:rPr lang="en-US" altLang="tr-TR" b="1" dirty="0">
                <a:latin typeface="Arial" panose="020B0604020202020204" pitchFamily="34" charset="0"/>
              </a:rPr>
              <a:t> it is a breed-specific feature for several breeds.</a:t>
            </a:r>
            <a:endParaRPr lang="tr-TR" altLang="tr-TR" b="1" dirty="0">
              <a:latin typeface="Arial" panose="020B0604020202020204" pitchFamily="34" charset="0"/>
            </a:endParaRPr>
          </a:p>
        </p:txBody>
      </p:sp>
      <p:sp>
        <p:nvSpPr>
          <p:cNvPr id="5" name="Content Placeholder 4">
            <a:extLst>
              <a:ext uri="{FF2B5EF4-FFF2-40B4-BE49-F238E27FC236}">
                <a16:creationId xmlns:a16="http://schemas.microsoft.com/office/drawing/2014/main" id="{4DD8956D-8BEB-4C83-9D1A-3B4D374D7B3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1152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1136" y="368769"/>
            <a:ext cx="7729728" cy="1188720"/>
          </a:xfrm>
        </p:spPr>
        <p:txBody>
          <a:bodyPr>
            <a:normAutofit/>
          </a:bodyPr>
          <a:lstStyle/>
          <a:p>
            <a:r>
              <a:rPr lang="en-US" b="1" dirty="0"/>
              <a:t>Scottish Fold disease – </a:t>
            </a:r>
            <a:r>
              <a:rPr lang="en-US" b="1" dirty="0" err="1"/>
              <a:t>osteochondrodysplasia</a:t>
            </a:r>
            <a:endParaRPr lang="en-US" dirty="0"/>
          </a:p>
        </p:txBody>
      </p:sp>
      <p:sp>
        <p:nvSpPr>
          <p:cNvPr id="3" name="İçerik Yer Tutucusu 2"/>
          <p:cNvSpPr>
            <a:spLocks noGrp="1"/>
          </p:cNvSpPr>
          <p:nvPr>
            <p:ph idx="1"/>
          </p:nvPr>
        </p:nvSpPr>
        <p:spPr>
          <a:xfrm>
            <a:off x="599087" y="1616090"/>
            <a:ext cx="9070430" cy="2372253"/>
          </a:xfrm>
        </p:spPr>
        <p:txBody>
          <a:bodyPr>
            <a:normAutofit/>
          </a:bodyPr>
          <a:lstStyle/>
          <a:p>
            <a:pPr algn="just" fontAlgn="base"/>
            <a:r>
              <a:rPr lang="en-US" sz="2000" dirty="0">
                <a:latin typeface="Calibri" panose="020F0502020204030204" pitchFamily="34" charset="0"/>
                <a:cs typeface="Calibri" panose="020F0502020204030204" pitchFamily="34" charset="0"/>
              </a:rPr>
              <a:t>Cats have a genetic mutation which affects their cartilage development leading to the folding of the ears and an owl-like appearance.</a:t>
            </a:r>
          </a:p>
          <a:p>
            <a:pPr algn="just" fontAlgn="base"/>
            <a:r>
              <a:rPr lang="en-US" sz="2000" dirty="0">
                <a:latin typeface="Calibri" panose="020F0502020204030204" pitchFamily="34" charset="0"/>
                <a:cs typeface="Calibri" panose="020F0502020204030204" pitchFamily="34" charset="0"/>
              </a:rPr>
              <a:t>The cartilage is deformed, and it is not supporting the ears</a:t>
            </a:r>
            <a:r>
              <a:rPr lang="tr-TR" sz="2000" dirty="0">
                <a:latin typeface="Calibri" panose="020F0502020204030204" pitchFamily="34" charset="0"/>
                <a:cs typeface="Calibri" panose="020F0502020204030204" pitchFamily="34" charset="0"/>
              </a:rPr>
              <a:t>. </a:t>
            </a:r>
          </a:p>
          <a:p>
            <a:pPr algn="just" fontAlgn="base"/>
            <a:r>
              <a:rPr lang="en-US" sz="2000" dirty="0">
                <a:latin typeface="Calibri" panose="020F0502020204030204" pitchFamily="34" charset="0"/>
                <a:cs typeface="Calibri" panose="020F0502020204030204" pitchFamily="34" charset="0"/>
              </a:rPr>
              <a:t>Same cartilage mutation also leads to problems with other parts of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body.</a:t>
            </a:r>
            <a:r>
              <a:rPr lang="tr-TR" sz="2000" dirty="0">
                <a:latin typeface="Calibri" panose="020F0502020204030204" pitchFamily="34" charset="0"/>
                <a:cs typeface="Calibri" panose="020F0502020204030204" pitchFamily="34" charset="0"/>
              </a:rPr>
              <a:t> </a:t>
            </a:r>
          </a:p>
          <a:p>
            <a:pPr algn="just" fontAlgn="base"/>
            <a:r>
              <a:rPr lang="en-US" sz="2000" dirty="0">
                <a:latin typeface="Calibri" panose="020F0502020204030204" pitchFamily="34" charset="0"/>
                <a:cs typeface="Calibri" panose="020F0502020204030204" pitchFamily="34" charset="0"/>
              </a:rPr>
              <a:t>These genetic mutations, which all the Scottish fold cats will have, develop into lifelong incurable and painful diseases such as a type of arthritis</a:t>
            </a:r>
            <a:r>
              <a:rPr lang="tr-TR"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Dikdörtgen 4"/>
          <p:cNvSpPr/>
          <p:nvPr/>
        </p:nvSpPr>
        <p:spPr>
          <a:xfrm>
            <a:off x="3215653" y="5975535"/>
            <a:ext cx="5760690" cy="646331"/>
          </a:xfrm>
          <a:prstGeom prst="rect">
            <a:avLst/>
          </a:prstGeom>
        </p:spPr>
        <p:txBody>
          <a:bodyPr wrap="square">
            <a:spAutoFit/>
          </a:bodyPr>
          <a:lstStyle/>
          <a:p>
            <a:pPr algn="ctr">
              <a:spcBef>
                <a:spcPct val="0"/>
              </a:spcBef>
              <a:buClrTx/>
              <a:buSzTx/>
              <a:buFontTx/>
              <a:buNone/>
            </a:pPr>
            <a:r>
              <a:rPr lang="tr-TR" altLang="tr-TR" b="1" dirty="0" err="1">
                <a:latin typeface="Arial" panose="020B0604020202020204" pitchFamily="34" charset="0"/>
              </a:rPr>
              <a:t>Osteoc</a:t>
            </a:r>
            <a:r>
              <a:rPr lang="en-US" altLang="tr-TR" b="1" dirty="0" err="1">
                <a:latin typeface="Arial" panose="020B0604020202020204" pitchFamily="34" charset="0"/>
              </a:rPr>
              <a:t>hondrodysplasia</a:t>
            </a:r>
            <a:r>
              <a:rPr lang="en-US" altLang="tr-TR" b="1" dirty="0">
                <a:latin typeface="Arial" panose="020B0604020202020204" pitchFamily="34" charset="0"/>
              </a:rPr>
              <a:t> is a </a:t>
            </a:r>
            <a:r>
              <a:rPr lang="en-US" altLang="tr-TR" b="1" dirty="0">
                <a:solidFill>
                  <a:srgbClr val="FF0000"/>
                </a:solidFill>
                <a:latin typeface="Arial" panose="020B0604020202020204" pitchFamily="34" charset="0"/>
              </a:rPr>
              <a:t>DEFECT</a:t>
            </a:r>
            <a:r>
              <a:rPr lang="tr-TR" altLang="tr-TR" b="1" dirty="0">
                <a:latin typeface="Arial" panose="020B0604020202020204" pitchFamily="34" charset="0"/>
              </a:rPr>
              <a:t>!!!</a:t>
            </a:r>
          </a:p>
          <a:p>
            <a:pPr algn="ctr">
              <a:spcBef>
                <a:spcPct val="0"/>
              </a:spcBef>
              <a:buClrTx/>
              <a:buSzTx/>
              <a:buFontTx/>
              <a:buNone/>
            </a:pPr>
            <a:r>
              <a:rPr lang="tr-TR" altLang="tr-TR" b="1" dirty="0">
                <a:latin typeface="Arial" panose="020B0604020202020204" pitchFamily="34" charset="0"/>
              </a:rPr>
              <a:t>B</a:t>
            </a:r>
            <a:r>
              <a:rPr lang="en-US" altLang="tr-TR" b="1" dirty="0" err="1">
                <a:latin typeface="Arial" panose="020B0604020202020204" pitchFamily="34" charset="0"/>
              </a:rPr>
              <a:t>ut</a:t>
            </a:r>
            <a:r>
              <a:rPr lang="en-US" altLang="tr-TR" b="1" dirty="0">
                <a:latin typeface="Arial" panose="020B0604020202020204" pitchFamily="34" charset="0"/>
              </a:rPr>
              <a:t> it is a breed-specific feature for several breeds.</a:t>
            </a:r>
            <a:endParaRPr lang="tr-TR" altLang="tr-TR" b="1" dirty="0">
              <a:latin typeface="Arial" panose="020B0604020202020204" pitchFamily="34" charset="0"/>
            </a:endParaRPr>
          </a:p>
        </p:txBody>
      </p:sp>
    </p:spTree>
    <p:extLst>
      <p:ext uri="{BB962C8B-B14F-4D97-AF65-F5344CB8AC3E}">
        <p14:creationId xmlns:p14="http://schemas.microsoft.com/office/powerpoint/2010/main" val="1462488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4082A161-E620-4C41-B36E-1A9F47F9CE6B}"/>
              </a:ext>
            </a:extLst>
          </p:cNvPr>
          <p:cNvSpPr>
            <a:spLocks noGrp="1"/>
          </p:cNvSpPr>
          <p:nvPr>
            <p:ph type="title"/>
          </p:nvPr>
        </p:nvSpPr>
        <p:spPr>
          <a:xfrm>
            <a:off x="2231136" y="368769"/>
            <a:ext cx="7729728" cy="1188720"/>
          </a:xfrm>
        </p:spPr>
        <p:txBody>
          <a:bodyPr>
            <a:normAutofit/>
          </a:bodyPr>
          <a:lstStyle/>
          <a:p>
            <a:r>
              <a:rPr lang="en-US" b="1" dirty="0"/>
              <a:t>Scottish Fold disease – </a:t>
            </a:r>
            <a:r>
              <a:rPr lang="en-US" b="1" dirty="0" err="1"/>
              <a:t>osteochondrodysplasia</a:t>
            </a:r>
            <a:endParaRPr lang="en-US" dirty="0"/>
          </a:p>
        </p:txBody>
      </p:sp>
      <p:sp>
        <p:nvSpPr>
          <p:cNvPr id="3" name="Content Placeholder 2">
            <a:extLst>
              <a:ext uri="{FF2B5EF4-FFF2-40B4-BE49-F238E27FC236}">
                <a16:creationId xmlns:a16="http://schemas.microsoft.com/office/drawing/2014/main" id="{03E9A782-AFB3-044D-BDE8-782A5D3A82F6}"/>
              </a:ext>
            </a:extLst>
          </p:cNvPr>
          <p:cNvSpPr>
            <a:spLocks noGrp="1"/>
          </p:cNvSpPr>
          <p:nvPr>
            <p:ph idx="1"/>
          </p:nvPr>
        </p:nvSpPr>
        <p:spPr>
          <a:xfrm>
            <a:off x="368710" y="1724542"/>
            <a:ext cx="9710141" cy="3101983"/>
          </a:xfrm>
        </p:spPr>
        <p:txBody>
          <a:bodyPr>
            <a:normAutofit/>
          </a:bodyPr>
          <a:lstStyle/>
          <a:p>
            <a:r>
              <a:rPr lang="en-US" dirty="0"/>
              <a:t>The mutation causing </a:t>
            </a:r>
            <a:r>
              <a:rPr lang="en-US" dirty="0" err="1"/>
              <a:t>osteochondrodysplasia</a:t>
            </a:r>
            <a:r>
              <a:rPr lang="en-US" dirty="0"/>
              <a:t> results from a single autosomal dominant gene.</a:t>
            </a:r>
          </a:p>
          <a:p>
            <a:r>
              <a:rPr lang="en-US" dirty="0"/>
              <a:t>Mutation has incomplete penetrance meaning the abnormalities </a:t>
            </a:r>
            <a:r>
              <a:rPr lang="en-US" i="1" dirty="0"/>
              <a:t>may vary in severity</a:t>
            </a:r>
            <a:r>
              <a:rPr lang="en-US" dirty="0"/>
              <a:t> between one cat and another.</a:t>
            </a:r>
          </a:p>
          <a:p>
            <a:r>
              <a:rPr lang="en-US" dirty="0"/>
              <a:t>All Scottish Fold cats suffer from variable degrees of painful degenerative joint disease, which can result in </a:t>
            </a:r>
            <a:r>
              <a:rPr lang="en-US" b="1" dirty="0"/>
              <a:t>fusing of the tail</a:t>
            </a:r>
            <a:r>
              <a:rPr lang="en-US" dirty="0"/>
              <a:t>, </a:t>
            </a:r>
            <a:r>
              <a:rPr lang="en-US" b="1" dirty="0"/>
              <a:t>tarsi (ankles) </a:t>
            </a:r>
            <a:r>
              <a:rPr lang="en-US" dirty="0"/>
              <a:t>and </a:t>
            </a:r>
            <a:r>
              <a:rPr lang="en-US" b="1" dirty="0"/>
              <a:t>stifles (knees)</a:t>
            </a:r>
            <a:r>
              <a:rPr lang="en-US" dirty="0"/>
              <a:t>. </a:t>
            </a:r>
          </a:p>
          <a:p>
            <a:r>
              <a:rPr lang="en-US" dirty="0"/>
              <a:t>Clinically cats are reluctant to move, and abnormal posture and gait, lameness and short misshapen limbs.</a:t>
            </a:r>
          </a:p>
          <a:p>
            <a:endParaRPr lang="tr-TR" dirty="0"/>
          </a:p>
        </p:txBody>
      </p:sp>
      <p:sp>
        <p:nvSpPr>
          <p:cNvPr id="4" name="Slide Number Placeholder 3">
            <a:extLst>
              <a:ext uri="{FF2B5EF4-FFF2-40B4-BE49-F238E27FC236}">
                <a16:creationId xmlns:a16="http://schemas.microsoft.com/office/drawing/2014/main" id="{1D6368AC-5FE1-E74C-979C-A95E49B720C2}"/>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50796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1084" y="415158"/>
            <a:ext cx="8596668" cy="1320800"/>
          </a:xfrm>
        </p:spPr>
        <p:txBody>
          <a:bodyPr/>
          <a:lstStyle/>
          <a:p>
            <a:r>
              <a:rPr lang="en-US" b="1" dirty="0"/>
              <a:t>The long mane of the horse-</a:t>
            </a:r>
            <a:br>
              <a:rPr lang="en-US" b="1" dirty="0"/>
            </a:br>
            <a:r>
              <a:rPr lang="en-US" b="1" dirty="0" err="1"/>
              <a:t>hyperthricosis</a:t>
            </a:r>
            <a:endParaRPr lang="en-US" b="1" dirty="0"/>
          </a:p>
        </p:txBody>
      </p:sp>
      <p:sp>
        <p:nvSpPr>
          <p:cNvPr id="3" name="İçerik Yer Tutucusu 2"/>
          <p:cNvSpPr>
            <a:spLocks noGrp="1"/>
          </p:cNvSpPr>
          <p:nvPr>
            <p:ph idx="1"/>
          </p:nvPr>
        </p:nvSpPr>
        <p:spPr>
          <a:xfrm>
            <a:off x="5559316" y="2131849"/>
            <a:ext cx="6125388" cy="1159641"/>
          </a:xfrm>
        </p:spPr>
        <p:txBody>
          <a:bodyPr>
            <a:normAutofit lnSpcReduction="10000"/>
          </a:bodyPr>
          <a:lstStyle/>
          <a:p>
            <a:r>
              <a:rPr lang="en-US" sz="2400" dirty="0">
                <a:latin typeface="Calibri" panose="020F0502020204030204" pitchFamily="34" charset="0"/>
                <a:cs typeface="Calibri" panose="020F0502020204030204" pitchFamily="34" charset="0"/>
              </a:rPr>
              <a:t>Extant wild equid species (</a:t>
            </a:r>
            <a:r>
              <a:rPr lang="en-US" sz="2400" i="1" dirty="0" err="1">
                <a:latin typeface="Calibri" panose="020F0502020204030204" pitchFamily="34" charset="0"/>
                <a:cs typeface="Calibri" panose="020F0502020204030204" pitchFamily="34" charset="0"/>
              </a:rPr>
              <a:t>Equus</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ferus</a:t>
            </a:r>
            <a:r>
              <a:rPr lang="en-US" sz="2400" dirty="0">
                <a:latin typeface="Calibri" panose="020F0502020204030204" pitchFamily="34" charset="0"/>
                <a:cs typeface="Calibri" panose="020F0502020204030204" pitchFamily="34" charset="0"/>
              </a:rPr>
              <a:t>) and other closely related species of the </a:t>
            </a:r>
            <a:r>
              <a:rPr lang="en-US" sz="2400" dirty="0" err="1">
                <a:latin typeface="Calibri" panose="020F0502020204030204" pitchFamily="34" charset="0"/>
                <a:cs typeface="Calibri" panose="020F0502020204030204" pitchFamily="34" charset="0"/>
              </a:rPr>
              <a:t>Equidae</a:t>
            </a:r>
            <a:r>
              <a:rPr lang="en-US" sz="2400" dirty="0">
                <a:latin typeface="Calibri" panose="020F0502020204030204" pitchFamily="34" charset="0"/>
                <a:cs typeface="Calibri" panose="020F0502020204030204" pitchFamily="34" charset="0"/>
              </a:rPr>
              <a:t> family have a short upright mane.</a:t>
            </a:r>
            <a:endParaRPr lang="tr-TR" sz="2400"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a:xfrm>
            <a:off x="8267050" y="6678677"/>
            <a:ext cx="354960" cy="175679"/>
          </a:xfrm>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83357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3526-E798-44D3-955C-AD6D40DDD8CE}"/>
              </a:ext>
            </a:extLst>
          </p:cNvPr>
          <p:cNvSpPr>
            <a:spLocks noGrp="1"/>
          </p:cNvSpPr>
          <p:nvPr>
            <p:ph type="title"/>
          </p:nvPr>
        </p:nvSpPr>
        <p:spPr>
          <a:xfrm>
            <a:off x="2763520" y="2164080"/>
            <a:ext cx="6664960" cy="2529840"/>
          </a:xfrm>
        </p:spPr>
        <p:txBody>
          <a:bodyPr>
            <a:normAutofit/>
          </a:bodyPr>
          <a:lstStyle/>
          <a:p>
            <a:r>
              <a:rPr lang="tr-TR" sz="5400" dirty="0"/>
              <a:t>SUBDIVISION OF GENETICS</a:t>
            </a:r>
            <a:endParaRPr lang="en-US" sz="5400" dirty="0"/>
          </a:p>
        </p:txBody>
      </p:sp>
    </p:spTree>
    <p:extLst>
      <p:ext uri="{BB962C8B-B14F-4D97-AF65-F5344CB8AC3E}">
        <p14:creationId xmlns:p14="http://schemas.microsoft.com/office/powerpoint/2010/main" val="258213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Unvan 1"/>
          <p:cNvSpPr>
            <a:spLocks noGrp="1"/>
          </p:cNvSpPr>
          <p:nvPr>
            <p:ph type="title"/>
          </p:nvPr>
        </p:nvSpPr>
        <p:spPr>
          <a:xfrm>
            <a:off x="3186982" y="238488"/>
            <a:ext cx="5818035" cy="961282"/>
          </a:xfrm>
        </p:spPr>
        <p:txBody>
          <a:bodyPr>
            <a:normAutofit/>
          </a:bodyPr>
          <a:lstStyle/>
          <a:p>
            <a:pPr marL="342900" indent="-342900" eaLnBrk="1" hangingPunct="1"/>
            <a:r>
              <a:rPr lang="en-US" sz="3200" b="1" dirty="0">
                <a:latin typeface="Calibri" charset="0"/>
              </a:rPr>
              <a:t>Classical Genetics</a:t>
            </a:r>
          </a:p>
        </p:txBody>
      </p:sp>
      <p:sp>
        <p:nvSpPr>
          <p:cNvPr id="2" name="Slayt Numarası Yer Tutucusu 1"/>
          <p:cNvSpPr>
            <a:spLocks noGrp="1"/>
          </p:cNvSpPr>
          <p:nvPr>
            <p:ph type="sldNum" sz="quarter" idx="12"/>
          </p:nvPr>
        </p:nvSpPr>
        <p:spPr/>
        <p:txBody>
          <a:bodyPr/>
          <a:lstStyle/>
          <a:p>
            <a:fld id="{D57F1E4F-1CFF-5643-939E-217C01CDF565}" type="slidenum">
              <a:rPr lang="en-US" smtClean="0"/>
              <a:pPr/>
              <a:t>16</a:t>
            </a:fld>
            <a:endParaRPr lang="en-US" dirty="0"/>
          </a:p>
        </p:txBody>
      </p:sp>
      <p:sp>
        <p:nvSpPr>
          <p:cNvPr id="3" name="Rectangle 2"/>
          <p:cNvSpPr/>
          <p:nvPr/>
        </p:nvSpPr>
        <p:spPr>
          <a:xfrm>
            <a:off x="2911484" y="1635023"/>
            <a:ext cx="8754766" cy="1569660"/>
          </a:xfrm>
          <a:prstGeom prst="rect">
            <a:avLst/>
          </a:prstGeom>
        </p:spPr>
        <p:txBody>
          <a:bodyPr wrap="square">
            <a:spAutoFit/>
          </a:bodyPr>
          <a:lstStyle/>
          <a:p>
            <a:pPr defTabSz="914400">
              <a:defRPr/>
            </a:pPr>
            <a:r>
              <a:rPr lang="en-US" sz="2400" dirty="0">
                <a:latin typeface="Calibri" panose="020F0502020204030204" pitchFamily="34" charset="0"/>
                <a:cs typeface="Calibri" panose="020F0502020204030204" pitchFamily="34" charset="0"/>
              </a:rPr>
              <a:t>The oldest discipline in the field of genetics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roots were seeded by the experiments of </a:t>
            </a:r>
            <a:r>
              <a:rPr lang="en-US" sz="2400" b="1" dirty="0">
                <a:latin typeface="Calibri" panose="020F0502020204030204" pitchFamily="34" charset="0"/>
                <a:cs typeface="Calibri" panose="020F0502020204030204" pitchFamily="34" charset="0"/>
              </a:rPr>
              <a:t>Gregor Mendel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(Mendelian inheritance)</a:t>
            </a:r>
          </a:p>
          <a:p>
            <a:pPr defTabSz="914400">
              <a:defRPr/>
            </a:pPr>
            <a:r>
              <a:rPr lang="en-US" sz="2400" dirty="0">
                <a:latin typeface="Calibri" panose="020F0502020204030204" pitchFamily="34" charset="0"/>
                <a:cs typeface="Calibri" panose="020F0502020204030204" pitchFamily="34" charset="0"/>
              </a:rPr>
              <a:t>- Based on visible results of reproductive acts. </a:t>
            </a:r>
          </a:p>
        </p:txBody>
      </p:sp>
    </p:spTree>
    <p:extLst>
      <p:ext uri="{BB962C8B-B14F-4D97-AF65-F5344CB8AC3E}">
        <p14:creationId xmlns:p14="http://schemas.microsoft.com/office/powerpoint/2010/main" val="1124658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Unvan 1"/>
          <p:cNvSpPr>
            <a:spLocks noGrp="1"/>
          </p:cNvSpPr>
          <p:nvPr>
            <p:ph type="title"/>
          </p:nvPr>
        </p:nvSpPr>
        <p:spPr>
          <a:xfrm>
            <a:off x="87595" y="64799"/>
            <a:ext cx="4403382" cy="1143000"/>
          </a:xfrm>
        </p:spPr>
        <p:txBody>
          <a:bodyPr>
            <a:normAutofit fontScale="90000"/>
          </a:bodyPr>
          <a:lstStyle/>
          <a:p>
            <a:r>
              <a:rPr lang="tr-TR" sz="3200" b="1" dirty="0">
                <a:latin typeface="Calibri" charset="0"/>
              </a:rPr>
              <a:t>Molecular </a:t>
            </a:r>
            <a:r>
              <a:rPr lang="en-US" sz="3200" b="1" dirty="0">
                <a:latin typeface="Calibri" charset="0"/>
              </a:rPr>
              <a:t>Genetics</a:t>
            </a:r>
            <a:endParaRPr lang="tr-TR" sz="3200" b="1" dirty="0">
              <a:latin typeface="Calibri" charset="0"/>
            </a:endParaRPr>
          </a:p>
        </p:txBody>
      </p:sp>
      <p:sp>
        <p:nvSpPr>
          <p:cNvPr id="3" name="Slayt Numarası Yer Tutucusu 2"/>
          <p:cNvSpPr>
            <a:spLocks noGrp="1"/>
          </p:cNvSpPr>
          <p:nvPr>
            <p:ph type="sldNum" sz="quarter" idx="12"/>
          </p:nvPr>
        </p:nvSpPr>
        <p:spPr/>
        <p:txBody>
          <a:bodyPr/>
          <a:lstStyle/>
          <a:p>
            <a:fld id="{D57F1E4F-1CFF-5643-939E-217C01CDF565}" type="slidenum">
              <a:rPr lang="en-US" smtClean="0"/>
              <a:pPr/>
              <a:t>17</a:t>
            </a:fld>
            <a:endParaRPr lang="en-US" dirty="0"/>
          </a:p>
        </p:txBody>
      </p:sp>
      <p:sp>
        <p:nvSpPr>
          <p:cNvPr id="2" name="Rectangle 1"/>
          <p:cNvSpPr/>
          <p:nvPr/>
        </p:nvSpPr>
        <p:spPr>
          <a:xfrm>
            <a:off x="87595" y="1278030"/>
            <a:ext cx="4262408" cy="707886"/>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Examines the structure and functions of genes at the molecular level.</a:t>
            </a:r>
          </a:p>
        </p:txBody>
      </p:sp>
    </p:spTree>
    <p:extLst>
      <p:ext uri="{BB962C8B-B14F-4D97-AF65-F5344CB8AC3E}">
        <p14:creationId xmlns:p14="http://schemas.microsoft.com/office/powerpoint/2010/main" val="219326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Unvan 1"/>
          <p:cNvSpPr>
            <a:spLocks noGrp="1"/>
          </p:cNvSpPr>
          <p:nvPr>
            <p:ph type="title"/>
          </p:nvPr>
        </p:nvSpPr>
        <p:spPr>
          <a:xfrm>
            <a:off x="278402" y="174290"/>
            <a:ext cx="7908599" cy="1318738"/>
          </a:xfrm>
        </p:spPr>
        <p:txBody>
          <a:bodyPr>
            <a:noAutofit/>
          </a:bodyPr>
          <a:lstStyle/>
          <a:p>
            <a:pPr marL="342900" indent="-342900"/>
            <a:r>
              <a:rPr lang="en-US" sz="3200" b="1" dirty="0">
                <a:latin typeface="Calibri" charset="0"/>
              </a:rPr>
              <a:t>Population Genetics, </a:t>
            </a:r>
            <a:br>
              <a:rPr lang="en-US" sz="3200" b="1" dirty="0">
                <a:latin typeface="Calibri" charset="0"/>
              </a:rPr>
            </a:br>
            <a:r>
              <a:rPr lang="en-US" sz="3200" b="1" dirty="0">
                <a:latin typeface="Calibri" charset="0"/>
              </a:rPr>
              <a:t>Quantitative Genetics </a:t>
            </a:r>
            <a:r>
              <a:rPr lang="tr-TR" sz="3200" b="1" cap="none" dirty="0">
                <a:latin typeface="Calibri" charset="0"/>
              </a:rPr>
              <a:t>&amp;</a:t>
            </a:r>
            <a:r>
              <a:rPr lang="en-US" sz="3200" b="1" dirty="0">
                <a:latin typeface="Calibri" charset="0"/>
              </a:rPr>
              <a:t> </a:t>
            </a:r>
            <a:br>
              <a:rPr lang="en-US" sz="3200" b="1" dirty="0">
                <a:latin typeface="Calibri" charset="0"/>
              </a:rPr>
            </a:br>
            <a:r>
              <a:rPr lang="en-US" sz="3200" b="1" dirty="0">
                <a:latin typeface="Calibri" charset="0"/>
              </a:rPr>
              <a:t>Ecological Genetics</a:t>
            </a:r>
          </a:p>
        </p:txBody>
      </p:sp>
      <p:sp>
        <p:nvSpPr>
          <p:cNvPr id="2" name="Slayt Numarası Yer Tutucusu 1"/>
          <p:cNvSpPr>
            <a:spLocks noGrp="1"/>
          </p:cNvSpPr>
          <p:nvPr>
            <p:ph type="sldNum" sz="quarter" idx="12"/>
          </p:nvPr>
        </p:nvSpPr>
        <p:spPr/>
        <p:txBody>
          <a:bodyPr/>
          <a:lstStyle/>
          <a:p>
            <a:fld id="{D57F1E4F-1CFF-5643-939E-217C01CDF565}" type="slidenum">
              <a:rPr lang="en-US" smtClean="0"/>
              <a:pPr/>
              <a:t>18</a:t>
            </a:fld>
            <a:endParaRPr lang="en-US" dirty="0"/>
          </a:p>
        </p:txBody>
      </p:sp>
      <p:sp>
        <p:nvSpPr>
          <p:cNvPr id="3" name="Dikdörtgen 2"/>
          <p:cNvSpPr/>
          <p:nvPr/>
        </p:nvSpPr>
        <p:spPr>
          <a:xfrm>
            <a:off x="208635" y="2077523"/>
            <a:ext cx="8132845" cy="3904274"/>
          </a:xfrm>
          <a:prstGeom prst="rect">
            <a:avLst/>
          </a:prstGeom>
        </p:spPr>
        <p:txBody>
          <a:bodyPr wrap="square">
            <a:spAutoFit/>
          </a:bodyPr>
          <a:lstStyle/>
          <a:p>
            <a:pPr>
              <a:lnSpc>
                <a:spcPct val="107000"/>
              </a:lnSpc>
              <a:spcAft>
                <a:spcPts val="800"/>
              </a:spcAft>
            </a:pPr>
            <a:r>
              <a:rPr lang="en-US" sz="2200" b="1" dirty="0">
                <a:latin typeface="Calibri" panose="020F0502020204030204" pitchFamily="34" charset="0"/>
                <a:ea typeface="Calibri" panose="020F0502020204030204" pitchFamily="34" charset="0"/>
                <a:cs typeface="Times New Roman" panose="02020603050405020304" pitchFamily="18" charset="0"/>
              </a:rPr>
              <a:t>POPULATION GEN</a:t>
            </a:r>
            <a:r>
              <a:rPr lang="tr-TR"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Investigates the sources of similarities and differences of individuals in populations, as well as distributions and variations of the allele frequency in populations. </a:t>
            </a:r>
            <a:endParaRPr lang="tr-TR"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Population genetics traditionally deals with gene frequencies, whereas quantitative genetics focuses on the ways that individual variation in genotype and environmental contribution to variance in phenotype. </a:t>
            </a:r>
            <a:endParaRPr lang="tr-TR"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200" b="1" dirty="0">
                <a:latin typeface="Calibri" panose="020F0502020204030204" pitchFamily="34" charset="0"/>
                <a:ea typeface="Calibri" panose="020F0502020204030204" pitchFamily="34" charset="0"/>
                <a:cs typeface="Times New Roman" panose="02020603050405020304" pitchFamily="18" charset="0"/>
              </a:rPr>
              <a:t>Q</a:t>
            </a:r>
            <a:r>
              <a:rPr lang="en-US" sz="2200" b="1" dirty="0" err="1">
                <a:latin typeface="Calibri" panose="020F0502020204030204" pitchFamily="34" charset="0"/>
                <a:ea typeface="Calibri" panose="020F0502020204030204" pitchFamily="34" charset="0"/>
                <a:cs typeface="Times New Roman" panose="02020603050405020304" pitchFamily="18" charset="0"/>
              </a:rPr>
              <a:t>uantitative</a:t>
            </a:r>
            <a:r>
              <a:rPr lang="en-US" sz="2200" b="1" dirty="0">
                <a:latin typeface="Calibri" panose="020F0502020204030204" pitchFamily="34" charset="0"/>
                <a:ea typeface="Calibri" panose="020F0502020204030204" pitchFamily="34" charset="0"/>
                <a:cs typeface="Times New Roman" panose="02020603050405020304" pitchFamily="18" charset="0"/>
              </a:rPr>
              <a:t> characters</a:t>
            </a:r>
            <a:r>
              <a:rPr lang="en-US" sz="2200" dirty="0">
                <a:latin typeface="Calibri" panose="020F0502020204030204" pitchFamily="34" charset="0"/>
                <a:ea typeface="Calibri" panose="020F0502020204030204" pitchFamily="34" charset="0"/>
                <a:cs typeface="Times New Roman" panose="02020603050405020304" pitchFamily="18" charset="0"/>
              </a:rPr>
              <a:t>, such as effective milk yield, growth rate, genes cannot be fully reflected in the phenotype.</a:t>
            </a:r>
            <a:r>
              <a:rPr lang="tr-TR" sz="2200" dirty="0">
                <a:latin typeface="Calibri" panose="020F0502020204030204" pitchFamily="34" charset="0"/>
                <a:ea typeface="Calibri" panose="020F0502020204030204" pitchFamily="34" charset="0"/>
                <a:cs typeface="Times New Roman" panose="02020603050405020304" pitchFamily="18" charset="0"/>
              </a:rPr>
              <a:t> </a:t>
            </a:r>
            <a:r>
              <a:rPr lang="tr-TR" sz="2200" dirty="0" err="1">
                <a:latin typeface="Calibri" panose="020F0502020204030204" pitchFamily="34" charset="0"/>
                <a:ea typeface="Calibri" panose="020F0502020204030204" pitchFamily="34" charset="0"/>
                <a:cs typeface="Times New Roman" panose="02020603050405020304" pitchFamily="18" charset="0"/>
              </a:rPr>
              <a:t>Because</a:t>
            </a:r>
            <a:r>
              <a:rPr lang="tr-TR" sz="2200" dirty="0">
                <a:latin typeface="Calibri" panose="020F0502020204030204" pitchFamily="34" charset="0"/>
                <a:ea typeface="Calibri" panose="020F0502020204030204" pitchFamily="34" charset="0"/>
                <a:cs typeface="Times New Roman" panose="02020603050405020304" pitchFamily="18" charset="0"/>
              </a:rPr>
              <a:t> of </a:t>
            </a:r>
            <a:r>
              <a:rPr lang="en-US" sz="2200" dirty="0">
                <a:latin typeface="Calibri" panose="020F0502020204030204" pitchFamily="34" charset="0"/>
                <a:ea typeface="Calibri" panose="020F0502020204030204" pitchFamily="34" charset="0"/>
                <a:cs typeface="Times New Roman" panose="02020603050405020304" pitchFamily="18" charset="0"/>
              </a:rPr>
              <a:t>the </a:t>
            </a:r>
            <a:r>
              <a:rPr lang="en-US" sz="2200" b="1" dirty="0">
                <a:latin typeface="Calibri" panose="020F0502020204030204" pitchFamily="34" charset="0"/>
                <a:ea typeface="Calibri" panose="020F0502020204030204" pitchFamily="34" charset="0"/>
                <a:cs typeface="Times New Roman" panose="02020603050405020304" pitchFamily="18" charset="0"/>
              </a:rPr>
              <a:t>polygenic</a:t>
            </a:r>
            <a:r>
              <a:rPr lang="en-US" sz="2200" dirty="0">
                <a:latin typeface="Calibri" panose="020F0502020204030204" pitchFamily="34" charset="0"/>
                <a:ea typeface="Calibri" panose="020F0502020204030204" pitchFamily="34" charset="0"/>
                <a:cs typeface="Times New Roman" panose="02020603050405020304" pitchFamily="18" charset="0"/>
              </a:rPr>
              <a:t> effects</a:t>
            </a:r>
            <a:r>
              <a:rPr lang="tr-TR" sz="2200" dirty="0">
                <a:latin typeface="Calibri" panose="020F0502020204030204" pitchFamily="34"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11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2 İçerik Yer Tutucusu"/>
          <p:cNvSpPr>
            <a:spLocks noGrp="1"/>
          </p:cNvSpPr>
          <p:nvPr>
            <p:ph idx="1"/>
          </p:nvPr>
        </p:nvSpPr>
        <p:spPr>
          <a:xfrm>
            <a:off x="577250" y="1274763"/>
            <a:ext cx="10954350" cy="5441314"/>
          </a:xfrm>
        </p:spPr>
        <p:txBody>
          <a:bodyPr>
            <a:normAutofit fontScale="92500" lnSpcReduction="10000"/>
          </a:bodyPr>
          <a:lstStyle/>
          <a:p>
            <a:pPr marL="0" indent="0" eaLnBrk="1" hangingPunct="1">
              <a:buNone/>
            </a:pPr>
            <a:r>
              <a:rPr lang="en-US" sz="2800" dirty="0">
                <a:latin typeface="Calibri" charset="0"/>
              </a:rPr>
              <a:t>Genetic research</a:t>
            </a:r>
            <a:r>
              <a:rPr lang="tr-TR" sz="2800" dirty="0">
                <a:latin typeface="Calibri" charset="0"/>
              </a:rPr>
              <a:t>es</a:t>
            </a:r>
            <a:r>
              <a:rPr lang="en-US" sz="2800" dirty="0">
                <a:latin typeface="Calibri" charset="0"/>
              </a:rPr>
              <a:t> made significant contributions to many areas</a:t>
            </a:r>
            <a:r>
              <a:rPr lang="tr-TR" sz="2800" dirty="0">
                <a:latin typeface="Calibri" charset="0"/>
              </a:rPr>
              <a:t> in </a:t>
            </a:r>
            <a:r>
              <a:rPr lang="en-US" sz="2800" dirty="0">
                <a:latin typeface="Calibri" charset="0"/>
              </a:rPr>
              <a:t>animal husbandry. </a:t>
            </a:r>
            <a:endParaRPr lang="tr-TR" sz="2800" dirty="0">
              <a:latin typeface="Calibri" charset="0"/>
            </a:endParaRPr>
          </a:p>
          <a:p>
            <a:pPr marL="0" indent="0" eaLnBrk="1" hangingPunct="1">
              <a:buNone/>
            </a:pPr>
            <a:r>
              <a:rPr lang="en-US" sz="2800" dirty="0">
                <a:latin typeface="Calibri" charset="0"/>
              </a:rPr>
              <a:t>Genetic studies related to animal research is conducted in many fields such as</a:t>
            </a:r>
            <a:r>
              <a:rPr lang="tr-TR" sz="2800" dirty="0">
                <a:latin typeface="Calibri" charset="0"/>
              </a:rPr>
              <a:t> b</a:t>
            </a:r>
            <a:r>
              <a:rPr lang="en-US" sz="2800" dirty="0" err="1">
                <a:latin typeface="Calibri" charset="0"/>
              </a:rPr>
              <a:t>iotechnology</a:t>
            </a:r>
            <a:r>
              <a:rPr lang="en-US" sz="2800" dirty="0">
                <a:latin typeface="Calibri" charset="0"/>
              </a:rPr>
              <a:t> and drug development.</a:t>
            </a:r>
          </a:p>
          <a:p>
            <a:pPr eaLnBrk="1" hangingPunct="1"/>
            <a:r>
              <a:rPr lang="tr-TR" sz="2800" dirty="0" err="1">
                <a:latin typeface="Calibri" charset="0"/>
              </a:rPr>
              <a:t>Some</a:t>
            </a:r>
            <a:r>
              <a:rPr lang="tr-TR" sz="2800" dirty="0">
                <a:latin typeface="Calibri" charset="0"/>
              </a:rPr>
              <a:t> </a:t>
            </a:r>
            <a:r>
              <a:rPr lang="en-US" sz="2800" dirty="0">
                <a:latin typeface="Calibri" charset="0"/>
              </a:rPr>
              <a:t>milestones</a:t>
            </a:r>
            <a:r>
              <a:rPr lang="tr-TR" sz="2800" dirty="0">
                <a:latin typeface="Calibri" charset="0"/>
              </a:rPr>
              <a:t> in </a:t>
            </a:r>
            <a:r>
              <a:rPr lang="tr-TR" sz="2800" dirty="0" err="1">
                <a:latin typeface="Calibri" charset="0"/>
              </a:rPr>
              <a:t>biotechnology</a:t>
            </a:r>
            <a:r>
              <a:rPr lang="en-US" sz="2800" dirty="0">
                <a:latin typeface="Calibri" charset="0"/>
              </a:rPr>
              <a:t> :</a:t>
            </a:r>
          </a:p>
          <a:p>
            <a:pPr eaLnBrk="1" hangingPunct="1">
              <a:buClr>
                <a:srgbClr val="FF0000"/>
              </a:buClr>
              <a:buFont typeface="Wingdings" charset="0"/>
              <a:buChar char="ü"/>
            </a:pPr>
            <a:r>
              <a:rPr lang="en-US" sz="2800" dirty="0">
                <a:latin typeface="Calibri" charset="0"/>
              </a:rPr>
              <a:t>DNA structure</a:t>
            </a:r>
          </a:p>
          <a:p>
            <a:pPr eaLnBrk="1" hangingPunct="1">
              <a:buClr>
                <a:srgbClr val="FF0000"/>
              </a:buClr>
              <a:buFont typeface="Wingdings" charset="0"/>
              <a:buChar char="ü"/>
            </a:pPr>
            <a:r>
              <a:rPr lang="en-US" sz="2800" dirty="0">
                <a:latin typeface="Calibri" charset="0"/>
              </a:rPr>
              <a:t>Restriction enzymes</a:t>
            </a:r>
          </a:p>
          <a:p>
            <a:pPr eaLnBrk="1" hangingPunct="1">
              <a:buClr>
                <a:srgbClr val="FF0000"/>
              </a:buClr>
              <a:buFont typeface="Wingdings" charset="0"/>
              <a:buChar char="ü"/>
            </a:pPr>
            <a:r>
              <a:rPr lang="en-US" sz="2800" dirty="0">
                <a:latin typeface="Calibri" charset="0"/>
              </a:rPr>
              <a:t>Recombinant DNA (rDNA)</a:t>
            </a:r>
          </a:p>
          <a:p>
            <a:pPr eaLnBrk="1" hangingPunct="1">
              <a:buClr>
                <a:srgbClr val="FF0000"/>
              </a:buClr>
              <a:buFont typeface="Wingdings" charset="0"/>
              <a:buChar char="ü"/>
            </a:pPr>
            <a:r>
              <a:rPr lang="en-US" sz="2800" dirty="0">
                <a:latin typeface="Calibri" charset="0"/>
              </a:rPr>
              <a:t>The birth of Dolly</a:t>
            </a:r>
          </a:p>
          <a:p>
            <a:pPr eaLnBrk="1" hangingPunct="1">
              <a:buClr>
                <a:srgbClr val="FF0000"/>
              </a:buClr>
              <a:buFont typeface="Wingdings" charset="0"/>
              <a:buChar char="ü"/>
            </a:pPr>
            <a:r>
              <a:rPr lang="en-US" sz="2800" dirty="0">
                <a:latin typeface="Calibri" charset="0"/>
              </a:rPr>
              <a:t>PCR</a:t>
            </a:r>
          </a:p>
          <a:p>
            <a:pPr eaLnBrk="1" hangingPunct="1">
              <a:buClr>
                <a:srgbClr val="FF0000"/>
              </a:buClr>
              <a:buFont typeface="Wingdings" charset="0"/>
              <a:buChar char="ü"/>
            </a:pPr>
            <a:r>
              <a:rPr lang="en-US" sz="2800" dirty="0">
                <a:latin typeface="Calibri" charset="0"/>
              </a:rPr>
              <a:t>Genome sequence</a:t>
            </a:r>
            <a:endParaRPr lang="tr-TR" sz="2800" dirty="0">
              <a:latin typeface="Calibri" charset="0"/>
            </a:endParaRPr>
          </a:p>
          <a:p>
            <a:pPr eaLnBrk="1" hangingPunct="1">
              <a:buFont typeface="Arial" charset="0"/>
              <a:buNone/>
            </a:pPr>
            <a:endParaRPr lang="tr-TR" sz="2000" dirty="0">
              <a:latin typeface="Calibri" charset="0"/>
            </a:endParaRPr>
          </a:p>
        </p:txBody>
      </p:sp>
      <p:sp>
        <p:nvSpPr>
          <p:cNvPr id="2" name="Slayt Numarası Yer Tutucusu 1"/>
          <p:cNvSpPr>
            <a:spLocks noGrp="1"/>
          </p:cNvSpPr>
          <p:nvPr>
            <p:ph type="sldNum" sz="quarter" idx="12"/>
          </p:nvPr>
        </p:nvSpPr>
        <p:spPr/>
        <p:txBody>
          <a:bodyPr/>
          <a:lstStyle/>
          <a:p>
            <a:fld id="{D57F1E4F-1CFF-5643-939E-217C01CDF565}" type="slidenum">
              <a:rPr lang="en-US" smtClean="0"/>
              <a:pPr/>
              <a:t>19</a:t>
            </a:fld>
            <a:endParaRPr lang="en-US" dirty="0"/>
          </a:p>
        </p:txBody>
      </p:sp>
      <p:sp>
        <p:nvSpPr>
          <p:cNvPr id="10" name="Unvan 1">
            <a:extLst>
              <a:ext uri="{FF2B5EF4-FFF2-40B4-BE49-F238E27FC236}">
                <a16:creationId xmlns:a16="http://schemas.microsoft.com/office/drawing/2014/main" id="{0C31AC56-AF62-4774-B7A4-48A361CEFBAB}"/>
              </a:ext>
            </a:extLst>
          </p:cNvPr>
          <p:cNvSpPr>
            <a:spLocks noGrp="1"/>
          </p:cNvSpPr>
          <p:nvPr>
            <p:ph type="title"/>
          </p:nvPr>
        </p:nvSpPr>
        <p:spPr>
          <a:xfrm>
            <a:off x="2100125" y="98217"/>
            <a:ext cx="7908599" cy="1077913"/>
          </a:xfrm>
        </p:spPr>
        <p:txBody>
          <a:bodyPr>
            <a:noAutofit/>
          </a:bodyPr>
          <a:lstStyle/>
          <a:p>
            <a:pPr marL="342900" indent="-342900"/>
            <a:r>
              <a:rPr lang="tr-TR" sz="3200" b="1" dirty="0" err="1">
                <a:latin typeface="Calibri" charset="0"/>
              </a:rPr>
              <a:t>Genetıcs</a:t>
            </a:r>
            <a:r>
              <a:rPr lang="tr-TR" sz="3200" b="1" dirty="0">
                <a:latin typeface="Calibri" charset="0"/>
              </a:rPr>
              <a:t> </a:t>
            </a:r>
            <a:r>
              <a:rPr lang="tr-TR" sz="3200" b="1" dirty="0" err="1">
                <a:latin typeface="Calibri" charset="0"/>
              </a:rPr>
              <a:t>ın</a:t>
            </a:r>
            <a:r>
              <a:rPr lang="tr-TR" sz="3200" b="1" dirty="0">
                <a:latin typeface="Calibri" charset="0"/>
              </a:rPr>
              <a:t> </a:t>
            </a:r>
            <a:r>
              <a:rPr lang="tr-TR" sz="3200" b="1" dirty="0" err="1">
                <a:latin typeface="Calibri" charset="0"/>
              </a:rPr>
              <a:t>anımal</a:t>
            </a:r>
            <a:r>
              <a:rPr lang="tr-TR" sz="3200" b="1" dirty="0">
                <a:latin typeface="Calibri" charset="0"/>
              </a:rPr>
              <a:t> </a:t>
            </a:r>
            <a:r>
              <a:rPr lang="tr-TR" sz="3200" b="1" dirty="0" err="1">
                <a:latin typeface="Calibri" charset="0"/>
              </a:rPr>
              <a:t>breedıng</a:t>
            </a:r>
            <a:endParaRPr lang="en-US" sz="3200" b="1" dirty="0">
              <a:latin typeface="Calibri" charset="0"/>
            </a:endParaRPr>
          </a:p>
        </p:txBody>
      </p:sp>
    </p:spTree>
    <p:extLst>
      <p:ext uri="{BB962C8B-B14F-4D97-AF65-F5344CB8AC3E}">
        <p14:creationId xmlns:p14="http://schemas.microsoft.com/office/powerpoint/2010/main" val="208804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5EF-D9E6-2F43-8FDC-06900CCEB665}"/>
              </a:ext>
            </a:extLst>
          </p:cNvPr>
          <p:cNvSpPr>
            <a:spLocks noGrp="1"/>
          </p:cNvSpPr>
          <p:nvPr>
            <p:ph type="title"/>
          </p:nvPr>
        </p:nvSpPr>
        <p:spPr>
          <a:xfrm>
            <a:off x="18878" y="0"/>
            <a:ext cx="7729728" cy="1188720"/>
          </a:xfrm>
        </p:spPr>
        <p:txBody>
          <a:bodyPr/>
          <a:lstStyle/>
          <a:p>
            <a:pPr algn="l"/>
            <a:r>
              <a:rPr lang="tr-TR" b="1" cap="none" dirty="0" err="1">
                <a:solidFill>
                  <a:srgbClr val="FF0000"/>
                </a:solidFill>
              </a:rPr>
              <a:t>Structural</a:t>
            </a:r>
            <a:r>
              <a:rPr lang="tr-TR" b="1" cap="none" dirty="0">
                <a:solidFill>
                  <a:srgbClr val="FF0000"/>
                </a:solidFill>
              </a:rPr>
              <a:t> </a:t>
            </a:r>
            <a:r>
              <a:rPr lang="tr-TR" b="1" cap="none" dirty="0" err="1">
                <a:solidFill>
                  <a:srgbClr val="FF0000"/>
                </a:solidFill>
              </a:rPr>
              <a:t>Variations</a:t>
            </a:r>
            <a:r>
              <a:rPr lang="tr-TR" b="1" cap="none" dirty="0">
                <a:solidFill>
                  <a:srgbClr val="FF0000"/>
                </a:solidFill>
              </a:rPr>
              <a:t> (</a:t>
            </a:r>
            <a:r>
              <a:rPr lang="tr-TR" b="1" cap="none" dirty="0" err="1">
                <a:solidFill>
                  <a:srgbClr val="FF0000"/>
                </a:solidFill>
              </a:rPr>
              <a:t>SVs</a:t>
            </a:r>
            <a:r>
              <a:rPr lang="tr-TR" b="1" cap="none" dirty="0">
                <a:solidFill>
                  <a:srgbClr val="FF0000"/>
                </a:solidFill>
              </a:rPr>
              <a:t>)</a:t>
            </a:r>
          </a:p>
        </p:txBody>
      </p:sp>
      <p:sp>
        <p:nvSpPr>
          <p:cNvPr id="4" name="Slide Number Placeholder 3">
            <a:extLst>
              <a:ext uri="{FF2B5EF4-FFF2-40B4-BE49-F238E27FC236}">
                <a16:creationId xmlns:a16="http://schemas.microsoft.com/office/drawing/2014/main" id="{066B8FF4-ED7F-C646-96F3-2C650BC2A7BB}"/>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7720EA3B-91B7-5E47-B8AE-6EDCD2219ADD}"/>
              </a:ext>
            </a:extLst>
          </p:cNvPr>
          <p:cNvPicPr>
            <a:picLocks noChangeAspect="1"/>
          </p:cNvPicPr>
          <p:nvPr/>
        </p:nvPicPr>
        <p:blipFill>
          <a:blip r:embed="rId3"/>
          <a:stretch>
            <a:fillRect/>
          </a:stretch>
        </p:blipFill>
        <p:spPr>
          <a:xfrm>
            <a:off x="18878" y="1188720"/>
            <a:ext cx="8319319" cy="3026000"/>
          </a:xfrm>
          <a:prstGeom prst="rect">
            <a:avLst/>
          </a:prstGeom>
        </p:spPr>
      </p:pic>
    </p:spTree>
    <p:extLst>
      <p:ext uri="{BB962C8B-B14F-4D97-AF65-F5344CB8AC3E}">
        <p14:creationId xmlns:p14="http://schemas.microsoft.com/office/powerpoint/2010/main" val="340560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Unvan 1"/>
          <p:cNvSpPr>
            <a:spLocks noGrp="1"/>
          </p:cNvSpPr>
          <p:nvPr>
            <p:ph type="title"/>
          </p:nvPr>
        </p:nvSpPr>
        <p:spPr>
          <a:xfrm>
            <a:off x="893890" y="187995"/>
            <a:ext cx="10404218" cy="1320800"/>
          </a:xfrm>
        </p:spPr>
        <p:txBody>
          <a:bodyPr/>
          <a:lstStyle/>
          <a:p>
            <a:r>
              <a:rPr lang="en-US" b="1" dirty="0">
                <a:solidFill>
                  <a:schemeClr val="tx1"/>
                </a:solidFill>
                <a:latin typeface="Calibri" charset="0"/>
              </a:rPr>
              <a:t>Molecular genetics in veterinary medicine</a:t>
            </a:r>
            <a:endParaRPr lang="tr-TR" b="1" dirty="0">
              <a:solidFill>
                <a:schemeClr val="tx1"/>
              </a:solidFill>
              <a:latin typeface="Calibri" charset="0"/>
            </a:endParaRPr>
          </a:p>
        </p:txBody>
      </p:sp>
      <p:sp>
        <p:nvSpPr>
          <p:cNvPr id="2" name="Slayt Numarası Yer Tutucusu 1"/>
          <p:cNvSpPr>
            <a:spLocks noGrp="1"/>
          </p:cNvSpPr>
          <p:nvPr>
            <p:ph type="sldNum" sz="quarter" idx="12"/>
          </p:nvPr>
        </p:nvSpPr>
        <p:spPr/>
        <p:txBody>
          <a:bodyPr/>
          <a:lstStyle/>
          <a:p>
            <a:fld id="{D57F1E4F-1CFF-5643-939E-217C01CDF565}" type="slidenum">
              <a:rPr lang="en-US" smtClean="0"/>
              <a:pPr/>
              <a:t>20</a:t>
            </a:fld>
            <a:endParaRPr lang="en-US" dirty="0"/>
          </a:p>
        </p:txBody>
      </p:sp>
      <p:sp>
        <p:nvSpPr>
          <p:cNvPr id="62467" name="10 Dikdörtgen"/>
          <p:cNvSpPr>
            <a:spLocks noChangeArrowheads="1"/>
          </p:cNvSpPr>
          <p:nvPr/>
        </p:nvSpPr>
        <p:spPr bwMode="auto">
          <a:xfrm>
            <a:off x="939371" y="1624744"/>
            <a:ext cx="10313256"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eaLnBrk="1" hangingPunct="1">
              <a:buFont typeface="Wingdings" panose="05000000000000000000" pitchFamily="2" charset="2"/>
              <a:buChar char="q"/>
            </a:pPr>
            <a:r>
              <a:rPr lang="en-US" sz="2800" dirty="0">
                <a:latin typeface="Calibri" panose="020F0502020204030204" pitchFamily="34" charset="0"/>
                <a:cs typeface="Calibri" panose="020F0502020204030204" pitchFamily="34" charset="0"/>
              </a:rPr>
              <a:t>Identification of genes associated with </a:t>
            </a:r>
            <a:r>
              <a:rPr lang="en-US" sz="2800" b="1" u="sng" dirty="0">
                <a:latin typeface="Calibri" panose="020F0502020204030204" pitchFamily="34" charset="0"/>
                <a:cs typeface="Calibri" panose="020F0502020204030204" pitchFamily="34" charset="0"/>
              </a:rPr>
              <a:t>hereditary diseases</a:t>
            </a:r>
          </a:p>
          <a:p>
            <a:pPr marL="457200" indent="-457200" eaLnBrk="1" hangingPunct="1">
              <a:buFont typeface="Wingdings" panose="05000000000000000000" pitchFamily="2" charset="2"/>
              <a:buChar char="q"/>
            </a:pPr>
            <a:r>
              <a:rPr lang="en-US" sz="2800" dirty="0">
                <a:latin typeface="Calibri" panose="020F0502020204030204" pitchFamily="34" charset="0"/>
                <a:cs typeface="Calibri" panose="020F0502020204030204" pitchFamily="34" charset="0"/>
              </a:rPr>
              <a:t>Molecular screening of hereditary diseases in populations</a:t>
            </a:r>
          </a:p>
          <a:p>
            <a:pPr marL="457200" indent="-457200" eaLnBrk="1" hangingPunct="1">
              <a:buFont typeface="Wingdings" panose="05000000000000000000" pitchFamily="2" charset="2"/>
              <a:buChar char="q"/>
            </a:pPr>
            <a:r>
              <a:rPr lang="en-US" sz="2800" dirty="0" err="1">
                <a:latin typeface="Calibri" panose="020F0502020204030204" pitchFamily="34" charset="0"/>
                <a:cs typeface="Calibri" panose="020F0502020204030204" pitchFamily="34" charset="0"/>
              </a:rPr>
              <a:t>Thraphy</a:t>
            </a:r>
            <a:r>
              <a:rPr lang="en-US" sz="2800" dirty="0">
                <a:latin typeface="Calibri" panose="020F0502020204030204" pitchFamily="34" charset="0"/>
                <a:cs typeface="Calibri" panose="020F0502020204030204" pitchFamily="34" charset="0"/>
              </a:rPr>
              <a:t> of genetic diseases with gene transfer</a:t>
            </a:r>
          </a:p>
          <a:p>
            <a:pPr marL="457200" indent="-457200" eaLnBrk="1" hangingPunct="1">
              <a:buFont typeface="Wingdings" panose="05000000000000000000" pitchFamily="2" charset="2"/>
              <a:buChar char="q"/>
            </a:pPr>
            <a:r>
              <a:rPr lang="tr-TR" sz="2800" dirty="0">
                <a:latin typeface="Calibri" panose="020F0502020204030204" pitchFamily="34" charset="0"/>
                <a:cs typeface="Calibri" panose="020F0502020204030204" pitchFamily="34" charset="0"/>
              </a:rPr>
              <a:t>M</a:t>
            </a:r>
            <a:r>
              <a:rPr lang="en-US" sz="2800" dirty="0" err="1">
                <a:latin typeface="Calibri" panose="020F0502020204030204" pitchFamily="34" charset="0"/>
                <a:cs typeface="Calibri" panose="020F0502020204030204" pitchFamily="34" charset="0"/>
              </a:rPr>
              <a:t>easurement</a:t>
            </a:r>
            <a:r>
              <a:rPr lang="en-US" sz="2800" dirty="0">
                <a:latin typeface="Calibri" panose="020F0502020204030204" pitchFamily="34" charset="0"/>
                <a:cs typeface="Calibri" panose="020F0502020204030204" pitchFamily="34" charset="0"/>
              </a:rPr>
              <a:t> of treatment effectiveness</a:t>
            </a:r>
          </a:p>
          <a:p>
            <a:pPr marL="457200" indent="-457200" eaLnBrk="1" hangingPunct="1">
              <a:buFont typeface="Wingdings" panose="05000000000000000000" pitchFamily="2" charset="2"/>
              <a:buChar char="q"/>
            </a:pPr>
            <a:r>
              <a:rPr lang="tr-TR" sz="2800" dirty="0">
                <a:latin typeface="Calibri" panose="020F0502020204030204" pitchFamily="34" charset="0"/>
                <a:cs typeface="Calibri" panose="020F0502020204030204" pitchFamily="34" charset="0"/>
              </a:rPr>
              <a:t>F</a:t>
            </a:r>
            <a:r>
              <a:rPr lang="en-US" sz="2800" dirty="0" err="1">
                <a:latin typeface="Calibri" panose="020F0502020204030204" pitchFamily="34" charset="0"/>
                <a:cs typeface="Calibri" panose="020F0502020204030204" pitchFamily="34" charset="0"/>
              </a:rPr>
              <a:t>orensic</a:t>
            </a:r>
            <a:r>
              <a:rPr lang="en-US" sz="2800"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cases</a:t>
            </a:r>
            <a:endParaRPr lang="en-US" sz="2800" dirty="0">
              <a:latin typeface="Calibri" panose="020F0502020204030204" pitchFamily="34" charset="0"/>
              <a:cs typeface="Calibri" panose="020F0502020204030204" pitchFamily="34" charset="0"/>
            </a:endParaRPr>
          </a:p>
          <a:p>
            <a:pPr marL="457200" indent="-457200" eaLnBrk="1" hangingPunct="1">
              <a:buFont typeface="Wingdings" panose="05000000000000000000" pitchFamily="2" charset="2"/>
              <a:buChar char="q"/>
            </a:pPr>
            <a:r>
              <a:rPr lang="en-US" sz="2800" dirty="0">
                <a:latin typeface="Calibri" panose="020F0502020204030204" pitchFamily="34" charset="0"/>
                <a:cs typeface="Calibri" panose="020F0502020204030204" pitchFamily="34" charset="0"/>
              </a:rPr>
              <a:t>Evolutionary history of domestic species, domestication process, </a:t>
            </a:r>
          </a:p>
          <a:p>
            <a:pPr marL="457200" indent="-457200" eaLnBrk="1" hangingPunct="1">
              <a:buFont typeface="Wingdings" panose="05000000000000000000" pitchFamily="2" charset="2"/>
              <a:buChar char="q"/>
            </a:pPr>
            <a:r>
              <a:rPr lang="en-US" sz="2800" dirty="0">
                <a:latin typeface="Calibri" panose="020F0502020204030204" pitchFamily="34" charset="0"/>
                <a:cs typeface="Calibri" panose="020F0502020204030204" pitchFamily="34" charset="0"/>
              </a:rPr>
              <a:t>Diversity research</a:t>
            </a:r>
          </a:p>
          <a:p>
            <a:pPr marL="457200" indent="-457200" eaLnBrk="1" hangingPunct="1">
              <a:buFont typeface="Wingdings" panose="05000000000000000000" pitchFamily="2" charset="2"/>
              <a:buChar char="q"/>
            </a:pPr>
            <a:r>
              <a:rPr lang="tr-TR" sz="2800" dirty="0">
                <a:latin typeface="Calibri" panose="020F0502020204030204" pitchFamily="34" charset="0"/>
                <a:cs typeface="Calibri" panose="020F0502020204030204" pitchFamily="34" charset="0"/>
              </a:rPr>
              <a:t>E</a:t>
            </a:r>
            <a:r>
              <a:rPr lang="en-US" sz="2800" dirty="0">
                <a:latin typeface="Calibri" panose="020F0502020204030204" pitchFamily="34" charset="0"/>
                <a:cs typeface="Calibri" panose="020F0502020204030204" pitchFamily="34" charset="0"/>
              </a:rPr>
              <a:t>stablishing </a:t>
            </a:r>
            <a:r>
              <a:rPr lang="tr-TR" sz="2800" dirty="0">
                <a:latin typeface="Calibri" panose="020F0502020204030204" pitchFamily="34" charset="0"/>
                <a:cs typeface="Calibri" panose="020F0502020204030204" pitchFamily="34" charset="0"/>
              </a:rPr>
              <a:t>of </a:t>
            </a:r>
            <a:r>
              <a:rPr lang="en-US" sz="2800" dirty="0">
                <a:latin typeface="Calibri" panose="020F0502020204030204" pitchFamily="34" charset="0"/>
                <a:cs typeface="Calibri" panose="020F0502020204030204" pitchFamily="34" charset="0"/>
              </a:rPr>
              <a:t>protection programs for animal species and breeds under risk of extinction.</a:t>
            </a:r>
            <a:endParaRPr lang="tr-T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76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9 Dikdörtgen"/>
          <p:cNvSpPr>
            <a:spLocks noGrp="1" noChangeArrowheads="1"/>
          </p:cNvSpPr>
          <p:nvPr>
            <p:ph idx="1"/>
          </p:nvPr>
        </p:nvSpPr>
        <p:spPr>
          <a:xfrm>
            <a:off x="1118886" y="1795396"/>
            <a:ext cx="5663878" cy="2246313"/>
          </a:xfrm>
        </p:spPr>
        <p:txBody>
          <a:bodyPr wrap="square">
            <a:spAutoFit/>
          </a:bodyPr>
          <a:lstStyle/>
          <a:p>
            <a:pPr eaLnBrk="1" hangingPunct="1">
              <a:spcBef>
                <a:spcPct val="0"/>
              </a:spcBef>
              <a:buClr>
                <a:schemeClr val="tx1"/>
              </a:buClr>
              <a:buFont typeface="Wingdings" panose="05000000000000000000" pitchFamily="2" charset="2"/>
              <a:buChar char="q"/>
            </a:pPr>
            <a:r>
              <a:rPr lang="tr-TR" sz="2800" dirty="0" err="1">
                <a:solidFill>
                  <a:schemeClr val="tx1"/>
                </a:solidFill>
                <a:latin typeface="Calibri" panose="020F0502020204030204" pitchFamily="34" charset="0"/>
                <a:cs typeface="Calibri" panose="020F0502020204030204" pitchFamily="34" charset="0"/>
              </a:rPr>
              <a:t>Production</a:t>
            </a:r>
            <a:r>
              <a:rPr lang="tr-TR" sz="2800" dirty="0">
                <a:solidFill>
                  <a:schemeClr val="tx1"/>
                </a:solidFill>
                <a:latin typeface="Calibri" panose="020F0502020204030204" pitchFamily="34" charset="0"/>
                <a:cs typeface="Calibri" panose="020F0502020204030204" pitchFamily="34" charset="0"/>
              </a:rPr>
              <a:t> of </a:t>
            </a:r>
            <a:r>
              <a:rPr lang="tr-TR" sz="2800" dirty="0" err="1">
                <a:solidFill>
                  <a:schemeClr val="tx1"/>
                </a:solidFill>
                <a:latin typeface="Calibri" panose="020F0502020204030204" pitchFamily="34" charset="0"/>
                <a:cs typeface="Calibri" panose="020F0502020204030204" pitchFamily="34" charset="0"/>
              </a:rPr>
              <a:t>bioreactive</a:t>
            </a:r>
            <a:r>
              <a:rPr lang="tr-TR" sz="2800" dirty="0">
                <a:solidFill>
                  <a:schemeClr val="tx1"/>
                </a:solidFill>
                <a:latin typeface="Calibri" panose="020F0502020204030204" pitchFamily="34" charset="0"/>
                <a:cs typeface="Calibri" panose="020F0502020204030204" pitchFamily="34" charset="0"/>
              </a:rPr>
              <a:t> </a:t>
            </a:r>
            <a:r>
              <a:rPr lang="tr-TR" sz="2800" dirty="0" err="1">
                <a:solidFill>
                  <a:schemeClr val="tx1"/>
                </a:solidFill>
                <a:latin typeface="Calibri" panose="020F0502020204030204" pitchFamily="34" charset="0"/>
                <a:cs typeface="Calibri" panose="020F0502020204030204" pitchFamily="34" charset="0"/>
              </a:rPr>
              <a:t>organism</a:t>
            </a:r>
            <a:endParaRPr lang="tr-TR" sz="2800" dirty="0">
              <a:solidFill>
                <a:schemeClr val="tx1"/>
              </a:solidFill>
              <a:latin typeface="Calibri" panose="020F0502020204030204" pitchFamily="34" charset="0"/>
              <a:cs typeface="Calibri" panose="020F0502020204030204" pitchFamily="34" charset="0"/>
            </a:endParaRPr>
          </a:p>
          <a:p>
            <a:pPr eaLnBrk="1" hangingPunct="1">
              <a:spcBef>
                <a:spcPct val="0"/>
              </a:spcBef>
              <a:buClr>
                <a:schemeClr val="tx1"/>
              </a:buClr>
              <a:buFont typeface="Wingdings" panose="05000000000000000000" pitchFamily="2" charset="2"/>
              <a:buChar char="q"/>
            </a:pPr>
            <a:r>
              <a:rPr lang="tr-TR" sz="2800" dirty="0" err="1">
                <a:solidFill>
                  <a:schemeClr val="tx1"/>
                </a:solidFill>
                <a:latin typeface="Calibri" panose="020F0502020204030204" pitchFamily="34" charset="0"/>
                <a:cs typeface="Calibri" panose="020F0502020204030204" pitchFamily="34" charset="0"/>
              </a:rPr>
              <a:t>Embryo</a:t>
            </a:r>
            <a:r>
              <a:rPr lang="tr-TR" sz="2800" dirty="0">
                <a:solidFill>
                  <a:schemeClr val="tx1"/>
                </a:solidFill>
                <a:latin typeface="Calibri" panose="020F0502020204030204" pitchFamily="34" charset="0"/>
                <a:cs typeface="Calibri" panose="020F0502020204030204" pitchFamily="34" charset="0"/>
              </a:rPr>
              <a:t> </a:t>
            </a:r>
            <a:r>
              <a:rPr lang="tr-TR" sz="2800" dirty="0" err="1">
                <a:solidFill>
                  <a:schemeClr val="tx1"/>
                </a:solidFill>
                <a:latin typeface="Calibri" panose="020F0502020204030204" pitchFamily="34" charset="0"/>
                <a:cs typeface="Calibri" panose="020F0502020204030204" pitchFamily="34" charset="0"/>
              </a:rPr>
              <a:t>cloning</a:t>
            </a:r>
            <a:r>
              <a:rPr lang="tr-TR" sz="2800" dirty="0">
                <a:solidFill>
                  <a:schemeClr val="tx1"/>
                </a:solidFill>
                <a:latin typeface="Calibri" panose="020F0502020204030204" pitchFamily="34" charset="0"/>
                <a:cs typeface="Calibri" panose="020F0502020204030204" pitchFamily="34" charset="0"/>
              </a:rPr>
              <a:t> </a:t>
            </a:r>
          </a:p>
          <a:p>
            <a:pPr eaLnBrk="1" hangingPunct="1">
              <a:spcBef>
                <a:spcPct val="0"/>
              </a:spcBef>
              <a:buClr>
                <a:schemeClr val="tx1"/>
              </a:buClr>
              <a:buFont typeface="Wingdings" panose="05000000000000000000" pitchFamily="2" charset="2"/>
              <a:buChar char="q"/>
            </a:pPr>
            <a:r>
              <a:rPr lang="tr-TR" sz="2800" dirty="0" err="1">
                <a:solidFill>
                  <a:schemeClr val="tx1"/>
                </a:solidFill>
                <a:latin typeface="Calibri" panose="020F0502020204030204" pitchFamily="34" charset="0"/>
                <a:cs typeface="Calibri" panose="020F0502020204030204" pitchFamily="34" charset="0"/>
              </a:rPr>
              <a:t>Gender</a:t>
            </a:r>
            <a:r>
              <a:rPr lang="tr-TR" sz="2800" dirty="0">
                <a:solidFill>
                  <a:schemeClr val="tx1"/>
                </a:solidFill>
                <a:latin typeface="Calibri" panose="020F0502020204030204" pitchFamily="34" charset="0"/>
                <a:cs typeface="Calibri" panose="020F0502020204030204" pitchFamily="34" charset="0"/>
              </a:rPr>
              <a:t> </a:t>
            </a:r>
            <a:r>
              <a:rPr lang="tr-TR" sz="2800" dirty="0" err="1">
                <a:solidFill>
                  <a:schemeClr val="tx1"/>
                </a:solidFill>
                <a:latin typeface="Calibri" panose="020F0502020204030204" pitchFamily="34" charset="0"/>
                <a:cs typeface="Calibri" panose="020F0502020204030204" pitchFamily="34" charset="0"/>
              </a:rPr>
              <a:t>control</a:t>
            </a:r>
            <a:r>
              <a:rPr lang="tr-TR" sz="2800" dirty="0">
                <a:solidFill>
                  <a:schemeClr val="tx1"/>
                </a:solidFill>
                <a:latin typeface="Calibri" panose="020F0502020204030204" pitchFamily="34" charset="0"/>
                <a:cs typeface="Calibri" panose="020F0502020204030204" pitchFamily="34" charset="0"/>
              </a:rPr>
              <a:t> of </a:t>
            </a:r>
            <a:r>
              <a:rPr lang="tr-TR" sz="2800" dirty="0" err="1">
                <a:solidFill>
                  <a:schemeClr val="tx1"/>
                </a:solidFill>
                <a:latin typeface="Calibri" panose="020F0502020204030204" pitchFamily="34" charset="0"/>
                <a:cs typeface="Calibri" panose="020F0502020204030204" pitchFamily="34" charset="0"/>
              </a:rPr>
              <a:t>embryo</a:t>
            </a:r>
            <a:endParaRPr lang="tr-TR" sz="2800" dirty="0">
              <a:solidFill>
                <a:schemeClr val="tx1"/>
              </a:solidFill>
              <a:latin typeface="Calibri" panose="020F0502020204030204" pitchFamily="34" charset="0"/>
              <a:cs typeface="Calibri" panose="020F0502020204030204" pitchFamily="34" charset="0"/>
            </a:endParaRPr>
          </a:p>
          <a:p>
            <a:pPr eaLnBrk="1" hangingPunct="1">
              <a:spcBef>
                <a:spcPct val="0"/>
              </a:spcBef>
              <a:buClr>
                <a:schemeClr val="tx1"/>
              </a:buClr>
              <a:buFont typeface="Wingdings" panose="05000000000000000000" pitchFamily="2" charset="2"/>
              <a:buChar char="q"/>
            </a:pPr>
            <a:r>
              <a:rPr lang="tr-TR" sz="2800" dirty="0" err="1">
                <a:solidFill>
                  <a:schemeClr val="tx1"/>
                </a:solidFill>
                <a:latin typeface="Calibri" panose="020F0502020204030204" pitchFamily="34" charset="0"/>
                <a:cs typeface="Calibri" panose="020F0502020204030204" pitchFamily="34" charset="0"/>
              </a:rPr>
              <a:t>Genomic</a:t>
            </a:r>
            <a:r>
              <a:rPr lang="tr-TR" sz="2800" dirty="0">
                <a:solidFill>
                  <a:schemeClr val="tx1"/>
                </a:solidFill>
                <a:latin typeface="Calibri" panose="020F0502020204030204" pitchFamily="34" charset="0"/>
                <a:cs typeface="Calibri" panose="020F0502020204030204" pitchFamily="34" charset="0"/>
              </a:rPr>
              <a:t> </a:t>
            </a:r>
            <a:r>
              <a:rPr lang="tr-TR" sz="2800" dirty="0" err="1">
                <a:solidFill>
                  <a:schemeClr val="tx1"/>
                </a:solidFill>
                <a:latin typeface="Calibri" panose="020F0502020204030204" pitchFamily="34" charset="0"/>
                <a:cs typeface="Calibri" panose="020F0502020204030204" pitchFamily="34" charset="0"/>
              </a:rPr>
              <a:t>selection</a:t>
            </a:r>
            <a:r>
              <a:rPr lang="tr-TR" sz="2800" dirty="0">
                <a:solidFill>
                  <a:schemeClr val="tx1"/>
                </a:solidFill>
                <a:latin typeface="Calibri" panose="020F0502020204030204" pitchFamily="34" charset="0"/>
                <a:cs typeface="Calibri" panose="020F0502020204030204" pitchFamily="34" charset="0"/>
              </a:rPr>
              <a:t> </a:t>
            </a:r>
          </a:p>
          <a:p>
            <a:pPr eaLnBrk="1" hangingPunct="1">
              <a:spcBef>
                <a:spcPct val="0"/>
              </a:spcBef>
              <a:buClr>
                <a:schemeClr val="tx1"/>
              </a:buClr>
              <a:buFont typeface="Wingdings" panose="05000000000000000000" pitchFamily="2" charset="2"/>
              <a:buChar char="q"/>
            </a:pPr>
            <a:r>
              <a:rPr lang="tr-TR" sz="2800" dirty="0">
                <a:solidFill>
                  <a:schemeClr val="tx1"/>
                </a:solidFill>
                <a:latin typeface="Calibri" panose="020F0502020204030204" pitchFamily="34" charset="0"/>
                <a:cs typeface="Calibri" panose="020F0502020204030204" pitchFamily="34" charset="0"/>
              </a:rPr>
              <a:t>………….</a:t>
            </a:r>
          </a:p>
        </p:txBody>
      </p:sp>
      <p:sp>
        <p:nvSpPr>
          <p:cNvPr id="2" name="Slayt Numarası Yer Tutucusu 1"/>
          <p:cNvSpPr>
            <a:spLocks noGrp="1"/>
          </p:cNvSpPr>
          <p:nvPr>
            <p:ph type="sldNum" sz="quarter" idx="12"/>
          </p:nvPr>
        </p:nvSpPr>
        <p:spPr/>
        <p:txBody>
          <a:bodyPr/>
          <a:lstStyle/>
          <a:p>
            <a:fld id="{D57F1E4F-1CFF-5643-939E-217C01CDF565}" type="slidenum">
              <a:rPr lang="en-US" smtClean="0"/>
              <a:pPr/>
              <a:t>21</a:t>
            </a:fld>
            <a:endParaRPr lang="en-US" dirty="0"/>
          </a:p>
        </p:txBody>
      </p:sp>
      <p:sp>
        <p:nvSpPr>
          <p:cNvPr id="8" name="Unvan 1">
            <a:extLst>
              <a:ext uri="{FF2B5EF4-FFF2-40B4-BE49-F238E27FC236}">
                <a16:creationId xmlns:a16="http://schemas.microsoft.com/office/drawing/2014/main" id="{BAACADE8-3D08-4362-B220-AF0BC519C8C7}"/>
              </a:ext>
            </a:extLst>
          </p:cNvPr>
          <p:cNvSpPr txBox="1">
            <a:spLocks/>
          </p:cNvSpPr>
          <p:nvPr/>
        </p:nvSpPr>
        <p:spPr bwMode="black">
          <a:xfrm>
            <a:off x="893891" y="227458"/>
            <a:ext cx="10404218" cy="132080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b="1">
                <a:solidFill>
                  <a:schemeClr val="tx1"/>
                </a:solidFill>
                <a:latin typeface="Calibri" charset="0"/>
              </a:rPr>
              <a:t>Molecular genetics in veterinary medicine</a:t>
            </a:r>
            <a:endParaRPr lang="tr-TR" b="1" dirty="0">
              <a:solidFill>
                <a:schemeClr val="tx1"/>
              </a:solidFill>
              <a:latin typeface="Calibri" charset="0"/>
            </a:endParaRPr>
          </a:p>
        </p:txBody>
      </p:sp>
    </p:spTree>
    <p:extLst>
      <p:ext uri="{BB962C8B-B14F-4D97-AF65-F5344CB8AC3E}">
        <p14:creationId xmlns:p14="http://schemas.microsoft.com/office/powerpoint/2010/main" val="371179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47330-5B71-454A-BC5A-00ABC7190244}"/>
              </a:ext>
            </a:extLst>
          </p:cNvPr>
          <p:cNvSpPr>
            <a:spLocks noGrp="1"/>
          </p:cNvSpPr>
          <p:nvPr>
            <p:ph type="title"/>
          </p:nvPr>
        </p:nvSpPr>
        <p:spPr>
          <a:xfrm>
            <a:off x="388472" y="199882"/>
            <a:ext cx="4359978" cy="1188720"/>
          </a:xfrm>
        </p:spPr>
        <p:txBody>
          <a:bodyPr/>
          <a:lstStyle/>
          <a:p>
            <a:r>
              <a:rPr lang="tr-TR" dirty="0" err="1"/>
              <a:t>Further</a:t>
            </a:r>
            <a:r>
              <a:rPr lang="tr-TR" dirty="0"/>
              <a:t> </a:t>
            </a:r>
            <a:r>
              <a:rPr lang="tr-TR" dirty="0" err="1"/>
              <a:t>readıng</a:t>
            </a:r>
            <a:endParaRPr lang="en-US" dirty="0"/>
          </a:p>
        </p:txBody>
      </p:sp>
      <p:sp>
        <p:nvSpPr>
          <p:cNvPr id="10" name="TextBox 9">
            <a:extLst>
              <a:ext uri="{FF2B5EF4-FFF2-40B4-BE49-F238E27FC236}">
                <a16:creationId xmlns:a16="http://schemas.microsoft.com/office/drawing/2014/main" id="{9EE59586-9CA5-4044-B861-CB3C9D514821}"/>
              </a:ext>
            </a:extLst>
          </p:cNvPr>
          <p:cNvSpPr txBox="1"/>
          <p:nvPr/>
        </p:nvSpPr>
        <p:spPr>
          <a:xfrm>
            <a:off x="388472" y="1608083"/>
            <a:ext cx="4359978" cy="369332"/>
          </a:xfrm>
          <a:prstGeom prst="rect">
            <a:avLst/>
          </a:prstGeom>
          <a:noFill/>
        </p:spPr>
        <p:txBody>
          <a:bodyPr wrap="square" rtlCol="0">
            <a:spAutoFit/>
          </a:bodyPr>
          <a:lstStyle/>
          <a:p>
            <a:r>
              <a:rPr lang="tr-TR" dirty="0" err="1"/>
              <a:t>Concept</a:t>
            </a:r>
            <a:r>
              <a:rPr lang="tr-TR" dirty="0"/>
              <a:t> of Genetics </a:t>
            </a:r>
            <a:r>
              <a:rPr lang="tr-TR" dirty="0" err="1"/>
              <a:t>Twelfth</a:t>
            </a:r>
            <a:r>
              <a:rPr lang="tr-TR" dirty="0"/>
              <a:t> Edition, </a:t>
            </a:r>
            <a:r>
              <a:rPr lang="tr-TR" dirty="0" err="1"/>
              <a:t>page</a:t>
            </a:r>
            <a:r>
              <a:rPr lang="tr-TR" dirty="0"/>
              <a:t> 12</a:t>
            </a:r>
            <a:endParaRPr lang="en-US" dirty="0"/>
          </a:p>
        </p:txBody>
      </p:sp>
    </p:spTree>
    <p:extLst>
      <p:ext uri="{BB962C8B-B14F-4D97-AF65-F5344CB8AC3E}">
        <p14:creationId xmlns:p14="http://schemas.microsoft.com/office/powerpoint/2010/main" val="297475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37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Unvan 1"/>
          <p:cNvSpPr>
            <a:spLocks noGrp="1"/>
          </p:cNvSpPr>
          <p:nvPr>
            <p:ph type="title"/>
          </p:nvPr>
        </p:nvSpPr>
        <p:spPr/>
        <p:txBody>
          <a:bodyPr/>
          <a:lstStyle/>
          <a:p>
            <a:pPr eaLnBrk="1" hangingPunct="1"/>
            <a:r>
              <a:rPr lang="en-US" dirty="0" err="1">
                <a:latin typeface="Calibri" charset="0"/>
              </a:rPr>
              <a:t>varIATION</a:t>
            </a:r>
            <a:endParaRPr lang="en-US" dirty="0">
              <a:latin typeface="Calibri" charset="0"/>
            </a:endParaRPr>
          </a:p>
        </p:txBody>
      </p:sp>
      <p:sp>
        <p:nvSpPr>
          <p:cNvPr id="2" name="Slayt Numarası Yer Tutucusu 1"/>
          <p:cNvSpPr>
            <a:spLocks noGrp="1"/>
          </p:cNvSpPr>
          <p:nvPr>
            <p:ph type="sldNum" sz="quarter" idx="12"/>
          </p:nvPr>
        </p:nvSpPr>
        <p:spPr/>
        <p:txBody>
          <a:bodyPr/>
          <a:lstStyle/>
          <a:p>
            <a:fld id="{D57F1E4F-1CFF-5643-939E-217C01CDF565}" type="slidenum">
              <a:rPr lang="en-US" smtClean="0"/>
              <a:pPr/>
              <a:t>4</a:t>
            </a:fld>
            <a:endParaRPr lang="en-US" dirty="0"/>
          </a:p>
        </p:txBody>
      </p:sp>
      <p:sp>
        <p:nvSpPr>
          <p:cNvPr id="4" name="Content Placeholder 3">
            <a:extLst>
              <a:ext uri="{FF2B5EF4-FFF2-40B4-BE49-F238E27FC236}">
                <a16:creationId xmlns:a16="http://schemas.microsoft.com/office/drawing/2014/main" id="{5BBB7585-7685-4709-884E-296547C2532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3735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47107" name="Resim 3"/>
          <p:cNvPicPr>
            <a:picLocks noChangeAspect="1"/>
          </p:cNvPicPr>
          <p:nvPr/>
        </p:nvPicPr>
        <p:blipFill rotWithShape="1">
          <a:blip r:embed="rId3">
            <a:extLst>
              <a:ext uri="{28A0092B-C50C-407E-A947-70E740481C1C}">
                <a14:useLocalDpi xmlns:a14="http://schemas.microsoft.com/office/drawing/2010/main" val="0"/>
              </a:ext>
            </a:extLst>
          </a:blip>
          <a:srcRect l="12091" t="22681" r="46222" b="35320"/>
          <a:stretch/>
        </p:blipFill>
        <p:spPr bwMode="auto">
          <a:xfrm>
            <a:off x="1860331" y="169917"/>
            <a:ext cx="8471338"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5601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Unvan 1"/>
          <p:cNvSpPr>
            <a:spLocks noGrp="1"/>
          </p:cNvSpPr>
          <p:nvPr>
            <p:ph type="title"/>
          </p:nvPr>
        </p:nvSpPr>
        <p:spPr/>
        <p:txBody>
          <a:bodyPr/>
          <a:lstStyle/>
          <a:p>
            <a:pPr eaLnBrk="1" hangingPunct="1"/>
            <a:endParaRPr lang="en-US">
              <a:latin typeface="Trebuchet MS" charset="0"/>
            </a:endParaRPr>
          </a:p>
        </p:txBody>
      </p:sp>
      <p:sp>
        <p:nvSpPr>
          <p:cNvPr id="48130" name="İçerik Yer Tutucusu 2"/>
          <p:cNvSpPr>
            <a:spLocks noGrp="1"/>
          </p:cNvSpPr>
          <p:nvPr>
            <p:ph idx="1"/>
          </p:nvPr>
        </p:nvSpPr>
        <p:spPr/>
        <p:txBody>
          <a:bodyPr/>
          <a:lstStyle/>
          <a:p>
            <a:pPr eaLnBrk="1" hangingPunct="1"/>
            <a:endParaRPr lang="en-US">
              <a:latin typeface="Trebuchet MS" charset="0"/>
            </a:endParaRPr>
          </a:p>
        </p:txBody>
      </p:sp>
      <p:sp>
        <p:nvSpPr>
          <p:cNvPr id="2" name="Slayt Numarası Yer Tutucusu 1"/>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48131" name="Resim 3"/>
          <p:cNvPicPr>
            <a:picLocks noChangeAspect="1"/>
          </p:cNvPicPr>
          <p:nvPr/>
        </p:nvPicPr>
        <p:blipFill>
          <a:blip r:embed="rId2">
            <a:extLst>
              <a:ext uri="{28A0092B-C50C-407E-A947-70E740481C1C}">
                <a14:useLocalDpi xmlns:a14="http://schemas.microsoft.com/office/drawing/2010/main" val="0"/>
              </a:ext>
            </a:extLst>
          </a:blip>
          <a:srcRect l="12285" t="4201" r="13062" b="10123"/>
          <a:stretch>
            <a:fillRect/>
          </a:stretch>
        </p:blipFill>
        <p:spPr bwMode="auto">
          <a:xfrm>
            <a:off x="334433" y="609601"/>
            <a:ext cx="11220451" cy="543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2"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5582" y="164218"/>
            <a:ext cx="5518151"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0633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Unvan 1"/>
          <p:cNvSpPr>
            <a:spLocks noGrp="1"/>
          </p:cNvSpPr>
          <p:nvPr>
            <p:ph type="title"/>
          </p:nvPr>
        </p:nvSpPr>
        <p:spPr/>
        <p:txBody>
          <a:bodyPr/>
          <a:lstStyle/>
          <a:p>
            <a:pPr eaLnBrk="1" hangingPunct="1"/>
            <a:endParaRPr lang="en-US">
              <a:latin typeface="Trebuchet MS" charset="0"/>
            </a:endParaRPr>
          </a:p>
        </p:txBody>
      </p:sp>
      <p:sp>
        <p:nvSpPr>
          <p:cNvPr id="2" name="Slayt Numarası Yer Tutucusu 1"/>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49155" name="Resim 3"/>
          <p:cNvPicPr>
            <a:picLocks noChangeAspect="1"/>
          </p:cNvPicPr>
          <p:nvPr/>
        </p:nvPicPr>
        <p:blipFill rotWithShape="1">
          <a:blip r:embed="rId3">
            <a:extLst>
              <a:ext uri="{28A0092B-C50C-407E-A947-70E740481C1C}">
                <a14:useLocalDpi xmlns:a14="http://schemas.microsoft.com/office/drawing/2010/main" val="0"/>
              </a:ext>
            </a:extLst>
          </a:blip>
          <a:srcRect l="18176" t="8266" r="19760" b="23122"/>
          <a:stretch/>
        </p:blipFill>
        <p:spPr bwMode="auto">
          <a:xfrm>
            <a:off x="529167" y="41166"/>
            <a:ext cx="11133666" cy="5193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6" name="Dikdörtgen 4"/>
          <p:cNvSpPr>
            <a:spLocks noChangeArrowheads="1"/>
          </p:cNvSpPr>
          <p:nvPr/>
        </p:nvSpPr>
        <p:spPr bwMode="auto">
          <a:xfrm>
            <a:off x="3119967" y="5852657"/>
            <a:ext cx="29760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tr-TR" dirty="0"/>
              <a:t>http://omia.angis.org.au/home/</a:t>
            </a:r>
          </a:p>
        </p:txBody>
      </p:sp>
      <p:pic>
        <p:nvPicPr>
          <p:cNvPr id="4" name="Picture 3" descr="Qr code&#10;&#10;Description automatically generated">
            <a:extLst>
              <a:ext uri="{FF2B5EF4-FFF2-40B4-BE49-F238E27FC236}">
                <a16:creationId xmlns:a16="http://schemas.microsoft.com/office/drawing/2014/main" id="{D96434E4-1F90-4967-93F6-F260B3339980}"/>
              </a:ext>
            </a:extLst>
          </p:cNvPr>
          <p:cNvPicPr>
            <a:picLocks noChangeAspect="1"/>
          </p:cNvPicPr>
          <p:nvPr/>
        </p:nvPicPr>
        <p:blipFill>
          <a:blip r:embed="rId4"/>
          <a:stretch>
            <a:fillRect/>
          </a:stretch>
        </p:blipFill>
        <p:spPr>
          <a:xfrm>
            <a:off x="6526923" y="5298972"/>
            <a:ext cx="1476703" cy="1476703"/>
          </a:xfrm>
          <a:prstGeom prst="rect">
            <a:avLst/>
          </a:prstGeom>
        </p:spPr>
      </p:pic>
    </p:spTree>
    <p:extLst>
      <p:ext uri="{BB962C8B-B14F-4D97-AF65-F5344CB8AC3E}">
        <p14:creationId xmlns:p14="http://schemas.microsoft.com/office/powerpoint/2010/main" val="57920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8FA2-7689-F441-80CA-B9FDB8A21D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E86620-4864-E34B-85EB-86D66204FCD7}"/>
              </a:ext>
            </a:extLst>
          </p:cNvPr>
          <p:cNvSpPr>
            <a:spLocks noGrp="1"/>
          </p:cNvSpPr>
          <p:nvPr>
            <p:ph idx="1"/>
          </p:nvPr>
        </p:nvSpPr>
        <p:spPr/>
        <p:txBody>
          <a:bodyPr/>
          <a:lstStyle/>
          <a:p>
            <a:endParaRPr lang="en-US"/>
          </a:p>
        </p:txBody>
      </p:sp>
      <p:pic>
        <p:nvPicPr>
          <p:cNvPr id="4" name="Picture 3" descr="Table&#10;&#10;Description automatically generated">
            <a:extLst>
              <a:ext uri="{FF2B5EF4-FFF2-40B4-BE49-F238E27FC236}">
                <a16:creationId xmlns:a16="http://schemas.microsoft.com/office/drawing/2014/main" id="{EA1C6CEA-DDE1-9447-9E15-0DBB62664847}"/>
              </a:ext>
            </a:extLst>
          </p:cNvPr>
          <p:cNvPicPr>
            <a:picLocks noChangeAspect="1"/>
          </p:cNvPicPr>
          <p:nvPr/>
        </p:nvPicPr>
        <p:blipFill>
          <a:blip r:embed="rId2"/>
          <a:stretch>
            <a:fillRect/>
          </a:stretch>
        </p:blipFill>
        <p:spPr>
          <a:xfrm>
            <a:off x="930753" y="558800"/>
            <a:ext cx="9804400" cy="5740400"/>
          </a:xfrm>
          <a:prstGeom prst="rect">
            <a:avLst/>
          </a:prstGeom>
        </p:spPr>
      </p:pic>
    </p:spTree>
    <p:extLst>
      <p:ext uri="{BB962C8B-B14F-4D97-AF65-F5344CB8AC3E}">
        <p14:creationId xmlns:p14="http://schemas.microsoft.com/office/powerpoint/2010/main" val="357499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8514" y="362857"/>
            <a:ext cx="8422350" cy="1790555"/>
          </a:xfrm>
        </p:spPr>
        <p:txBody>
          <a:bodyPr>
            <a:normAutofit/>
          </a:bodyPr>
          <a:lstStyle/>
          <a:p>
            <a:pPr>
              <a:lnSpc>
                <a:spcPct val="60000"/>
              </a:lnSpc>
            </a:pPr>
            <a:r>
              <a:rPr lang="tr-TR" dirty="0">
                <a:solidFill>
                  <a:srgbClr val="C00000"/>
                </a:solidFill>
              </a:rPr>
              <a:t>DIVIDE IN </a:t>
            </a:r>
            <a:r>
              <a:rPr lang="tr-TR" dirty="0" err="1">
                <a:solidFill>
                  <a:srgbClr val="C00000"/>
                </a:solidFill>
              </a:rPr>
              <a:t>groups</a:t>
            </a:r>
            <a:br>
              <a:rPr lang="tr-TR" dirty="0">
                <a:solidFill>
                  <a:srgbClr val="C00000"/>
                </a:solidFill>
              </a:rPr>
            </a:br>
            <a:br>
              <a:rPr lang="tr-TR" dirty="0">
                <a:solidFill>
                  <a:srgbClr val="C00000"/>
                </a:solidFill>
              </a:rPr>
            </a:br>
            <a:r>
              <a:rPr lang="tr-TR" dirty="0">
                <a:solidFill>
                  <a:srgbClr val="C00000"/>
                </a:solidFill>
              </a:rPr>
              <a:t>Go </a:t>
            </a:r>
            <a:r>
              <a:rPr lang="tr-TR" dirty="0" err="1">
                <a:solidFill>
                  <a:srgbClr val="C00000"/>
                </a:solidFill>
              </a:rPr>
              <a:t>to</a:t>
            </a:r>
            <a:r>
              <a:rPr lang="tr-TR" dirty="0">
                <a:solidFill>
                  <a:srgbClr val="C00000"/>
                </a:solidFill>
              </a:rPr>
              <a:t> </a:t>
            </a:r>
            <a:r>
              <a:rPr lang="tr-TR" cap="none" dirty="0"/>
              <a:t>http://omia.angis.org.au/home/</a:t>
            </a:r>
            <a:br>
              <a:rPr lang="tr-TR" cap="none" dirty="0"/>
            </a:br>
            <a:br>
              <a:rPr lang="tr-TR" cap="none" dirty="0"/>
            </a:br>
            <a:r>
              <a:rPr lang="tr-TR" dirty="0" err="1">
                <a:solidFill>
                  <a:srgbClr val="C00000"/>
                </a:solidFill>
              </a:rPr>
              <a:t>Search</a:t>
            </a:r>
            <a:r>
              <a:rPr lang="tr-TR" dirty="0">
                <a:solidFill>
                  <a:srgbClr val="C00000"/>
                </a:solidFill>
              </a:rPr>
              <a:t> </a:t>
            </a:r>
            <a:r>
              <a:rPr lang="tr-TR" dirty="0" err="1">
                <a:solidFill>
                  <a:srgbClr val="C00000"/>
                </a:solidFill>
              </a:rPr>
              <a:t>the</a:t>
            </a:r>
            <a:r>
              <a:rPr lang="tr-TR" dirty="0">
                <a:solidFill>
                  <a:srgbClr val="C00000"/>
                </a:solidFill>
              </a:rPr>
              <a:t> </a:t>
            </a:r>
            <a:r>
              <a:rPr lang="tr-TR" dirty="0" err="1">
                <a:solidFill>
                  <a:srgbClr val="C00000"/>
                </a:solidFill>
              </a:rPr>
              <a:t>Followıng</a:t>
            </a:r>
            <a:r>
              <a:rPr lang="tr-TR" dirty="0">
                <a:solidFill>
                  <a:srgbClr val="C00000"/>
                </a:solidFill>
              </a:rPr>
              <a:t> </a:t>
            </a:r>
            <a:r>
              <a:rPr lang="tr-TR" dirty="0" err="1">
                <a:solidFill>
                  <a:srgbClr val="C00000"/>
                </a:solidFill>
              </a:rPr>
              <a:t>topIcs</a:t>
            </a:r>
            <a:r>
              <a:rPr lang="tr-TR" dirty="0">
                <a:solidFill>
                  <a:srgbClr val="C00000"/>
                </a:solidFill>
              </a:rPr>
              <a:t>;</a:t>
            </a:r>
            <a:endParaRPr lang="tr-TR" dirty="0"/>
          </a:p>
        </p:txBody>
      </p:sp>
      <p:sp>
        <p:nvSpPr>
          <p:cNvPr id="3" name="İçerik Yer Tutucusu 2"/>
          <p:cNvSpPr>
            <a:spLocks noGrp="1"/>
          </p:cNvSpPr>
          <p:nvPr>
            <p:ph idx="1"/>
          </p:nvPr>
        </p:nvSpPr>
        <p:spPr>
          <a:xfrm>
            <a:off x="208038" y="2337147"/>
            <a:ext cx="11775923" cy="3880773"/>
          </a:xfrm>
        </p:spPr>
        <p:txBody>
          <a:bodyPr>
            <a:normAutofit/>
          </a:bodyPr>
          <a:lstStyle/>
          <a:p>
            <a:r>
              <a:rPr lang="tr-TR" sz="2800" b="1" dirty="0" err="1">
                <a:latin typeface="Calibri" panose="020F0502020204030204" pitchFamily="34" charset="0"/>
                <a:cs typeface="Calibri" panose="020F0502020204030204" pitchFamily="34" charset="0"/>
              </a:rPr>
              <a:t>Cattle</a:t>
            </a:r>
            <a:r>
              <a:rPr lang="tr-TR" sz="2800" b="1" dirty="0">
                <a:latin typeface="Calibri" panose="020F0502020204030204" pitchFamily="34" charset="0"/>
                <a:cs typeface="Calibri" panose="020F0502020204030204" pitchFamily="34" charset="0"/>
              </a:rPr>
              <a:t> </a:t>
            </a:r>
            <a:r>
              <a:rPr lang="tr-TR" sz="2800" b="1" dirty="0">
                <a:latin typeface="Calibri" panose="020F0502020204030204" pitchFamily="34" charset="0"/>
                <a:cs typeface="Calibri" panose="020F0502020204030204" pitchFamily="34" charset="0"/>
                <a:sym typeface="Wingdings" panose="05000000000000000000" pitchFamily="2" charset="2"/>
              </a:rPr>
              <a:t> </a:t>
            </a:r>
            <a:r>
              <a:rPr lang="tr-TR" sz="2800" dirty="0" err="1">
                <a:latin typeface="Calibri" panose="020F0502020204030204" pitchFamily="34" charset="0"/>
                <a:cs typeface="Calibri" panose="020F0502020204030204" pitchFamily="34" charset="0"/>
              </a:rPr>
              <a:t>Embryonic</a:t>
            </a:r>
            <a:r>
              <a:rPr lang="tr-TR" sz="2800"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lethal</a:t>
            </a:r>
            <a:endParaRPr lang="tr-TR" sz="2800" dirty="0">
              <a:latin typeface="Calibri" panose="020F0502020204030204" pitchFamily="34" charset="0"/>
              <a:cs typeface="Calibri" panose="020F0502020204030204" pitchFamily="34" charset="0"/>
            </a:endParaRPr>
          </a:p>
          <a:p>
            <a:r>
              <a:rPr lang="tr-TR" sz="2800" b="1" dirty="0" err="1">
                <a:latin typeface="Calibri" panose="020F0502020204030204" pitchFamily="34" charset="0"/>
                <a:cs typeface="Calibri" panose="020F0502020204030204" pitchFamily="34" charset="0"/>
              </a:rPr>
              <a:t>Sheep</a:t>
            </a:r>
            <a:r>
              <a:rPr lang="tr-TR" sz="2800" b="1" dirty="0">
                <a:latin typeface="Calibri" panose="020F0502020204030204" pitchFamily="34" charset="0"/>
                <a:cs typeface="Calibri" panose="020F0502020204030204" pitchFamily="34" charset="0"/>
              </a:rPr>
              <a:t> </a:t>
            </a:r>
            <a:r>
              <a:rPr lang="tr-TR" sz="2800" b="1" dirty="0">
                <a:latin typeface="Calibri" panose="020F0502020204030204" pitchFamily="34" charset="0"/>
                <a:cs typeface="Calibri" panose="020F0502020204030204" pitchFamily="34" charset="0"/>
                <a:sym typeface="Wingdings" panose="05000000000000000000" pitchFamily="2" charset="2"/>
              </a:rPr>
              <a:t> </a:t>
            </a:r>
            <a:r>
              <a:rPr lang="tr-TR" sz="2800" dirty="0" err="1">
                <a:latin typeface="Calibri" panose="020F0502020204030204" pitchFamily="34" charset="0"/>
                <a:cs typeface="Calibri" panose="020F0502020204030204" pitchFamily="34" charset="0"/>
              </a:rPr>
              <a:t>Inborn</a:t>
            </a:r>
            <a:r>
              <a:rPr lang="tr-TR" sz="2800"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error</a:t>
            </a:r>
            <a:r>
              <a:rPr lang="tr-TR" sz="2800" dirty="0">
                <a:latin typeface="Calibri" panose="020F0502020204030204" pitchFamily="34" charset="0"/>
                <a:cs typeface="Calibri" panose="020F0502020204030204" pitchFamily="34" charset="0"/>
              </a:rPr>
              <a:t> of </a:t>
            </a:r>
            <a:r>
              <a:rPr lang="tr-TR" sz="2800" dirty="0" err="1">
                <a:latin typeface="Calibri" panose="020F0502020204030204" pitchFamily="34" charset="0"/>
                <a:cs typeface="Calibri" panose="020F0502020204030204" pitchFamily="34" charset="0"/>
              </a:rPr>
              <a:t>metabolism</a:t>
            </a:r>
            <a:endParaRPr lang="tr-TR" sz="2800" dirty="0">
              <a:latin typeface="Calibri" panose="020F0502020204030204" pitchFamily="34" charset="0"/>
              <a:cs typeface="Calibri" panose="020F0502020204030204" pitchFamily="34" charset="0"/>
            </a:endParaRPr>
          </a:p>
          <a:p>
            <a:r>
              <a:rPr lang="tr-TR" sz="2800" b="1" dirty="0" err="1">
                <a:latin typeface="Calibri" panose="020F0502020204030204" pitchFamily="34" charset="0"/>
                <a:cs typeface="Calibri" panose="020F0502020204030204" pitchFamily="34" charset="0"/>
              </a:rPr>
              <a:t>Dog</a:t>
            </a:r>
            <a:r>
              <a:rPr lang="tr-TR" sz="2800" b="1" dirty="0">
                <a:latin typeface="Calibri" panose="020F0502020204030204" pitchFamily="34" charset="0"/>
                <a:cs typeface="Calibri" panose="020F0502020204030204" pitchFamily="34" charset="0"/>
              </a:rPr>
              <a:t> </a:t>
            </a:r>
            <a:r>
              <a:rPr lang="tr-TR" sz="2800" b="1" dirty="0">
                <a:latin typeface="Calibri" panose="020F0502020204030204" pitchFamily="34" charset="0"/>
                <a:cs typeface="Calibri" panose="020F0502020204030204" pitchFamily="34" charset="0"/>
                <a:sym typeface="Wingdings" panose="05000000000000000000" pitchFamily="2" charset="2"/>
              </a:rPr>
              <a:t> </a:t>
            </a:r>
            <a:r>
              <a:rPr lang="tr-TR" sz="2800" dirty="0" err="1">
                <a:latin typeface="Calibri" panose="020F0502020204030204" pitchFamily="34" charset="0"/>
                <a:cs typeface="Calibri" panose="020F0502020204030204" pitchFamily="34" charset="0"/>
              </a:rPr>
              <a:t>Inherited</a:t>
            </a:r>
            <a:r>
              <a:rPr lang="tr-TR" sz="2800"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bleeding</a:t>
            </a:r>
            <a:r>
              <a:rPr lang="tr-TR" sz="2800"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disorder</a:t>
            </a:r>
            <a:endParaRPr lang="tr-TR" sz="2800" dirty="0">
              <a:latin typeface="Calibri" panose="020F0502020204030204" pitchFamily="34" charset="0"/>
              <a:cs typeface="Calibri" panose="020F0502020204030204" pitchFamily="34" charset="0"/>
            </a:endParaRPr>
          </a:p>
          <a:p>
            <a:r>
              <a:rPr lang="tr-TR" sz="2800" b="1" dirty="0" err="1">
                <a:latin typeface="Calibri" panose="020F0502020204030204" pitchFamily="34" charset="0"/>
                <a:cs typeface="Calibri" panose="020F0502020204030204" pitchFamily="34" charset="0"/>
              </a:rPr>
              <a:t>Horse</a:t>
            </a:r>
            <a:r>
              <a:rPr lang="tr-TR" sz="2800" b="1" dirty="0">
                <a:latin typeface="Calibri" panose="020F0502020204030204" pitchFamily="34" charset="0"/>
                <a:cs typeface="Calibri" panose="020F0502020204030204" pitchFamily="34" charset="0"/>
              </a:rPr>
              <a:t> </a:t>
            </a:r>
            <a:r>
              <a:rPr lang="tr-TR" sz="2800" b="1" dirty="0">
                <a:latin typeface="Calibri" panose="020F0502020204030204" pitchFamily="34" charset="0"/>
                <a:cs typeface="Calibri" panose="020F0502020204030204" pitchFamily="34" charset="0"/>
                <a:sym typeface="Wingdings" panose="05000000000000000000" pitchFamily="2" charset="2"/>
              </a:rPr>
              <a:t> </a:t>
            </a:r>
            <a:r>
              <a:rPr lang="tr-TR" sz="2800" dirty="0" err="1">
                <a:latin typeface="Calibri" panose="020F0502020204030204" pitchFamily="34" charset="0"/>
                <a:cs typeface="Calibri" panose="020F0502020204030204" pitchFamily="34" charset="0"/>
              </a:rPr>
              <a:t>Colour</a:t>
            </a:r>
            <a:br>
              <a:rPr lang="tr-TR" sz="2800" dirty="0">
                <a:latin typeface="Calibri" panose="020F0502020204030204" pitchFamily="34" charset="0"/>
                <a:cs typeface="Calibri" panose="020F0502020204030204" pitchFamily="34" charset="0"/>
              </a:rPr>
            </a:br>
            <a:endParaRPr lang="tr-TR" sz="2800" b="1" dirty="0">
              <a:latin typeface="Calibri" panose="020F0502020204030204" pitchFamily="34" charset="0"/>
              <a:cs typeface="Calibri" panose="020F0502020204030204" pitchFamily="34" charset="0"/>
            </a:endParaRPr>
          </a:p>
          <a:p>
            <a:r>
              <a:rPr lang="tr-TR" sz="2800" dirty="0" err="1">
                <a:latin typeface="Calibri" panose="020F0502020204030204" pitchFamily="34" charset="0"/>
                <a:cs typeface="Calibri" panose="020F0502020204030204" pitchFamily="34" charset="0"/>
              </a:rPr>
              <a:t>Which</a:t>
            </a:r>
            <a:r>
              <a:rPr lang="tr-TR" sz="2800"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species</a:t>
            </a:r>
            <a:r>
              <a:rPr lang="tr-TR" sz="2800" dirty="0">
                <a:latin typeface="Calibri" panose="020F0502020204030204" pitchFamily="34" charset="0"/>
                <a:cs typeface="Calibri" panose="020F0502020204030204" pitchFamily="34" charset="0"/>
              </a:rPr>
              <a:t> is </a:t>
            </a:r>
            <a:r>
              <a:rPr lang="tr-TR" sz="2800" dirty="0" err="1">
                <a:latin typeface="Calibri" panose="020F0502020204030204" pitchFamily="34" charset="0"/>
                <a:cs typeface="Calibri" panose="020F0502020204030204" pitchFamily="34" charset="0"/>
              </a:rPr>
              <a:t>more</a:t>
            </a:r>
            <a:r>
              <a:rPr lang="tr-TR" sz="2800"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appropriate</a:t>
            </a:r>
            <a:r>
              <a:rPr lang="tr-TR" sz="2800"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for</a:t>
            </a:r>
            <a:r>
              <a:rPr lang="tr-TR" sz="2800" dirty="0">
                <a:latin typeface="Calibri" panose="020F0502020204030204" pitchFamily="34" charset="0"/>
                <a:cs typeface="Calibri" panose="020F0502020204030204" pitchFamily="34" charset="0"/>
              </a:rPr>
              <a:t> </a:t>
            </a:r>
            <a:r>
              <a:rPr lang="tr-TR" sz="2800" b="1" dirty="0">
                <a:latin typeface="Calibri" panose="020F0502020204030204" pitchFamily="34" charset="0"/>
                <a:cs typeface="Calibri" panose="020F0502020204030204" pitchFamily="34" charset="0"/>
              </a:rPr>
              <a:t>«</a:t>
            </a:r>
            <a:r>
              <a:rPr lang="en-US" sz="2800" b="1" dirty="0">
                <a:latin typeface="Calibri" panose="020F0502020204030204" pitchFamily="34" charset="0"/>
                <a:cs typeface="Calibri" panose="020F0502020204030204" pitchFamily="34" charset="0"/>
              </a:rPr>
              <a:t>Potential models for human disease</a:t>
            </a:r>
            <a:r>
              <a:rPr lang="tr-TR" sz="2800" b="1" dirty="0">
                <a:latin typeface="Calibri" panose="020F0502020204030204" pitchFamily="34" charset="0"/>
                <a:cs typeface="Calibri" panose="020F0502020204030204" pitchFamily="34" charset="0"/>
              </a:rPr>
              <a:t>» </a:t>
            </a:r>
            <a:br>
              <a:rPr lang="tr-TR" sz="2800" b="1" dirty="0">
                <a:latin typeface="Calibri" panose="020F0502020204030204" pitchFamily="34" charset="0"/>
                <a:cs typeface="Calibri" panose="020F0502020204030204" pitchFamily="34" charset="0"/>
              </a:rPr>
            </a:br>
            <a:r>
              <a:rPr lang="tr-TR" sz="2800" dirty="0">
                <a:latin typeface="Calibri" panose="020F0502020204030204" pitchFamily="34" charset="0"/>
                <a:cs typeface="Calibri" panose="020F0502020204030204" pitchFamily="34" charset="0"/>
              </a:rPr>
              <a:t>How </a:t>
            </a:r>
            <a:r>
              <a:rPr lang="tr-TR" sz="2800" dirty="0" err="1">
                <a:latin typeface="Calibri" panose="020F0502020204030204" pitchFamily="34" charset="0"/>
                <a:cs typeface="Calibri" panose="020F0502020204030204" pitchFamily="34" charset="0"/>
              </a:rPr>
              <a:t>many</a:t>
            </a:r>
            <a:r>
              <a:rPr lang="tr-TR" sz="2800"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traits</a:t>
            </a:r>
            <a:r>
              <a:rPr lang="tr-TR" sz="2800"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are</a:t>
            </a:r>
            <a:r>
              <a:rPr lang="tr-TR" sz="2800"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there</a:t>
            </a:r>
            <a:r>
              <a:rPr lang="tr-TR" sz="2800" dirty="0">
                <a:latin typeface="Calibri" panose="020F0502020204030204" pitchFamily="34" charset="0"/>
                <a:cs typeface="Calibri" panose="020F0502020204030204" pitchFamily="34" charset="0"/>
              </a:rPr>
              <a:t>? </a:t>
            </a:r>
            <a:r>
              <a:rPr lang="tr-TR" sz="2800" b="1" dirty="0">
                <a:latin typeface="Calibri" panose="020F0502020204030204" pitchFamily="34" charset="0"/>
                <a:cs typeface="Calibri" panose="020F0502020204030204" pitchFamily="34" charset="0"/>
              </a:rPr>
              <a:t>(5 </a:t>
            </a:r>
            <a:r>
              <a:rPr lang="tr-TR" sz="2800" b="1" dirty="0" err="1">
                <a:latin typeface="Calibri" panose="020F0502020204030204" pitchFamily="34" charset="0"/>
                <a:cs typeface="Calibri" panose="020F0502020204030204" pitchFamily="34" charset="0"/>
              </a:rPr>
              <a:t>examples</a:t>
            </a:r>
            <a:r>
              <a:rPr lang="tr-TR" sz="2800" b="1" dirty="0">
                <a:latin typeface="Calibri" panose="020F0502020204030204" pitchFamily="34" charset="0"/>
                <a:cs typeface="Calibri" panose="020F0502020204030204" pitchFamily="34" charset="0"/>
              </a:rPr>
              <a:t>) </a:t>
            </a:r>
            <a:endParaRPr lang="tr-TR" sz="2800"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15560149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{65767267-4FFA-7D45-8CA1-7326D6E04707}tf10001120</Template>
  <TotalTime>1360</TotalTime>
  <Words>905</Words>
  <Application>Microsoft Office PowerPoint</Application>
  <PresentationFormat>Widescreen</PresentationFormat>
  <Paragraphs>101</Paragraphs>
  <Slides>22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Comic Sans MS</vt:lpstr>
      <vt:lpstr>Georgia</vt:lpstr>
      <vt:lpstr>Gill Sans MT</vt:lpstr>
      <vt:lpstr>Trebuchet MS</vt:lpstr>
      <vt:lpstr>Wingdings</vt:lpstr>
      <vt:lpstr>Parcel</vt:lpstr>
      <vt:lpstr>PowerPoint Presentation</vt:lpstr>
      <vt:lpstr>Structural Variations (SVs)</vt:lpstr>
      <vt:lpstr>PowerPoint Presentation</vt:lpstr>
      <vt:lpstr>varIATION</vt:lpstr>
      <vt:lpstr>PowerPoint Presentation</vt:lpstr>
      <vt:lpstr>PowerPoint Presentation</vt:lpstr>
      <vt:lpstr>PowerPoint Presentation</vt:lpstr>
      <vt:lpstr>PowerPoint Presentation</vt:lpstr>
      <vt:lpstr>DIVIDE IN groups  Go to http://omia.angis.org.au/home/  Search the Followıng topIcs;</vt:lpstr>
      <vt:lpstr>PowerPoint Presentation</vt:lpstr>
      <vt:lpstr>FGF4 based variation  (cases for Chondrodysplasia )</vt:lpstr>
      <vt:lpstr>Scottish Fold disease – osteochondrodysplasia</vt:lpstr>
      <vt:lpstr>Scottish Fold disease – osteochondrodysplasia</vt:lpstr>
      <vt:lpstr>The long mane of the horse- hyperthricosis</vt:lpstr>
      <vt:lpstr>SUBDIVISION OF GENETICS</vt:lpstr>
      <vt:lpstr>Classical Genetics</vt:lpstr>
      <vt:lpstr>Molecular Genetics</vt:lpstr>
      <vt:lpstr>Population Genetics,  Quantitative Genetics &amp;  Ecological Genetics</vt:lpstr>
      <vt:lpstr>Genetıcs ın anımal breedıng</vt:lpstr>
      <vt:lpstr>Molecular genetics in veterinary medicine</vt:lpstr>
      <vt:lpstr>PowerPoint Presentation</vt:lpstr>
      <vt:lpstr>Further readıng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Nuket.Bilgen</dc:creator>
  <cp:lastModifiedBy>Furkan KUTLU</cp:lastModifiedBy>
  <cp:revision>38</cp:revision>
  <dcterms:created xsi:type="dcterms:W3CDTF">2020-10-14T06:48:33Z</dcterms:created>
  <dcterms:modified xsi:type="dcterms:W3CDTF">2021-11-09T10:08:08Z</dcterms:modified>
</cp:coreProperties>
</file>