
<file path=[Content_Types].xml><?xml version="1.0" encoding="utf-8"?>
<Types xmlns="http://schemas.openxmlformats.org/package/2006/content-types">
  <Default ContentType="application/vnd.openxmlformats-officedocument.vmlDrawing" Extension="vml"/>
  <Default ContentType="application/x-fontdata" Extension="fntdata"/>
  <Default ContentType="application/xml" Extension="xml"/>
  <Default ContentType="image/png" Extension="png"/>
  <Default ContentType="application/msword" Extension="doc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msword" PartName="/ppt/embeddings/Microsoft_Office_Word_97_-_2003_Document1.doc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  <p:sldMasterId id="2147483658" r:id="rId6"/>
    <p:sldMasterId id="2147483669" r:id="rId7"/>
    <p:sldMasterId id="2147483681" r:id="rId8"/>
    <p:sldMasterId id="2147483683" r:id="rId9"/>
    <p:sldMasterId id="2147483685" r:id="rId10"/>
    <p:sldMasterId id="2147483687" r:id="rId11"/>
  </p:sldMasterIdLst>
  <p:notesMasterIdLst>
    <p:notesMasterId r:id="rId12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</p:sldIdLst>
  <p:sldSz cy="6858000" cx="9144000"/>
  <p:notesSz cx="6858000" cy="9144000"/>
  <p:embeddedFontLst>
    <p:embeddedFont>
      <p:font typeface="Century Gothic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44" roundtripDataSignature="AMtx7mjL7bLIerm3OkgYwDb/HP0MT+q4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enturyGothic-regular.fntdata"/><Relationship Id="rId20" Type="http://schemas.openxmlformats.org/officeDocument/2006/relationships/slide" Target="slides/slide8.xml"/><Relationship Id="rId42" Type="http://schemas.openxmlformats.org/officeDocument/2006/relationships/font" Target="fonts/CenturyGothic-italic.fntdata"/><Relationship Id="rId41" Type="http://schemas.openxmlformats.org/officeDocument/2006/relationships/font" Target="fonts/CenturyGothic-bold.fntdata"/><Relationship Id="rId22" Type="http://schemas.openxmlformats.org/officeDocument/2006/relationships/slide" Target="slides/slide10.xml"/><Relationship Id="rId44" Type="http://customschemas.google.com/relationships/presentationmetadata" Target="metadata"/><Relationship Id="rId21" Type="http://schemas.openxmlformats.org/officeDocument/2006/relationships/slide" Target="slides/slide9.xml"/><Relationship Id="rId43" Type="http://schemas.openxmlformats.org/officeDocument/2006/relationships/font" Target="fonts/CenturyGothic-boldItalic.fntdata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1" Type="http://schemas.openxmlformats.org/officeDocument/2006/relationships/theme" Target="theme/theme6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28" Type="http://schemas.openxmlformats.org/officeDocument/2006/relationships/slide" Target="slides/slide16.xml"/><Relationship Id="rId27" Type="http://schemas.openxmlformats.org/officeDocument/2006/relationships/slide" Target="slides/slide15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7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9.xml"/><Relationship Id="rId30" Type="http://schemas.openxmlformats.org/officeDocument/2006/relationships/slide" Target="slides/slide18.xml"/><Relationship Id="rId11" Type="http://schemas.openxmlformats.org/officeDocument/2006/relationships/slideMaster" Target="slideMasters/slideMaster8.xml"/><Relationship Id="rId33" Type="http://schemas.openxmlformats.org/officeDocument/2006/relationships/slide" Target="slides/slide21.xml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20.xml"/><Relationship Id="rId13" Type="http://schemas.openxmlformats.org/officeDocument/2006/relationships/slide" Target="slides/slide1.xml"/><Relationship Id="rId35" Type="http://schemas.openxmlformats.org/officeDocument/2006/relationships/slide" Target="slides/slide23.xml"/><Relationship Id="rId12" Type="http://schemas.openxmlformats.org/officeDocument/2006/relationships/notesMaster" Target="notesMasters/notesMaster1.xml"/><Relationship Id="rId34" Type="http://schemas.openxmlformats.org/officeDocument/2006/relationships/slide" Target="slides/slide22.xml"/><Relationship Id="rId15" Type="http://schemas.openxmlformats.org/officeDocument/2006/relationships/slide" Target="slides/slide3.xml"/><Relationship Id="rId37" Type="http://schemas.openxmlformats.org/officeDocument/2006/relationships/slide" Target="slides/slide25.xml"/><Relationship Id="rId14" Type="http://schemas.openxmlformats.org/officeDocument/2006/relationships/slide" Target="slides/slide2.xml"/><Relationship Id="rId36" Type="http://schemas.openxmlformats.org/officeDocument/2006/relationships/slide" Target="slides/slide24.xml"/><Relationship Id="rId17" Type="http://schemas.openxmlformats.org/officeDocument/2006/relationships/slide" Target="slides/slide5.xml"/><Relationship Id="rId39" Type="http://schemas.openxmlformats.org/officeDocument/2006/relationships/slide" Target="slides/slide27.xml"/><Relationship Id="rId16" Type="http://schemas.openxmlformats.org/officeDocument/2006/relationships/slide" Target="slides/slide4.xml"/><Relationship Id="rId38" Type="http://schemas.openxmlformats.org/officeDocument/2006/relationships/slide" Target="slides/slide26.xml"/><Relationship Id="rId19" Type="http://schemas.openxmlformats.org/officeDocument/2006/relationships/slide" Target="slides/slide7.xml"/><Relationship Id="rId18" Type="http://schemas.openxmlformats.org/officeDocument/2006/relationships/slide" Target="slides/slide6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32" name="Google Shape;43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3" name="Google Shape;43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46" name="Google Shape;446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7" name="Google Shape;44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60" name="Google Shape;460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1" name="Google Shape;46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67" name="Google Shape;467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8" name="Google Shape;46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74" name="Google Shape;474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5" name="Google Shape;47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83" name="Google Shape;483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4" name="Google Shape;48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16" name="Google Shape;516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7" name="Google Shape;51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18" name="Google Shape;21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9" name="Google Shape;21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26" name="Google Shape;22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7" name="Google Shape;22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33" name="Google Shape;23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4" name="Google Shape;23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40" name="Google Shape;24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1" name="Google Shape;24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29" name="Google Shape;32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0" name="Google Shape;33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36" name="Google Shape;33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7" name="Google Shape;33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43" name="Google Shape;34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4" name="Google Shape;34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22" name="Google Shape;422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3" name="Google Shape;42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9"/>
          <p:cNvSpPr txBox="1"/>
          <p:nvPr>
            <p:ph type="ctrTitle"/>
          </p:nvPr>
        </p:nvSpPr>
        <p:spPr>
          <a:xfrm>
            <a:off x="1171281" y="2091263"/>
            <a:ext cx="680144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6200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9"/>
          <p:cNvSpPr txBox="1"/>
          <p:nvPr>
            <p:ph idx="1" type="subTitle"/>
          </p:nvPr>
        </p:nvSpPr>
        <p:spPr>
          <a:xfrm>
            <a:off x="1171575" y="4682062"/>
            <a:ext cx="6803136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6" name="Google Shape;26;p29"/>
          <p:cNvSpPr txBox="1"/>
          <p:nvPr>
            <p:ph idx="10" type="dt"/>
          </p:nvPr>
        </p:nvSpPr>
        <p:spPr>
          <a:xfrm>
            <a:off x="3932237" y="1327150"/>
            <a:ext cx="12795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9"/>
          <p:cNvSpPr txBox="1"/>
          <p:nvPr>
            <p:ph idx="11" type="ftr"/>
          </p:nvPr>
        </p:nvSpPr>
        <p:spPr>
          <a:xfrm>
            <a:off x="1104900" y="5211762"/>
            <a:ext cx="4429125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9"/>
          <p:cNvSpPr txBox="1"/>
          <p:nvPr>
            <p:ph idx="12" type="sldNum"/>
          </p:nvPr>
        </p:nvSpPr>
        <p:spPr>
          <a:xfrm>
            <a:off x="6454775" y="5211762"/>
            <a:ext cx="1584325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0"/>
          <p:cNvSpPr txBox="1"/>
          <p:nvPr>
            <p:ph type="title"/>
          </p:nvPr>
        </p:nvSpPr>
        <p:spPr>
          <a:xfrm>
            <a:off x="304800" y="304800"/>
            <a:ext cx="8534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40"/>
          <p:cNvSpPr txBox="1"/>
          <p:nvPr>
            <p:ph idx="1" type="body"/>
          </p:nvPr>
        </p:nvSpPr>
        <p:spPr>
          <a:xfrm rot="5400000">
            <a:off x="2400300" y="-38100"/>
            <a:ext cx="4343400" cy="80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1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41"/>
          <p:cNvSpPr/>
          <p:nvPr>
            <p:ph idx="2" type="pic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41"/>
          <p:cNvSpPr txBox="1"/>
          <p:nvPr>
            <p:ph idx="1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2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42"/>
          <p:cNvSpPr txBox="1"/>
          <p:nvPr>
            <p:ph idx="1" type="body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SzPts val="3200"/>
              <a:buChar char="▪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95" name="Google Shape;95;p42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4"/>
          <p:cNvSpPr txBox="1"/>
          <p:nvPr>
            <p:ph type="title"/>
          </p:nvPr>
        </p:nvSpPr>
        <p:spPr>
          <a:xfrm>
            <a:off x="304800" y="304800"/>
            <a:ext cx="8534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5"/>
          <p:cNvSpPr txBox="1"/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45"/>
          <p:cNvSpPr txBox="1"/>
          <p:nvPr>
            <p:ph idx="1" type="body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2" name="Google Shape;102;p45"/>
          <p:cNvSpPr txBox="1"/>
          <p:nvPr>
            <p:ph idx="2" type="body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45"/>
          <p:cNvSpPr txBox="1"/>
          <p:nvPr>
            <p:ph idx="3" type="body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4" name="Google Shape;104;p45"/>
          <p:cNvSpPr txBox="1"/>
          <p:nvPr>
            <p:ph idx="4" type="body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6"/>
          <p:cNvSpPr txBox="1"/>
          <p:nvPr>
            <p:ph type="title"/>
          </p:nvPr>
        </p:nvSpPr>
        <p:spPr>
          <a:xfrm>
            <a:off x="304800" y="304800"/>
            <a:ext cx="8534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46"/>
          <p:cNvSpPr txBox="1"/>
          <p:nvPr>
            <p:ph idx="1" type="body"/>
          </p:nvPr>
        </p:nvSpPr>
        <p:spPr>
          <a:xfrm>
            <a:off x="533400" y="1828800"/>
            <a:ext cx="39624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46"/>
          <p:cNvSpPr txBox="1"/>
          <p:nvPr>
            <p:ph idx="2" type="body"/>
          </p:nvPr>
        </p:nvSpPr>
        <p:spPr>
          <a:xfrm>
            <a:off x="4648200" y="1828800"/>
            <a:ext cx="39624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bilgisi" type="secHead">
  <p:cSld name="SECTION_HEADER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7"/>
          <p:cNvSpPr txBox="1"/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47"/>
          <p:cNvSpPr txBox="1"/>
          <p:nvPr>
            <p:ph idx="1" type="body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8"/>
          <p:cNvSpPr txBox="1"/>
          <p:nvPr>
            <p:ph type="title"/>
          </p:nvPr>
        </p:nvSpPr>
        <p:spPr>
          <a:xfrm>
            <a:off x="304800" y="304800"/>
            <a:ext cx="8534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48"/>
          <p:cNvSpPr txBox="1"/>
          <p:nvPr>
            <p:ph idx="1" type="body"/>
          </p:nvPr>
        </p:nvSpPr>
        <p:spPr>
          <a:xfrm>
            <a:off x="533400" y="1828800"/>
            <a:ext cx="80772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0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50"/>
          <p:cNvSpPr txBox="1"/>
          <p:nvPr>
            <p:ph idx="1" type="body"/>
          </p:nvPr>
        </p:nvSpPr>
        <p:spPr>
          <a:xfrm rot="5400000">
            <a:off x="604044" y="389732"/>
            <a:ext cx="5811838" cy="5762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1"/>
          <p:cNvSpPr txBox="1"/>
          <p:nvPr>
            <p:ph type="title"/>
          </p:nvPr>
        </p:nvSpPr>
        <p:spPr>
          <a:xfrm>
            <a:off x="731837" y="642937"/>
            <a:ext cx="768032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1"/>
          <p:cNvSpPr txBox="1"/>
          <p:nvPr>
            <p:ph idx="1" type="body"/>
          </p:nvPr>
        </p:nvSpPr>
        <p:spPr>
          <a:xfrm>
            <a:off x="731837" y="2103437"/>
            <a:ext cx="7680325" cy="3932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indent="-342900" lvl="1" marL="914400" algn="l"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9" name="Google Shape;39;p31"/>
          <p:cNvSpPr txBox="1"/>
          <p:nvPr>
            <p:ph idx="10" type="dt"/>
          </p:nvPr>
        </p:nvSpPr>
        <p:spPr>
          <a:xfrm>
            <a:off x="234950" y="6308725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40404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1"/>
          <p:cNvSpPr txBox="1"/>
          <p:nvPr>
            <p:ph idx="11" type="ftr"/>
          </p:nvPr>
        </p:nvSpPr>
        <p:spPr>
          <a:xfrm>
            <a:off x="2597150" y="6308725"/>
            <a:ext cx="39497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1"/>
          <p:cNvSpPr txBox="1"/>
          <p:nvPr>
            <p:ph idx="12" type="sldNum"/>
          </p:nvPr>
        </p:nvSpPr>
        <p:spPr>
          <a:xfrm>
            <a:off x="7823200" y="6308725"/>
            <a:ext cx="1096962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1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Google Shape;121;p51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2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p52"/>
          <p:cNvSpPr/>
          <p:nvPr>
            <p:ph idx="2" type="pic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52"/>
          <p:cNvSpPr txBox="1"/>
          <p:nvPr>
            <p:ph idx="1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3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Google Shape;128;p53"/>
          <p:cNvSpPr txBox="1"/>
          <p:nvPr>
            <p:ph idx="1" type="body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" name="Google Shape;129;p53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5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6"/>
          <p:cNvSpPr txBox="1"/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p56"/>
          <p:cNvSpPr txBox="1"/>
          <p:nvPr>
            <p:ph idx="1" type="body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" name="Google Shape;136;p56"/>
          <p:cNvSpPr txBox="1"/>
          <p:nvPr>
            <p:ph idx="2" type="body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" name="Google Shape;137;p56"/>
          <p:cNvSpPr txBox="1"/>
          <p:nvPr>
            <p:ph idx="3" type="body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" name="Google Shape;138;p56"/>
          <p:cNvSpPr txBox="1"/>
          <p:nvPr>
            <p:ph idx="4" type="body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7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" name="Google Shape;141;p57"/>
          <p:cNvSpPr txBox="1"/>
          <p:nvPr>
            <p:ph idx="1" type="body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" name="Google Shape;142;p57"/>
          <p:cNvSpPr txBox="1"/>
          <p:nvPr>
            <p:ph idx="2" type="body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bilgisi" type="secHead">
  <p:cSld name="SECTION_HEADER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8"/>
          <p:cNvSpPr txBox="1"/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" name="Google Shape;145;p58"/>
          <p:cNvSpPr txBox="1"/>
          <p:nvPr>
            <p:ph idx="1" type="body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9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" name="Google Shape;148;p59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0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" name="Google Shape;151;p60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2"/>
          <p:cNvSpPr txBox="1"/>
          <p:nvPr>
            <p:ph idx="10" type="dt"/>
          </p:nvPr>
        </p:nvSpPr>
        <p:spPr>
          <a:xfrm>
            <a:off x="234950" y="6308725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40404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2"/>
          <p:cNvSpPr txBox="1"/>
          <p:nvPr>
            <p:ph idx="11" type="ftr"/>
          </p:nvPr>
        </p:nvSpPr>
        <p:spPr>
          <a:xfrm>
            <a:off x="2597150" y="6308725"/>
            <a:ext cx="39497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2"/>
          <p:cNvSpPr txBox="1"/>
          <p:nvPr>
            <p:ph idx="12" type="sldNum"/>
          </p:nvPr>
        </p:nvSpPr>
        <p:spPr>
          <a:xfrm>
            <a:off x="7823200" y="6308725"/>
            <a:ext cx="1096962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2"/>
          <p:cNvSpPr txBox="1"/>
          <p:nvPr>
            <p:ph type="ctrTitle"/>
          </p:nvPr>
        </p:nvSpPr>
        <p:spPr>
          <a:xfrm>
            <a:off x="0" y="22860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62"/>
          <p:cNvSpPr txBox="1"/>
          <p:nvPr>
            <p:ph idx="1" type="subTitle"/>
          </p:nvPr>
        </p:nvSpPr>
        <p:spPr>
          <a:xfrm>
            <a:off x="0" y="1143000"/>
            <a:ext cx="9144000" cy="12192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4"/>
          <p:cNvSpPr txBox="1"/>
          <p:nvPr>
            <p:ph type="title"/>
          </p:nvPr>
        </p:nvSpPr>
        <p:spPr>
          <a:xfrm>
            <a:off x="1172717" y="2094309"/>
            <a:ext cx="6803136" cy="2587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64"/>
          <p:cNvSpPr txBox="1"/>
          <p:nvPr>
            <p:ph idx="1" type="body"/>
          </p:nvPr>
        </p:nvSpPr>
        <p:spPr>
          <a:xfrm>
            <a:off x="1172718" y="4682062"/>
            <a:ext cx="6803136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9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75" name="Google Shape;175;p64"/>
          <p:cNvSpPr txBox="1"/>
          <p:nvPr>
            <p:ph idx="10" type="dt"/>
          </p:nvPr>
        </p:nvSpPr>
        <p:spPr>
          <a:xfrm>
            <a:off x="3932237" y="1325562"/>
            <a:ext cx="12795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64"/>
          <p:cNvSpPr txBox="1"/>
          <p:nvPr>
            <p:ph idx="11" type="ftr"/>
          </p:nvPr>
        </p:nvSpPr>
        <p:spPr>
          <a:xfrm>
            <a:off x="1104900" y="5211762"/>
            <a:ext cx="443071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64"/>
          <p:cNvSpPr txBox="1"/>
          <p:nvPr>
            <p:ph idx="12" type="sldNum"/>
          </p:nvPr>
        </p:nvSpPr>
        <p:spPr>
          <a:xfrm>
            <a:off x="6453187" y="5211762"/>
            <a:ext cx="1584325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6"/>
          <p:cNvSpPr txBox="1"/>
          <p:nvPr>
            <p:ph type="title"/>
          </p:nvPr>
        </p:nvSpPr>
        <p:spPr>
          <a:xfrm>
            <a:off x="6972300" y="607392"/>
            <a:ext cx="1823085" cy="1645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  <a:defRPr b="0" sz="2400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66"/>
          <p:cNvSpPr txBox="1"/>
          <p:nvPr>
            <p:ph idx="1" type="body"/>
          </p:nvPr>
        </p:nvSpPr>
        <p:spPr>
          <a:xfrm>
            <a:off x="668976" y="907143"/>
            <a:ext cx="5428856" cy="5043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algn="l"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190" name="Google Shape;190;p66"/>
          <p:cNvSpPr txBox="1"/>
          <p:nvPr>
            <p:ph idx="2" type="body"/>
          </p:nvPr>
        </p:nvSpPr>
        <p:spPr>
          <a:xfrm>
            <a:off x="6972300" y="2286000"/>
            <a:ext cx="1823085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 sz="13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91" name="Google Shape;191;p66"/>
          <p:cNvSpPr txBox="1"/>
          <p:nvPr>
            <p:ph idx="10" type="dt"/>
          </p:nvPr>
        </p:nvSpPr>
        <p:spPr>
          <a:xfrm>
            <a:off x="234950" y="6308725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40404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66"/>
          <p:cNvSpPr txBox="1"/>
          <p:nvPr>
            <p:ph idx="11" type="ftr"/>
          </p:nvPr>
        </p:nvSpPr>
        <p:spPr>
          <a:xfrm>
            <a:off x="2597150" y="6308725"/>
            <a:ext cx="39497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66"/>
          <p:cNvSpPr txBox="1"/>
          <p:nvPr>
            <p:ph idx="12" type="sldNum"/>
          </p:nvPr>
        </p:nvSpPr>
        <p:spPr>
          <a:xfrm>
            <a:off x="7794625" y="6310312"/>
            <a:ext cx="1098550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8"/>
          <p:cNvSpPr txBox="1"/>
          <p:nvPr>
            <p:ph type="title"/>
          </p:nvPr>
        </p:nvSpPr>
        <p:spPr>
          <a:xfrm>
            <a:off x="6972300" y="603504"/>
            <a:ext cx="1824228" cy="1645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68"/>
          <p:cNvSpPr/>
          <p:nvPr>
            <p:ph idx="2" type="pic"/>
          </p:nvPr>
        </p:nvSpPr>
        <p:spPr>
          <a:xfrm>
            <a:off x="171449" y="173736"/>
            <a:ext cx="6398514" cy="6510528"/>
          </a:xfrm>
          <a:prstGeom prst="rect">
            <a:avLst/>
          </a:prstGeom>
          <a:solidFill>
            <a:srgbClr val="76CEEF"/>
          </a:solidFill>
          <a:ln>
            <a:noFill/>
          </a:ln>
        </p:spPr>
      </p:sp>
      <p:sp>
        <p:nvSpPr>
          <p:cNvPr id="205" name="Google Shape;205;p68"/>
          <p:cNvSpPr txBox="1"/>
          <p:nvPr>
            <p:ph idx="1" type="body"/>
          </p:nvPr>
        </p:nvSpPr>
        <p:spPr>
          <a:xfrm>
            <a:off x="6972300" y="2286000"/>
            <a:ext cx="1824228" cy="3502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 sz="13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206" name="Google Shape;206;p68"/>
          <p:cNvSpPr txBox="1"/>
          <p:nvPr>
            <p:ph idx="10" type="dt"/>
          </p:nvPr>
        </p:nvSpPr>
        <p:spPr>
          <a:xfrm>
            <a:off x="234950" y="6308725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68"/>
          <p:cNvSpPr txBox="1"/>
          <p:nvPr>
            <p:ph idx="11" type="ftr"/>
          </p:nvPr>
        </p:nvSpPr>
        <p:spPr>
          <a:xfrm>
            <a:off x="2597150" y="6308725"/>
            <a:ext cx="39497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68"/>
          <p:cNvSpPr txBox="1"/>
          <p:nvPr>
            <p:ph idx="12" type="sldNum"/>
          </p:nvPr>
        </p:nvSpPr>
        <p:spPr>
          <a:xfrm>
            <a:off x="7797800" y="6308725"/>
            <a:ext cx="1096962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3"/>
          <p:cNvSpPr txBox="1"/>
          <p:nvPr>
            <p:ph type="title"/>
          </p:nvPr>
        </p:nvSpPr>
        <p:spPr>
          <a:xfrm>
            <a:off x="731837" y="642937"/>
            <a:ext cx="768032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3"/>
          <p:cNvSpPr txBox="1"/>
          <p:nvPr>
            <p:ph idx="10" type="dt"/>
          </p:nvPr>
        </p:nvSpPr>
        <p:spPr>
          <a:xfrm>
            <a:off x="234950" y="6308725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40404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3"/>
          <p:cNvSpPr txBox="1"/>
          <p:nvPr>
            <p:ph idx="11" type="ftr"/>
          </p:nvPr>
        </p:nvSpPr>
        <p:spPr>
          <a:xfrm>
            <a:off x="2597150" y="6308725"/>
            <a:ext cx="39497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3"/>
          <p:cNvSpPr txBox="1"/>
          <p:nvPr>
            <p:ph idx="12" type="sldNum"/>
          </p:nvPr>
        </p:nvSpPr>
        <p:spPr>
          <a:xfrm>
            <a:off x="7823200" y="6308725"/>
            <a:ext cx="1096962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4"/>
          <p:cNvSpPr txBox="1"/>
          <p:nvPr>
            <p:ph type="title"/>
          </p:nvPr>
        </p:nvSpPr>
        <p:spPr>
          <a:xfrm rot="5400000">
            <a:off x="5000625" y="2505075"/>
            <a:ext cx="525780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4"/>
          <p:cNvSpPr txBox="1"/>
          <p:nvPr>
            <p:ph idx="1" type="body"/>
          </p:nvPr>
        </p:nvSpPr>
        <p:spPr>
          <a:xfrm rot="5400000">
            <a:off x="1028700" y="361950"/>
            <a:ext cx="5257800" cy="60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indent="-342900" lvl="1" marL="914400" algn="l"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4" name="Google Shape;54;p34"/>
          <p:cNvSpPr txBox="1"/>
          <p:nvPr>
            <p:ph idx="10" type="dt"/>
          </p:nvPr>
        </p:nvSpPr>
        <p:spPr>
          <a:xfrm>
            <a:off x="234950" y="6308725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40404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4"/>
          <p:cNvSpPr txBox="1"/>
          <p:nvPr>
            <p:ph idx="11" type="ftr"/>
          </p:nvPr>
        </p:nvSpPr>
        <p:spPr>
          <a:xfrm>
            <a:off x="2597150" y="6308725"/>
            <a:ext cx="39497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4"/>
          <p:cNvSpPr txBox="1"/>
          <p:nvPr>
            <p:ph idx="12" type="sldNum"/>
          </p:nvPr>
        </p:nvSpPr>
        <p:spPr>
          <a:xfrm>
            <a:off x="7823200" y="6308725"/>
            <a:ext cx="1096962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5"/>
          <p:cNvSpPr txBox="1"/>
          <p:nvPr>
            <p:ph type="title"/>
          </p:nvPr>
        </p:nvSpPr>
        <p:spPr>
          <a:xfrm>
            <a:off x="731837" y="642937"/>
            <a:ext cx="768032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5"/>
          <p:cNvSpPr txBox="1"/>
          <p:nvPr>
            <p:ph idx="1" type="body"/>
          </p:nvPr>
        </p:nvSpPr>
        <p:spPr>
          <a:xfrm rot="5400000">
            <a:off x="2605881" y="229393"/>
            <a:ext cx="3932237" cy="7680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indent="-342900" lvl="1" marL="914400" algn="l"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0" name="Google Shape;60;p35"/>
          <p:cNvSpPr txBox="1"/>
          <p:nvPr>
            <p:ph idx="10" type="dt"/>
          </p:nvPr>
        </p:nvSpPr>
        <p:spPr>
          <a:xfrm>
            <a:off x="234950" y="6308725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40404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5"/>
          <p:cNvSpPr txBox="1"/>
          <p:nvPr>
            <p:ph idx="11" type="ftr"/>
          </p:nvPr>
        </p:nvSpPr>
        <p:spPr>
          <a:xfrm>
            <a:off x="2597150" y="6308725"/>
            <a:ext cx="39497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5"/>
          <p:cNvSpPr txBox="1"/>
          <p:nvPr>
            <p:ph idx="12" type="sldNum"/>
          </p:nvPr>
        </p:nvSpPr>
        <p:spPr>
          <a:xfrm>
            <a:off x="7823200" y="6308725"/>
            <a:ext cx="1096962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6"/>
          <p:cNvSpPr txBox="1"/>
          <p:nvPr>
            <p:ph type="title"/>
          </p:nvPr>
        </p:nvSpPr>
        <p:spPr>
          <a:xfrm>
            <a:off x="731837" y="642937"/>
            <a:ext cx="768032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6"/>
          <p:cNvSpPr txBox="1"/>
          <p:nvPr>
            <p:ph idx="1" type="body"/>
          </p:nvPr>
        </p:nvSpPr>
        <p:spPr>
          <a:xfrm>
            <a:off x="731520" y="2074334"/>
            <a:ext cx="36576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0" sz="19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1900"/>
              <a:buNone/>
              <a:defRPr b="1" sz="19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6" name="Google Shape;66;p36"/>
          <p:cNvSpPr txBox="1"/>
          <p:nvPr>
            <p:ph idx="2" type="body"/>
          </p:nvPr>
        </p:nvSpPr>
        <p:spPr>
          <a:xfrm>
            <a:off x="731520" y="2755898"/>
            <a:ext cx="36576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algn="l"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67" name="Google Shape;67;p36"/>
          <p:cNvSpPr txBox="1"/>
          <p:nvPr>
            <p:ph idx="3" type="body"/>
          </p:nvPr>
        </p:nvSpPr>
        <p:spPr>
          <a:xfrm>
            <a:off x="4754880" y="2074334"/>
            <a:ext cx="36576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0" sz="19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1900"/>
              <a:buNone/>
              <a:defRPr b="1" sz="19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8" name="Google Shape;68;p36"/>
          <p:cNvSpPr txBox="1"/>
          <p:nvPr>
            <p:ph idx="4" type="body"/>
          </p:nvPr>
        </p:nvSpPr>
        <p:spPr>
          <a:xfrm>
            <a:off x="4754880" y="2756581"/>
            <a:ext cx="36576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algn="l"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69" name="Google Shape;69;p36"/>
          <p:cNvSpPr txBox="1"/>
          <p:nvPr>
            <p:ph idx="10" type="dt"/>
          </p:nvPr>
        </p:nvSpPr>
        <p:spPr>
          <a:xfrm>
            <a:off x="234950" y="6308725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40404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6"/>
          <p:cNvSpPr txBox="1"/>
          <p:nvPr>
            <p:ph idx="11" type="ftr"/>
          </p:nvPr>
        </p:nvSpPr>
        <p:spPr>
          <a:xfrm>
            <a:off x="2597150" y="6308725"/>
            <a:ext cx="39497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6"/>
          <p:cNvSpPr txBox="1"/>
          <p:nvPr>
            <p:ph idx="12" type="sldNum"/>
          </p:nvPr>
        </p:nvSpPr>
        <p:spPr>
          <a:xfrm>
            <a:off x="7823200" y="6308725"/>
            <a:ext cx="1096962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7"/>
          <p:cNvSpPr txBox="1"/>
          <p:nvPr>
            <p:ph type="title"/>
          </p:nvPr>
        </p:nvSpPr>
        <p:spPr>
          <a:xfrm>
            <a:off x="731837" y="642937"/>
            <a:ext cx="768032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7"/>
          <p:cNvSpPr txBox="1"/>
          <p:nvPr>
            <p:ph idx="1" type="body"/>
          </p:nvPr>
        </p:nvSpPr>
        <p:spPr>
          <a:xfrm>
            <a:off x="731520" y="2103120"/>
            <a:ext cx="3657600" cy="3931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algn="l"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75" name="Google Shape;75;p37"/>
          <p:cNvSpPr txBox="1"/>
          <p:nvPr>
            <p:ph idx="2" type="body"/>
          </p:nvPr>
        </p:nvSpPr>
        <p:spPr>
          <a:xfrm>
            <a:off x="4754880" y="2103120"/>
            <a:ext cx="3657600" cy="3931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algn="l"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76" name="Google Shape;76;p37"/>
          <p:cNvSpPr txBox="1"/>
          <p:nvPr>
            <p:ph idx="10" type="dt"/>
          </p:nvPr>
        </p:nvSpPr>
        <p:spPr>
          <a:xfrm>
            <a:off x="234950" y="6308725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40404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7"/>
          <p:cNvSpPr txBox="1"/>
          <p:nvPr>
            <p:ph idx="11" type="ftr"/>
          </p:nvPr>
        </p:nvSpPr>
        <p:spPr>
          <a:xfrm>
            <a:off x="2597150" y="6308725"/>
            <a:ext cx="39497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7"/>
          <p:cNvSpPr txBox="1"/>
          <p:nvPr>
            <p:ph idx="12" type="sldNum"/>
          </p:nvPr>
        </p:nvSpPr>
        <p:spPr>
          <a:xfrm>
            <a:off x="7823200" y="6308725"/>
            <a:ext cx="1096962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9"/>
          <p:cNvSpPr txBox="1"/>
          <p:nvPr>
            <p:ph type="title"/>
          </p:nvPr>
        </p:nvSpPr>
        <p:spPr>
          <a:xfrm rot="5400000">
            <a:off x="4838700" y="2171700"/>
            <a:ext cx="58674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9"/>
          <p:cNvSpPr txBox="1"/>
          <p:nvPr>
            <p:ph idx="1" type="body"/>
          </p:nvPr>
        </p:nvSpPr>
        <p:spPr>
          <a:xfrm rot="5400000">
            <a:off x="495300" y="114300"/>
            <a:ext cx="5867400" cy="6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3" Type="http://schemas.openxmlformats.org/officeDocument/2006/relationships/theme" Target="../theme/theme9.xml"/><Relationship Id="rId12" Type="http://schemas.openxmlformats.org/officeDocument/2006/relationships/slideLayout" Target="../slideLayouts/slideLayout29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0.xml"/><Relationship Id="rId3" Type="http://schemas.openxmlformats.org/officeDocument/2006/relationships/theme" Target="../theme/theme7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1.xml"/><Relationship Id="rId3" Type="http://schemas.openxmlformats.org/officeDocument/2006/relationships/theme" Target="../theme/theme2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theme" Target="../theme/theme8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1">
              <a:alphaModFix amt="45000"/>
            </a:blip>
            <a:tile algn="tl" flip="none" tx="-44450" sx="85000" ty="38100" sy="85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8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ctr">
              <a:srgbClr val="000000">
                <a:alpha val="65882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8"/>
          <p:cNvSpPr/>
          <p:nvPr/>
        </p:nvSpPr>
        <p:spPr>
          <a:xfrm>
            <a:off x="1087437" y="1385887"/>
            <a:ext cx="6969125" cy="4086225"/>
          </a:xfrm>
          <a:prstGeom prst="rect">
            <a:avLst/>
          </a:prstGeom>
          <a:noFill/>
          <a:ln cap="sq" cmpd="sng" w="9525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8"/>
          <p:cNvSpPr/>
          <p:nvPr/>
        </p:nvSpPr>
        <p:spPr>
          <a:xfrm>
            <a:off x="3794125" y="1268412"/>
            <a:ext cx="1555750" cy="63976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14;p28"/>
          <p:cNvGrpSpPr/>
          <p:nvPr/>
        </p:nvGrpSpPr>
        <p:grpSpPr>
          <a:xfrm>
            <a:off x="3886200" y="1268412"/>
            <a:ext cx="1371600" cy="547687"/>
            <a:chOff x="5318306" y="1386268"/>
            <a:chExt cx="1567331" cy="645295"/>
          </a:xfrm>
        </p:grpSpPr>
        <p:cxnSp>
          <p:nvCxnSpPr>
            <p:cNvPr id="15" name="Google Shape;15;p28"/>
            <p:cNvCxnSpPr/>
            <p:nvPr/>
          </p:nvCxnSpPr>
          <p:spPr>
            <a:xfrm>
              <a:off x="5318306" y="1386268"/>
              <a:ext cx="0" cy="639684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6" name="Google Shape;16;p28"/>
            <p:cNvCxnSpPr/>
            <p:nvPr/>
          </p:nvCxnSpPr>
          <p:spPr>
            <a:xfrm>
              <a:off x="6885637" y="1386268"/>
              <a:ext cx="0" cy="639684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7" name="Google Shape;17;p28"/>
            <p:cNvCxnSpPr/>
            <p:nvPr/>
          </p:nvCxnSpPr>
          <p:spPr>
            <a:xfrm>
              <a:off x="5318306" y="2031563"/>
              <a:ext cx="1567331" cy="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18" name="Google Shape;18;p28"/>
          <p:cNvSpPr txBox="1"/>
          <p:nvPr>
            <p:ph type="title"/>
          </p:nvPr>
        </p:nvSpPr>
        <p:spPr>
          <a:xfrm>
            <a:off x="731837" y="642937"/>
            <a:ext cx="768032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" name="Google Shape;19;p28"/>
          <p:cNvSpPr txBox="1"/>
          <p:nvPr>
            <p:ph idx="1" type="body"/>
          </p:nvPr>
        </p:nvSpPr>
        <p:spPr>
          <a:xfrm>
            <a:off x="731837" y="2103437"/>
            <a:ext cx="7680325" cy="3932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Char char="◦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" name="Google Shape;20;p28"/>
          <p:cNvSpPr txBox="1"/>
          <p:nvPr>
            <p:ph idx="10" type="dt"/>
          </p:nvPr>
        </p:nvSpPr>
        <p:spPr>
          <a:xfrm>
            <a:off x="3932237" y="1327150"/>
            <a:ext cx="12795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28"/>
          <p:cNvSpPr txBox="1"/>
          <p:nvPr>
            <p:ph idx="11" type="ftr"/>
          </p:nvPr>
        </p:nvSpPr>
        <p:spPr>
          <a:xfrm>
            <a:off x="1104900" y="5211762"/>
            <a:ext cx="4429125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28"/>
          <p:cNvSpPr txBox="1"/>
          <p:nvPr>
            <p:ph idx="12" type="sldNum"/>
          </p:nvPr>
        </p:nvSpPr>
        <p:spPr>
          <a:xfrm>
            <a:off x="6454775" y="5211762"/>
            <a:ext cx="1584325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0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30"/>
          <p:cNvSpPr txBox="1"/>
          <p:nvPr>
            <p:ph type="title"/>
          </p:nvPr>
        </p:nvSpPr>
        <p:spPr>
          <a:xfrm>
            <a:off x="731837" y="642937"/>
            <a:ext cx="768032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2" name="Google Shape;32;p30"/>
          <p:cNvSpPr txBox="1"/>
          <p:nvPr>
            <p:ph idx="1" type="body"/>
          </p:nvPr>
        </p:nvSpPr>
        <p:spPr>
          <a:xfrm>
            <a:off x="731837" y="2103437"/>
            <a:ext cx="7680325" cy="3932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Char char="◦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3" name="Google Shape;33;p30"/>
          <p:cNvSpPr txBox="1"/>
          <p:nvPr>
            <p:ph idx="10" type="dt"/>
          </p:nvPr>
        </p:nvSpPr>
        <p:spPr>
          <a:xfrm>
            <a:off x="234950" y="6308725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30"/>
          <p:cNvSpPr txBox="1"/>
          <p:nvPr>
            <p:ph idx="11" type="ftr"/>
          </p:nvPr>
        </p:nvSpPr>
        <p:spPr>
          <a:xfrm>
            <a:off x="2597150" y="6308725"/>
            <a:ext cx="39497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30"/>
          <p:cNvSpPr txBox="1"/>
          <p:nvPr>
            <p:ph idx="12" type="sldNum"/>
          </p:nvPr>
        </p:nvSpPr>
        <p:spPr>
          <a:xfrm>
            <a:off x="7823200" y="6308725"/>
            <a:ext cx="1096962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8"/>
          <p:cNvSpPr txBox="1"/>
          <p:nvPr>
            <p:ph type="title"/>
          </p:nvPr>
        </p:nvSpPr>
        <p:spPr>
          <a:xfrm>
            <a:off x="304800" y="304800"/>
            <a:ext cx="8534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38"/>
          <p:cNvSpPr txBox="1"/>
          <p:nvPr>
            <p:ph idx="1" type="body"/>
          </p:nvPr>
        </p:nvSpPr>
        <p:spPr>
          <a:xfrm>
            <a:off x="533400" y="1828800"/>
            <a:ext cx="80772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7EB148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7EB148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7EB148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7EB148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7EB148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1"/>
          <p:cNvSpPr txBox="1"/>
          <p:nvPr>
            <p:ph type="title"/>
          </p:nvPr>
        </p:nvSpPr>
        <p:spPr>
          <a:xfrm>
            <a:off x="304800" y="304800"/>
            <a:ext cx="8534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Google Shape;154;p61"/>
          <p:cNvSpPr txBox="1"/>
          <p:nvPr>
            <p:ph idx="1" type="body"/>
          </p:nvPr>
        </p:nvSpPr>
        <p:spPr>
          <a:xfrm>
            <a:off x="533400" y="1828800"/>
            <a:ext cx="80772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7EB148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7EB148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7EB148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7EB148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7EB148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2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 scaled="0"/>
        </a:gra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1">
              <a:alphaModFix amt="45000"/>
            </a:blip>
            <a:tile algn="tl" flip="none" tx="-44450" sx="85000" ty="38100" sy="85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63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ctr">
              <a:srgbClr val="000000">
                <a:alpha val="65882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63"/>
          <p:cNvSpPr/>
          <p:nvPr/>
        </p:nvSpPr>
        <p:spPr>
          <a:xfrm>
            <a:off x="1087437" y="1385887"/>
            <a:ext cx="6969125" cy="4086225"/>
          </a:xfrm>
          <a:prstGeom prst="rect">
            <a:avLst/>
          </a:prstGeom>
          <a:noFill/>
          <a:ln cap="sq" cmpd="sng" w="9525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63"/>
          <p:cNvSpPr/>
          <p:nvPr/>
        </p:nvSpPr>
        <p:spPr>
          <a:xfrm>
            <a:off x="3794125" y="1268412"/>
            <a:ext cx="1555750" cy="63976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3" name="Google Shape;163;p63"/>
          <p:cNvGrpSpPr/>
          <p:nvPr/>
        </p:nvGrpSpPr>
        <p:grpSpPr>
          <a:xfrm>
            <a:off x="3886200" y="1268412"/>
            <a:ext cx="1371600" cy="547687"/>
            <a:chOff x="5318306" y="1386268"/>
            <a:chExt cx="1567331" cy="645295"/>
          </a:xfrm>
        </p:grpSpPr>
        <p:cxnSp>
          <p:nvCxnSpPr>
            <p:cNvPr id="164" name="Google Shape;164;p63"/>
            <p:cNvCxnSpPr/>
            <p:nvPr/>
          </p:nvCxnSpPr>
          <p:spPr>
            <a:xfrm>
              <a:off x="5318306" y="1386268"/>
              <a:ext cx="0" cy="639684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65" name="Google Shape;165;p63"/>
            <p:cNvCxnSpPr/>
            <p:nvPr/>
          </p:nvCxnSpPr>
          <p:spPr>
            <a:xfrm>
              <a:off x="6885637" y="1386268"/>
              <a:ext cx="0" cy="639684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66" name="Google Shape;166;p63"/>
            <p:cNvCxnSpPr/>
            <p:nvPr/>
          </p:nvCxnSpPr>
          <p:spPr>
            <a:xfrm>
              <a:off x="5318306" y="2031563"/>
              <a:ext cx="1567331" cy="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167" name="Google Shape;167;p63"/>
          <p:cNvSpPr txBox="1"/>
          <p:nvPr>
            <p:ph type="title"/>
          </p:nvPr>
        </p:nvSpPr>
        <p:spPr>
          <a:xfrm>
            <a:off x="731837" y="642937"/>
            <a:ext cx="768032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8" name="Google Shape;168;p63"/>
          <p:cNvSpPr txBox="1"/>
          <p:nvPr>
            <p:ph idx="1" type="body"/>
          </p:nvPr>
        </p:nvSpPr>
        <p:spPr>
          <a:xfrm>
            <a:off x="731837" y="2103437"/>
            <a:ext cx="7680325" cy="3932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Char char="◦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9" name="Google Shape;169;p63"/>
          <p:cNvSpPr txBox="1"/>
          <p:nvPr>
            <p:ph idx="10" type="dt"/>
          </p:nvPr>
        </p:nvSpPr>
        <p:spPr>
          <a:xfrm>
            <a:off x="3932237" y="1325562"/>
            <a:ext cx="12795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0" name="Google Shape;170;p63"/>
          <p:cNvSpPr txBox="1"/>
          <p:nvPr>
            <p:ph idx="11" type="ftr"/>
          </p:nvPr>
        </p:nvSpPr>
        <p:spPr>
          <a:xfrm>
            <a:off x="1104900" y="5211762"/>
            <a:ext cx="443071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1" name="Google Shape;171;p63"/>
          <p:cNvSpPr txBox="1"/>
          <p:nvPr>
            <p:ph idx="12" type="sldNum"/>
          </p:nvPr>
        </p:nvSpPr>
        <p:spPr>
          <a:xfrm>
            <a:off x="6453187" y="5211762"/>
            <a:ext cx="1584325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5"/>
          <p:cNvSpPr/>
          <p:nvPr/>
        </p:nvSpPr>
        <p:spPr>
          <a:xfrm>
            <a:off x="184150" y="173037"/>
            <a:ext cx="6399212" cy="651192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65"/>
          <p:cNvSpPr/>
          <p:nvPr/>
        </p:nvSpPr>
        <p:spPr>
          <a:xfrm>
            <a:off x="6765925" y="173037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65"/>
          <p:cNvSpPr/>
          <p:nvPr/>
        </p:nvSpPr>
        <p:spPr>
          <a:xfrm>
            <a:off x="6867525" y="274637"/>
            <a:ext cx="1989137" cy="6308725"/>
          </a:xfrm>
          <a:prstGeom prst="rect">
            <a:avLst/>
          </a:prstGeom>
          <a:noFill/>
          <a:ln cap="sq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65"/>
          <p:cNvSpPr txBox="1"/>
          <p:nvPr>
            <p:ph type="title"/>
          </p:nvPr>
        </p:nvSpPr>
        <p:spPr>
          <a:xfrm>
            <a:off x="731837" y="642937"/>
            <a:ext cx="768032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3" name="Google Shape;183;p65"/>
          <p:cNvSpPr txBox="1"/>
          <p:nvPr>
            <p:ph idx="1" type="body"/>
          </p:nvPr>
        </p:nvSpPr>
        <p:spPr>
          <a:xfrm>
            <a:off x="731837" y="2103437"/>
            <a:ext cx="7680325" cy="3932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Char char="◦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4" name="Google Shape;184;p65"/>
          <p:cNvSpPr txBox="1"/>
          <p:nvPr>
            <p:ph idx="10" type="dt"/>
          </p:nvPr>
        </p:nvSpPr>
        <p:spPr>
          <a:xfrm>
            <a:off x="234950" y="6308725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65"/>
          <p:cNvSpPr txBox="1"/>
          <p:nvPr>
            <p:ph idx="11" type="ftr"/>
          </p:nvPr>
        </p:nvSpPr>
        <p:spPr>
          <a:xfrm>
            <a:off x="2597150" y="6308725"/>
            <a:ext cx="39497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6" name="Google Shape;186;p65"/>
          <p:cNvSpPr txBox="1"/>
          <p:nvPr>
            <p:ph idx="12" type="sldNum"/>
          </p:nvPr>
        </p:nvSpPr>
        <p:spPr>
          <a:xfrm>
            <a:off x="7794625" y="6310312"/>
            <a:ext cx="1098550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7"/>
          <p:cNvSpPr/>
          <p:nvPr/>
        </p:nvSpPr>
        <p:spPr>
          <a:xfrm>
            <a:off x="6765925" y="173037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67"/>
          <p:cNvSpPr/>
          <p:nvPr/>
        </p:nvSpPr>
        <p:spPr>
          <a:xfrm>
            <a:off x="6867525" y="274637"/>
            <a:ext cx="1989137" cy="6308725"/>
          </a:xfrm>
          <a:prstGeom prst="rect">
            <a:avLst/>
          </a:prstGeom>
          <a:noFill/>
          <a:ln cap="sq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67"/>
          <p:cNvSpPr txBox="1"/>
          <p:nvPr>
            <p:ph type="title"/>
          </p:nvPr>
        </p:nvSpPr>
        <p:spPr>
          <a:xfrm>
            <a:off x="731837" y="642937"/>
            <a:ext cx="768032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8" name="Google Shape;198;p67"/>
          <p:cNvSpPr txBox="1"/>
          <p:nvPr>
            <p:ph idx="1" type="body"/>
          </p:nvPr>
        </p:nvSpPr>
        <p:spPr>
          <a:xfrm>
            <a:off x="731837" y="2103437"/>
            <a:ext cx="7680325" cy="3932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Char char="◦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9" name="Google Shape;199;p67"/>
          <p:cNvSpPr txBox="1"/>
          <p:nvPr>
            <p:ph idx="10" type="dt"/>
          </p:nvPr>
        </p:nvSpPr>
        <p:spPr>
          <a:xfrm>
            <a:off x="234950" y="6308725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0" name="Google Shape;200;p67"/>
          <p:cNvSpPr txBox="1"/>
          <p:nvPr>
            <p:ph idx="11" type="ftr"/>
          </p:nvPr>
        </p:nvSpPr>
        <p:spPr>
          <a:xfrm>
            <a:off x="2597150" y="6308725"/>
            <a:ext cx="39497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1" name="Google Shape;201;p67"/>
          <p:cNvSpPr txBox="1"/>
          <p:nvPr>
            <p:ph idx="12" type="sldNum"/>
          </p:nvPr>
        </p:nvSpPr>
        <p:spPr>
          <a:xfrm>
            <a:off x="7797800" y="6308725"/>
            <a:ext cx="1096962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Relationship Id="rId5" Type="http://schemas.openxmlformats.org/officeDocument/2006/relationships/oleObject" Target="../embeddings/Microsoft_Office_Word_97_-_2003_Document1.doc"/><Relationship Id="rId6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"/>
          <p:cNvSpPr txBox="1"/>
          <p:nvPr>
            <p:ph type="ctrTitle"/>
          </p:nvPr>
        </p:nvSpPr>
        <p:spPr>
          <a:xfrm>
            <a:off x="1171575" y="2090737"/>
            <a:ext cx="680085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200"/>
              <a:buFont typeface="Century Gothic"/>
              <a:buNone/>
            </a:pPr>
            <a:r>
              <a:rPr b="0" i="0" lang="en-US" sz="6200" u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POLYMORPHISM</a:t>
            </a:r>
            <a:endParaRPr/>
          </a:p>
        </p:txBody>
      </p:sp>
      <p:sp>
        <p:nvSpPr>
          <p:cNvPr id="214" name="Google Shape;214;p1"/>
          <p:cNvSpPr txBox="1"/>
          <p:nvPr>
            <p:ph idx="1" type="subTitle"/>
          </p:nvPr>
        </p:nvSpPr>
        <p:spPr>
          <a:xfrm>
            <a:off x="1171575" y="4681537"/>
            <a:ext cx="6802437" cy="503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4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Genetics </a:t>
            </a:r>
            <a:endParaRPr/>
          </a:p>
        </p:txBody>
      </p:sp>
      <p:sp>
        <p:nvSpPr>
          <p:cNvPr id="215" name="Google Shape;215;p1"/>
          <p:cNvSpPr txBox="1"/>
          <p:nvPr/>
        </p:nvSpPr>
        <p:spPr>
          <a:xfrm>
            <a:off x="4449762" y="1403350"/>
            <a:ext cx="185737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0"/>
          <p:cNvSpPr txBox="1"/>
          <p:nvPr>
            <p:ph type="title"/>
          </p:nvPr>
        </p:nvSpPr>
        <p:spPr>
          <a:xfrm>
            <a:off x="731837" y="642937"/>
            <a:ext cx="768032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</a:pPr>
            <a:r>
              <a:rPr b="0" i="0" lang="en-US" sz="4000" u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Parentage Testing by STR-PCR</a:t>
            </a:r>
            <a:endParaRPr/>
          </a:p>
        </p:txBody>
      </p:sp>
      <p:graphicFrame>
        <p:nvGraphicFramePr>
          <p:cNvPr id="436" name="Google Shape;436;p10"/>
          <p:cNvGraphicFramePr/>
          <p:nvPr/>
        </p:nvGraphicFramePr>
        <p:xfrm>
          <a:off x="2133600" y="2917825"/>
          <a:ext cx="4800600" cy="3397250"/>
        </p:xfrm>
        <a:graphic>
          <a:graphicData uri="http://schemas.openxmlformats.org/presentationml/2006/ole">
            <mc:AlternateContent>
              <mc:Choice Requires="v">
                <p:oleObj r:id="rId4" imgH="3397250" imgW="4800600" progId="Word.Document.8" spid="_x0000_s1">
                  <p:embed/>
                </p:oleObj>
              </mc:Choice>
              <mc:Fallback>
                <p:oleObj r:id="rId5" imgH="3397250" imgW="4800600" progId="Word.Document.8">
                  <p:embed/>
                  <p:pic>
                    <p:nvPicPr>
                      <p:cNvPr id="436" name="Google Shape;436;p10"/>
                      <p:cNvPicPr preferRelativeResize="0"/>
                      <p:nvPr>
                        <p:ph idx="1" type="body"/>
                      </p:nvPr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2133600" y="2917825"/>
                        <a:ext cx="4800600" cy="339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7" name="Google Shape;437;p10"/>
          <p:cNvSpPr txBox="1"/>
          <p:nvPr>
            <p:ph idx="1" type="body"/>
          </p:nvPr>
        </p:nvSpPr>
        <p:spPr>
          <a:xfrm>
            <a:off x="0" y="1828800"/>
            <a:ext cx="80772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562" lvl="0" marL="1825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i="0" lang="en-US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Which alleged father’s genotype has the paternal alleles?</a:t>
            </a:r>
            <a:endParaRPr/>
          </a:p>
          <a:p>
            <a:pPr indent="-68263" lvl="0" marL="182563" rtl="0" algn="l"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1"/>
          <p:cNvSpPr txBox="1"/>
          <p:nvPr>
            <p:ph type="title"/>
          </p:nvPr>
        </p:nvSpPr>
        <p:spPr>
          <a:xfrm>
            <a:off x="731837" y="642937"/>
            <a:ext cx="768032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</a:pPr>
            <a:r>
              <a:rPr b="0" i="0" lang="en-US" sz="4000" u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Evidence Testing by STR-PCR</a:t>
            </a:r>
            <a:endParaRPr/>
          </a:p>
        </p:txBody>
      </p:sp>
      <p:sp>
        <p:nvSpPr>
          <p:cNvPr id="443" name="Google Shape;443;p11"/>
          <p:cNvSpPr txBox="1"/>
          <p:nvPr/>
        </p:nvSpPr>
        <p:spPr>
          <a:xfrm>
            <a:off x="1295400" y="1830387"/>
            <a:ext cx="65532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suspect—S1 S2 or S3 —was at the crime scene?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2"/>
          <p:cNvSpPr txBox="1"/>
          <p:nvPr>
            <p:ph type="title"/>
          </p:nvPr>
        </p:nvSpPr>
        <p:spPr>
          <a:xfrm>
            <a:off x="731837" y="642937"/>
            <a:ext cx="768032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b="0" i="0" lang="en-US" sz="3600" u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Short Tandem Repeat Polymorphisms: </a:t>
            </a:r>
            <a:br>
              <a:rPr b="0" i="0" lang="en-US" sz="3600" u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en-US" sz="3600" u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Y-STR</a:t>
            </a:r>
            <a:endParaRPr/>
          </a:p>
        </p:txBody>
      </p:sp>
      <p:sp>
        <p:nvSpPr>
          <p:cNvPr id="450" name="Google Shape;450;p12"/>
          <p:cNvSpPr txBox="1"/>
          <p:nvPr>
            <p:ph idx="1" type="body"/>
          </p:nvPr>
        </p:nvSpPr>
        <p:spPr>
          <a:xfrm>
            <a:off x="731837" y="2103437"/>
            <a:ext cx="7680325" cy="3932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en-US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Y chromosome is inherited in a block without recombination.</a:t>
            </a:r>
            <a:endParaRPr/>
          </a:p>
          <a:p>
            <a:pPr indent="-182562" lvl="0" marL="18256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en-US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 on the Y chromosome are inherited paternally as a </a:t>
            </a:r>
            <a:r>
              <a:rPr b="0" i="0" lang="en-US" sz="1800" u="none">
                <a:solidFill>
                  <a:srgbClr val="FF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haplotype</a:t>
            </a:r>
            <a:r>
              <a:rPr b="0" i="0" lang="en-US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  <a:p>
            <a:pPr indent="-182562" lvl="0" marL="18256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en-US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haplotypes are used for </a:t>
            </a:r>
            <a:r>
              <a:rPr b="0" i="0" lang="en-US" sz="1800" u="none">
                <a:solidFill>
                  <a:srgbClr val="FF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exclusion</a:t>
            </a:r>
            <a:r>
              <a:rPr b="0" i="0" lang="en-US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b="0" i="0" lang="en-US" sz="1800" u="none">
                <a:solidFill>
                  <a:srgbClr val="FF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paternal lineage</a:t>
            </a:r>
            <a:r>
              <a:rPr b="0" i="0" lang="en-US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analysis.</a:t>
            </a:r>
            <a:endParaRPr/>
          </a:p>
          <a:p>
            <a:pPr indent="-68263" lvl="0" marL="182563" marR="0" rtl="0" algn="l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1" name="Google Shape;451;p12"/>
          <p:cNvSpPr txBox="1"/>
          <p:nvPr/>
        </p:nvSpPr>
        <p:spPr>
          <a:xfrm>
            <a:off x="2519362" y="2743200"/>
            <a:ext cx="4383087" cy="511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2"/>
          <p:cNvSpPr txBox="1"/>
          <p:nvPr/>
        </p:nvSpPr>
        <p:spPr>
          <a:xfrm>
            <a:off x="1328737" y="2824162"/>
            <a:ext cx="4572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endParaRPr/>
          </a:p>
        </p:txBody>
      </p:sp>
      <p:sp>
        <p:nvSpPr>
          <p:cNvPr id="453" name="Google Shape;453;p12"/>
          <p:cNvSpPr txBox="1"/>
          <p:nvPr/>
        </p:nvSpPr>
        <p:spPr>
          <a:xfrm>
            <a:off x="1776412" y="2824162"/>
            <a:ext cx="1143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/>
          </a:p>
        </p:txBody>
      </p:sp>
      <p:sp>
        <p:nvSpPr>
          <p:cNvPr id="454" name="Google Shape;454;p12"/>
          <p:cNvSpPr txBox="1"/>
          <p:nvPr/>
        </p:nvSpPr>
        <p:spPr>
          <a:xfrm>
            <a:off x="3660775" y="2824162"/>
            <a:ext cx="4572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endParaRPr/>
          </a:p>
        </p:txBody>
      </p:sp>
      <p:sp>
        <p:nvSpPr>
          <p:cNvPr id="455" name="Google Shape;455;p12"/>
          <p:cNvSpPr txBox="1"/>
          <p:nvPr/>
        </p:nvSpPr>
        <p:spPr>
          <a:xfrm>
            <a:off x="4108450" y="2824162"/>
            <a:ext cx="1143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/>
          </a:p>
        </p:txBody>
      </p:sp>
      <p:sp>
        <p:nvSpPr>
          <p:cNvPr id="456" name="Google Shape;456;p12"/>
          <p:cNvSpPr txBox="1"/>
          <p:nvPr/>
        </p:nvSpPr>
        <p:spPr>
          <a:xfrm>
            <a:off x="6065837" y="2824162"/>
            <a:ext cx="4572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endParaRPr/>
          </a:p>
        </p:txBody>
      </p:sp>
      <p:sp>
        <p:nvSpPr>
          <p:cNvPr id="457" name="Google Shape;457;p12"/>
          <p:cNvSpPr txBox="1"/>
          <p:nvPr/>
        </p:nvSpPr>
        <p:spPr>
          <a:xfrm>
            <a:off x="6513512" y="2824162"/>
            <a:ext cx="1143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3"/>
          <p:cNvSpPr txBox="1"/>
          <p:nvPr>
            <p:ph type="title"/>
          </p:nvPr>
        </p:nvSpPr>
        <p:spPr>
          <a:xfrm>
            <a:off x="304800" y="304800"/>
            <a:ext cx="8537575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</a:pPr>
            <a:r>
              <a:rPr b="0" i="0" lang="en-US" sz="4000" u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Mitochondrial DNA Polymorphisms</a:t>
            </a:r>
            <a:endParaRPr/>
          </a:p>
        </p:txBody>
      </p:sp>
      <p:sp>
        <p:nvSpPr>
          <p:cNvPr id="464" name="Google Shape;464;p13"/>
          <p:cNvSpPr txBox="1"/>
          <p:nvPr>
            <p:ph idx="1" type="body"/>
          </p:nvPr>
        </p:nvSpPr>
        <p:spPr>
          <a:xfrm>
            <a:off x="731837" y="1501775"/>
            <a:ext cx="7772400" cy="404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000"/>
              <a:buFont typeface="Garamond"/>
              <a:buNone/>
            </a:pPr>
            <a:r>
              <a:rPr b="0" i="0" lang="en-US" sz="30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Sequence differences in the </a:t>
            </a:r>
            <a:r>
              <a:rPr b="0" i="0" lang="en-US" sz="3000" u="none">
                <a:solidFill>
                  <a:srgbClr val="FF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hypervariable regions</a:t>
            </a:r>
            <a:r>
              <a:rPr b="0" i="0" lang="en-US" sz="30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(HV) of  the mitochondrial genome.</a:t>
            </a:r>
            <a:endParaRPr/>
          </a:p>
          <a:p>
            <a:pPr indent="0" lvl="0" marL="182563" marR="0" rtl="0" algn="l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3000"/>
              <a:buFont typeface="Garamond"/>
              <a:buNone/>
            </a:pPr>
            <a:r>
              <a:t/>
            </a:r>
            <a:endParaRPr b="0" i="0" sz="30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4"/>
          <p:cNvSpPr txBox="1"/>
          <p:nvPr>
            <p:ph type="title"/>
          </p:nvPr>
        </p:nvSpPr>
        <p:spPr>
          <a:xfrm>
            <a:off x="304800" y="304800"/>
            <a:ext cx="8537575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</a:pPr>
            <a:r>
              <a:rPr b="0" i="0" lang="en-US" sz="4000" u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Mitochondrial DNA Polymorphisms</a:t>
            </a:r>
            <a:endParaRPr/>
          </a:p>
        </p:txBody>
      </p:sp>
      <p:sp>
        <p:nvSpPr>
          <p:cNvPr id="471" name="Google Shape;471;p14"/>
          <p:cNvSpPr txBox="1"/>
          <p:nvPr>
            <p:ph idx="1" type="body"/>
          </p:nvPr>
        </p:nvSpPr>
        <p:spPr>
          <a:xfrm>
            <a:off x="731837" y="2103437"/>
            <a:ext cx="7680325" cy="3932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en-US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Mitochondria are </a:t>
            </a:r>
            <a:r>
              <a:rPr b="0" i="0" lang="en-US" sz="1800" u="none">
                <a:solidFill>
                  <a:srgbClr val="FF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maternally inherited.</a:t>
            </a:r>
            <a:endParaRPr/>
          </a:p>
          <a:p>
            <a:pPr indent="-182562" lvl="0" marL="18256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en-US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are an average of 8.5 base differences in the mitochondrial HV sequences of unrelated individuals.</a:t>
            </a:r>
            <a:endParaRPr/>
          </a:p>
          <a:p>
            <a:pPr indent="-182562" lvl="0" marL="18256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en-US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 maternal relatives will have the same mitochondrial sequences.</a:t>
            </a:r>
            <a:endParaRPr/>
          </a:p>
          <a:p>
            <a:pPr indent="-182562" lvl="0" marL="18256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en-US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Mitochondrial typing can be used for legal </a:t>
            </a:r>
            <a:r>
              <a:rPr b="0" i="0" lang="en-US" sz="1800" u="none">
                <a:solidFill>
                  <a:srgbClr val="FF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exclusion</a:t>
            </a:r>
            <a:r>
              <a:rPr b="0" i="0" lang="en-US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 individuals or confirmation of </a:t>
            </a:r>
            <a:r>
              <a:rPr b="0" i="0" lang="en-US" sz="1800" u="none">
                <a:solidFill>
                  <a:srgbClr val="FF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maternal lineage.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5"/>
          <p:cNvSpPr txBox="1"/>
          <p:nvPr/>
        </p:nvSpPr>
        <p:spPr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15"/>
          <p:cNvSpPr txBox="1"/>
          <p:nvPr/>
        </p:nvSpPr>
        <p:spPr>
          <a:xfrm>
            <a:off x="152400" y="1752600"/>
            <a:ext cx="8534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15"/>
          <p:cNvSpPr txBox="1"/>
          <p:nvPr>
            <p:ph type="title"/>
          </p:nvPr>
        </p:nvSpPr>
        <p:spPr>
          <a:xfrm>
            <a:off x="731837" y="642937"/>
            <a:ext cx="768032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</a:pPr>
            <a:r>
              <a:rPr b="0" i="0" lang="en-US" sz="4000" u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Single Nucleotide Polymorphisms (SNP)</a:t>
            </a:r>
            <a:endParaRPr/>
          </a:p>
        </p:txBody>
      </p:sp>
      <p:sp>
        <p:nvSpPr>
          <p:cNvPr id="480" name="Google Shape;480;p15"/>
          <p:cNvSpPr txBox="1"/>
          <p:nvPr>
            <p:ph idx="1" type="body"/>
          </p:nvPr>
        </p:nvSpPr>
        <p:spPr>
          <a:xfrm>
            <a:off x="731837" y="2103437"/>
            <a:ext cx="7680325" cy="3932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en-US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Single-nucleotide differences between DNA sequences.</a:t>
            </a:r>
            <a:endParaRPr/>
          </a:p>
          <a:p>
            <a:pPr indent="-182562" lvl="0" marL="18256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en-US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SNP occurrence frequency is different across species. </a:t>
            </a:r>
            <a:endParaRPr/>
          </a:p>
          <a:p>
            <a:pPr indent="-182562" lvl="0" marL="18256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None/>
            </a:pPr>
            <a:r>
              <a:rPr b="0" i="0" lang="en-US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Ex: One SNP occurs approximately every 1,250 base pairs in human DNA.</a:t>
            </a:r>
            <a:endParaRPr/>
          </a:p>
          <a:p>
            <a:pPr indent="-182562" lvl="0" marL="18256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None/>
            </a:pPr>
            <a:r>
              <a:rPr b="0" i="0" lang="en-US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occurrence frequency in cattle?</a:t>
            </a:r>
            <a:endParaRPr/>
          </a:p>
          <a:p>
            <a:pPr indent="-182562" lvl="0" marL="18256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82562" lvl="0" marL="18256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en-US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SNPs are detected by sequencing, melt curve analysis, PCR-RFLP or other methods.</a:t>
            </a:r>
            <a:endParaRPr/>
          </a:p>
          <a:p>
            <a:pPr indent="-182562" lvl="0" marL="18256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en-US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99% have no biological effect;</a:t>
            </a:r>
            <a:br>
              <a:rPr b="0" i="0" lang="en-US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en-US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60,000 are within genes.</a:t>
            </a:r>
            <a:br>
              <a:rPr b="0" i="0" lang="en-US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6"/>
          <p:cNvSpPr/>
          <p:nvPr/>
        </p:nvSpPr>
        <p:spPr>
          <a:xfrm>
            <a:off x="4114800" y="4343400"/>
            <a:ext cx="152400" cy="762000"/>
          </a:xfrm>
          <a:prstGeom prst="triangle">
            <a:avLst>
              <a:gd fmla="val 50000" name="adj"/>
            </a:avLst>
          </a:prstGeom>
          <a:noFill/>
          <a:ln cap="flat" cmpd="sng" w="28575">
            <a:solidFill>
              <a:srgbClr val="66FF3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16"/>
          <p:cNvSpPr txBox="1"/>
          <p:nvPr/>
        </p:nvSpPr>
        <p:spPr>
          <a:xfrm>
            <a:off x="1524000" y="3429000"/>
            <a:ext cx="1143000" cy="167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16"/>
          <p:cNvSpPr/>
          <p:nvPr/>
        </p:nvSpPr>
        <p:spPr>
          <a:xfrm>
            <a:off x="1600200" y="3886200"/>
            <a:ext cx="152400" cy="1219200"/>
          </a:xfrm>
          <a:prstGeom prst="triangle">
            <a:avLst>
              <a:gd fmla="val 50000" name="adj"/>
            </a:avLst>
          </a:prstGeom>
          <a:noFill/>
          <a:ln cap="flat" cmpd="sng" w="28575">
            <a:solidFill>
              <a:srgbClr val="66FF3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16"/>
          <p:cNvSpPr/>
          <p:nvPr/>
        </p:nvSpPr>
        <p:spPr>
          <a:xfrm>
            <a:off x="1752600" y="4038600"/>
            <a:ext cx="152400" cy="1066800"/>
          </a:xfrm>
          <a:prstGeom prst="triangle">
            <a:avLst>
              <a:gd fmla="val 50000" name="adj"/>
            </a:avLst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16"/>
          <p:cNvSpPr/>
          <p:nvPr/>
        </p:nvSpPr>
        <p:spPr>
          <a:xfrm>
            <a:off x="1905000" y="3886200"/>
            <a:ext cx="152400" cy="1219200"/>
          </a:xfrm>
          <a:prstGeom prst="triangle">
            <a:avLst>
              <a:gd fmla="val 50000" name="adj"/>
            </a:avLst>
          </a:prstGeom>
          <a:noFill/>
          <a:ln cap="flat" cmpd="sng" w="28575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16"/>
          <p:cNvSpPr/>
          <p:nvPr/>
        </p:nvSpPr>
        <p:spPr>
          <a:xfrm>
            <a:off x="2209800" y="3886200"/>
            <a:ext cx="152400" cy="1219200"/>
          </a:xfrm>
          <a:prstGeom prst="triangle">
            <a:avLst>
              <a:gd fmla="val 50000" name="adj"/>
            </a:avLst>
          </a:prstGeom>
          <a:noFill/>
          <a:ln cap="flat" cmpd="sng" w="28575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16"/>
          <p:cNvSpPr/>
          <p:nvPr/>
        </p:nvSpPr>
        <p:spPr>
          <a:xfrm>
            <a:off x="2362200" y="3733800"/>
            <a:ext cx="152400" cy="1371600"/>
          </a:xfrm>
          <a:prstGeom prst="triangle">
            <a:avLst>
              <a:gd fmla="val 50000" name="adj"/>
            </a:avLst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16"/>
          <p:cNvSpPr/>
          <p:nvPr/>
        </p:nvSpPr>
        <p:spPr>
          <a:xfrm>
            <a:off x="2057400" y="4191000"/>
            <a:ext cx="152400" cy="914400"/>
          </a:xfrm>
          <a:prstGeom prst="triangle">
            <a:avLst>
              <a:gd fmla="val 50000" name="adj"/>
            </a:avLst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16"/>
          <p:cNvSpPr txBox="1"/>
          <p:nvPr/>
        </p:nvSpPr>
        <p:spPr>
          <a:xfrm>
            <a:off x="1447800" y="5334000"/>
            <a:ext cx="10080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Arial"/>
              <a:buNone/>
            </a:pPr>
            <a:r>
              <a:rPr b="1" i="0" lang="en-US" sz="15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5′ </a:t>
            </a:r>
            <a:r>
              <a:rPr b="1" i="0" lang="en-US" sz="1500" u="none">
                <a:solidFill>
                  <a:srgbClr val="66FF33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1" i="0" lang="en-US" sz="15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1" i="0" lang="en-US" sz="1500" u="non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1" i="0" lang="en-US" sz="15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  <p:sp>
        <p:nvSpPr>
          <p:cNvPr id="495" name="Google Shape;495;p16"/>
          <p:cNvSpPr txBox="1"/>
          <p:nvPr/>
        </p:nvSpPr>
        <p:spPr>
          <a:xfrm>
            <a:off x="3733800" y="3429000"/>
            <a:ext cx="1143000" cy="1676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16"/>
          <p:cNvSpPr/>
          <p:nvPr/>
        </p:nvSpPr>
        <p:spPr>
          <a:xfrm>
            <a:off x="3810000" y="3886200"/>
            <a:ext cx="152400" cy="1219200"/>
          </a:xfrm>
          <a:prstGeom prst="triangle">
            <a:avLst>
              <a:gd fmla="val 50000" name="adj"/>
            </a:avLst>
          </a:prstGeom>
          <a:noFill/>
          <a:ln cap="flat" cmpd="sng" w="28575">
            <a:solidFill>
              <a:srgbClr val="66FF3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16"/>
          <p:cNvSpPr/>
          <p:nvPr/>
        </p:nvSpPr>
        <p:spPr>
          <a:xfrm>
            <a:off x="3962400" y="4038600"/>
            <a:ext cx="152400" cy="1066800"/>
          </a:xfrm>
          <a:prstGeom prst="triangle">
            <a:avLst>
              <a:gd fmla="val 50000" name="adj"/>
            </a:avLst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16"/>
          <p:cNvSpPr/>
          <p:nvPr/>
        </p:nvSpPr>
        <p:spPr>
          <a:xfrm>
            <a:off x="4114800" y="4572000"/>
            <a:ext cx="152400" cy="533400"/>
          </a:xfrm>
          <a:prstGeom prst="triangle">
            <a:avLst>
              <a:gd fmla="val 50000" name="adj"/>
            </a:avLst>
          </a:prstGeom>
          <a:noFill/>
          <a:ln cap="flat" cmpd="sng" w="28575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16"/>
          <p:cNvSpPr/>
          <p:nvPr/>
        </p:nvSpPr>
        <p:spPr>
          <a:xfrm>
            <a:off x="4419600" y="3886200"/>
            <a:ext cx="152400" cy="1219200"/>
          </a:xfrm>
          <a:prstGeom prst="triangle">
            <a:avLst>
              <a:gd fmla="val 50000" name="adj"/>
            </a:avLst>
          </a:prstGeom>
          <a:noFill/>
          <a:ln cap="flat" cmpd="sng" w="28575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16"/>
          <p:cNvSpPr/>
          <p:nvPr/>
        </p:nvSpPr>
        <p:spPr>
          <a:xfrm>
            <a:off x="4572000" y="3733800"/>
            <a:ext cx="152400" cy="1371600"/>
          </a:xfrm>
          <a:prstGeom prst="triangle">
            <a:avLst>
              <a:gd fmla="val 50000" name="adj"/>
            </a:avLst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16"/>
          <p:cNvSpPr/>
          <p:nvPr/>
        </p:nvSpPr>
        <p:spPr>
          <a:xfrm>
            <a:off x="4267200" y="4191000"/>
            <a:ext cx="152400" cy="914400"/>
          </a:xfrm>
          <a:prstGeom prst="triangle">
            <a:avLst>
              <a:gd fmla="val 50000" name="adj"/>
            </a:avLst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16"/>
          <p:cNvSpPr txBox="1"/>
          <p:nvPr/>
        </p:nvSpPr>
        <p:spPr>
          <a:xfrm>
            <a:off x="3581400" y="5334000"/>
            <a:ext cx="13255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Arial"/>
              <a:buNone/>
            </a:pPr>
            <a:r>
              <a:rPr b="1" i="0" lang="en-US" sz="15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5′ </a:t>
            </a:r>
            <a:r>
              <a:rPr b="1" i="0" lang="en-US" sz="1500" u="none">
                <a:solidFill>
                  <a:srgbClr val="66FF33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G(</a:t>
            </a:r>
            <a:r>
              <a:rPr b="1" i="0" lang="en-US" sz="15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T/</a:t>
            </a:r>
            <a:r>
              <a:rPr b="1" i="0" lang="en-US" sz="1500" u="none">
                <a:solidFill>
                  <a:srgbClr val="66FF33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1" i="0" lang="en-US" sz="1500" u="non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1" i="0" lang="en-US" sz="15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  <p:sp>
        <p:nvSpPr>
          <p:cNvPr id="503" name="Google Shape;503;p16"/>
          <p:cNvSpPr txBox="1"/>
          <p:nvPr/>
        </p:nvSpPr>
        <p:spPr>
          <a:xfrm>
            <a:off x="6096000" y="3429000"/>
            <a:ext cx="1143000" cy="167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6"/>
          <p:cNvSpPr/>
          <p:nvPr/>
        </p:nvSpPr>
        <p:spPr>
          <a:xfrm>
            <a:off x="6172200" y="3886200"/>
            <a:ext cx="152400" cy="1219200"/>
          </a:xfrm>
          <a:prstGeom prst="triangle">
            <a:avLst>
              <a:gd fmla="val 50000" name="adj"/>
            </a:avLst>
          </a:prstGeom>
          <a:noFill/>
          <a:ln cap="flat" cmpd="sng" w="28575">
            <a:solidFill>
              <a:srgbClr val="66FF3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6"/>
          <p:cNvSpPr/>
          <p:nvPr/>
        </p:nvSpPr>
        <p:spPr>
          <a:xfrm>
            <a:off x="6324600" y="4038600"/>
            <a:ext cx="152400" cy="1066800"/>
          </a:xfrm>
          <a:prstGeom prst="triangle">
            <a:avLst>
              <a:gd fmla="val 50000" name="adj"/>
            </a:avLst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6"/>
          <p:cNvSpPr/>
          <p:nvPr/>
        </p:nvSpPr>
        <p:spPr>
          <a:xfrm>
            <a:off x="6781800" y="3886200"/>
            <a:ext cx="152400" cy="1219200"/>
          </a:xfrm>
          <a:prstGeom prst="triangle">
            <a:avLst>
              <a:gd fmla="val 50000" name="adj"/>
            </a:avLst>
          </a:prstGeom>
          <a:noFill/>
          <a:ln cap="flat" cmpd="sng" w="28575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6"/>
          <p:cNvSpPr/>
          <p:nvPr/>
        </p:nvSpPr>
        <p:spPr>
          <a:xfrm>
            <a:off x="6934200" y="3733800"/>
            <a:ext cx="152400" cy="1371600"/>
          </a:xfrm>
          <a:prstGeom prst="triangle">
            <a:avLst>
              <a:gd fmla="val 50000" name="adj"/>
            </a:avLst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6"/>
          <p:cNvSpPr/>
          <p:nvPr/>
        </p:nvSpPr>
        <p:spPr>
          <a:xfrm>
            <a:off x="6629400" y="4191000"/>
            <a:ext cx="152400" cy="914400"/>
          </a:xfrm>
          <a:prstGeom prst="triangle">
            <a:avLst>
              <a:gd fmla="val 50000" name="adj"/>
            </a:avLst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6"/>
          <p:cNvSpPr txBox="1"/>
          <p:nvPr/>
        </p:nvSpPr>
        <p:spPr>
          <a:xfrm>
            <a:off x="6096000" y="5334000"/>
            <a:ext cx="1036637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Arial"/>
              <a:buNone/>
            </a:pPr>
            <a:r>
              <a:rPr b="1" i="0" lang="en-US" sz="15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5′ </a:t>
            </a:r>
            <a:r>
              <a:rPr b="1" i="0" lang="en-US" sz="1500" u="none">
                <a:solidFill>
                  <a:srgbClr val="66FF33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1" i="0" lang="en-US" sz="1500" u="none">
                <a:solidFill>
                  <a:srgbClr val="66FF33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1" i="0" lang="en-US" sz="1500" u="non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1" i="0" lang="en-US" sz="15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  <p:sp>
        <p:nvSpPr>
          <p:cNvPr id="510" name="Google Shape;510;p16"/>
          <p:cNvSpPr/>
          <p:nvPr/>
        </p:nvSpPr>
        <p:spPr>
          <a:xfrm>
            <a:off x="6477000" y="3886200"/>
            <a:ext cx="152400" cy="1219200"/>
          </a:xfrm>
          <a:prstGeom prst="triangle">
            <a:avLst>
              <a:gd fmla="val 50000" name="adj"/>
            </a:avLst>
          </a:prstGeom>
          <a:noFill/>
          <a:ln cap="flat" cmpd="sng" w="28575">
            <a:solidFill>
              <a:srgbClr val="66FF3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6"/>
          <p:cNvSpPr txBox="1"/>
          <p:nvPr/>
        </p:nvSpPr>
        <p:spPr>
          <a:xfrm>
            <a:off x="1752600" y="3048000"/>
            <a:ext cx="52260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T/T	                     T/A                                A/A</a:t>
            </a:r>
            <a:endParaRPr/>
          </a:p>
        </p:txBody>
      </p:sp>
      <p:sp>
        <p:nvSpPr>
          <p:cNvPr id="512" name="Google Shape;512;p16"/>
          <p:cNvSpPr txBox="1"/>
          <p:nvPr>
            <p:ph type="title"/>
          </p:nvPr>
        </p:nvSpPr>
        <p:spPr>
          <a:xfrm>
            <a:off x="731837" y="642937"/>
            <a:ext cx="768032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</a:pPr>
            <a:r>
              <a:rPr b="0" i="0" lang="en-US" sz="4000" u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SNP Detection by Sequencing</a:t>
            </a:r>
            <a:endParaRPr/>
          </a:p>
        </p:txBody>
      </p:sp>
      <p:sp>
        <p:nvSpPr>
          <p:cNvPr id="513" name="Google Shape;513;p16"/>
          <p:cNvSpPr txBox="1"/>
          <p:nvPr>
            <p:ph idx="1" type="body"/>
          </p:nvPr>
        </p:nvSpPr>
        <p:spPr>
          <a:xfrm>
            <a:off x="731837" y="2103437"/>
            <a:ext cx="7680325" cy="3932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None/>
            </a:pPr>
            <a:r>
              <a:rPr b="0" i="0" lang="en-US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7"/>
          <p:cNvSpPr txBox="1"/>
          <p:nvPr>
            <p:ph type="title"/>
          </p:nvPr>
        </p:nvSpPr>
        <p:spPr>
          <a:xfrm>
            <a:off x="731837" y="642937"/>
            <a:ext cx="768032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</a:pPr>
            <a:r>
              <a:rPr b="0" i="0" lang="en-US" sz="4000" u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SNP Haplotypes</a:t>
            </a:r>
            <a:endParaRPr/>
          </a:p>
        </p:txBody>
      </p:sp>
      <p:sp>
        <p:nvSpPr>
          <p:cNvPr id="520" name="Google Shape;520;p17"/>
          <p:cNvSpPr txBox="1"/>
          <p:nvPr>
            <p:ph idx="1" type="body"/>
          </p:nvPr>
        </p:nvSpPr>
        <p:spPr>
          <a:xfrm>
            <a:off x="731850" y="1785262"/>
            <a:ext cx="7680300" cy="39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None/>
            </a:pPr>
            <a:r>
              <a:rPr b="0" i="0" lang="en-US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SNPs are inherited in blocks or </a:t>
            </a:r>
            <a:r>
              <a:rPr b="0" i="0" lang="en-US" sz="1800" u="none">
                <a:solidFill>
                  <a:srgbClr val="FF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haplotypes.</a:t>
            </a:r>
            <a:endParaRPr/>
          </a:p>
          <a:p>
            <a:pPr indent="-68262" lvl="0" marL="182562" marR="0" rtl="0" algn="l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None/>
            </a:pPr>
            <a:r>
              <a:t/>
            </a:r>
            <a:endParaRPr b="0" i="0" sz="1800" u="none">
              <a:solidFill>
                <a:srgbClr val="FF33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8"/>
          <p:cNvSpPr txBox="1"/>
          <p:nvPr/>
        </p:nvSpPr>
        <p:spPr>
          <a:xfrm>
            <a:off x="1127125" y="1143000"/>
            <a:ext cx="67214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8"/>
          <p:cNvSpPr txBox="1"/>
          <p:nvPr>
            <p:ph idx="4294967295" type="title"/>
          </p:nvPr>
        </p:nvSpPr>
        <p:spPr>
          <a:xfrm>
            <a:off x="1371600" y="33496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4000"/>
              <a:buFont typeface="Century Gothic"/>
              <a:buNone/>
            </a:pPr>
            <a:r>
              <a:rPr b="1" i="0" lang="en-US" sz="4000" u="none" cap="none" strike="noStrik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SNP Applications</a:t>
            </a:r>
            <a:endParaRPr/>
          </a:p>
        </p:txBody>
      </p:sp>
      <p:sp>
        <p:nvSpPr>
          <p:cNvPr id="527" name="Google Shape;527;p18"/>
          <p:cNvSpPr txBox="1"/>
          <p:nvPr/>
        </p:nvSpPr>
        <p:spPr>
          <a:xfrm>
            <a:off x="762000" y="2057400"/>
            <a:ext cx="78486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9"/>
          <p:cNvSpPr txBox="1"/>
          <p:nvPr>
            <p:ph type="title"/>
          </p:nvPr>
        </p:nvSpPr>
        <p:spPr>
          <a:xfrm>
            <a:off x="685800" y="152400"/>
            <a:ext cx="7772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</a:pPr>
            <a:r>
              <a:rPr b="0" i="0" lang="en-US" sz="4000" u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Genomes and SNPs</a:t>
            </a:r>
            <a:endParaRPr/>
          </a:p>
        </p:txBody>
      </p:sp>
      <p:sp>
        <p:nvSpPr>
          <p:cNvPr id="533" name="Google Shape;533;p19"/>
          <p:cNvSpPr txBox="1"/>
          <p:nvPr>
            <p:ph idx="1" type="body"/>
          </p:nvPr>
        </p:nvSpPr>
        <p:spPr>
          <a:xfrm>
            <a:off x="381000" y="1447800"/>
            <a:ext cx="84582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en-US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Now that the genomes of animals are (mostly) sequenced…</a:t>
            </a:r>
            <a:endParaRPr/>
          </a:p>
          <a:p>
            <a:pPr indent="-182562" lvl="0" marL="18256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en-US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Genomic selection applications, character and variant association, GWAS. </a:t>
            </a:r>
            <a:endParaRPr b="0" i="0" sz="1800" u="none">
              <a:solidFill>
                <a:schemeClr val="hlink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82562" lvl="0" marL="182562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Char char="◦"/>
            </a:pPr>
            <a:r>
              <a:rPr b="1" i="0" lang="en-US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Alterations in DNA involving a single base pair are called </a:t>
            </a:r>
            <a:r>
              <a:rPr b="1" i="0" lang="en-US" sz="1800" u="non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single nucleotide polymorphisms</a:t>
            </a:r>
            <a:r>
              <a:rPr b="1" i="0" lang="en-US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or</a:t>
            </a:r>
            <a:r>
              <a:rPr b="1" i="0" lang="en-US" sz="1800" u="non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SNPs</a:t>
            </a:r>
            <a:endParaRPr/>
          </a:p>
          <a:p>
            <a:pPr indent="-68263" lvl="0" marL="182563" marR="0" rtl="0" algn="l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None/>
            </a:pPr>
            <a:r>
              <a:t/>
            </a:r>
            <a:endParaRPr b="1" i="0" sz="1800" u="none">
              <a:solidFill>
                <a:schemeClr val="hlink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"/>
          <p:cNvSpPr txBox="1"/>
          <p:nvPr>
            <p:ph type="title"/>
          </p:nvPr>
        </p:nvSpPr>
        <p:spPr>
          <a:xfrm>
            <a:off x="731837" y="642937"/>
            <a:ext cx="768032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</a:pPr>
            <a:r>
              <a:rPr b="0" i="0" lang="en-US" sz="4000" u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Polymorphism</a:t>
            </a:r>
            <a:endParaRPr/>
          </a:p>
        </p:txBody>
      </p:sp>
      <p:sp>
        <p:nvSpPr>
          <p:cNvPr id="222" name="Google Shape;222;p2"/>
          <p:cNvSpPr txBox="1"/>
          <p:nvPr>
            <p:ph idx="1" type="body"/>
          </p:nvPr>
        </p:nvSpPr>
        <p:spPr>
          <a:xfrm>
            <a:off x="533400" y="4706937"/>
            <a:ext cx="8077200" cy="1541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DNA </a:t>
            </a:r>
            <a:r>
              <a:rPr b="0" i="0" lang="en-US" sz="1800" u="none" cap="none" strike="noStrike">
                <a:solidFill>
                  <a:srgbClr val="FF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polymorphism</a:t>
            </a: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a sequence difference compared to a reference standard that is present in at least 1–2% of a population.</a:t>
            </a:r>
            <a:endParaRPr/>
          </a:p>
          <a:p>
            <a:pPr indent="-182562" lvl="0" marL="18256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Polymorphisms can be single bases or thousands of bases.</a:t>
            </a:r>
            <a:endParaRPr/>
          </a:p>
          <a:p>
            <a:pPr indent="-182562" lvl="0" marL="18256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Polymorphisms may or may not have phenotypic effects.</a:t>
            </a:r>
            <a:endParaRPr/>
          </a:p>
        </p:txBody>
      </p:sp>
      <p:pic>
        <p:nvPicPr>
          <p:cNvPr descr="Chart&#10;&#10;Description automatically generated with medium confidence" id="223" name="Google Shape;22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762" y="152400"/>
            <a:ext cx="9144000" cy="4554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0"/>
          <p:cNvSpPr txBox="1"/>
          <p:nvPr>
            <p:ph type="title"/>
          </p:nvPr>
        </p:nvSpPr>
        <p:spPr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</a:pPr>
            <a:r>
              <a:rPr b="0" i="0" lang="en-US" sz="4000" u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Areas of SNP Application</a:t>
            </a:r>
            <a:endParaRPr/>
          </a:p>
        </p:txBody>
      </p:sp>
      <p:sp>
        <p:nvSpPr>
          <p:cNvPr id="539" name="Google Shape;539;p20"/>
          <p:cNvSpPr txBox="1"/>
          <p:nvPr>
            <p:ph idx="1" type="body"/>
          </p:nvPr>
        </p:nvSpPr>
        <p:spPr>
          <a:xfrm>
            <a:off x="609600" y="1600200"/>
            <a:ext cx="81534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en-US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 discovery and mapping</a:t>
            </a:r>
            <a:endParaRPr/>
          </a:p>
          <a:p>
            <a:pPr indent="-182562" lvl="0" marL="18256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en-US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Association-based candidate polymorphism testing</a:t>
            </a:r>
            <a:endParaRPr/>
          </a:p>
          <a:p>
            <a:pPr indent="-182562" lvl="0" marL="18256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en-US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Diagnostics/risk profiling</a:t>
            </a:r>
            <a:endParaRPr/>
          </a:p>
          <a:p>
            <a:pPr indent="-182562" lvl="0" marL="18256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en-US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Response prediction</a:t>
            </a:r>
            <a:endParaRPr/>
          </a:p>
          <a:p>
            <a:pPr indent="-182562" lvl="0" marL="18256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en-US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Homogeneity testing/study design</a:t>
            </a:r>
            <a:endParaRPr/>
          </a:p>
          <a:p>
            <a:pPr indent="-182562" lvl="0" marL="18256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en-US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 function identification</a:t>
            </a:r>
            <a:endParaRPr/>
          </a:p>
          <a:p>
            <a:pPr indent="-182562" lvl="0" marL="18256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en-US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…etc.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21"/>
          <p:cNvSpPr txBox="1"/>
          <p:nvPr>
            <p:ph type="title"/>
          </p:nvPr>
        </p:nvSpPr>
        <p:spPr>
          <a:xfrm>
            <a:off x="990600" y="228600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b="0" i="0" lang="en-US" sz="3600" u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of Polymorphism in Gene Mapping</a:t>
            </a:r>
            <a:endParaRPr/>
          </a:p>
        </p:txBody>
      </p:sp>
      <p:sp>
        <p:nvSpPr>
          <p:cNvPr id="545" name="Google Shape;545;p21"/>
          <p:cNvSpPr txBox="1"/>
          <p:nvPr>
            <p:ph idx="1" type="body"/>
          </p:nvPr>
        </p:nvSpPr>
        <p:spPr>
          <a:xfrm>
            <a:off x="731837" y="2103437"/>
            <a:ext cx="7680325" cy="3932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en-US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1980s – RFLP marker maps</a:t>
            </a:r>
            <a:endParaRPr/>
          </a:p>
          <a:p>
            <a:pPr indent="-182562" lvl="0" marL="18256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en-US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1990s – microsatellite marker maps</a:t>
            </a:r>
            <a:endParaRPr/>
          </a:p>
          <a:p>
            <a:pPr indent="-68263" lvl="0" marL="182563" marR="0" rtl="0" algn="l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22"/>
          <p:cNvSpPr txBox="1"/>
          <p:nvPr>
            <p:ph type="title"/>
          </p:nvPr>
        </p:nvSpPr>
        <p:spPr>
          <a:xfrm>
            <a:off x="731837" y="642937"/>
            <a:ext cx="768032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</a:pPr>
            <a:r>
              <a:rPr b="0" i="0" lang="en-US" sz="4000" u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SNPs in Genetic Analysis</a:t>
            </a:r>
            <a:endParaRPr/>
          </a:p>
        </p:txBody>
      </p:sp>
      <p:sp>
        <p:nvSpPr>
          <p:cNvPr id="551" name="Google Shape;551;p22"/>
          <p:cNvSpPr txBox="1"/>
          <p:nvPr>
            <p:ph idx="1" type="body"/>
          </p:nvPr>
        </p:nvSpPr>
        <p:spPr>
          <a:xfrm>
            <a:off x="457200" y="1981200"/>
            <a:ext cx="8153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en-US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Abundance – lots </a:t>
            </a:r>
            <a:endParaRPr/>
          </a:p>
          <a:p>
            <a:pPr indent="-182562" lvl="0" marL="18256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en-US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Position – throughout genome</a:t>
            </a:r>
            <a:endParaRPr/>
          </a:p>
          <a:p>
            <a:pPr indent="-182562" lvl="0" marL="18256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en-US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Haplotype patterns – groups of SNPs may provide exploitable diversity</a:t>
            </a:r>
            <a:endParaRPr/>
          </a:p>
          <a:p>
            <a:pPr indent="-182562" lvl="0" marL="18256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en-US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Rapid and efficient to genotype</a:t>
            </a:r>
            <a:endParaRPr/>
          </a:p>
          <a:p>
            <a:pPr indent="-182562" lvl="0" marL="18256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en-US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Increased stability over other types of mutation</a:t>
            </a:r>
            <a:endParaRPr/>
          </a:p>
          <a:p>
            <a:pPr indent="-182562" lvl="0" marL="18256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en-US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Recombination patterns – e.g. ‘hot spots’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3"/>
          <p:cNvSpPr txBox="1"/>
          <p:nvPr>
            <p:ph type="title"/>
          </p:nvPr>
        </p:nvSpPr>
        <p:spPr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</a:pPr>
            <a:r>
              <a:rPr b="0" i="0" lang="en-US" sz="4000" u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Disease-Marker Association</a:t>
            </a:r>
            <a:endParaRPr/>
          </a:p>
        </p:txBody>
      </p:sp>
      <p:sp>
        <p:nvSpPr>
          <p:cNvPr id="557" name="Google Shape;557;p23"/>
          <p:cNvSpPr txBox="1"/>
          <p:nvPr>
            <p:ph idx="1" type="body"/>
          </p:nvPr>
        </p:nvSpPr>
        <p:spPr>
          <a:xfrm>
            <a:off x="381000" y="1371600"/>
            <a:ext cx="83058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en-US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marker locus is </a:t>
            </a:r>
            <a:r>
              <a:rPr b="0" i="0" lang="en-US" sz="1800" u="non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associated</a:t>
            </a:r>
            <a:r>
              <a:rPr b="0" i="0" lang="en-US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with a disease if the distribution of genotypes at the marker locus in disease-affected individuals differs from the distribution in the general population</a:t>
            </a:r>
            <a:endParaRPr/>
          </a:p>
          <a:p>
            <a:pPr indent="-182562" lvl="0" marL="18256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en-US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specific allele may be </a:t>
            </a:r>
            <a:r>
              <a:rPr b="0" i="0" lang="en-US" sz="1800" u="non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positively</a:t>
            </a:r>
            <a:r>
              <a:rPr b="0" i="0" lang="en-US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associated (over-represented in affecteds) or </a:t>
            </a:r>
            <a:r>
              <a:rPr b="0" i="0" lang="en-US" sz="1800" u="non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negatively</a:t>
            </a:r>
            <a:r>
              <a:rPr b="0" i="0" lang="en-US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associated (under-represented)</a:t>
            </a:r>
            <a:endParaRPr/>
          </a:p>
          <a:p>
            <a:pPr indent="-68263" lvl="0" marL="182563" marR="0" rtl="0" algn="l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4"/>
          <p:cNvSpPr txBox="1"/>
          <p:nvPr>
            <p:ph type="title"/>
          </p:nvPr>
        </p:nvSpPr>
        <p:spPr>
          <a:xfrm>
            <a:off x="731837" y="642937"/>
            <a:ext cx="768032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</a:pPr>
            <a:r>
              <a:rPr b="0" i="0" lang="en-US" sz="4000" u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Linkage Disequilibrium</a:t>
            </a:r>
            <a:endParaRPr/>
          </a:p>
        </p:txBody>
      </p:sp>
      <p:sp>
        <p:nvSpPr>
          <p:cNvPr id="563" name="Google Shape;563;p24"/>
          <p:cNvSpPr txBox="1"/>
          <p:nvPr/>
        </p:nvSpPr>
        <p:spPr>
          <a:xfrm>
            <a:off x="2895600" y="2514600"/>
            <a:ext cx="2590800" cy="1160462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Disease locus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Alleles D, d</a:t>
            </a:r>
            <a:endParaRPr/>
          </a:p>
        </p:txBody>
      </p:sp>
      <p:sp>
        <p:nvSpPr>
          <p:cNvPr id="564" name="Google Shape;564;p24"/>
          <p:cNvSpPr txBox="1"/>
          <p:nvPr/>
        </p:nvSpPr>
        <p:spPr>
          <a:xfrm>
            <a:off x="609600" y="4648200"/>
            <a:ext cx="2514600" cy="1160462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Marker locus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Alleles M, m</a:t>
            </a:r>
            <a:endParaRPr/>
          </a:p>
        </p:txBody>
      </p:sp>
      <p:cxnSp>
        <p:nvCxnSpPr>
          <p:cNvPr id="565" name="Google Shape;565;p24"/>
          <p:cNvCxnSpPr/>
          <p:nvPr/>
        </p:nvCxnSpPr>
        <p:spPr>
          <a:xfrm flipH="1">
            <a:off x="1828800" y="3124200"/>
            <a:ext cx="838200" cy="1219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sp>
        <p:nvSpPr>
          <p:cNvPr id="566" name="Google Shape;566;p24"/>
          <p:cNvSpPr txBox="1"/>
          <p:nvPr/>
        </p:nvSpPr>
        <p:spPr>
          <a:xfrm>
            <a:off x="1219200" y="3214687"/>
            <a:ext cx="8382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LD</a:t>
            </a:r>
            <a:endParaRPr/>
          </a:p>
        </p:txBody>
      </p:sp>
      <p:sp>
        <p:nvSpPr>
          <p:cNvPr id="567" name="Google Shape;567;p24"/>
          <p:cNvSpPr/>
          <p:nvPr/>
        </p:nvSpPr>
        <p:spPr>
          <a:xfrm>
            <a:off x="5867400" y="4724400"/>
            <a:ext cx="2362200" cy="1066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4"/>
          <p:cNvSpPr txBox="1"/>
          <p:nvPr/>
        </p:nvSpPr>
        <p:spPr>
          <a:xfrm>
            <a:off x="6324600" y="5029200"/>
            <a:ext cx="16002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Disease</a:t>
            </a:r>
            <a:endParaRPr/>
          </a:p>
        </p:txBody>
      </p:sp>
      <p:cxnSp>
        <p:nvCxnSpPr>
          <p:cNvPr id="569" name="Google Shape;569;p24"/>
          <p:cNvCxnSpPr/>
          <p:nvPr/>
        </p:nvCxnSpPr>
        <p:spPr>
          <a:xfrm flipH="1" rot="3360000">
            <a:off x="4000500" y="4610100"/>
            <a:ext cx="838200" cy="1219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570" name="Google Shape;570;p24"/>
          <p:cNvCxnSpPr/>
          <p:nvPr/>
        </p:nvCxnSpPr>
        <p:spPr>
          <a:xfrm>
            <a:off x="5791200" y="3124200"/>
            <a:ext cx="1219200" cy="1219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571" name="Google Shape;571;p24"/>
          <p:cNvSpPr txBox="1"/>
          <p:nvPr/>
        </p:nvSpPr>
        <p:spPr>
          <a:xfrm>
            <a:off x="6477000" y="3200400"/>
            <a:ext cx="22098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penetrance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25"/>
          <p:cNvSpPr txBox="1"/>
          <p:nvPr>
            <p:ph type="title"/>
          </p:nvPr>
        </p:nvSpPr>
        <p:spPr>
          <a:xfrm>
            <a:off x="655637" y="381000"/>
            <a:ext cx="768032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</a:pPr>
            <a:r>
              <a:rPr b="0" i="0" lang="en-US" sz="4000" u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Linkage Disequilibrium</a:t>
            </a:r>
            <a:endParaRPr/>
          </a:p>
        </p:txBody>
      </p:sp>
      <p:sp>
        <p:nvSpPr>
          <p:cNvPr id="577" name="Google Shape;577;p25"/>
          <p:cNvSpPr txBox="1"/>
          <p:nvPr>
            <p:ph idx="1" type="body"/>
          </p:nvPr>
        </p:nvSpPr>
        <p:spPr>
          <a:xfrm>
            <a:off x="419100" y="1725612"/>
            <a:ext cx="83058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562" lvl="0" marL="18256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en-US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of the ‘historical recombinant’</a:t>
            </a:r>
            <a:endParaRPr/>
          </a:p>
          <a:p>
            <a:pPr indent="-182562" lvl="0" marL="182562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en-US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Explanations for observed association between marker and disease:</a:t>
            </a:r>
            <a:endParaRPr/>
          </a:p>
          <a:p>
            <a:pPr indent="-182561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Char char="◦"/>
            </a:pPr>
            <a:r>
              <a:rPr b="0" i="0" lang="en-US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Marker locus may be a disease susceptibility locus</a:t>
            </a:r>
            <a:endParaRPr/>
          </a:p>
          <a:p>
            <a:pPr indent="-182561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Char char="◦"/>
            </a:pPr>
            <a:r>
              <a:rPr b="0" i="0" lang="en-US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Marker locus may be linked to disease susceptibility locus</a:t>
            </a:r>
            <a:endParaRPr/>
          </a:p>
          <a:p>
            <a:pPr indent="-80963" lvl="0" marL="182563" marR="0" rtl="0" algn="l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8" name="Google Shape;578;p25"/>
          <p:cNvSpPr txBox="1"/>
          <p:nvPr/>
        </p:nvSpPr>
        <p:spPr>
          <a:xfrm>
            <a:off x="4800600" y="3429000"/>
            <a:ext cx="609600" cy="1066800"/>
          </a:xfrm>
          <a:prstGeom prst="rect">
            <a:avLst/>
          </a:prstGeom>
          <a:solidFill>
            <a:srgbClr val="0099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25"/>
          <p:cNvSpPr txBox="1"/>
          <p:nvPr/>
        </p:nvSpPr>
        <p:spPr>
          <a:xfrm>
            <a:off x="4800600" y="4953000"/>
            <a:ext cx="609600" cy="228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5"/>
          <p:cNvSpPr txBox="1"/>
          <p:nvPr/>
        </p:nvSpPr>
        <p:spPr>
          <a:xfrm>
            <a:off x="4800600" y="4495800"/>
            <a:ext cx="609600" cy="228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5"/>
          <p:cNvSpPr txBox="1"/>
          <p:nvPr/>
        </p:nvSpPr>
        <p:spPr>
          <a:xfrm>
            <a:off x="4800600" y="4724400"/>
            <a:ext cx="609600" cy="228600"/>
          </a:xfrm>
          <a:prstGeom prst="rect">
            <a:avLst/>
          </a:prstGeom>
          <a:solidFill>
            <a:srgbClr val="0099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5"/>
          <p:cNvSpPr txBox="1"/>
          <p:nvPr/>
        </p:nvSpPr>
        <p:spPr>
          <a:xfrm>
            <a:off x="4800600" y="5181600"/>
            <a:ext cx="609600" cy="1600200"/>
          </a:xfrm>
          <a:prstGeom prst="rect">
            <a:avLst/>
          </a:prstGeom>
          <a:solidFill>
            <a:srgbClr val="0099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5"/>
          <p:cNvSpPr/>
          <p:nvPr/>
        </p:nvSpPr>
        <p:spPr>
          <a:xfrm>
            <a:off x="3886200" y="4495800"/>
            <a:ext cx="609600" cy="228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5"/>
          <p:cNvSpPr/>
          <p:nvPr/>
        </p:nvSpPr>
        <p:spPr>
          <a:xfrm>
            <a:off x="3886200" y="4953000"/>
            <a:ext cx="609600" cy="228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5"/>
          <p:cNvSpPr txBox="1"/>
          <p:nvPr/>
        </p:nvSpPr>
        <p:spPr>
          <a:xfrm>
            <a:off x="990600" y="4357687"/>
            <a:ext cx="28956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Mutation occurs </a:t>
            </a:r>
            <a:endParaRPr/>
          </a:p>
        </p:txBody>
      </p:sp>
      <p:sp>
        <p:nvSpPr>
          <p:cNvPr id="586" name="Google Shape;586;p25"/>
          <p:cNvSpPr txBox="1"/>
          <p:nvPr/>
        </p:nvSpPr>
        <p:spPr>
          <a:xfrm>
            <a:off x="1066800" y="4800600"/>
            <a:ext cx="28956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Nearby marker</a:t>
            </a:r>
            <a:endParaRPr/>
          </a:p>
        </p:txBody>
      </p:sp>
      <p:sp>
        <p:nvSpPr>
          <p:cNvPr id="587" name="Google Shape;587;p25"/>
          <p:cNvSpPr txBox="1"/>
          <p:nvPr/>
        </p:nvSpPr>
        <p:spPr>
          <a:xfrm>
            <a:off x="5562600" y="4343400"/>
            <a:ext cx="33528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Allele D is created</a:t>
            </a:r>
            <a:endParaRPr/>
          </a:p>
        </p:txBody>
      </p:sp>
      <p:sp>
        <p:nvSpPr>
          <p:cNvPr id="588" name="Google Shape;588;p25"/>
          <p:cNvSpPr txBox="1"/>
          <p:nvPr/>
        </p:nvSpPr>
        <p:spPr>
          <a:xfrm>
            <a:off x="5562600" y="4800600"/>
            <a:ext cx="35052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Allele M was nearby</a:t>
            </a:r>
            <a:endParaRPr/>
          </a:p>
        </p:txBody>
      </p:sp>
      <p:sp>
        <p:nvSpPr>
          <p:cNvPr id="589" name="Google Shape;589;p25"/>
          <p:cNvSpPr txBox="1"/>
          <p:nvPr/>
        </p:nvSpPr>
        <p:spPr>
          <a:xfrm>
            <a:off x="133350" y="6116637"/>
            <a:ext cx="83058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 and M subsequently transmitted together 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26"/>
          <p:cNvSpPr txBox="1"/>
          <p:nvPr>
            <p:ph type="title"/>
          </p:nvPr>
        </p:nvSpPr>
        <p:spPr>
          <a:xfrm>
            <a:off x="152400" y="228600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</a:pPr>
            <a:r>
              <a:rPr b="0" i="0" lang="en-US" sz="4000" u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Candidate Polymorphism Testing</a:t>
            </a:r>
            <a:endParaRPr/>
          </a:p>
        </p:txBody>
      </p:sp>
      <p:sp>
        <p:nvSpPr>
          <p:cNvPr id="595" name="Google Shape;595;p26"/>
          <p:cNvSpPr txBox="1"/>
          <p:nvPr>
            <p:ph idx="1" type="body"/>
          </p:nvPr>
        </p:nvSpPr>
        <p:spPr>
          <a:xfrm>
            <a:off x="731837" y="2103437"/>
            <a:ext cx="7680325" cy="3932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en-US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Linkage and LD assume markers have indirect association with the trait</a:t>
            </a:r>
            <a:endParaRPr/>
          </a:p>
          <a:p>
            <a:pPr indent="-182562" lvl="0" marL="18256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en-US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Large SNP collections may allow testing for direct, physiologically relevant associations with trait 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27"/>
          <p:cNvSpPr txBox="1"/>
          <p:nvPr>
            <p:ph type="title"/>
          </p:nvPr>
        </p:nvSpPr>
        <p:spPr>
          <a:xfrm>
            <a:off x="731837" y="642937"/>
            <a:ext cx="768032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</a:pPr>
            <a:r>
              <a:rPr b="0" i="0" lang="en-US" sz="4000" u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 Function Identification</a:t>
            </a:r>
            <a:endParaRPr/>
          </a:p>
        </p:txBody>
      </p:sp>
      <p:sp>
        <p:nvSpPr>
          <p:cNvPr id="601" name="Google Shape;601;p27"/>
          <p:cNvSpPr txBox="1"/>
          <p:nvPr>
            <p:ph idx="1" type="body"/>
          </p:nvPr>
        </p:nvSpPr>
        <p:spPr>
          <a:xfrm>
            <a:off x="731837" y="2103437"/>
            <a:ext cx="7680325" cy="3932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en-US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Alternative to other experimental procedures (e.g. knock-outs, which cannot be used in humans)</a:t>
            </a:r>
            <a:endParaRPr/>
          </a:p>
          <a:p>
            <a:pPr indent="-182562" lvl="0" marL="18256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en-US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Studies to compare individuals with and without naturally occurring disease predisposing genetic profiles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"/>
          <p:cNvSpPr txBox="1"/>
          <p:nvPr>
            <p:ph type="title"/>
          </p:nvPr>
        </p:nvSpPr>
        <p:spPr>
          <a:xfrm>
            <a:off x="731837" y="642937"/>
            <a:ext cx="768032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</a:pPr>
            <a:r>
              <a:rPr b="0" i="0" lang="en-US" sz="4000" u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Polymorphic DNA Sequences</a:t>
            </a:r>
            <a:endParaRPr/>
          </a:p>
        </p:txBody>
      </p:sp>
      <p:sp>
        <p:nvSpPr>
          <p:cNvPr id="230" name="Google Shape;230;p3"/>
          <p:cNvSpPr txBox="1"/>
          <p:nvPr>
            <p:ph idx="1" type="body"/>
          </p:nvPr>
        </p:nvSpPr>
        <p:spPr>
          <a:xfrm>
            <a:off x="533400" y="1905000"/>
            <a:ext cx="80772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Polymorphisms are found throughout the genome.</a:t>
            </a:r>
            <a:endParaRPr/>
          </a:p>
          <a:p>
            <a:pPr indent="-182562" lvl="0" marL="18256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the location of a polymorphic sequence is known, it can serve as a landmark or </a:t>
            </a:r>
            <a:r>
              <a:rPr b="0" i="0" lang="en-US" sz="1800" u="none" cap="none" strike="noStrike">
                <a:solidFill>
                  <a:srgbClr val="FF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marker</a:t>
            </a: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for locating other genes or genetics regions.</a:t>
            </a:r>
            <a:endParaRPr/>
          </a:p>
          <a:p>
            <a:pPr indent="-182562" lvl="0" marL="18256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Each polymorphic marker has different versions or </a:t>
            </a:r>
            <a:r>
              <a:rPr b="0" i="0" lang="en-US" sz="1800" u="none" cap="none" strike="noStrike">
                <a:solidFill>
                  <a:srgbClr val="FF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alleles</a:t>
            </a: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  <a:p>
            <a:pPr indent="-68263" lvl="0" marL="182563" marR="0" rtl="0" algn="l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"/>
          <p:cNvSpPr txBox="1"/>
          <p:nvPr>
            <p:ph type="title"/>
          </p:nvPr>
        </p:nvSpPr>
        <p:spPr>
          <a:xfrm>
            <a:off x="731837" y="642937"/>
            <a:ext cx="768032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</a:pPr>
            <a:r>
              <a:rPr b="0" i="0" lang="en-US" sz="4000" u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Types of Polymorphic DNA Sequences</a:t>
            </a:r>
            <a:endParaRPr/>
          </a:p>
        </p:txBody>
      </p:sp>
      <p:sp>
        <p:nvSpPr>
          <p:cNvPr id="237" name="Google Shape;237;p4"/>
          <p:cNvSpPr txBox="1"/>
          <p:nvPr>
            <p:ph idx="1" type="body"/>
          </p:nvPr>
        </p:nvSpPr>
        <p:spPr>
          <a:xfrm>
            <a:off x="533400" y="1905000"/>
            <a:ext cx="80772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en-US" sz="1800" u="none">
                <a:solidFill>
                  <a:srgbClr val="FF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RFLP</a:t>
            </a:r>
            <a:r>
              <a:rPr b="0" i="0" lang="en-US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restriction fragment length polymorphisms</a:t>
            </a:r>
            <a:endParaRPr/>
          </a:p>
          <a:p>
            <a:pPr indent="-182562" lvl="0" marL="18256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en-US" sz="1800" u="none">
                <a:solidFill>
                  <a:srgbClr val="FF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VNTR</a:t>
            </a:r>
            <a:r>
              <a:rPr b="0" i="0" lang="en-US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variable number tandem repeats (8 to &gt;50 base pairs)</a:t>
            </a:r>
            <a:endParaRPr/>
          </a:p>
          <a:p>
            <a:pPr indent="-182562" lvl="0" marL="18256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en-US" sz="1800" u="none">
                <a:solidFill>
                  <a:srgbClr val="FF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</a:t>
            </a:r>
            <a:r>
              <a:rPr b="0" i="0" lang="en-US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short tandem repeats (1–8 base pairs)</a:t>
            </a:r>
            <a:endParaRPr/>
          </a:p>
          <a:p>
            <a:pPr indent="-182562" lvl="0" marL="18256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</a:pPr>
            <a:r>
              <a:rPr b="0" i="0" lang="en-US" sz="1800" u="none">
                <a:solidFill>
                  <a:srgbClr val="FF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SNP</a:t>
            </a:r>
            <a:r>
              <a:rPr b="0" i="0" lang="en-US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single-nucleotide polymorphisms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"/>
          <p:cNvSpPr txBox="1"/>
          <p:nvPr>
            <p:ph type="title"/>
          </p:nvPr>
        </p:nvSpPr>
        <p:spPr>
          <a:xfrm>
            <a:off x="731837" y="642937"/>
            <a:ext cx="768032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</a:pPr>
            <a:r>
              <a:rPr b="0" i="0" lang="en-US" sz="4000" u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Restriction Fragment Length Polymorphisms</a:t>
            </a:r>
            <a:endParaRPr/>
          </a:p>
        </p:txBody>
      </p:sp>
      <p:sp>
        <p:nvSpPr>
          <p:cNvPr id="244" name="Google Shape;244;p5"/>
          <p:cNvSpPr txBox="1"/>
          <p:nvPr>
            <p:ph idx="1" type="body"/>
          </p:nvPr>
        </p:nvSpPr>
        <p:spPr>
          <a:xfrm>
            <a:off x="685800" y="1905000"/>
            <a:ext cx="7772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500"/>
              <a:buFont typeface="Garamond"/>
              <a:buNone/>
            </a:pPr>
            <a:r>
              <a:rPr b="0" i="0" lang="en-US" sz="25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Restriction fragment sizes are altered by changes in or between enzyme recognition sites.</a:t>
            </a:r>
            <a:endParaRPr/>
          </a:p>
          <a:p>
            <a:pPr indent="-23812" lvl="0" marL="182563" marR="0" rtl="0" algn="l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500"/>
              <a:buFont typeface="Garamond"/>
              <a:buNone/>
            </a:pPr>
            <a:r>
              <a:t/>
            </a:r>
            <a:endParaRPr b="0" i="0" sz="25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45" name="Google Shape;245;p5"/>
          <p:cNvGrpSpPr/>
          <p:nvPr/>
        </p:nvGrpSpPr>
        <p:grpSpPr>
          <a:xfrm>
            <a:off x="1219200" y="3124200"/>
            <a:ext cx="6497637" cy="3527425"/>
            <a:chOff x="768" y="1824"/>
            <a:chExt cx="4093" cy="2222"/>
          </a:xfrm>
        </p:grpSpPr>
        <p:grpSp>
          <p:nvGrpSpPr>
            <p:cNvPr id="246" name="Google Shape;246;p5"/>
            <p:cNvGrpSpPr/>
            <p:nvPr/>
          </p:nvGrpSpPr>
          <p:grpSpPr>
            <a:xfrm>
              <a:off x="912" y="1824"/>
              <a:ext cx="3910" cy="1096"/>
              <a:chOff x="986" y="1969"/>
              <a:chExt cx="3910" cy="1096"/>
            </a:xfrm>
          </p:grpSpPr>
          <p:sp>
            <p:nvSpPr>
              <p:cNvPr id="247" name="Google Shape;247;p5"/>
              <p:cNvSpPr txBox="1"/>
              <p:nvPr/>
            </p:nvSpPr>
            <p:spPr>
              <a:xfrm>
                <a:off x="1348" y="1969"/>
                <a:ext cx="3177" cy="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5"/>
              <p:cNvSpPr txBox="1"/>
              <p:nvPr/>
            </p:nvSpPr>
            <p:spPr>
              <a:xfrm>
                <a:off x="1391" y="1986"/>
                <a:ext cx="1208" cy="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GTCCAGTCTAGC</a:t>
                </a:r>
                <a:endParaRPr/>
              </a:p>
            </p:txBody>
          </p:sp>
          <p:sp>
            <p:nvSpPr>
              <p:cNvPr id="249" name="Google Shape;249;p5"/>
              <p:cNvSpPr txBox="1"/>
              <p:nvPr/>
            </p:nvSpPr>
            <p:spPr>
              <a:xfrm>
                <a:off x="2619" y="1986"/>
                <a:ext cx="584" cy="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CC99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rgbClr val="00CC99"/>
                    </a:solidFill>
                    <a:latin typeface="Arial"/>
                    <a:ea typeface="Arial"/>
                    <a:cs typeface="Arial"/>
                    <a:sym typeface="Arial"/>
                  </a:rPr>
                  <a:t>GAATTC</a:t>
                </a:r>
                <a:endParaRPr/>
              </a:p>
            </p:txBody>
          </p:sp>
          <p:sp>
            <p:nvSpPr>
              <p:cNvPr id="250" name="Google Shape;250;p5"/>
              <p:cNvSpPr txBox="1"/>
              <p:nvPr/>
            </p:nvSpPr>
            <p:spPr>
              <a:xfrm>
                <a:off x="3222" y="1986"/>
                <a:ext cx="1232" cy="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GTGGCAAAGGCT</a:t>
                </a:r>
                <a:endParaRPr/>
              </a:p>
            </p:txBody>
          </p:sp>
          <p:sp>
            <p:nvSpPr>
              <p:cNvPr id="251" name="Google Shape;251;p5"/>
              <p:cNvSpPr txBox="1"/>
              <p:nvPr/>
            </p:nvSpPr>
            <p:spPr>
              <a:xfrm>
                <a:off x="1391" y="2091"/>
                <a:ext cx="1224" cy="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CAGGTCAGATCG</a:t>
                </a:r>
                <a:endParaRPr/>
              </a:p>
            </p:txBody>
          </p:sp>
          <p:sp>
            <p:nvSpPr>
              <p:cNvPr id="252" name="Google Shape;252;p5"/>
              <p:cNvSpPr txBox="1"/>
              <p:nvPr/>
            </p:nvSpPr>
            <p:spPr>
              <a:xfrm>
                <a:off x="2643" y="2091"/>
                <a:ext cx="584" cy="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CC99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rgbClr val="00CC99"/>
                    </a:solidFill>
                    <a:latin typeface="Arial"/>
                    <a:ea typeface="Arial"/>
                    <a:cs typeface="Arial"/>
                    <a:sym typeface="Arial"/>
                  </a:rPr>
                  <a:t>CTTAAG</a:t>
                </a:r>
                <a:endParaRPr/>
              </a:p>
            </p:txBody>
          </p:sp>
          <p:sp>
            <p:nvSpPr>
              <p:cNvPr id="253" name="Google Shape;253;p5"/>
              <p:cNvSpPr txBox="1"/>
              <p:nvPr/>
            </p:nvSpPr>
            <p:spPr>
              <a:xfrm>
                <a:off x="3245" y="2091"/>
                <a:ext cx="1200" cy="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CACCGTTTCCGA</a:t>
                </a:r>
                <a:endParaRPr/>
              </a:p>
            </p:txBody>
          </p:sp>
          <p:sp>
            <p:nvSpPr>
              <p:cNvPr id="254" name="Google Shape;254;p5"/>
              <p:cNvSpPr txBox="1"/>
              <p:nvPr/>
            </p:nvSpPr>
            <p:spPr>
              <a:xfrm>
                <a:off x="1058" y="2320"/>
                <a:ext cx="3299" cy="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5"/>
              <p:cNvSpPr txBox="1"/>
              <p:nvPr/>
            </p:nvSpPr>
            <p:spPr>
              <a:xfrm>
                <a:off x="1103" y="2337"/>
                <a:ext cx="1208" cy="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GTCCAGTCTAGC</a:t>
                </a:r>
                <a:endParaRPr/>
              </a:p>
            </p:txBody>
          </p:sp>
          <p:sp>
            <p:nvSpPr>
              <p:cNvPr id="256" name="Google Shape;256;p5"/>
              <p:cNvSpPr txBox="1"/>
              <p:nvPr/>
            </p:nvSpPr>
            <p:spPr>
              <a:xfrm>
                <a:off x="2330" y="2337"/>
                <a:ext cx="304" cy="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CC99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rgbClr val="00CC99"/>
                    </a:solidFill>
                    <a:latin typeface="Arial"/>
                    <a:ea typeface="Arial"/>
                    <a:cs typeface="Arial"/>
                    <a:sym typeface="Arial"/>
                  </a:rPr>
                  <a:t>GAA</a:t>
                </a:r>
                <a:endParaRPr/>
              </a:p>
            </p:txBody>
          </p:sp>
          <p:sp>
            <p:nvSpPr>
              <p:cNvPr id="257" name="Google Shape;257;p5"/>
              <p:cNvSpPr txBox="1"/>
              <p:nvPr/>
            </p:nvSpPr>
            <p:spPr>
              <a:xfrm>
                <a:off x="2652" y="2337"/>
                <a:ext cx="96" cy="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A</a:t>
                </a:r>
                <a:endParaRPr/>
              </a:p>
            </p:txBody>
          </p:sp>
          <p:sp>
            <p:nvSpPr>
              <p:cNvPr id="258" name="Google Shape;258;p5"/>
              <p:cNvSpPr txBox="1"/>
              <p:nvPr/>
            </p:nvSpPr>
            <p:spPr>
              <a:xfrm>
                <a:off x="2757" y="2337"/>
                <a:ext cx="191" cy="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CC99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rgbClr val="00CC99"/>
                    </a:solidFill>
                    <a:latin typeface="Arial"/>
                    <a:ea typeface="Arial"/>
                    <a:cs typeface="Arial"/>
                    <a:sym typeface="Arial"/>
                  </a:rPr>
                  <a:t>TC</a:t>
                </a:r>
                <a:endParaRPr/>
              </a:p>
            </p:txBody>
          </p:sp>
          <p:sp>
            <p:nvSpPr>
              <p:cNvPr id="259" name="Google Shape;259;p5"/>
              <p:cNvSpPr txBox="1"/>
              <p:nvPr/>
            </p:nvSpPr>
            <p:spPr>
              <a:xfrm>
                <a:off x="2950" y="2337"/>
                <a:ext cx="216" cy="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CG</a:t>
                </a:r>
                <a:endParaRPr/>
              </a:p>
            </p:txBody>
          </p:sp>
          <p:sp>
            <p:nvSpPr>
              <p:cNvPr id="260" name="Google Shape;260;p5"/>
              <p:cNvSpPr txBox="1"/>
              <p:nvPr/>
            </p:nvSpPr>
            <p:spPr>
              <a:xfrm>
                <a:off x="3166" y="2337"/>
                <a:ext cx="417" cy="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800" u="sng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TGGC</a:t>
                </a:r>
                <a:endParaRPr/>
              </a:p>
            </p:txBody>
          </p:sp>
          <p:sp>
            <p:nvSpPr>
              <p:cNvPr id="261" name="Google Shape;261;p5"/>
              <p:cNvSpPr txBox="1"/>
              <p:nvPr/>
            </p:nvSpPr>
            <p:spPr>
              <a:xfrm>
                <a:off x="3583" y="2337"/>
                <a:ext cx="103" cy="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800"/>
                  <a:buFont typeface="Arial"/>
                  <a:buNone/>
                </a:pPr>
                <a:r>
                  <a:rPr b="0" i="0" lang="en-US" sz="1800" u="sng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C</a:t>
                </a:r>
                <a:endParaRPr/>
              </a:p>
            </p:txBody>
          </p:sp>
          <p:sp>
            <p:nvSpPr>
              <p:cNvPr id="262" name="Google Shape;262;p5"/>
              <p:cNvSpPr txBox="1"/>
              <p:nvPr/>
            </p:nvSpPr>
            <p:spPr>
              <a:xfrm>
                <a:off x="3688" y="2337"/>
                <a:ext cx="96" cy="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800" u="sng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</a:t>
                </a:r>
                <a:endParaRPr/>
              </a:p>
            </p:txBody>
          </p:sp>
          <p:sp>
            <p:nvSpPr>
              <p:cNvPr id="263" name="Google Shape;263;p5"/>
              <p:cNvSpPr txBox="1"/>
              <p:nvPr/>
            </p:nvSpPr>
            <p:spPr>
              <a:xfrm>
                <a:off x="3792" y="2337"/>
                <a:ext cx="512" cy="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AGGCT</a:t>
                </a:r>
                <a:endParaRPr/>
              </a:p>
            </p:txBody>
          </p:sp>
          <p:sp>
            <p:nvSpPr>
              <p:cNvPr id="264" name="Google Shape;264;p5"/>
              <p:cNvSpPr txBox="1"/>
              <p:nvPr/>
            </p:nvSpPr>
            <p:spPr>
              <a:xfrm>
                <a:off x="1103" y="2442"/>
                <a:ext cx="1224" cy="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CAGGTCAGATCG</a:t>
                </a:r>
                <a:endParaRPr/>
              </a:p>
            </p:txBody>
          </p:sp>
          <p:sp>
            <p:nvSpPr>
              <p:cNvPr id="265" name="Google Shape;265;p5"/>
              <p:cNvSpPr txBox="1"/>
              <p:nvPr/>
            </p:nvSpPr>
            <p:spPr>
              <a:xfrm>
                <a:off x="2355" y="2442"/>
                <a:ext cx="280" cy="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CC99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rgbClr val="00CC99"/>
                    </a:solidFill>
                    <a:latin typeface="Arial"/>
                    <a:ea typeface="Arial"/>
                    <a:cs typeface="Arial"/>
                    <a:sym typeface="Arial"/>
                  </a:rPr>
                  <a:t>CTT</a:t>
                </a:r>
                <a:endParaRPr/>
              </a:p>
            </p:txBody>
          </p:sp>
          <p:sp>
            <p:nvSpPr>
              <p:cNvPr id="266" name="Google Shape;266;p5"/>
              <p:cNvSpPr txBox="1"/>
              <p:nvPr/>
            </p:nvSpPr>
            <p:spPr>
              <a:xfrm>
                <a:off x="2635" y="2442"/>
                <a:ext cx="87" cy="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800"/>
                  <a:buFont typeface="Arial"/>
                  <a:buNone/>
                </a:pPr>
                <a:r>
                  <a:rPr b="0" i="0" lang="en-US" sz="1800" u="sng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T</a:t>
                </a:r>
                <a:endParaRPr/>
              </a:p>
            </p:txBody>
          </p:sp>
          <p:sp>
            <p:nvSpPr>
              <p:cNvPr id="267" name="Google Shape;267;p5"/>
              <p:cNvSpPr txBox="1"/>
              <p:nvPr/>
            </p:nvSpPr>
            <p:spPr>
              <a:xfrm>
                <a:off x="2724" y="2442"/>
                <a:ext cx="208" cy="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CC99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rgbClr val="00CC99"/>
                    </a:solidFill>
                    <a:latin typeface="Arial"/>
                    <a:ea typeface="Arial"/>
                    <a:cs typeface="Arial"/>
                    <a:sym typeface="Arial"/>
                  </a:rPr>
                  <a:t>AG</a:t>
                </a:r>
                <a:endParaRPr/>
              </a:p>
            </p:txBody>
          </p:sp>
          <p:sp>
            <p:nvSpPr>
              <p:cNvPr id="268" name="Google Shape;268;p5"/>
              <p:cNvSpPr txBox="1"/>
              <p:nvPr/>
            </p:nvSpPr>
            <p:spPr>
              <a:xfrm>
                <a:off x="2940" y="2442"/>
                <a:ext cx="216" cy="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GC</a:t>
                </a:r>
                <a:endParaRPr/>
              </a:p>
            </p:txBody>
          </p:sp>
          <p:sp>
            <p:nvSpPr>
              <p:cNvPr id="269" name="Google Shape;269;p5"/>
              <p:cNvSpPr txBox="1"/>
              <p:nvPr/>
            </p:nvSpPr>
            <p:spPr>
              <a:xfrm>
                <a:off x="3157" y="2442"/>
                <a:ext cx="416" cy="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800" u="sng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ACCG</a:t>
                </a:r>
                <a:endParaRPr/>
              </a:p>
            </p:txBody>
          </p:sp>
          <p:sp>
            <p:nvSpPr>
              <p:cNvPr id="270" name="Google Shape;270;p5"/>
              <p:cNvSpPr txBox="1"/>
              <p:nvPr/>
            </p:nvSpPr>
            <p:spPr>
              <a:xfrm>
                <a:off x="3583" y="2442"/>
                <a:ext cx="112" cy="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800"/>
                  <a:buFont typeface="Arial"/>
                  <a:buNone/>
                </a:pPr>
                <a:r>
                  <a:rPr b="0" i="0" lang="en-US" sz="1800" u="sng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G</a:t>
                </a:r>
                <a:endParaRPr/>
              </a:p>
            </p:txBody>
          </p:sp>
          <p:sp>
            <p:nvSpPr>
              <p:cNvPr id="271" name="Google Shape;271;p5"/>
              <p:cNvSpPr txBox="1"/>
              <p:nvPr/>
            </p:nvSpPr>
            <p:spPr>
              <a:xfrm>
                <a:off x="3695" y="2442"/>
                <a:ext cx="89" cy="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800" u="sng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T</a:t>
                </a:r>
                <a:endParaRPr/>
              </a:p>
            </p:txBody>
          </p:sp>
          <p:sp>
            <p:nvSpPr>
              <p:cNvPr id="272" name="Google Shape;272;p5"/>
              <p:cNvSpPr txBox="1"/>
              <p:nvPr/>
            </p:nvSpPr>
            <p:spPr>
              <a:xfrm>
                <a:off x="3784" y="2442"/>
                <a:ext cx="504" cy="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TCCGA</a:t>
                </a:r>
                <a:endParaRPr/>
              </a:p>
            </p:txBody>
          </p:sp>
          <p:sp>
            <p:nvSpPr>
              <p:cNvPr id="273" name="Google Shape;273;p5"/>
              <p:cNvSpPr txBox="1"/>
              <p:nvPr/>
            </p:nvSpPr>
            <p:spPr>
              <a:xfrm>
                <a:off x="2251" y="2561"/>
                <a:ext cx="1089" cy="1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5"/>
              <p:cNvSpPr txBox="1"/>
              <p:nvPr/>
            </p:nvSpPr>
            <p:spPr>
              <a:xfrm>
                <a:off x="2294" y="2578"/>
                <a:ext cx="992" cy="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Point mutations</a:t>
                </a:r>
                <a:endParaRPr/>
              </a:p>
            </p:txBody>
          </p:sp>
          <p:sp>
            <p:nvSpPr>
              <p:cNvPr id="275" name="Google Shape;275;p5"/>
              <p:cNvSpPr txBox="1"/>
              <p:nvPr/>
            </p:nvSpPr>
            <p:spPr>
              <a:xfrm>
                <a:off x="986" y="2714"/>
                <a:ext cx="3910" cy="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5"/>
              <p:cNvSpPr txBox="1"/>
              <p:nvPr/>
            </p:nvSpPr>
            <p:spPr>
              <a:xfrm>
                <a:off x="1030" y="2731"/>
                <a:ext cx="1208" cy="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GTCCAGTCTAGC</a:t>
                </a:r>
                <a:endParaRPr/>
              </a:p>
            </p:txBody>
          </p:sp>
          <p:sp>
            <p:nvSpPr>
              <p:cNvPr id="277" name="Google Shape;277;p5"/>
              <p:cNvSpPr txBox="1"/>
              <p:nvPr/>
            </p:nvSpPr>
            <p:spPr>
              <a:xfrm>
                <a:off x="2258" y="2731"/>
                <a:ext cx="208" cy="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CC99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rgbClr val="00CC99"/>
                    </a:solidFill>
                    <a:latin typeface="Arial"/>
                    <a:ea typeface="Arial"/>
                    <a:cs typeface="Arial"/>
                    <a:sym typeface="Arial"/>
                  </a:rPr>
                  <a:t>GA</a:t>
                </a:r>
                <a:endParaRPr/>
              </a:p>
            </p:txBody>
          </p:sp>
          <p:sp>
            <p:nvSpPr>
              <p:cNvPr id="278" name="Google Shape;278;p5"/>
              <p:cNvSpPr txBox="1"/>
              <p:nvPr/>
            </p:nvSpPr>
            <p:spPr>
              <a:xfrm>
                <a:off x="2475" y="2731"/>
                <a:ext cx="520" cy="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AGCGA</a:t>
                </a:r>
                <a:endParaRPr/>
              </a:p>
            </p:txBody>
          </p:sp>
          <p:sp>
            <p:nvSpPr>
              <p:cNvPr id="279" name="Google Shape;279;p5"/>
              <p:cNvSpPr txBox="1"/>
              <p:nvPr/>
            </p:nvSpPr>
            <p:spPr>
              <a:xfrm>
                <a:off x="3012" y="2731"/>
                <a:ext cx="376" cy="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CC99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rgbClr val="00CC99"/>
                    </a:solidFill>
                    <a:latin typeface="Arial"/>
                    <a:ea typeface="Arial"/>
                    <a:cs typeface="Arial"/>
                    <a:sym typeface="Arial"/>
                  </a:rPr>
                  <a:t>ATTC</a:t>
                </a:r>
                <a:endParaRPr/>
              </a:p>
            </p:txBody>
          </p:sp>
          <p:sp>
            <p:nvSpPr>
              <p:cNvPr id="280" name="Google Shape;280;p5"/>
              <p:cNvSpPr txBox="1"/>
              <p:nvPr/>
            </p:nvSpPr>
            <p:spPr>
              <a:xfrm>
                <a:off x="3398" y="2731"/>
                <a:ext cx="527" cy="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GTGGC</a:t>
                </a:r>
                <a:endParaRPr/>
              </a:p>
            </p:txBody>
          </p:sp>
          <p:sp>
            <p:nvSpPr>
              <p:cNvPr id="281" name="Google Shape;281;p5"/>
              <p:cNvSpPr txBox="1"/>
              <p:nvPr/>
            </p:nvSpPr>
            <p:spPr>
              <a:xfrm>
                <a:off x="3927" y="2731"/>
                <a:ext cx="0" cy="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5"/>
              <p:cNvSpPr txBox="1"/>
              <p:nvPr/>
            </p:nvSpPr>
            <p:spPr>
              <a:xfrm>
                <a:off x="3922" y="2727"/>
                <a:ext cx="704" cy="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AAAGGCT</a:t>
                </a:r>
                <a:endParaRPr/>
              </a:p>
            </p:txBody>
          </p:sp>
          <p:sp>
            <p:nvSpPr>
              <p:cNvPr id="283" name="Google Shape;283;p5"/>
              <p:cNvSpPr txBox="1"/>
              <p:nvPr/>
            </p:nvSpPr>
            <p:spPr>
              <a:xfrm>
                <a:off x="1030" y="2836"/>
                <a:ext cx="1224" cy="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CAGGTCAGATCG</a:t>
                </a:r>
                <a:endParaRPr/>
              </a:p>
            </p:txBody>
          </p:sp>
          <p:sp>
            <p:nvSpPr>
              <p:cNvPr id="284" name="Google Shape;284;p5"/>
              <p:cNvSpPr txBox="1"/>
              <p:nvPr/>
            </p:nvSpPr>
            <p:spPr>
              <a:xfrm>
                <a:off x="2282" y="2836"/>
                <a:ext cx="192" cy="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CC99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rgbClr val="00CC99"/>
                    </a:solidFill>
                    <a:latin typeface="Arial"/>
                    <a:ea typeface="Arial"/>
                    <a:cs typeface="Arial"/>
                    <a:sym typeface="Arial"/>
                  </a:rPr>
                  <a:t>CT</a:t>
                </a:r>
                <a:endParaRPr/>
              </a:p>
            </p:txBody>
          </p:sp>
          <p:sp>
            <p:nvSpPr>
              <p:cNvPr id="285" name="Google Shape;285;p5"/>
              <p:cNvSpPr txBox="1"/>
              <p:nvPr/>
            </p:nvSpPr>
            <p:spPr>
              <a:xfrm>
                <a:off x="2475" y="2836"/>
                <a:ext cx="496" cy="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800"/>
                  <a:buFont typeface="Arial"/>
                  <a:buNone/>
                </a:pPr>
                <a:r>
                  <a:rPr b="0" i="0" lang="en-US" sz="1800" u="sng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TCGCT</a:t>
                </a:r>
                <a:endParaRPr/>
              </a:p>
            </p:txBody>
          </p:sp>
          <p:sp>
            <p:nvSpPr>
              <p:cNvPr id="286" name="Google Shape;286;p5"/>
              <p:cNvSpPr txBox="1"/>
              <p:nvPr/>
            </p:nvSpPr>
            <p:spPr>
              <a:xfrm>
                <a:off x="2973" y="2836"/>
                <a:ext cx="392" cy="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CC99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rgbClr val="00CC99"/>
                    </a:solidFill>
                    <a:latin typeface="Arial"/>
                    <a:ea typeface="Arial"/>
                    <a:cs typeface="Arial"/>
                    <a:sym typeface="Arial"/>
                  </a:rPr>
                  <a:t>TAAG</a:t>
                </a:r>
                <a:endParaRPr/>
              </a:p>
            </p:txBody>
          </p:sp>
          <p:sp>
            <p:nvSpPr>
              <p:cNvPr id="287" name="Google Shape;287;p5"/>
              <p:cNvSpPr txBox="1"/>
              <p:nvPr/>
            </p:nvSpPr>
            <p:spPr>
              <a:xfrm>
                <a:off x="3382" y="2836"/>
                <a:ext cx="520" cy="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CACCG</a:t>
                </a:r>
                <a:endParaRPr/>
              </a:p>
            </p:txBody>
          </p:sp>
          <p:sp>
            <p:nvSpPr>
              <p:cNvPr id="288" name="Google Shape;288;p5"/>
              <p:cNvSpPr txBox="1"/>
              <p:nvPr/>
            </p:nvSpPr>
            <p:spPr>
              <a:xfrm>
                <a:off x="3912" y="2836"/>
                <a:ext cx="0" cy="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5"/>
              <p:cNvSpPr txBox="1"/>
              <p:nvPr/>
            </p:nvSpPr>
            <p:spPr>
              <a:xfrm>
                <a:off x="3932" y="2832"/>
                <a:ext cx="680" cy="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TTTCCGA</a:t>
                </a:r>
                <a:endParaRPr/>
              </a:p>
            </p:txBody>
          </p:sp>
          <p:sp>
            <p:nvSpPr>
              <p:cNvPr id="290" name="Google Shape;290;p5"/>
              <p:cNvSpPr txBox="1"/>
              <p:nvPr/>
            </p:nvSpPr>
            <p:spPr>
              <a:xfrm>
                <a:off x="2106" y="2933"/>
                <a:ext cx="2315" cy="1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1" name="Google Shape;291;p5"/>
            <p:cNvSpPr txBox="1"/>
            <p:nvPr/>
          </p:nvSpPr>
          <p:spPr>
            <a:xfrm>
              <a:off x="2112" y="2832"/>
              <a:ext cx="1376" cy="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Insertion (duplication)</a:t>
              </a:r>
              <a:endParaRPr/>
            </a:p>
          </p:txBody>
        </p:sp>
        <p:sp>
          <p:nvSpPr>
            <p:cNvPr id="292" name="Google Shape;292;p5"/>
            <p:cNvSpPr txBox="1"/>
            <p:nvPr/>
          </p:nvSpPr>
          <p:spPr>
            <a:xfrm>
              <a:off x="1887" y="3856"/>
              <a:ext cx="2231" cy="1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5"/>
            <p:cNvSpPr txBox="1"/>
            <p:nvPr/>
          </p:nvSpPr>
          <p:spPr>
            <a:xfrm>
              <a:off x="1931" y="3873"/>
              <a:ext cx="2008" cy="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Fragment insertion (or deletion)</a:t>
              </a:r>
              <a:endParaRPr/>
            </a:p>
          </p:txBody>
        </p:sp>
        <p:sp>
          <p:nvSpPr>
            <p:cNvPr id="294" name="Google Shape;294;p5"/>
            <p:cNvSpPr txBox="1"/>
            <p:nvPr/>
          </p:nvSpPr>
          <p:spPr>
            <a:xfrm>
              <a:off x="916" y="3142"/>
              <a:ext cx="3790" cy="2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5"/>
            <p:cNvSpPr txBox="1"/>
            <p:nvPr/>
          </p:nvSpPr>
          <p:spPr>
            <a:xfrm>
              <a:off x="959" y="3159"/>
              <a:ext cx="792" cy="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GTTCTAGC</a:t>
              </a:r>
              <a:endParaRPr/>
            </a:p>
          </p:txBody>
        </p:sp>
        <p:sp>
          <p:nvSpPr>
            <p:cNvPr id="296" name="Google Shape;296;p5"/>
            <p:cNvSpPr txBox="1"/>
            <p:nvPr/>
          </p:nvSpPr>
          <p:spPr>
            <a:xfrm>
              <a:off x="1761" y="3159"/>
              <a:ext cx="584" cy="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CC99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rgbClr val="00CC99"/>
                  </a:solidFill>
                  <a:latin typeface="Arial"/>
                  <a:ea typeface="Arial"/>
                  <a:cs typeface="Arial"/>
                  <a:sym typeface="Arial"/>
                </a:rPr>
                <a:t>GAATTC</a:t>
              </a:r>
              <a:endParaRPr/>
            </a:p>
          </p:txBody>
        </p:sp>
        <p:sp>
          <p:nvSpPr>
            <p:cNvPr id="297" name="Google Shape;297;p5"/>
            <p:cNvSpPr txBox="1"/>
            <p:nvPr/>
          </p:nvSpPr>
          <p:spPr>
            <a:xfrm>
              <a:off x="2363" y="3159"/>
              <a:ext cx="529" cy="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GTGGC</a:t>
              </a:r>
              <a:endParaRPr/>
            </a:p>
          </p:txBody>
        </p:sp>
        <p:sp>
          <p:nvSpPr>
            <p:cNvPr id="298" name="Google Shape;298;p5"/>
            <p:cNvSpPr txBox="1"/>
            <p:nvPr/>
          </p:nvSpPr>
          <p:spPr>
            <a:xfrm>
              <a:off x="2892" y="3159"/>
              <a:ext cx="288" cy="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AAA</a:t>
              </a:r>
              <a:endParaRPr/>
            </a:p>
          </p:txBody>
        </p:sp>
        <p:sp>
          <p:nvSpPr>
            <p:cNvPr id="299" name="Google Shape;299;p5"/>
            <p:cNvSpPr txBox="1"/>
            <p:nvPr/>
          </p:nvSpPr>
          <p:spPr>
            <a:xfrm>
              <a:off x="3206" y="3159"/>
              <a:ext cx="416" cy="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GGCT</a:t>
              </a:r>
              <a:endParaRPr/>
            </a:p>
          </p:txBody>
        </p:sp>
        <p:sp>
          <p:nvSpPr>
            <p:cNvPr id="300" name="Google Shape;300;p5"/>
            <p:cNvSpPr txBox="1"/>
            <p:nvPr/>
          </p:nvSpPr>
          <p:spPr>
            <a:xfrm>
              <a:off x="3623" y="3159"/>
              <a:ext cx="584" cy="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CC99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rgbClr val="00CC99"/>
                  </a:solidFill>
                  <a:latin typeface="Arial"/>
                  <a:ea typeface="Arial"/>
                  <a:cs typeface="Arial"/>
                  <a:sym typeface="Arial"/>
                </a:rPr>
                <a:t>GAATTC</a:t>
              </a:r>
              <a:endParaRPr/>
            </a:p>
          </p:txBody>
        </p:sp>
        <p:sp>
          <p:nvSpPr>
            <p:cNvPr id="301" name="Google Shape;301;p5"/>
            <p:cNvSpPr txBox="1"/>
            <p:nvPr/>
          </p:nvSpPr>
          <p:spPr>
            <a:xfrm>
              <a:off x="4225" y="3159"/>
              <a:ext cx="423" cy="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GTGG</a:t>
              </a:r>
              <a:endParaRPr/>
            </a:p>
          </p:txBody>
        </p:sp>
        <p:sp>
          <p:nvSpPr>
            <p:cNvPr id="302" name="Google Shape;302;p5"/>
            <p:cNvSpPr txBox="1"/>
            <p:nvPr/>
          </p:nvSpPr>
          <p:spPr>
            <a:xfrm>
              <a:off x="959" y="3264"/>
              <a:ext cx="800" cy="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TCAGATCG</a:t>
              </a:r>
              <a:endParaRPr/>
            </a:p>
          </p:txBody>
        </p:sp>
        <p:sp>
          <p:nvSpPr>
            <p:cNvPr id="303" name="Google Shape;303;p5"/>
            <p:cNvSpPr txBox="1"/>
            <p:nvPr/>
          </p:nvSpPr>
          <p:spPr>
            <a:xfrm>
              <a:off x="1778" y="3264"/>
              <a:ext cx="584" cy="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CC99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rgbClr val="00CC99"/>
                  </a:solidFill>
                  <a:latin typeface="Arial"/>
                  <a:ea typeface="Arial"/>
                  <a:cs typeface="Arial"/>
                  <a:sym typeface="Arial"/>
                </a:rPr>
                <a:t>CTTAAG</a:t>
              </a:r>
              <a:endParaRPr/>
            </a:p>
          </p:txBody>
        </p:sp>
        <p:sp>
          <p:nvSpPr>
            <p:cNvPr id="304" name="Google Shape;304;p5"/>
            <p:cNvSpPr txBox="1"/>
            <p:nvPr/>
          </p:nvSpPr>
          <p:spPr>
            <a:xfrm>
              <a:off x="2379" y="3264"/>
              <a:ext cx="520" cy="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CACCG</a:t>
              </a:r>
              <a:endParaRPr/>
            </a:p>
          </p:txBody>
        </p:sp>
        <p:sp>
          <p:nvSpPr>
            <p:cNvPr id="305" name="Google Shape;305;p5"/>
            <p:cNvSpPr txBox="1"/>
            <p:nvPr/>
          </p:nvSpPr>
          <p:spPr>
            <a:xfrm>
              <a:off x="2910" y="3264"/>
              <a:ext cx="263" cy="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TTT</a:t>
              </a:r>
              <a:endParaRPr/>
            </a:p>
          </p:txBody>
        </p:sp>
        <p:sp>
          <p:nvSpPr>
            <p:cNvPr id="306" name="Google Shape;306;p5"/>
            <p:cNvSpPr txBox="1"/>
            <p:nvPr/>
          </p:nvSpPr>
          <p:spPr>
            <a:xfrm>
              <a:off x="3175" y="3264"/>
              <a:ext cx="416" cy="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CCGA</a:t>
              </a:r>
              <a:endParaRPr/>
            </a:p>
          </p:txBody>
        </p:sp>
        <p:sp>
          <p:nvSpPr>
            <p:cNvPr id="307" name="Google Shape;307;p5"/>
            <p:cNvSpPr txBox="1"/>
            <p:nvPr/>
          </p:nvSpPr>
          <p:spPr>
            <a:xfrm>
              <a:off x="3600" y="3264"/>
              <a:ext cx="584" cy="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CC99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rgbClr val="00CC99"/>
                  </a:solidFill>
                  <a:latin typeface="Arial"/>
                  <a:ea typeface="Arial"/>
                  <a:cs typeface="Arial"/>
                  <a:sym typeface="Arial"/>
                </a:rPr>
                <a:t>CTTAAG</a:t>
              </a:r>
              <a:endParaRPr/>
            </a:p>
          </p:txBody>
        </p:sp>
        <p:sp>
          <p:nvSpPr>
            <p:cNvPr id="308" name="Google Shape;308;p5"/>
            <p:cNvSpPr txBox="1"/>
            <p:nvPr/>
          </p:nvSpPr>
          <p:spPr>
            <a:xfrm>
              <a:off x="4203" y="3264"/>
              <a:ext cx="448" cy="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CACC </a:t>
              </a:r>
              <a:endParaRPr/>
            </a:p>
          </p:txBody>
        </p:sp>
        <p:sp>
          <p:nvSpPr>
            <p:cNvPr id="309" name="Google Shape;309;p5"/>
            <p:cNvSpPr txBox="1"/>
            <p:nvPr/>
          </p:nvSpPr>
          <p:spPr>
            <a:xfrm>
              <a:off x="768" y="3592"/>
              <a:ext cx="4093" cy="2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5"/>
            <p:cNvSpPr txBox="1"/>
            <p:nvPr/>
          </p:nvSpPr>
          <p:spPr>
            <a:xfrm>
              <a:off x="810" y="3610"/>
              <a:ext cx="792" cy="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GTTCTAGC</a:t>
              </a:r>
              <a:endParaRPr/>
            </a:p>
          </p:txBody>
        </p:sp>
        <p:sp>
          <p:nvSpPr>
            <p:cNvPr id="311" name="Google Shape;311;p5"/>
            <p:cNvSpPr txBox="1"/>
            <p:nvPr/>
          </p:nvSpPr>
          <p:spPr>
            <a:xfrm>
              <a:off x="1613" y="3610"/>
              <a:ext cx="584" cy="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CC99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rgbClr val="00CC99"/>
                  </a:solidFill>
                  <a:latin typeface="Arial"/>
                  <a:ea typeface="Arial"/>
                  <a:cs typeface="Arial"/>
                  <a:sym typeface="Arial"/>
                </a:rPr>
                <a:t>GAATTC</a:t>
              </a:r>
              <a:endParaRPr/>
            </a:p>
          </p:txBody>
        </p:sp>
        <p:sp>
          <p:nvSpPr>
            <p:cNvPr id="312" name="Google Shape;312;p5"/>
            <p:cNvSpPr txBox="1"/>
            <p:nvPr/>
          </p:nvSpPr>
          <p:spPr>
            <a:xfrm>
              <a:off x="2216" y="3610"/>
              <a:ext cx="527" cy="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GTGGC</a:t>
              </a:r>
              <a:endParaRPr/>
            </a:p>
          </p:txBody>
        </p:sp>
        <p:sp>
          <p:nvSpPr>
            <p:cNvPr id="313" name="Google Shape;313;p5"/>
            <p:cNvSpPr txBox="1"/>
            <p:nvPr/>
          </p:nvSpPr>
          <p:spPr>
            <a:xfrm>
              <a:off x="2745" y="3610"/>
              <a:ext cx="576" cy="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AAAAAA</a:t>
              </a:r>
              <a:endParaRPr/>
            </a:p>
          </p:txBody>
        </p:sp>
        <p:sp>
          <p:nvSpPr>
            <p:cNvPr id="314" name="Google Shape;314;p5"/>
            <p:cNvSpPr txBox="1"/>
            <p:nvPr/>
          </p:nvSpPr>
          <p:spPr>
            <a:xfrm>
              <a:off x="3373" y="3610"/>
              <a:ext cx="415" cy="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GGCT</a:t>
              </a:r>
              <a:endParaRPr/>
            </a:p>
          </p:txBody>
        </p:sp>
        <p:sp>
          <p:nvSpPr>
            <p:cNvPr id="315" name="Google Shape;315;p5"/>
            <p:cNvSpPr txBox="1"/>
            <p:nvPr/>
          </p:nvSpPr>
          <p:spPr>
            <a:xfrm>
              <a:off x="3790" y="3610"/>
              <a:ext cx="584" cy="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CC99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rgbClr val="00CC99"/>
                  </a:solidFill>
                  <a:latin typeface="Arial"/>
                  <a:ea typeface="Arial"/>
                  <a:cs typeface="Arial"/>
                  <a:sym typeface="Arial"/>
                </a:rPr>
                <a:t>GAATTC</a:t>
              </a:r>
              <a:endParaRPr/>
            </a:p>
          </p:txBody>
        </p:sp>
        <p:sp>
          <p:nvSpPr>
            <p:cNvPr id="316" name="Google Shape;316;p5"/>
            <p:cNvSpPr txBox="1"/>
            <p:nvPr/>
          </p:nvSpPr>
          <p:spPr>
            <a:xfrm>
              <a:off x="4391" y="3610"/>
              <a:ext cx="424" cy="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GTGG</a:t>
              </a:r>
              <a:endParaRPr/>
            </a:p>
          </p:txBody>
        </p:sp>
        <p:sp>
          <p:nvSpPr>
            <p:cNvPr id="317" name="Google Shape;317;p5"/>
            <p:cNvSpPr txBox="1"/>
            <p:nvPr/>
          </p:nvSpPr>
          <p:spPr>
            <a:xfrm>
              <a:off x="810" y="3715"/>
              <a:ext cx="800" cy="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TCAGATCG</a:t>
              </a:r>
              <a:endParaRPr/>
            </a:p>
          </p:txBody>
        </p:sp>
        <p:sp>
          <p:nvSpPr>
            <p:cNvPr id="318" name="Google Shape;318;p5"/>
            <p:cNvSpPr txBox="1"/>
            <p:nvPr/>
          </p:nvSpPr>
          <p:spPr>
            <a:xfrm>
              <a:off x="1630" y="3715"/>
              <a:ext cx="584" cy="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CC99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rgbClr val="00CC99"/>
                  </a:solidFill>
                  <a:latin typeface="Arial"/>
                  <a:ea typeface="Arial"/>
                  <a:cs typeface="Arial"/>
                  <a:sym typeface="Arial"/>
                </a:rPr>
                <a:t>CTTAAG</a:t>
              </a:r>
              <a:endParaRPr/>
            </a:p>
          </p:txBody>
        </p:sp>
        <p:sp>
          <p:nvSpPr>
            <p:cNvPr id="319" name="Google Shape;319;p5"/>
            <p:cNvSpPr txBox="1"/>
            <p:nvPr/>
          </p:nvSpPr>
          <p:spPr>
            <a:xfrm>
              <a:off x="2233" y="3715"/>
              <a:ext cx="520" cy="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CACCG</a:t>
              </a:r>
              <a:endParaRPr/>
            </a:p>
          </p:txBody>
        </p:sp>
        <p:sp>
          <p:nvSpPr>
            <p:cNvPr id="320" name="Google Shape;320;p5"/>
            <p:cNvSpPr txBox="1"/>
            <p:nvPr/>
          </p:nvSpPr>
          <p:spPr>
            <a:xfrm>
              <a:off x="2763" y="3715"/>
              <a:ext cx="569" cy="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TTTTT T</a:t>
              </a:r>
              <a:endParaRPr/>
            </a:p>
          </p:txBody>
        </p:sp>
        <p:sp>
          <p:nvSpPr>
            <p:cNvPr id="321" name="Google Shape;321;p5"/>
            <p:cNvSpPr txBox="1"/>
            <p:nvPr/>
          </p:nvSpPr>
          <p:spPr>
            <a:xfrm>
              <a:off x="3330" y="3715"/>
              <a:ext cx="416" cy="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CCGA</a:t>
              </a:r>
              <a:endParaRPr/>
            </a:p>
          </p:txBody>
        </p:sp>
        <p:sp>
          <p:nvSpPr>
            <p:cNvPr id="322" name="Google Shape;322;p5"/>
            <p:cNvSpPr txBox="1"/>
            <p:nvPr/>
          </p:nvSpPr>
          <p:spPr>
            <a:xfrm>
              <a:off x="3757" y="3715"/>
              <a:ext cx="584" cy="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CC99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rgbClr val="00CC99"/>
                  </a:solidFill>
                  <a:latin typeface="Arial"/>
                  <a:ea typeface="Arial"/>
                  <a:cs typeface="Arial"/>
                  <a:sym typeface="Arial"/>
                </a:rPr>
                <a:t>CTTAAG</a:t>
              </a:r>
              <a:endParaRPr/>
            </a:p>
          </p:txBody>
        </p:sp>
        <p:sp>
          <p:nvSpPr>
            <p:cNvPr id="323" name="Google Shape;323;p5"/>
            <p:cNvSpPr txBox="1"/>
            <p:nvPr/>
          </p:nvSpPr>
          <p:spPr>
            <a:xfrm>
              <a:off x="4358" y="3715"/>
              <a:ext cx="448" cy="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CACC </a:t>
              </a:r>
              <a:endParaRPr/>
            </a:p>
          </p:txBody>
        </p:sp>
        <p:grpSp>
          <p:nvGrpSpPr>
            <p:cNvPr id="324" name="Google Shape;324;p5"/>
            <p:cNvGrpSpPr/>
            <p:nvPr/>
          </p:nvGrpSpPr>
          <p:grpSpPr>
            <a:xfrm>
              <a:off x="2976" y="3456"/>
              <a:ext cx="102" cy="132"/>
              <a:chOff x="2913" y="3372"/>
              <a:chExt cx="62" cy="132"/>
            </a:xfrm>
          </p:grpSpPr>
          <p:sp>
            <p:nvSpPr>
              <p:cNvPr id="325" name="Google Shape;325;p5"/>
              <p:cNvSpPr txBox="1"/>
              <p:nvPr/>
            </p:nvSpPr>
            <p:spPr>
              <a:xfrm>
                <a:off x="2936" y="3372"/>
                <a:ext cx="16" cy="7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5"/>
              <p:cNvSpPr/>
              <p:nvPr/>
            </p:nvSpPr>
            <p:spPr>
              <a:xfrm>
                <a:off x="2913" y="3441"/>
                <a:ext cx="62" cy="63"/>
              </a:xfrm>
              <a:custGeom>
                <a:rect b="b" l="l" r="r" t="t"/>
                <a:pathLst>
                  <a:path extrusionOk="0" h="188" w="187">
                    <a:moveTo>
                      <a:pt x="0" y="0"/>
                    </a:moveTo>
                    <a:lnTo>
                      <a:pt x="94" y="188"/>
                    </a:lnTo>
                    <a:lnTo>
                      <a:pt x="18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6"/>
          <p:cNvSpPr txBox="1"/>
          <p:nvPr>
            <p:ph type="title"/>
          </p:nvPr>
        </p:nvSpPr>
        <p:spPr>
          <a:xfrm>
            <a:off x="731837" y="642937"/>
            <a:ext cx="768032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</a:pPr>
            <a:r>
              <a:rPr b="0" i="0" lang="en-US" sz="4000" u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Restriction Fragment Length Polymorphisms </a:t>
            </a:r>
            <a:endParaRPr/>
          </a:p>
        </p:txBody>
      </p:sp>
      <p:sp>
        <p:nvSpPr>
          <p:cNvPr id="333" name="Google Shape;333;p6"/>
          <p:cNvSpPr txBox="1"/>
          <p:nvPr>
            <p:ph idx="1" type="body"/>
          </p:nvPr>
        </p:nvSpPr>
        <p:spPr>
          <a:xfrm>
            <a:off x="731837" y="2103437"/>
            <a:ext cx="7680325" cy="3932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Char char="◦"/>
            </a:pPr>
            <a:r>
              <a:rPr b="0" i="0" lang="en-US" sz="2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RFLP genotypes are inherited.</a:t>
            </a:r>
            <a:endParaRPr/>
          </a:p>
          <a:p>
            <a:pPr indent="-182562" lvl="0" marL="18256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Char char="◦"/>
            </a:pPr>
            <a:r>
              <a:rPr b="0" i="0" lang="en-US" sz="2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each locus, one allele is inherited from each parent.</a:t>
            </a:r>
            <a:endParaRPr/>
          </a:p>
          <a:p>
            <a:pPr indent="-4762" lvl="0" marL="182563" marR="0" rtl="0" algn="l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7"/>
          <p:cNvSpPr txBox="1"/>
          <p:nvPr>
            <p:ph type="title"/>
          </p:nvPr>
        </p:nvSpPr>
        <p:spPr>
          <a:xfrm>
            <a:off x="731837" y="642937"/>
            <a:ext cx="768032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</a:pPr>
            <a:r>
              <a:rPr b="0" i="0" lang="en-US" sz="4000" u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Short Tandem Repeat Polymorphisms (STR)</a:t>
            </a:r>
            <a:endParaRPr/>
          </a:p>
        </p:txBody>
      </p:sp>
      <p:sp>
        <p:nvSpPr>
          <p:cNvPr id="340" name="Google Shape;340;p7"/>
          <p:cNvSpPr txBox="1"/>
          <p:nvPr>
            <p:ph idx="1" type="body"/>
          </p:nvPr>
        </p:nvSpPr>
        <p:spPr>
          <a:xfrm>
            <a:off x="731837" y="2103437"/>
            <a:ext cx="7680325" cy="3932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562" lvl="0" marL="18256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82AC"/>
              </a:buClr>
              <a:buSzPts val="2600"/>
              <a:buFont typeface="Garamond"/>
              <a:buChar char="◦"/>
            </a:pPr>
            <a:r>
              <a:rPr b="0" i="0" lang="en-US" sz="26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 are repeats of nucleotide sequences.</a:t>
            </a:r>
            <a:endParaRPr/>
          </a:p>
          <a:p>
            <a:pPr indent="-182562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482AC"/>
              </a:buClr>
              <a:buSzPts val="2200"/>
              <a:buFont typeface="Garamond"/>
              <a:buChar char="◦"/>
            </a:pPr>
            <a:r>
              <a:rPr b="0" i="0" lang="en-US" sz="2200" u="none" cap="none" strike="noStrike">
                <a:solidFill>
                  <a:srgbClr val="FF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b="0" i="0" lang="en-US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AAAAA… - mononucleotide </a:t>
            </a:r>
            <a:endParaRPr/>
          </a:p>
          <a:p>
            <a:pPr indent="-182562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482AC"/>
              </a:buClr>
              <a:buSzPts val="2200"/>
              <a:buFont typeface="Garamond"/>
              <a:buChar char="◦"/>
            </a:pPr>
            <a:r>
              <a:rPr b="0" i="0" lang="en-US" sz="2200" u="none" cap="none" strike="noStrike">
                <a:solidFill>
                  <a:srgbClr val="FF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</a:t>
            </a:r>
            <a:r>
              <a:rPr b="0" i="0" lang="en-US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ATAT… - dinucleotide </a:t>
            </a:r>
            <a:endParaRPr/>
          </a:p>
          <a:p>
            <a:pPr indent="-182562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482AC"/>
              </a:buClr>
              <a:buSzPts val="2200"/>
              <a:buFont typeface="Garamond"/>
              <a:buChar char="◦"/>
            </a:pPr>
            <a:r>
              <a:rPr b="0" i="0" lang="en-US" sz="2200" u="none" cap="none" strike="noStrike">
                <a:solidFill>
                  <a:srgbClr val="FF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TAG</a:t>
            </a:r>
            <a:r>
              <a:rPr b="0" i="0" lang="en-US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TAGTAG… - trinucleotide</a:t>
            </a:r>
            <a:endParaRPr/>
          </a:p>
          <a:p>
            <a:pPr indent="-182562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482AC"/>
              </a:buClr>
              <a:buSzPts val="2200"/>
              <a:buFont typeface="Garamond"/>
              <a:buChar char="◦"/>
            </a:pPr>
            <a:r>
              <a:rPr b="0" i="0" lang="en-US" sz="2200" u="none" cap="none" strike="noStrike">
                <a:solidFill>
                  <a:srgbClr val="FF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TAGT</a:t>
            </a:r>
            <a:r>
              <a:rPr b="0" i="0" lang="en-US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TAGTTAGT… - tetranucleotide</a:t>
            </a:r>
            <a:endParaRPr/>
          </a:p>
          <a:p>
            <a:pPr indent="-182562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482AC"/>
              </a:buClr>
              <a:buSzPts val="2200"/>
              <a:buFont typeface="Garamond"/>
              <a:buChar char="◦"/>
            </a:pPr>
            <a:r>
              <a:rPr b="0" i="0" lang="en-US" sz="2200" u="none" cap="none" strike="noStrike">
                <a:solidFill>
                  <a:srgbClr val="FF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TAGGCT</a:t>
            </a:r>
            <a:r>
              <a:rPr b="0" i="0" lang="en-US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AGGCTAGGC… - pentanucleotide</a:t>
            </a:r>
            <a:endParaRPr/>
          </a:p>
          <a:p>
            <a:pPr indent="-182562" lvl="0" marL="182562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482AC"/>
              </a:buClr>
              <a:buSzPts val="2600"/>
              <a:buFont typeface="Garamond"/>
              <a:buChar char="◦"/>
            </a:pPr>
            <a:r>
              <a:rPr b="0" i="0" lang="en-US" sz="26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Different alleles contain different numbers of repeats.</a:t>
            </a:r>
            <a:endParaRPr/>
          </a:p>
          <a:p>
            <a:pPr indent="-182562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482AC"/>
              </a:buClr>
              <a:buSzPts val="2200"/>
              <a:buFont typeface="Garamond"/>
              <a:buChar char="◦"/>
            </a:pPr>
            <a:r>
              <a:rPr b="0" i="0" lang="en-US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TTCTTCTTCTTC - four repeat allele</a:t>
            </a:r>
            <a:endParaRPr/>
          </a:p>
          <a:p>
            <a:pPr indent="-182562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482AC"/>
              </a:buClr>
              <a:buSzPts val="2200"/>
              <a:buFont typeface="Garamond"/>
              <a:buChar char="◦"/>
            </a:pPr>
            <a:r>
              <a:rPr b="0" i="0" lang="en-US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TTCTTCTTCTTCTTC - five repeat allele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8"/>
          <p:cNvSpPr txBox="1"/>
          <p:nvPr>
            <p:ph type="title"/>
          </p:nvPr>
        </p:nvSpPr>
        <p:spPr>
          <a:xfrm>
            <a:off x="731837" y="642937"/>
            <a:ext cx="768032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</a:pPr>
            <a:r>
              <a:rPr b="0" i="0" lang="en-US" sz="4000" u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Short Tandem Repeat Polymorphisms</a:t>
            </a:r>
            <a:endParaRPr/>
          </a:p>
        </p:txBody>
      </p:sp>
      <p:sp>
        <p:nvSpPr>
          <p:cNvPr id="347" name="Google Shape;347;p8"/>
          <p:cNvSpPr txBox="1"/>
          <p:nvPr>
            <p:ph idx="1" type="body"/>
          </p:nvPr>
        </p:nvSpPr>
        <p:spPr>
          <a:xfrm>
            <a:off x="731837" y="2103437"/>
            <a:ext cx="7680325" cy="3932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None/>
            </a:pPr>
            <a:r>
              <a:rPr b="0" i="0" lang="en-US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STR alleles can be analyzed by fragment size (Southern blot).</a:t>
            </a:r>
            <a:endParaRPr/>
          </a:p>
          <a:p>
            <a:pPr indent="-68263" lvl="0" marL="182563" marR="0" rtl="0" algn="l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8" name="Google Shape;348;p8"/>
          <p:cNvSpPr txBox="1"/>
          <p:nvPr/>
        </p:nvSpPr>
        <p:spPr>
          <a:xfrm>
            <a:off x="4773612" y="5291137"/>
            <a:ext cx="2049462" cy="223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8"/>
          <p:cNvSpPr txBox="1"/>
          <p:nvPr/>
        </p:nvSpPr>
        <p:spPr>
          <a:xfrm>
            <a:off x="769937" y="3978275"/>
            <a:ext cx="4725987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8"/>
          <p:cNvSpPr txBox="1"/>
          <p:nvPr/>
        </p:nvSpPr>
        <p:spPr>
          <a:xfrm>
            <a:off x="966787" y="4062412"/>
            <a:ext cx="6022975" cy="223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8"/>
          <p:cNvSpPr txBox="1"/>
          <p:nvPr/>
        </p:nvSpPr>
        <p:spPr>
          <a:xfrm>
            <a:off x="966787" y="4070350"/>
            <a:ext cx="10461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GTTCTAGC</a:t>
            </a:r>
            <a:endParaRPr/>
          </a:p>
        </p:txBody>
      </p:sp>
      <p:sp>
        <p:nvSpPr>
          <p:cNvPr id="352" name="Google Shape;352;p8"/>
          <p:cNvSpPr txBox="1"/>
          <p:nvPr/>
        </p:nvSpPr>
        <p:spPr>
          <a:xfrm>
            <a:off x="1998662" y="4070350"/>
            <a:ext cx="5715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C99"/>
              </a:buClr>
              <a:buSzPts val="1500"/>
              <a:buFont typeface="Arial"/>
              <a:buNone/>
            </a:pPr>
            <a:r>
              <a:rPr b="0" i="0" lang="en-US" sz="1500" u="none">
                <a:solidFill>
                  <a:srgbClr val="00CC99"/>
                </a:solidFill>
                <a:latin typeface="Arial"/>
                <a:ea typeface="Arial"/>
                <a:cs typeface="Arial"/>
                <a:sym typeface="Arial"/>
              </a:rPr>
              <a:t>GGCC</a:t>
            </a:r>
            <a:endParaRPr/>
          </a:p>
        </p:txBody>
      </p:sp>
      <p:sp>
        <p:nvSpPr>
          <p:cNvPr id="353" name="Google Shape;353;p8"/>
          <p:cNvSpPr txBox="1"/>
          <p:nvPr/>
        </p:nvSpPr>
        <p:spPr>
          <a:xfrm>
            <a:off x="2557462" y="4070350"/>
            <a:ext cx="696912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GTGGC</a:t>
            </a:r>
            <a:endParaRPr/>
          </a:p>
        </p:txBody>
      </p:sp>
      <p:sp>
        <p:nvSpPr>
          <p:cNvPr id="354" name="Google Shape;354;p8"/>
          <p:cNvSpPr txBox="1"/>
          <p:nvPr/>
        </p:nvSpPr>
        <p:spPr>
          <a:xfrm>
            <a:off x="3240087" y="4070350"/>
            <a:ext cx="211455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500"/>
              <a:buFont typeface="Arial"/>
              <a:buNone/>
            </a:pPr>
            <a:r>
              <a:rPr b="0" i="0" lang="en-US" sz="1500" u="non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AGCTAGCTAGCTAGCT</a:t>
            </a:r>
            <a:endParaRPr/>
          </a:p>
        </p:txBody>
      </p:sp>
      <p:sp>
        <p:nvSpPr>
          <p:cNvPr id="355" name="Google Shape;355;p8"/>
          <p:cNvSpPr txBox="1"/>
          <p:nvPr/>
        </p:nvSpPr>
        <p:spPr>
          <a:xfrm>
            <a:off x="5345112" y="4070350"/>
            <a:ext cx="549275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GCTG</a:t>
            </a:r>
            <a:endParaRPr/>
          </a:p>
        </p:txBody>
      </p:sp>
      <p:sp>
        <p:nvSpPr>
          <p:cNvPr id="356" name="Google Shape;356;p8"/>
          <p:cNvSpPr txBox="1"/>
          <p:nvPr/>
        </p:nvSpPr>
        <p:spPr>
          <a:xfrm>
            <a:off x="5883275" y="4070350"/>
            <a:ext cx="5715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C99"/>
              </a:buClr>
              <a:buSzPts val="1500"/>
              <a:buFont typeface="Arial"/>
              <a:buNone/>
            </a:pPr>
            <a:r>
              <a:rPr b="0" i="0" lang="en-US" sz="1500" u="none">
                <a:solidFill>
                  <a:srgbClr val="00CC99"/>
                </a:solidFill>
                <a:latin typeface="Arial"/>
                <a:ea typeface="Arial"/>
                <a:cs typeface="Arial"/>
                <a:sym typeface="Arial"/>
              </a:rPr>
              <a:t>GGCC</a:t>
            </a:r>
            <a:endParaRPr/>
          </a:p>
        </p:txBody>
      </p:sp>
      <p:sp>
        <p:nvSpPr>
          <p:cNvPr id="357" name="Google Shape;357;p8"/>
          <p:cNvSpPr txBox="1"/>
          <p:nvPr/>
        </p:nvSpPr>
        <p:spPr>
          <a:xfrm>
            <a:off x="6440487" y="4070350"/>
            <a:ext cx="558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GTGG</a:t>
            </a:r>
            <a:endParaRPr/>
          </a:p>
        </p:txBody>
      </p:sp>
      <p:sp>
        <p:nvSpPr>
          <p:cNvPr id="358" name="Google Shape;358;p8"/>
          <p:cNvSpPr txBox="1"/>
          <p:nvPr/>
        </p:nvSpPr>
        <p:spPr>
          <a:xfrm>
            <a:off x="900112" y="4259262"/>
            <a:ext cx="6113462" cy="223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8"/>
          <p:cNvSpPr txBox="1"/>
          <p:nvPr/>
        </p:nvSpPr>
        <p:spPr>
          <a:xfrm>
            <a:off x="900112" y="4267200"/>
            <a:ext cx="1068387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CAAGATCG</a:t>
            </a:r>
            <a:endParaRPr/>
          </a:p>
        </p:txBody>
      </p:sp>
      <p:sp>
        <p:nvSpPr>
          <p:cNvPr id="360" name="Google Shape;360;p8"/>
          <p:cNvSpPr txBox="1"/>
          <p:nvPr/>
        </p:nvSpPr>
        <p:spPr>
          <a:xfrm>
            <a:off x="1974850" y="4267200"/>
            <a:ext cx="5715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C99"/>
              </a:buClr>
              <a:buSzPts val="1500"/>
              <a:buFont typeface="Arial"/>
              <a:buNone/>
            </a:pPr>
            <a:r>
              <a:rPr b="0" i="0" lang="en-US" sz="1500" u="none">
                <a:solidFill>
                  <a:srgbClr val="00CC99"/>
                </a:solidFill>
                <a:latin typeface="Arial"/>
                <a:ea typeface="Arial"/>
                <a:cs typeface="Arial"/>
                <a:sym typeface="Arial"/>
              </a:rPr>
              <a:t>CCGG</a:t>
            </a:r>
            <a:endParaRPr/>
          </a:p>
        </p:txBody>
      </p:sp>
      <p:sp>
        <p:nvSpPr>
          <p:cNvPr id="361" name="Google Shape;361;p8"/>
          <p:cNvSpPr txBox="1"/>
          <p:nvPr/>
        </p:nvSpPr>
        <p:spPr>
          <a:xfrm>
            <a:off x="2532062" y="4267200"/>
            <a:ext cx="688975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CACCG</a:t>
            </a:r>
            <a:endParaRPr/>
          </a:p>
        </p:txBody>
      </p:sp>
      <p:sp>
        <p:nvSpPr>
          <p:cNvPr id="362" name="Google Shape;362;p8"/>
          <p:cNvSpPr txBox="1"/>
          <p:nvPr/>
        </p:nvSpPr>
        <p:spPr>
          <a:xfrm>
            <a:off x="3213100" y="4267200"/>
            <a:ext cx="2166937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500"/>
              <a:buFont typeface="Arial"/>
              <a:buNone/>
            </a:pPr>
            <a:r>
              <a:rPr b="0" i="0" lang="en-US" sz="1500" u="non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TCGATCGATCGATCGA</a:t>
            </a:r>
            <a:endParaRPr/>
          </a:p>
        </p:txBody>
      </p:sp>
      <p:sp>
        <p:nvSpPr>
          <p:cNvPr id="363" name="Google Shape;363;p8"/>
          <p:cNvSpPr txBox="1"/>
          <p:nvPr/>
        </p:nvSpPr>
        <p:spPr>
          <a:xfrm>
            <a:off x="5372100" y="4267200"/>
            <a:ext cx="5508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CGAC</a:t>
            </a:r>
            <a:endParaRPr/>
          </a:p>
        </p:txBody>
      </p:sp>
      <p:sp>
        <p:nvSpPr>
          <p:cNvPr id="364" name="Google Shape;364;p8"/>
          <p:cNvSpPr txBox="1"/>
          <p:nvPr/>
        </p:nvSpPr>
        <p:spPr>
          <a:xfrm>
            <a:off x="5918200" y="4267200"/>
            <a:ext cx="5715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C99"/>
              </a:buClr>
              <a:buSzPts val="1500"/>
              <a:buFont typeface="Arial"/>
              <a:buNone/>
            </a:pPr>
            <a:r>
              <a:rPr b="0" i="0" lang="en-US" sz="1500" u="none">
                <a:solidFill>
                  <a:srgbClr val="00CC99"/>
                </a:solidFill>
                <a:latin typeface="Arial"/>
                <a:ea typeface="Arial"/>
                <a:cs typeface="Arial"/>
                <a:sym typeface="Arial"/>
              </a:rPr>
              <a:t>CCGG</a:t>
            </a:r>
            <a:endParaRPr/>
          </a:p>
        </p:txBody>
      </p:sp>
      <p:sp>
        <p:nvSpPr>
          <p:cNvPr id="365" name="Google Shape;365;p8"/>
          <p:cNvSpPr txBox="1"/>
          <p:nvPr/>
        </p:nvSpPr>
        <p:spPr>
          <a:xfrm>
            <a:off x="6477000" y="4267200"/>
            <a:ext cx="541337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CACC</a:t>
            </a:r>
            <a:endParaRPr/>
          </a:p>
        </p:txBody>
      </p:sp>
      <p:sp>
        <p:nvSpPr>
          <p:cNvPr id="366" name="Google Shape;366;p8"/>
          <p:cNvSpPr txBox="1"/>
          <p:nvPr/>
        </p:nvSpPr>
        <p:spPr>
          <a:xfrm>
            <a:off x="3746500" y="3930650"/>
            <a:ext cx="568325" cy="592137"/>
          </a:xfrm>
          <a:prstGeom prst="rect">
            <a:avLst/>
          </a:prstGeom>
          <a:noFill/>
          <a:ln cap="flat" cmpd="sng" w="333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8"/>
          <p:cNvSpPr txBox="1"/>
          <p:nvPr/>
        </p:nvSpPr>
        <p:spPr>
          <a:xfrm>
            <a:off x="1557337" y="3078162"/>
            <a:ext cx="1366837" cy="223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8"/>
          <p:cNvSpPr txBox="1"/>
          <p:nvPr/>
        </p:nvSpPr>
        <p:spPr>
          <a:xfrm>
            <a:off x="1557337" y="3084512"/>
            <a:ext cx="131445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 repeat unit</a:t>
            </a:r>
            <a:endParaRPr/>
          </a:p>
        </p:txBody>
      </p:sp>
      <p:grpSp>
        <p:nvGrpSpPr>
          <p:cNvPr id="369" name="Google Shape;369;p8"/>
          <p:cNvGrpSpPr/>
          <p:nvPr/>
        </p:nvGrpSpPr>
        <p:grpSpPr>
          <a:xfrm>
            <a:off x="3190875" y="3462337"/>
            <a:ext cx="490537" cy="338137"/>
            <a:chOff x="2439" y="2116"/>
            <a:chExt cx="309" cy="213"/>
          </a:xfrm>
        </p:grpSpPr>
        <p:sp>
          <p:nvSpPr>
            <p:cNvPr id="370" name="Google Shape;370;p8"/>
            <p:cNvSpPr/>
            <p:nvPr/>
          </p:nvSpPr>
          <p:spPr>
            <a:xfrm>
              <a:off x="2439" y="2116"/>
              <a:ext cx="249" cy="176"/>
            </a:xfrm>
            <a:custGeom>
              <a:rect b="b" l="l" r="r" t="t"/>
              <a:pathLst>
                <a:path extrusionOk="0" h="353" w="498">
                  <a:moveTo>
                    <a:pt x="17" y="0"/>
                  </a:moveTo>
                  <a:lnTo>
                    <a:pt x="0" y="25"/>
                  </a:lnTo>
                  <a:lnTo>
                    <a:pt x="480" y="353"/>
                  </a:lnTo>
                  <a:lnTo>
                    <a:pt x="498" y="32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2660" y="2251"/>
              <a:ext cx="88" cy="78"/>
            </a:xfrm>
            <a:custGeom>
              <a:rect b="b" l="l" r="r" t="t"/>
              <a:pathLst>
                <a:path extrusionOk="0" h="155" w="176">
                  <a:moveTo>
                    <a:pt x="0" y="133"/>
                  </a:moveTo>
                  <a:lnTo>
                    <a:pt x="176" y="155"/>
                  </a:lnTo>
                  <a:lnTo>
                    <a:pt x="89" y="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2" name="Google Shape;372;p8"/>
          <p:cNvSpPr/>
          <p:nvPr/>
        </p:nvSpPr>
        <p:spPr>
          <a:xfrm>
            <a:off x="3271837" y="4519612"/>
            <a:ext cx="2068512" cy="227012"/>
          </a:xfrm>
          <a:custGeom>
            <a:rect b="b" l="l" r="r" t="t"/>
            <a:pathLst>
              <a:path extrusionOk="0" h="286" w="2605">
                <a:moveTo>
                  <a:pt x="2605" y="37"/>
                </a:moveTo>
                <a:lnTo>
                  <a:pt x="2564" y="35"/>
                </a:lnTo>
                <a:lnTo>
                  <a:pt x="2562" y="47"/>
                </a:lnTo>
                <a:lnTo>
                  <a:pt x="2583" y="47"/>
                </a:lnTo>
                <a:lnTo>
                  <a:pt x="2564" y="40"/>
                </a:lnTo>
                <a:lnTo>
                  <a:pt x="2561" y="52"/>
                </a:lnTo>
                <a:lnTo>
                  <a:pt x="2555" y="64"/>
                </a:lnTo>
                <a:lnTo>
                  <a:pt x="2549" y="75"/>
                </a:lnTo>
                <a:lnTo>
                  <a:pt x="2568" y="83"/>
                </a:lnTo>
                <a:lnTo>
                  <a:pt x="2552" y="68"/>
                </a:lnTo>
                <a:lnTo>
                  <a:pt x="2543" y="80"/>
                </a:lnTo>
                <a:lnTo>
                  <a:pt x="2531" y="90"/>
                </a:lnTo>
                <a:lnTo>
                  <a:pt x="2505" y="107"/>
                </a:lnTo>
                <a:lnTo>
                  <a:pt x="2521" y="121"/>
                </a:lnTo>
                <a:lnTo>
                  <a:pt x="2512" y="102"/>
                </a:lnTo>
                <a:lnTo>
                  <a:pt x="2481" y="118"/>
                </a:lnTo>
                <a:lnTo>
                  <a:pt x="2445" y="128"/>
                </a:lnTo>
                <a:lnTo>
                  <a:pt x="2452" y="147"/>
                </a:lnTo>
                <a:lnTo>
                  <a:pt x="2452" y="126"/>
                </a:lnTo>
                <a:lnTo>
                  <a:pt x="2412" y="133"/>
                </a:lnTo>
                <a:lnTo>
                  <a:pt x="2369" y="135"/>
                </a:lnTo>
                <a:lnTo>
                  <a:pt x="1515" y="124"/>
                </a:lnTo>
                <a:lnTo>
                  <a:pt x="1472" y="126"/>
                </a:lnTo>
                <a:lnTo>
                  <a:pt x="1432" y="133"/>
                </a:lnTo>
                <a:lnTo>
                  <a:pt x="1424" y="135"/>
                </a:lnTo>
                <a:lnTo>
                  <a:pt x="1387" y="145"/>
                </a:lnTo>
                <a:lnTo>
                  <a:pt x="1356" y="161"/>
                </a:lnTo>
                <a:lnTo>
                  <a:pt x="1349" y="164"/>
                </a:lnTo>
                <a:lnTo>
                  <a:pt x="1324" y="183"/>
                </a:lnTo>
                <a:lnTo>
                  <a:pt x="1312" y="192"/>
                </a:lnTo>
                <a:lnTo>
                  <a:pt x="1303" y="204"/>
                </a:lnTo>
                <a:lnTo>
                  <a:pt x="1298" y="211"/>
                </a:lnTo>
                <a:lnTo>
                  <a:pt x="1291" y="221"/>
                </a:lnTo>
                <a:lnTo>
                  <a:pt x="1286" y="233"/>
                </a:lnTo>
                <a:lnTo>
                  <a:pt x="1282" y="245"/>
                </a:lnTo>
                <a:lnTo>
                  <a:pt x="1281" y="254"/>
                </a:lnTo>
                <a:lnTo>
                  <a:pt x="1279" y="266"/>
                </a:lnTo>
                <a:lnTo>
                  <a:pt x="1299" y="266"/>
                </a:lnTo>
                <a:lnTo>
                  <a:pt x="1320" y="266"/>
                </a:lnTo>
                <a:lnTo>
                  <a:pt x="1318" y="257"/>
                </a:lnTo>
                <a:lnTo>
                  <a:pt x="1313" y="252"/>
                </a:lnTo>
                <a:lnTo>
                  <a:pt x="1308" y="247"/>
                </a:lnTo>
                <a:lnTo>
                  <a:pt x="1299" y="245"/>
                </a:lnTo>
                <a:lnTo>
                  <a:pt x="1291" y="247"/>
                </a:lnTo>
                <a:lnTo>
                  <a:pt x="1286" y="252"/>
                </a:lnTo>
                <a:lnTo>
                  <a:pt x="1281" y="257"/>
                </a:lnTo>
                <a:lnTo>
                  <a:pt x="1320" y="267"/>
                </a:lnTo>
                <a:lnTo>
                  <a:pt x="1320" y="254"/>
                </a:lnTo>
                <a:lnTo>
                  <a:pt x="1318" y="245"/>
                </a:lnTo>
                <a:lnTo>
                  <a:pt x="1315" y="233"/>
                </a:lnTo>
                <a:lnTo>
                  <a:pt x="1310" y="221"/>
                </a:lnTo>
                <a:lnTo>
                  <a:pt x="1303" y="209"/>
                </a:lnTo>
                <a:lnTo>
                  <a:pt x="1298" y="202"/>
                </a:lnTo>
                <a:lnTo>
                  <a:pt x="1289" y="192"/>
                </a:lnTo>
                <a:lnTo>
                  <a:pt x="1279" y="181"/>
                </a:lnTo>
                <a:lnTo>
                  <a:pt x="1253" y="162"/>
                </a:lnTo>
                <a:lnTo>
                  <a:pt x="1246" y="157"/>
                </a:lnTo>
                <a:lnTo>
                  <a:pt x="1215" y="142"/>
                </a:lnTo>
                <a:lnTo>
                  <a:pt x="1179" y="130"/>
                </a:lnTo>
                <a:lnTo>
                  <a:pt x="1170" y="128"/>
                </a:lnTo>
                <a:lnTo>
                  <a:pt x="1131" y="121"/>
                </a:lnTo>
                <a:lnTo>
                  <a:pt x="1088" y="118"/>
                </a:lnTo>
                <a:lnTo>
                  <a:pt x="233" y="107"/>
                </a:lnTo>
                <a:lnTo>
                  <a:pt x="190" y="104"/>
                </a:lnTo>
                <a:lnTo>
                  <a:pt x="150" y="97"/>
                </a:lnTo>
                <a:lnTo>
                  <a:pt x="150" y="118"/>
                </a:lnTo>
                <a:lnTo>
                  <a:pt x="159" y="99"/>
                </a:lnTo>
                <a:lnTo>
                  <a:pt x="123" y="87"/>
                </a:lnTo>
                <a:lnTo>
                  <a:pt x="92" y="71"/>
                </a:lnTo>
                <a:lnTo>
                  <a:pt x="83" y="90"/>
                </a:lnTo>
                <a:lnTo>
                  <a:pt x="99" y="75"/>
                </a:lnTo>
                <a:lnTo>
                  <a:pt x="73" y="56"/>
                </a:lnTo>
                <a:lnTo>
                  <a:pt x="61" y="45"/>
                </a:lnTo>
                <a:lnTo>
                  <a:pt x="52" y="35"/>
                </a:lnTo>
                <a:lnTo>
                  <a:pt x="38" y="49"/>
                </a:lnTo>
                <a:lnTo>
                  <a:pt x="57" y="42"/>
                </a:lnTo>
                <a:lnTo>
                  <a:pt x="50" y="30"/>
                </a:lnTo>
                <a:lnTo>
                  <a:pt x="45" y="18"/>
                </a:lnTo>
                <a:lnTo>
                  <a:pt x="42" y="6"/>
                </a:lnTo>
                <a:lnTo>
                  <a:pt x="23" y="12"/>
                </a:lnTo>
                <a:lnTo>
                  <a:pt x="43" y="12"/>
                </a:lnTo>
                <a:lnTo>
                  <a:pt x="42" y="0"/>
                </a:lnTo>
                <a:lnTo>
                  <a:pt x="0" y="0"/>
                </a:lnTo>
                <a:lnTo>
                  <a:pt x="2" y="12"/>
                </a:lnTo>
                <a:lnTo>
                  <a:pt x="4" y="21"/>
                </a:lnTo>
                <a:lnTo>
                  <a:pt x="7" y="33"/>
                </a:lnTo>
                <a:lnTo>
                  <a:pt x="12" y="45"/>
                </a:lnTo>
                <a:lnTo>
                  <a:pt x="19" y="57"/>
                </a:lnTo>
                <a:lnTo>
                  <a:pt x="23" y="64"/>
                </a:lnTo>
                <a:lnTo>
                  <a:pt x="31" y="75"/>
                </a:lnTo>
                <a:lnTo>
                  <a:pt x="43" y="85"/>
                </a:lnTo>
                <a:lnTo>
                  <a:pt x="69" y="104"/>
                </a:lnTo>
                <a:lnTo>
                  <a:pt x="76" y="109"/>
                </a:lnTo>
                <a:lnTo>
                  <a:pt x="107" y="124"/>
                </a:lnTo>
                <a:lnTo>
                  <a:pt x="143" y="137"/>
                </a:lnTo>
                <a:lnTo>
                  <a:pt x="150" y="138"/>
                </a:lnTo>
                <a:lnTo>
                  <a:pt x="190" y="145"/>
                </a:lnTo>
                <a:lnTo>
                  <a:pt x="233" y="149"/>
                </a:lnTo>
                <a:lnTo>
                  <a:pt x="1088" y="159"/>
                </a:lnTo>
                <a:lnTo>
                  <a:pt x="1131" y="162"/>
                </a:lnTo>
                <a:lnTo>
                  <a:pt x="1170" y="169"/>
                </a:lnTo>
                <a:lnTo>
                  <a:pt x="1170" y="149"/>
                </a:lnTo>
                <a:lnTo>
                  <a:pt x="1163" y="168"/>
                </a:lnTo>
                <a:lnTo>
                  <a:pt x="1200" y="180"/>
                </a:lnTo>
                <a:lnTo>
                  <a:pt x="1231" y="195"/>
                </a:lnTo>
                <a:lnTo>
                  <a:pt x="1237" y="176"/>
                </a:lnTo>
                <a:lnTo>
                  <a:pt x="1224" y="192"/>
                </a:lnTo>
                <a:lnTo>
                  <a:pt x="1249" y="211"/>
                </a:lnTo>
                <a:lnTo>
                  <a:pt x="1260" y="221"/>
                </a:lnTo>
                <a:lnTo>
                  <a:pt x="1268" y="231"/>
                </a:lnTo>
                <a:lnTo>
                  <a:pt x="1284" y="218"/>
                </a:lnTo>
                <a:lnTo>
                  <a:pt x="1265" y="224"/>
                </a:lnTo>
                <a:lnTo>
                  <a:pt x="1272" y="236"/>
                </a:lnTo>
                <a:lnTo>
                  <a:pt x="1277" y="249"/>
                </a:lnTo>
                <a:lnTo>
                  <a:pt x="1281" y="261"/>
                </a:lnTo>
                <a:lnTo>
                  <a:pt x="1299" y="254"/>
                </a:lnTo>
                <a:lnTo>
                  <a:pt x="1279" y="254"/>
                </a:lnTo>
                <a:lnTo>
                  <a:pt x="1279" y="266"/>
                </a:lnTo>
                <a:lnTo>
                  <a:pt x="1281" y="274"/>
                </a:lnTo>
                <a:lnTo>
                  <a:pt x="1286" y="280"/>
                </a:lnTo>
                <a:lnTo>
                  <a:pt x="1291" y="285"/>
                </a:lnTo>
                <a:lnTo>
                  <a:pt x="1299" y="286"/>
                </a:lnTo>
                <a:lnTo>
                  <a:pt x="1308" y="285"/>
                </a:lnTo>
                <a:lnTo>
                  <a:pt x="1313" y="280"/>
                </a:lnTo>
                <a:lnTo>
                  <a:pt x="1318" y="274"/>
                </a:lnTo>
                <a:lnTo>
                  <a:pt x="1320" y="266"/>
                </a:lnTo>
                <a:lnTo>
                  <a:pt x="1320" y="267"/>
                </a:lnTo>
                <a:lnTo>
                  <a:pt x="1322" y="254"/>
                </a:lnTo>
                <a:lnTo>
                  <a:pt x="1301" y="254"/>
                </a:lnTo>
                <a:lnTo>
                  <a:pt x="1320" y="261"/>
                </a:lnTo>
                <a:lnTo>
                  <a:pt x="1324" y="249"/>
                </a:lnTo>
                <a:lnTo>
                  <a:pt x="1329" y="236"/>
                </a:lnTo>
                <a:lnTo>
                  <a:pt x="1336" y="226"/>
                </a:lnTo>
                <a:lnTo>
                  <a:pt x="1317" y="218"/>
                </a:lnTo>
                <a:lnTo>
                  <a:pt x="1332" y="233"/>
                </a:lnTo>
                <a:lnTo>
                  <a:pt x="1341" y="221"/>
                </a:lnTo>
                <a:lnTo>
                  <a:pt x="1353" y="212"/>
                </a:lnTo>
                <a:lnTo>
                  <a:pt x="1379" y="193"/>
                </a:lnTo>
                <a:lnTo>
                  <a:pt x="1363" y="180"/>
                </a:lnTo>
                <a:lnTo>
                  <a:pt x="1372" y="199"/>
                </a:lnTo>
                <a:lnTo>
                  <a:pt x="1403" y="183"/>
                </a:lnTo>
                <a:lnTo>
                  <a:pt x="1439" y="173"/>
                </a:lnTo>
                <a:lnTo>
                  <a:pt x="1432" y="154"/>
                </a:lnTo>
                <a:lnTo>
                  <a:pt x="1432" y="174"/>
                </a:lnTo>
                <a:lnTo>
                  <a:pt x="1472" y="168"/>
                </a:lnTo>
                <a:lnTo>
                  <a:pt x="1515" y="166"/>
                </a:lnTo>
                <a:lnTo>
                  <a:pt x="2369" y="176"/>
                </a:lnTo>
                <a:lnTo>
                  <a:pt x="2412" y="174"/>
                </a:lnTo>
                <a:lnTo>
                  <a:pt x="2452" y="168"/>
                </a:lnTo>
                <a:lnTo>
                  <a:pt x="2461" y="166"/>
                </a:lnTo>
                <a:lnTo>
                  <a:pt x="2497" y="155"/>
                </a:lnTo>
                <a:lnTo>
                  <a:pt x="2528" y="140"/>
                </a:lnTo>
                <a:lnTo>
                  <a:pt x="2535" y="137"/>
                </a:lnTo>
                <a:lnTo>
                  <a:pt x="2561" y="119"/>
                </a:lnTo>
                <a:lnTo>
                  <a:pt x="2573" y="109"/>
                </a:lnTo>
                <a:lnTo>
                  <a:pt x="2581" y="97"/>
                </a:lnTo>
                <a:lnTo>
                  <a:pt x="2586" y="90"/>
                </a:lnTo>
                <a:lnTo>
                  <a:pt x="2593" y="80"/>
                </a:lnTo>
                <a:lnTo>
                  <a:pt x="2599" y="68"/>
                </a:lnTo>
                <a:lnTo>
                  <a:pt x="2602" y="56"/>
                </a:lnTo>
                <a:lnTo>
                  <a:pt x="2604" y="47"/>
                </a:lnTo>
                <a:lnTo>
                  <a:pt x="2605" y="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8"/>
          <p:cNvSpPr txBox="1"/>
          <p:nvPr/>
        </p:nvSpPr>
        <p:spPr>
          <a:xfrm>
            <a:off x="3681412" y="4784725"/>
            <a:ext cx="1274762" cy="223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8"/>
          <p:cNvSpPr txBox="1"/>
          <p:nvPr/>
        </p:nvSpPr>
        <p:spPr>
          <a:xfrm>
            <a:off x="3681412" y="4792662"/>
            <a:ext cx="1230312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tandem repeat</a:t>
            </a:r>
            <a:endParaRPr/>
          </a:p>
        </p:txBody>
      </p:sp>
      <p:grpSp>
        <p:nvGrpSpPr>
          <p:cNvPr id="375" name="Google Shape;375;p8"/>
          <p:cNvGrpSpPr/>
          <p:nvPr/>
        </p:nvGrpSpPr>
        <p:grpSpPr>
          <a:xfrm>
            <a:off x="1143000" y="5562600"/>
            <a:ext cx="5589587" cy="433387"/>
            <a:chOff x="816" y="3717"/>
            <a:chExt cx="3521" cy="273"/>
          </a:xfrm>
        </p:grpSpPr>
        <p:sp>
          <p:nvSpPr>
            <p:cNvPr id="376" name="Google Shape;376;p8"/>
            <p:cNvSpPr txBox="1"/>
            <p:nvPr/>
          </p:nvSpPr>
          <p:spPr>
            <a:xfrm>
              <a:off x="857" y="3717"/>
              <a:ext cx="3463" cy="1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8"/>
            <p:cNvSpPr txBox="1"/>
            <p:nvPr/>
          </p:nvSpPr>
          <p:spPr>
            <a:xfrm>
              <a:off x="857" y="3722"/>
              <a:ext cx="659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n-US" sz="15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GTTCTAGC</a:t>
              </a:r>
              <a:endParaRPr/>
            </a:p>
          </p:txBody>
        </p:sp>
        <p:sp>
          <p:nvSpPr>
            <p:cNvPr id="378" name="Google Shape;378;p8"/>
            <p:cNvSpPr txBox="1"/>
            <p:nvPr/>
          </p:nvSpPr>
          <p:spPr>
            <a:xfrm>
              <a:off x="1507" y="3722"/>
              <a:ext cx="36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CC99"/>
                </a:buClr>
                <a:buSzPts val="1500"/>
                <a:buFont typeface="Arial"/>
                <a:buNone/>
              </a:pPr>
              <a:r>
                <a:rPr b="0" i="0" lang="en-US" sz="1500" u="none">
                  <a:solidFill>
                    <a:srgbClr val="00CC99"/>
                  </a:solidFill>
                  <a:latin typeface="Arial"/>
                  <a:ea typeface="Arial"/>
                  <a:cs typeface="Arial"/>
                  <a:sym typeface="Arial"/>
                </a:rPr>
                <a:t>GGCC</a:t>
              </a:r>
              <a:endParaRPr/>
            </a:p>
          </p:txBody>
        </p:sp>
        <p:sp>
          <p:nvSpPr>
            <p:cNvPr id="379" name="Google Shape;379;p8"/>
            <p:cNvSpPr txBox="1"/>
            <p:nvPr/>
          </p:nvSpPr>
          <p:spPr>
            <a:xfrm>
              <a:off x="1859" y="3722"/>
              <a:ext cx="439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n-US" sz="15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GTGGC</a:t>
              </a:r>
              <a:endParaRPr/>
            </a:p>
          </p:txBody>
        </p:sp>
        <p:sp>
          <p:nvSpPr>
            <p:cNvPr id="380" name="Google Shape;380;p8"/>
            <p:cNvSpPr txBox="1"/>
            <p:nvPr/>
          </p:nvSpPr>
          <p:spPr>
            <a:xfrm>
              <a:off x="2289" y="3722"/>
              <a:ext cx="999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rPr b="0" i="0" lang="en-US" sz="1500" u="none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AGCTAGCTAGCT</a:t>
              </a:r>
              <a:endParaRPr/>
            </a:p>
          </p:txBody>
        </p:sp>
        <p:sp>
          <p:nvSpPr>
            <p:cNvPr id="381" name="Google Shape;381;p8"/>
            <p:cNvSpPr txBox="1"/>
            <p:nvPr/>
          </p:nvSpPr>
          <p:spPr>
            <a:xfrm>
              <a:off x="3284" y="3722"/>
              <a:ext cx="346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n-US" sz="15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GCTG</a:t>
              </a:r>
              <a:endParaRPr/>
            </a:p>
          </p:txBody>
        </p:sp>
        <p:sp>
          <p:nvSpPr>
            <p:cNvPr id="382" name="Google Shape;382;p8"/>
            <p:cNvSpPr txBox="1"/>
            <p:nvPr/>
          </p:nvSpPr>
          <p:spPr>
            <a:xfrm>
              <a:off x="3622" y="3722"/>
              <a:ext cx="36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CC99"/>
                </a:buClr>
                <a:buSzPts val="1500"/>
                <a:buFont typeface="Arial"/>
                <a:buNone/>
              </a:pPr>
              <a:r>
                <a:rPr b="0" i="0" lang="en-US" sz="1500" u="none">
                  <a:solidFill>
                    <a:srgbClr val="00CC99"/>
                  </a:solidFill>
                  <a:latin typeface="Arial"/>
                  <a:ea typeface="Arial"/>
                  <a:cs typeface="Arial"/>
                  <a:sym typeface="Arial"/>
                </a:rPr>
                <a:t>GGCC</a:t>
              </a:r>
              <a:endParaRPr/>
            </a:p>
          </p:txBody>
        </p:sp>
        <p:sp>
          <p:nvSpPr>
            <p:cNvPr id="383" name="Google Shape;383;p8"/>
            <p:cNvSpPr txBox="1"/>
            <p:nvPr/>
          </p:nvSpPr>
          <p:spPr>
            <a:xfrm>
              <a:off x="3974" y="3722"/>
              <a:ext cx="352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n-US" sz="15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GTGG</a:t>
              </a:r>
              <a:endParaRPr/>
            </a:p>
          </p:txBody>
        </p:sp>
        <p:sp>
          <p:nvSpPr>
            <p:cNvPr id="384" name="Google Shape;384;p8"/>
            <p:cNvSpPr txBox="1"/>
            <p:nvPr/>
          </p:nvSpPr>
          <p:spPr>
            <a:xfrm>
              <a:off x="816" y="3841"/>
              <a:ext cx="3519" cy="1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8"/>
            <p:cNvSpPr txBox="1"/>
            <p:nvPr/>
          </p:nvSpPr>
          <p:spPr>
            <a:xfrm>
              <a:off x="816" y="3846"/>
              <a:ext cx="673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n-US" sz="15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CAAGATCG</a:t>
              </a:r>
              <a:endParaRPr/>
            </a:p>
          </p:txBody>
        </p:sp>
        <p:sp>
          <p:nvSpPr>
            <p:cNvPr id="386" name="Google Shape;386;p8"/>
            <p:cNvSpPr txBox="1"/>
            <p:nvPr/>
          </p:nvSpPr>
          <p:spPr>
            <a:xfrm>
              <a:off x="1492" y="3846"/>
              <a:ext cx="36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CC99"/>
                </a:buClr>
                <a:buSzPts val="1500"/>
                <a:buFont typeface="Arial"/>
                <a:buNone/>
              </a:pPr>
              <a:r>
                <a:rPr b="0" i="0" lang="en-US" sz="1500" u="none">
                  <a:solidFill>
                    <a:srgbClr val="00CC99"/>
                  </a:solidFill>
                  <a:latin typeface="Arial"/>
                  <a:ea typeface="Arial"/>
                  <a:cs typeface="Arial"/>
                  <a:sym typeface="Arial"/>
                </a:rPr>
                <a:t>CCGG</a:t>
              </a:r>
              <a:endParaRPr/>
            </a:p>
          </p:txBody>
        </p:sp>
        <p:sp>
          <p:nvSpPr>
            <p:cNvPr id="387" name="Google Shape;387;p8"/>
            <p:cNvSpPr txBox="1"/>
            <p:nvPr/>
          </p:nvSpPr>
          <p:spPr>
            <a:xfrm>
              <a:off x="1843" y="3846"/>
              <a:ext cx="434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n-US" sz="15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CACCG</a:t>
              </a:r>
              <a:endParaRPr/>
            </a:p>
          </p:txBody>
        </p:sp>
        <p:sp>
          <p:nvSpPr>
            <p:cNvPr id="388" name="Google Shape;388;p8"/>
            <p:cNvSpPr txBox="1"/>
            <p:nvPr/>
          </p:nvSpPr>
          <p:spPr>
            <a:xfrm>
              <a:off x="2272" y="3846"/>
              <a:ext cx="1032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rPr b="0" i="0" lang="en-US" sz="1500" u="none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 TCGATCGATCGA</a:t>
              </a:r>
              <a:endParaRPr/>
            </a:p>
          </p:txBody>
        </p:sp>
        <p:sp>
          <p:nvSpPr>
            <p:cNvPr id="389" name="Google Shape;389;p8"/>
            <p:cNvSpPr txBox="1"/>
            <p:nvPr/>
          </p:nvSpPr>
          <p:spPr>
            <a:xfrm>
              <a:off x="3300" y="3846"/>
              <a:ext cx="347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n-US" sz="15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CGAC</a:t>
              </a:r>
              <a:endParaRPr/>
            </a:p>
          </p:txBody>
        </p:sp>
        <p:sp>
          <p:nvSpPr>
            <p:cNvPr id="390" name="Google Shape;390;p8"/>
            <p:cNvSpPr txBox="1"/>
            <p:nvPr/>
          </p:nvSpPr>
          <p:spPr>
            <a:xfrm>
              <a:off x="3645" y="3846"/>
              <a:ext cx="36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CC99"/>
                </a:buClr>
                <a:buSzPts val="1500"/>
                <a:buFont typeface="Arial"/>
                <a:buNone/>
              </a:pPr>
              <a:r>
                <a:rPr b="0" i="0" lang="en-US" sz="1500" u="none">
                  <a:solidFill>
                    <a:srgbClr val="00CC99"/>
                  </a:solidFill>
                  <a:latin typeface="Arial"/>
                  <a:ea typeface="Arial"/>
                  <a:cs typeface="Arial"/>
                  <a:sym typeface="Arial"/>
                </a:rPr>
                <a:t>CCGG</a:t>
              </a:r>
              <a:endParaRPr/>
            </a:p>
          </p:txBody>
        </p:sp>
        <p:sp>
          <p:nvSpPr>
            <p:cNvPr id="391" name="Google Shape;391;p8"/>
            <p:cNvSpPr txBox="1"/>
            <p:nvPr/>
          </p:nvSpPr>
          <p:spPr>
            <a:xfrm>
              <a:off x="3996" y="3846"/>
              <a:ext cx="341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n-US" sz="15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CACC</a:t>
              </a:r>
              <a:endParaRPr/>
            </a:p>
          </p:txBody>
        </p:sp>
      </p:grpSp>
      <p:sp>
        <p:nvSpPr>
          <p:cNvPr id="392" name="Google Shape;392;p8"/>
          <p:cNvSpPr txBox="1"/>
          <p:nvPr/>
        </p:nvSpPr>
        <p:spPr>
          <a:xfrm>
            <a:off x="614362" y="3379787"/>
            <a:ext cx="125095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Restriction site</a:t>
            </a:r>
            <a:endParaRPr/>
          </a:p>
        </p:txBody>
      </p:sp>
      <p:cxnSp>
        <p:nvCxnSpPr>
          <p:cNvPr id="393" name="Google Shape;393;p8"/>
          <p:cNvCxnSpPr/>
          <p:nvPr/>
        </p:nvCxnSpPr>
        <p:spPr>
          <a:xfrm>
            <a:off x="1604962" y="3684587"/>
            <a:ext cx="609600" cy="3048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394" name="Google Shape;394;p8"/>
          <p:cNvSpPr txBox="1"/>
          <p:nvPr/>
        </p:nvSpPr>
        <p:spPr>
          <a:xfrm>
            <a:off x="7162800" y="3886200"/>
            <a:ext cx="1371600" cy="1524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5" name="Google Shape;395;p8"/>
          <p:cNvGrpSpPr/>
          <p:nvPr/>
        </p:nvGrpSpPr>
        <p:grpSpPr>
          <a:xfrm>
            <a:off x="7239000" y="4038600"/>
            <a:ext cx="228600" cy="1219200"/>
            <a:chOff x="4704" y="2592"/>
            <a:chExt cx="144" cy="768"/>
          </a:xfrm>
        </p:grpSpPr>
        <p:cxnSp>
          <p:nvCxnSpPr>
            <p:cNvPr id="396" name="Google Shape;396;p8"/>
            <p:cNvCxnSpPr/>
            <p:nvPr/>
          </p:nvCxnSpPr>
          <p:spPr>
            <a:xfrm>
              <a:off x="4704" y="2592"/>
              <a:ext cx="144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97" name="Google Shape;397;p8"/>
            <p:cNvCxnSpPr/>
            <p:nvPr/>
          </p:nvCxnSpPr>
          <p:spPr>
            <a:xfrm>
              <a:off x="4704" y="2688"/>
              <a:ext cx="144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98" name="Google Shape;398;p8"/>
            <p:cNvCxnSpPr/>
            <p:nvPr/>
          </p:nvCxnSpPr>
          <p:spPr>
            <a:xfrm>
              <a:off x="4704" y="2784"/>
              <a:ext cx="144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99" name="Google Shape;399;p8"/>
            <p:cNvCxnSpPr/>
            <p:nvPr/>
          </p:nvCxnSpPr>
          <p:spPr>
            <a:xfrm>
              <a:off x="4704" y="2880"/>
              <a:ext cx="144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00" name="Google Shape;400;p8"/>
            <p:cNvCxnSpPr/>
            <p:nvPr/>
          </p:nvCxnSpPr>
          <p:spPr>
            <a:xfrm>
              <a:off x="4704" y="2976"/>
              <a:ext cx="144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01" name="Google Shape;401;p8"/>
            <p:cNvCxnSpPr/>
            <p:nvPr/>
          </p:nvCxnSpPr>
          <p:spPr>
            <a:xfrm>
              <a:off x="4704" y="3072"/>
              <a:ext cx="144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02" name="Google Shape;402;p8"/>
            <p:cNvCxnSpPr/>
            <p:nvPr/>
          </p:nvCxnSpPr>
          <p:spPr>
            <a:xfrm>
              <a:off x="4704" y="3168"/>
              <a:ext cx="144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03" name="Google Shape;403;p8"/>
            <p:cNvCxnSpPr/>
            <p:nvPr/>
          </p:nvCxnSpPr>
          <p:spPr>
            <a:xfrm>
              <a:off x="4704" y="3264"/>
              <a:ext cx="144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04" name="Google Shape;404;p8"/>
            <p:cNvCxnSpPr/>
            <p:nvPr/>
          </p:nvCxnSpPr>
          <p:spPr>
            <a:xfrm>
              <a:off x="4704" y="3360"/>
              <a:ext cx="144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cxnSp>
        <p:nvCxnSpPr>
          <p:cNvPr id="405" name="Google Shape;405;p8"/>
          <p:cNvCxnSpPr/>
          <p:nvPr/>
        </p:nvCxnSpPr>
        <p:spPr>
          <a:xfrm>
            <a:off x="7848600" y="4648200"/>
            <a:ext cx="2286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06" name="Google Shape;406;p8"/>
          <p:cNvCxnSpPr/>
          <p:nvPr/>
        </p:nvCxnSpPr>
        <p:spPr>
          <a:xfrm>
            <a:off x="7543800" y="4495800"/>
            <a:ext cx="2286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grpSp>
        <p:nvGrpSpPr>
          <p:cNvPr id="407" name="Google Shape;407;p8"/>
          <p:cNvGrpSpPr/>
          <p:nvPr/>
        </p:nvGrpSpPr>
        <p:grpSpPr>
          <a:xfrm>
            <a:off x="8153400" y="4038600"/>
            <a:ext cx="228600" cy="1219200"/>
            <a:chOff x="4704" y="2592"/>
            <a:chExt cx="144" cy="768"/>
          </a:xfrm>
        </p:grpSpPr>
        <p:cxnSp>
          <p:nvCxnSpPr>
            <p:cNvPr id="408" name="Google Shape;408;p8"/>
            <p:cNvCxnSpPr/>
            <p:nvPr/>
          </p:nvCxnSpPr>
          <p:spPr>
            <a:xfrm>
              <a:off x="4704" y="2592"/>
              <a:ext cx="144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09" name="Google Shape;409;p8"/>
            <p:cNvCxnSpPr/>
            <p:nvPr/>
          </p:nvCxnSpPr>
          <p:spPr>
            <a:xfrm>
              <a:off x="4704" y="2688"/>
              <a:ext cx="144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10" name="Google Shape;410;p8"/>
            <p:cNvCxnSpPr/>
            <p:nvPr/>
          </p:nvCxnSpPr>
          <p:spPr>
            <a:xfrm>
              <a:off x="4704" y="2784"/>
              <a:ext cx="144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11" name="Google Shape;411;p8"/>
            <p:cNvCxnSpPr/>
            <p:nvPr/>
          </p:nvCxnSpPr>
          <p:spPr>
            <a:xfrm>
              <a:off x="4704" y="2880"/>
              <a:ext cx="144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12" name="Google Shape;412;p8"/>
            <p:cNvCxnSpPr/>
            <p:nvPr/>
          </p:nvCxnSpPr>
          <p:spPr>
            <a:xfrm>
              <a:off x="4704" y="2976"/>
              <a:ext cx="144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13" name="Google Shape;413;p8"/>
            <p:cNvCxnSpPr/>
            <p:nvPr/>
          </p:nvCxnSpPr>
          <p:spPr>
            <a:xfrm>
              <a:off x="4704" y="3072"/>
              <a:ext cx="144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14" name="Google Shape;414;p8"/>
            <p:cNvCxnSpPr/>
            <p:nvPr/>
          </p:nvCxnSpPr>
          <p:spPr>
            <a:xfrm>
              <a:off x="4704" y="3168"/>
              <a:ext cx="144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15" name="Google Shape;415;p8"/>
            <p:cNvCxnSpPr/>
            <p:nvPr/>
          </p:nvCxnSpPr>
          <p:spPr>
            <a:xfrm>
              <a:off x="4704" y="3264"/>
              <a:ext cx="144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16" name="Google Shape;416;p8"/>
            <p:cNvCxnSpPr/>
            <p:nvPr/>
          </p:nvCxnSpPr>
          <p:spPr>
            <a:xfrm>
              <a:off x="4704" y="3360"/>
              <a:ext cx="144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417" name="Google Shape;417;p8"/>
          <p:cNvSpPr txBox="1"/>
          <p:nvPr/>
        </p:nvSpPr>
        <p:spPr>
          <a:xfrm>
            <a:off x="533400" y="3733800"/>
            <a:ext cx="9334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Allele 1</a:t>
            </a:r>
            <a:endParaRPr/>
          </a:p>
        </p:txBody>
      </p:sp>
      <p:sp>
        <p:nvSpPr>
          <p:cNvPr id="418" name="Google Shape;418;p8"/>
          <p:cNvSpPr txBox="1"/>
          <p:nvPr/>
        </p:nvSpPr>
        <p:spPr>
          <a:xfrm>
            <a:off x="514350" y="5181600"/>
            <a:ext cx="9334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Allele 2</a:t>
            </a:r>
            <a:endParaRPr/>
          </a:p>
        </p:txBody>
      </p:sp>
      <p:sp>
        <p:nvSpPr>
          <p:cNvPr id="419" name="Google Shape;419;p8"/>
          <p:cNvSpPr txBox="1"/>
          <p:nvPr/>
        </p:nvSpPr>
        <p:spPr>
          <a:xfrm>
            <a:off x="7162800" y="3276600"/>
            <a:ext cx="13271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Allele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  1   2   M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9"/>
          <p:cNvSpPr txBox="1"/>
          <p:nvPr>
            <p:ph type="title"/>
          </p:nvPr>
        </p:nvSpPr>
        <p:spPr>
          <a:xfrm>
            <a:off x="731837" y="642937"/>
            <a:ext cx="768032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</a:pPr>
            <a:r>
              <a:rPr b="0" i="0" lang="en-US" sz="4000" u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Short Tandem Repeat Polymorphisms</a:t>
            </a:r>
            <a:endParaRPr/>
          </a:p>
        </p:txBody>
      </p:sp>
      <p:sp>
        <p:nvSpPr>
          <p:cNvPr id="426" name="Google Shape;426;p9"/>
          <p:cNvSpPr txBox="1"/>
          <p:nvPr>
            <p:ph idx="1" type="body"/>
          </p:nvPr>
        </p:nvSpPr>
        <p:spPr>
          <a:xfrm>
            <a:off x="731837" y="2103437"/>
            <a:ext cx="7680325" cy="3932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None/>
            </a:pPr>
            <a:r>
              <a:rPr b="0" i="0" lang="en-US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STR alleles can also be analyzed by amplicon size (PCR).</a:t>
            </a:r>
            <a:endParaRPr/>
          </a:p>
          <a:p>
            <a:pPr indent="-68263" lvl="0" marL="182563" marR="0" rtl="0" algn="l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7" name="Google Shape;42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2857500"/>
            <a:ext cx="6324600" cy="35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9"/>
          <p:cNvSpPr txBox="1"/>
          <p:nvPr/>
        </p:nvSpPr>
        <p:spPr>
          <a:xfrm>
            <a:off x="7315200" y="5348287"/>
            <a:ext cx="1327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(Genotype)</a:t>
            </a:r>
            <a:endParaRPr/>
          </a:p>
        </p:txBody>
      </p:sp>
      <p:cxnSp>
        <p:nvCxnSpPr>
          <p:cNvPr id="429" name="Google Shape;429;p9"/>
          <p:cNvCxnSpPr/>
          <p:nvPr/>
        </p:nvCxnSpPr>
        <p:spPr>
          <a:xfrm flipH="1">
            <a:off x="7391400" y="5638800"/>
            <a:ext cx="304800" cy="2286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avon">
  <a:themeElements>
    <a:clrScheme name="Savon">
      <a:dk1>
        <a:srgbClr val="000000"/>
      </a:dk1>
      <a:lt1>
        <a:srgbClr val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Savon">
  <a:themeElements>
    <a:clrScheme name="Savon">
      <a:dk1>
        <a:srgbClr val="000000"/>
      </a:dk1>
      <a:lt1>
        <a:srgbClr val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Wilkins">
  <a:themeElements>
    <a:clrScheme name="Wilkins 1">
      <a:dk1>
        <a:srgbClr val="000000"/>
      </a:dk1>
      <a:lt1>
        <a:srgbClr val="FFFFFF"/>
      </a:lt1>
      <a:dk2>
        <a:srgbClr val="FFFFFF"/>
      </a:dk2>
      <a:lt2>
        <a:srgbClr val="4A751C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4_Savon">
  <a:themeElements>
    <a:clrScheme name="Savon">
      <a:dk1>
        <a:srgbClr val="000000"/>
      </a:dk1>
      <a:lt1>
        <a:srgbClr val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_Savon">
  <a:themeElements>
    <a:clrScheme name="Savon">
      <a:dk1>
        <a:srgbClr val="000000"/>
      </a:dk1>
      <a:lt1>
        <a:srgbClr val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_Wilkins">
  <a:themeElements>
    <a:clrScheme name="Wilkins 1">
      <a:dk1>
        <a:srgbClr val="000000"/>
      </a:dk1>
      <a:lt1>
        <a:srgbClr val="FFFFFF"/>
      </a:lt1>
      <a:dk2>
        <a:srgbClr val="FFFFFF"/>
      </a:dk2>
      <a:lt2>
        <a:srgbClr val="4A751C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3_Savon">
  <a:themeElements>
    <a:clrScheme name="Savon">
      <a:dk1>
        <a:srgbClr val="000000"/>
      </a:dk1>
      <a:lt1>
        <a:srgbClr val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Copyright Slide">
  <a:themeElements>
    <a:clrScheme name="Copyright Slide 16">
      <a:dk1>
        <a:srgbClr val="000000"/>
      </a:dk1>
      <a:lt1>
        <a:srgbClr val="FFFFFF"/>
      </a:lt1>
      <a:dk2>
        <a:srgbClr val="FFFFFF"/>
      </a:dk2>
      <a:lt2>
        <a:srgbClr val="4A751C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2006-09-20T21:18:13Z</dcterms:created>
  <dc:creator>RUSHISD</dc:creator>
</cp:coreProperties>
</file>