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y="7620000" cx="10160000"/>
  <p:notesSz cx="10160000" cy="7620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2" roundtripDataSignature="AMtx7mjP8X99KMWdrBfH9T2jadYDN+K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CEEB3E-5892-4640-8248-C9A698398921}">
  <a:tblStyle styleId="{9BCEEB3E-5892-4640-8248-C9A698398921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2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3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4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5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6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7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8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0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1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2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3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4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4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5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6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8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9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0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2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2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3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3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4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4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5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6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6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1693650" y="571500"/>
            <a:ext cx="6773650" cy="28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2" name="Google Shape;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8"/>
          <p:cNvSpPr txBox="1"/>
          <p:nvPr>
            <p:ph type="title"/>
          </p:nvPr>
        </p:nvSpPr>
        <p:spPr>
          <a:xfrm>
            <a:off x="508001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6"/>
              <a:buFont typeface="Calibri"/>
              <a:buNone/>
              <a:defRPr sz="355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8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8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8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76" name="Google Shape;7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0"/>
          <p:cNvSpPr txBox="1"/>
          <p:nvPr>
            <p:ph type="title"/>
          </p:nvPr>
        </p:nvSpPr>
        <p:spPr>
          <a:xfrm>
            <a:off x="513476" y="1928524"/>
            <a:ext cx="455244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Calibri"/>
              <a:buNone/>
              <a:defRPr b="0" sz="2667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0"/>
          <p:cNvSpPr/>
          <p:nvPr>
            <p:ph idx="2" type="pic"/>
          </p:nvPr>
        </p:nvSpPr>
        <p:spPr>
          <a:xfrm>
            <a:off x="5588000" y="1016000"/>
            <a:ext cx="3556000" cy="5080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9" name="Google Shape;79;p60"/>
          <p:cNvSpPr txBox="1"/>
          <p:nvPr>
            <p:ph idx="1" type="body"/>
          </p:nvPr>
        </p:nvSpPr>
        <p:spPr>
          <a:xfrm>
            <a:off x="513476" y="3452524"/>
            <a:ext cx="4552449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778"/>
              <a:buNone/>
              <a:defRPr sz="1778"/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1333"/>
              <a:buNone/>
              <a:defRPr sz="1333"/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111"/>
              <a:buNone/>
              <a:defRPr sz="1111"/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60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0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0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84" name="Google Shape;8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1"/>
          <p:cNvSpPr txBox="1"/>
          <p:nvPr>
            <p:ph type="title"/>
          </p:nvPr>
        </p:nvSpPr>
        <p:spPr>
          <a:xfrm>
            <a:off x="508001" y="5258739"/>
            <a:ext cx="8636000" cy="629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2"/>
              <a:buFont typeface="Calibri"/>
              <a:buNone/>
              <a:defRPr b="0" sz="2222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1"/>
          <p:cNvSpPr/>
          <p:nvPr>
            <p:ph idx="2" type="pic"/>
          </p:nvPr>
        </p:nvSpPr>
        <p:spPr>
          <a:xfrm>
            <a:off x="1016001" y="1035680"/>
            <a:ext cx="7620000" cy="3516640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87" name="Google Shape;87;p61"/>
          <p:cNvSpPr txBox="1"/>
          <p:nvPr>
            <p:ph idx="1" type="body"/>
          </p:nvPr>
        </p:nvSpPr>
        <p:spPr>
          <a:xfrm>
            <a:off x="508001" y="5888448"/>
            <a:ext cx="8636000" cy="548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56"/>
              <a:buNone/>
              <a:defRPr sz="1556"/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1333"/>
              <a:buNone/>
              <a:defRPr sz="1333"/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111"/>
              <a:buNone/>
              <a:defRPr sz="1111"/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61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1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1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92" name="Google Shape;9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2"/>
          <p:cNvSpPr txBox="1"/>
          <p:nvPr>
            <p:ph type="title"/>
          </p:nvPr>
        </p:nvSpPr>
        <p:spPr>
          <a:xfrm>
            <a:off x="508004" y="677336"/>
            <a:ext cx="8635999" cy="3471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6"/>
              <a:buFont typeface="Calibri"/>
              <a:buNone/>
              <a:defRPr b="0" sz="3556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2"/>
          <p:cNvSpPr txBox="1"/>
          <p:nvPr>
            <p:ph idx="1" type="body"/>
          </p:nvPr>
        </p:nvSpPr>
        <p:spPr>
          <a:xfrm>
            <a:off x="508003" y="4826000"/>
            <a:ext cx="8635999" cy="1608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22"/>
              <a:buNone/>
              <a:defRPr sz="2222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556"/>
              <a:buNone/>
              <a:defRPr sz="1556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62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2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2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99" name="Google Shape;9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3"/>
          <p:cNvSpPr txBox="1"/>
          <p:nvPr/>
        </p:nvSpPr>
        <p:spPr>
          <a:xfrm>
            <a:off x="468663" y="797905"/>
            <a:ext cx="508132" cy="649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101600" spcFirstLastPara="1" rIns="1016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89"/>
              <a:buFont typeface="Calibri"/>
              <a:buNone/>
            </a:pPr>
            <a:r>
              <a:rPr b="0" lang="en-US" sz="8889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01" name="Google Shape;101;p63"/>
          <p:cNvSpPr txBox="1"/>
          <p:nvPr/>
        </p:nvSpPr>
        <p:spPr>
          <a:xfrm>
            <a:off x="8595334" y="3057412"/>
            <a:ext cx="508132" cy="649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101600" spcFirstLastPara="1" rIns="101600" wrap="square" tIns="50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89"/>
              <a:buFont typeface="Calibri"/>
              <a:buNone/>
            </a:pPr>
            <a:r>
              <a:rPr b="0" lang="en-US" sz="8889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02" name="Google Shape;102;p63"/>
          <p:cNvSpPr txBox="1"/>
          <p:nvPr>
            <p:ph type="title"/>
          </p:nvPr>
        </p:nvSpPr>
        <p:spPr>
          <a:xfrm>
            <a:off x="976795" y="677336"/>
            <a:ext cx="7879219" cy="304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6"/>
              <a:buFont typeface="Calibri"/>
              <a:buNone/>
              <a:defRPr b="0" sz="3556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3"/>
          <p:cNvSpPr txBox="1"/>
          <p:nvPr>
            <p:ph idx="1" type="body"/>
          </p:nvPr>
        </p:nvSpPr>
        <p:spPr>
          <a:xfrm>
            <a:off x="1098524" y="3725334"/>
            <a:ext cx="7640148" cy="423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778"/>
              <a:buFont typeface="Calibri"/>
              <a:buNone/>
              <a:defRPr sz="1778"/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1778"/>
              <a:buFont typeface="Calibri"/>
              <a:buNone/>
              <a:defRPr/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556"/>
              <a:buFont typeface="Calibri"/>
              <a:buNone/>
              <a:defRPr/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333"/>
              <a:buFont typeface="Calibri"/>
              <a:buNone/>
              <a:defRPr/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333"/>
              <a:buFont typeface="Calibri"/>
              <a:buNone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63"/>
          <p:cNvSpPr txBox="1"/>
          <p:nvPr>
            <p:ph idx="2" type="body"/>
          </p:nvPr>
        </p:nvSpPr>
        <p:spPr>
          <a:xfrm>
            <a:off x="513629" y="4826000"/>
            <a:ext cx="8636000" cy="1608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22"/>
              <a:buNone/>
              <a:defRPr sz="2222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556"/>
              <a:buNone/>
              <a:defRPr sz="1556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63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3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3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09" name="Google Shape;10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4"/>
          <p:cNvSpPr txBox="1"/>
          <p:nvPr>
            <p:ph type="title"/>
          </p:nvPr>
        </p:nvSpPr>
        <p:spPr>
          <a:xfrm>
            <a:off x="508002" y="3657387"/>
            <a:ext cx="8636001" cy="16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11"/>
              <a:buFont typeface="Calibri"/>
              <a:buNone/>
              <a:defRPr b="0" sz="311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4"/>
          <p:cNvSpPr txBox="1"/>
          <p:nvPr>
            <p:ph idx="1" type="body"/>
          </p:nvPr>
        </p:nvSpPr>
        <p:spPr>
          <a:xfrm>
            <a:off x="508000" y="5289387"/>
            <a:ext cx="8636002" cy="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556"/>
              <a:buNone/>
              <a:defRPr sz="1556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64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4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4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16" name="Google Shape;116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5"/>
          <p:cNvSpPr txBox="1"/>
          <p:nvPr/>
        </p:nvSpPr>
        <p:spPr>
          <a:xfrm>
            <a:off x="468663" y="797905"/>
            <a:ext cx="508132" cy="649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101600" spcFirstLastPara="1" rIns="1016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89"/>
              <a:buFont typeface="Calibri"/>
              <a:buNone/>
            </a:pPr>
            <a:r>
              <a:rPr b="0" lang="en-US" sz="8889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8" name="Google Shape;118;p65"/>
          <p:cNvSpPr txBox="1"/>
          <p:nvPr/>
        </p:nvSpPr>
        <p:spPr>
          <a:xfrm>
            <a:off x="8595334" y="3057412"/>
            <a:ext cx="508132" cy="649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101600" spcFirstLastPara="1" rIns="101600" wrap="square" tIns="50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89"/>
              <a:buFont typeface="Calibri"/>
              <a:buNone/>
            </a:pPr>
            <a:r>
              <a:rPr b="0" lang="en-US" sz="8889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9" name="Google Shape;119;p65"/>
          <p:cNvSpPr txBox="1"/>
          <p:nvPr>
            <p:ph type="title"/>
          </p:nvPr>
        </p:nvSpPr>
        <p:spPr>
          <a:xfrm>
            <a:off x="976795" y="677336"/>
            <a:ext cx="7879219" cy="304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6"/>
              <a:buFont typeface="Calibri"/>
              <a:buNone/>
              <a:defRPr b="0" sz="3556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5"/>
          <p:cNvSpPr txBox="1"/>
          <p:nvPr>
            <p:ph idx="1" type="body"/>
          </p:nvPr>
        </p:nvSpPr>
        <p:spPr>
          <a:xfrm>
            <a:off x="508001" y="4318000"/>
            <a:ext cx="8636001" cy="987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22"/>
              <a:buNone/>
              <a:defRPr b="0" sz="2222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65"/>
          <p:cNvSpPr txBox="1"/>
          <p:nvPr>
            <p:ph idx="2" type="body"/>
          </p:nvPr>
        </p:nvSpPr>
        <p:spPr>
          <a:xfrm>
            <a:off x="508001" y="5305778"/>
            <a:ext cx="8636001" cy="1128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556"/>
              <a:buNone/>
              <a:defRPr sz="1556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p65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5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65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26" name="Google Shape;12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6"/>
          <p:cNvSpPr txBox="1"/>
          <p:nvPr>
            <p:ph type="title"/>
          </p:nvPr>
        </p:nvSpPr>
        <p:spPr>
          <a:xfrm>
            <a:off x="516045" y="677336"/>
            <a:ext cx="8636001" cy="304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11"/>
              <a:buFont typeface="Calibri"/>
              <a:buNone/>
              <a:defRPr b="0" sz="311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6"/>
          <p:cNvSpPr txBox="1"/>
          <p:nvPr>
            <p:ph idx="1" type="body"/>
          </p:nvPr>
        </p:nvSpPr>
        <p:spPr>
          <a:xfrm>
            <a:off x="516045" y="3894667"/>
            <a:ext cx="8636001" cy="931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22"/>
              <a:buNone/>
              <a:defRPr b="0" sz="2222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66"/>
          <p:cNvSpPr txBox="1"/>
          <p:nvPr>
            <p:ph idx="2" type="body"/>
          </p:nvPr>
        </p:nvSpPr>
        <p:spPr>
          <a:xfrm>
            <a:off x="516044" y="4826000"/>
            <a:ext cx="8636001" cy="1608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556"/>
              <a:buNone/>
              <a:defRPr sz="1556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66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6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66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34" name="Google Shape;13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7"/>
          <p:cNvSpPr txBox="1"/>
          <p:nvPr>
            <p:ph type="title"/>
          </p:nvPr>
        </p:nvSpPr>
        <p:spPr>
          <a:xfrm>
            <a:off x="508000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11"/>
              <a:buFont typeface="Calibri"/>
              <a:buNone/>
              <a:defRPr sz="311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7"/>
          <p:cNvSpPr txBox="1"/>
          <p:nvPr>
            <p:ph idx="1" type="body"/>
          </p:nvPr>
        </p:nvSpPr>
        <p:spPr>
          <a:xfrm rot="5400000">
            <a:off x="2798704" y="89372"/>
            <a:ext cx="4054592" cy="8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7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7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7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41" name="Google Shape;14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8"/>
          <p:cNvSpPr txBox="1"/>
          <p:nvPr>
            <p:ph type="title"/>
          </p:nvPr>
        </p:nvSpPr>
        <p:spPr>
          <a:xfrm rot="5400000">
            <a:off x="5333876" y="2624545"/>
            <a:ext cx="5757334" cy="1862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11"/>
              <a:buFont typeface="Calibri"/>
              <a:buNone/>
              <a:defRPr sz="311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8"/>
          <p:cNvSpPr txBox="1"/>
          <p:nvPr>
            <p:ph idx="1" type="body"/>
          </p:nvPr>
        </p:nvSpPr>
        <p:spPr>
          <a:xfrm rot="5400000">
            <a:off x="957214" y="228120"/>
            <a:ext cx="5757333" cy="665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8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8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8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54" name="Google Shape;15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3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3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8" name="Google Shape;1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9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9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9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59" name="Google Shape;15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4"/>
          <p:cNvSpPr txBox="1"/>
          <p:nvPr>
            <p:ph type="title"/>
          </p:nvPr>
        </p:nvSpPr>
        <p:spPr>
          <a:xfrm>
            <a:off x="508001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6"/>
              <a:buFont typeface="Calibri"/>
              <a:buNone/>
              <a:defRPr sz="355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4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4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4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3" name="Google Shape;2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/>
          <p:nvPr>
            <p:ph type="title"/>
          </p:nvPr>
        </p:nvSpPr>
        <p:spPr>
          <a:xfrm>
            <a:off x="508000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11"/>
              <a:buFont typeface="Calibri"/>
              <a:buNone/>
              <a:defRPr sz="311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1" type="body"/>
          </p:nvPr>
        </p:nvSpPr>
        <p:spPr>
          <a:xfrm>
            <a:off x="508000" y="2380076"/>
            <a:ext cx="8636000" cy="405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0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0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0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/>
          <p:nvPr>
            <p:ph type="ctrTitle"/>
          </p:nvPr>
        </p:nvSpPr>
        <p:spPr>
          <a:xfrm>
            <a:off x="440588" y="1740788"/>
            <a:ext cx="9285173" cy="1002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1"/>
          <p:cNvSpPr txBox="1"/>
          <p:nvPr>
            <p:ph idx="1" type="subTitle"/>
          </p:nvPr>
        </p:nvSpPr>
        <p:spPr>
          <a:xfrm>
            <a:off x="1524952" y="4267200"/>
            <a:ext cx="7116445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/>
            </a:lvl1pPr>
            <a:lvl2pPr lvl="1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1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11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SD.png" id="36" name="Google Shape;3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8219722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5"/>
          <p:cNvSpPr txBox="1"/>
          <p:nvPr>
            <p:ph type="ctrTitle"/>
          </p:nvPr>
        </p:nvSpPr>
        <p:spPr>
          <a:xfrm>
            <a:off x="3048859" y="2182519"/>
            <a:ext cx="6349142" cy="2690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89"/>
              <a:buFont typeface="Calibri"/>
              <a:buNone/>
              <a:defRPr sz="488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" type="subTitle"/>
          </p:nvPr>
        </p:nvSpPr>
        <p:spPr>
          <a:xfrm>
            <a:off x="3048859" y="4873037"/>
            <a:ext cx="6349142" cy="1561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lvl="1" algn="ctr">
              <a:spcBef>
                <a:spcPts val="1111"/>
              </a:spcBef>
              <a:spcAft>
                <a:spcPts val="0"/>
              </a:spcAft>
              <a:buSzPts val="1778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111"/>
              </a:spcBef>
              <a:spcAft>
                <a:spcPts val="0"/>
              </a:spcAft>
              <a:buSzPts val="1556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111"/>
              </a:spcBef>
              <a:spcAft>
                <a:spcPts val="0"/>
              </a:spcAft>
              <a:buSzPts val="1333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111"/>
              </a:spcBef>
              <a:spcAft>
                <a:spcPts val="0"/>
              </a:spcAft>
              <a:buSzPts val="1333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111"/>
              </a:spcBef>
              <a:spcAft>
                <a:spcPts val="0"/>
              </a:spcAft>
              <a:buSzPts val="1333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111"/>
              </a:spcBef>
              <a:spcAft>
                <a:spcPts val="0"/>
              </a:spcAft>
              <a:buSzPts val="1333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111"/>
              </a:spcBef>
              <a:spcAft>
                <a:spcPts val="0"/>
              </a:spcAft>
              <a:buSzPts val="1333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111"/>
              </a:spcBef>
              <a:spcAft>
                <a:spcPts val="1111"/>
              </a:spcAft>
              <a:buSzPts val="1333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55"/>
          <p:cNvSpPr txBox="1"/>
          <p:nvPr>
            <p:ph idx="10" type="dt"/>
          </p:nvPr>
        </p:nvSpPr>
        <p:spPr>
          <a:xfrm>
            <a:off x="7502568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5"/>
          <p:cNvSpPr txBox="1"/>
          <p:nvPr>
            <p:ph idx="11" type="ftr"/>
          </p:nvPr>
        </p:nvSpPr>
        <p:spPr>
          <a:xfrm>
            <a:off x="3048860" y="6522863"/>
            <a:ext cx="436904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5"/>
          <p:cNvSpPr txBox="1"/>
          <p:nvPr>
            <p:ph idx="12" type="sldNum"/>
          </p:nvPr>
        </p:nvSpPr>
        <p:spPr>
          <a:xfrm>
            <a:off x="8934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3" name="Google Shape;4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6"/>
          <p:cNvSpPr txBox="1"/>
          <p:nvPr>
            <p:ph type="title"/>
          </p:nvPr>
        </p:nvSpPr>
        <p:spPr>
          <a:xfrm>
            <a:off x="508002" y="3676201"/>
            <a:ext cx="8636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6"/>
              <a:buFont typeface="Calibri"/>
              <a:buNone/>
              <a:defRPr b="0" sz="3556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6"/>
          <p:cNvSpPr txBox="1"/>
          <p:nvPr>
            <p:ph idx="1" type="body"/>
          </p:nvPr>
        </p:nvSpPr>
        <p:spPr>
          <a:xfrm>
            <a:off x="508001" y="5308201"/>
            <a:ext cx="8636000" cy="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sz="1778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556"/>
              <a:buNone/>
              <a:defRPr sz="1556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556"/>
              <a:buNone/>
              <a:defRPr sz="1556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56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6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50" name="Google Shape;5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7"/>
          <p:cNvSpPr txBox="1"/>
          <p:nvPr>
            <p:ph type="title"/>
          </p:nvPr>
        </p:nvSpPr>
        <p:spPr>
          <a:xfrm>
            <a:off x="508000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" type="body"/>
          </p:nvPr>
        </p:nvSpPr>
        <p:spPr>
          <a:xfrm>
            <a:off x="508001" y="2380076"/>
            <a:ext cx="4236720" cy="4054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7"/>
          <p:cNvSpPr txBox="1"/>
          <p:nvPr>
            <p:ph idx="2" type="body"/>
          </p:nvPr>
        </p:nvSpPr>
        <p:spPr>
          <a:xfrm>
            <a:off x="4907281" y="2380076"/>
            <a:ext cx="4236720" cy="405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57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7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7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58" name="Google Shape;5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8"/>
          <p:cNvSpPr txBox="1"/>
          <p:nvPr>
            <p:ph type="title"/>
          </p:nvPr>
        </p:nvSpPr>
        <p:spPr>
          <a:xfrm>
            <a:off x="508000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6"/>
              <a:buFont typeface="Calibri"/>
              <a:buNone/>
              <a:defRPr sz="3556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8"/>
          <p:cNvSpPr txBox="1"/>
          <p:nvPr>
            <p:ph idx="1" type="body"/>
          </p:nvPr>
        </p:nvSpPr>
        <p:spPr>
          <a:xfrm>
            <a:off x="826090" y="2464741"/>
            <a:ext cx="3934003" cy="6402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667"/>
              <a:buNone/>
              <a:defRPr b="0" sz="2667"/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2222"/>
              <a:buNone/>
              <a:defRPr b="1" sz="2222"/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2000"/>
              <a:buNone/>
              <a:defRPr b="1" sz="2000"/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778"/>
              <a:buNone/>
              <a:defRPr b="1" sz="1778"/>
            </a:lvl9pPr>
          </a:lstStyle>
          <a:p/>
        </p:txBody>
      </p:sp>
      <p:sp>
        <p:nvSpPr>
          <p:cNvPr id="61" name="Google Shape;61;p58"/>
          <p:cNvSpPr txBox="1"/>
          <p:nvPr>
            <p:ph idx="2" type="body"/>
          </p:nvPr>
        </p:nvSpPr>
        <p:spPr>
          <a:xfrm>
            <a:off x="508000" y="3189112"/>
            <a:ext cx="4236720" cy="324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8"/>
          <p:cNvSpPr txBox="1"/>
          <p:nvPr>
            <p:ph idx="3" type="body"/>
          </p:nvPr>
        </p:nvSpPr>
        <p:spPr>
          <a:xfrm>
            <a:off x="5234578" y="2464741"/>
            <a:ext cx="3909422" cy="6402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667"/>
              <a:buNone/>
              <a:defRPr b="0" sz="2667"/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2222"/>
              <a:buNone/>
              <a:defRPr b="1" sz="2222"/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2000"/>
              <a:buNone/>
              <a:defRPr b="1" sz="2000"/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778"/>
              <a:buNone/>
              <a:defRPr b="1" sz="1778"/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778"/>
              <a:buNone/>
              <a:defRPr b="1" sz="1778"/>
            </a:lvl9pPr>
          </a:lstStyle>
          <a:p/>
        </p:txBody>
      </p:sp>
      <p:sp>
        <p:nvSpPr>
          <p:cNvPr id="63" name="Google Shape;63;p58"/>
          <p:cNvSpPr txBox="1"/>
          <p:nvPr>
            <p:ph idx="4" type="body"/>
          </p:nvPr>
        </p:nvSpPr>
        <p:spPr>
          <a:xfrm>
            <a:off x="4907280" y="3189112"/>
            <a:ext cx="4236720" cy="324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58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8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8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8" name="Google Shape;6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07" y="0"/>
            <a:ext cx="10131778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9"/>
          <p:cNvSpPr txBox="1"/>
          <p:nvPr>
            <p:ph type="title"/>
          </p:nvPr>
        </p:nvSpPr>
        <p:spPr>
          <a:xfrm>
            <a:off x="513020" y="1730964"/>
            <a:ext cx="3181011" cy="1599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Calibri"/>
              <a:buNone/>
              <a:defRPr b="0" sz="2667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9"/>
          <p:cNvSpPr txBox="1"/>
          <p:nvPr>
            <p:ph idx="1" type="body"/>
          </p:nvPr>
        </p:nvSpPr>
        <p:spPr>
          <a:xfrm>
            <a:off x="4006827" y="677335"/>
            <a:ext cx="5142194" cy="5757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111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111"/>
              </a:spcBef>
              <a:spcAft>
                <a:spcPts val="1111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9"/>
          <p:cNvSpPr txBox="1"/>
          <p:nvPr>
            <p:ph idx="2" type="body"/>
          </p:nvPr>
        </p:nvSpPr>
        <p:spPr>
          <a:xfrm>
            <a:off x="513020" y="3330223"/>
            <a:ext cx="3181011" cy="2050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556"/>
              <a:buNone/>
              <a:defRPr sz="1556"/>
            </a:lvl1pPr>
            <a:lvl2pPr indent="-228600" lvl="1" marL="914400" algn="l">
              <a:spcBef>
                <a:spcPts val="1111"/>
              </a:spcBef>
              <a:spcAft>
                <a:spcPts val="0"/>
              </a:spcAft>
              <a:buSzPts val="1333"/>
              <a:buNone/>
              <a:defRPr sz="1333"/>
            </a:lvl2pPr>
            <a:lvl3pPr indent="-228600" lvl="2" marL="1371600" algn="l">
              <a:spcBef>
                <a:spcPts val="1111"/>
              </a:spcBef>
              <a:spcAft>
                <a:spcPts val="0"/>
              </a:spcAft>
              <a:buSzPts val="1111"/>
              <a:buNone/>
              <a:defRPr sz="1111"/>
            </a:lvl3pPr>
            <a:lvl4pPr indent="-228600" lvl="3" marL="18288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spcBef>
                <a:spcPts val="1111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spcBef>
                <a:spcPts val="1111"/>
              </a:spcBef>
              <a:spcAft>
                <a:spcPts val="1111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59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9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9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type="title"/>
          </p:nvPr>
        </p:nvSpPr>
        <p:spPr>
          <a:xfrm>
            <a:off x="508000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56"/>
              <a:buFont typeface="Calibri"/>
              <a:buNone/>
              <a:defRPr b="0" i="0" sz="355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47"/>
          <p:cNvSpPr txBox="1"/>
          <p:nvPr>
            <p:ph idx="1" type="body"/>
          </p:nvPr>
        </p:nvSpPr>
        <p:spPr>
          <a:xfrm>
            <a:off x="508000" y="2380076"/>
            <a:ext cx="8636000" cy="405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1503" lvl="1" marL="914400" marR="0" rtl="0" algn="l"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778"/>
              <a:buFont typeface="Arial"/>
              <a:buChar char="•"/>
              <a:defRPr b="0" i="0" sz="177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7406" lvl="2" marL="1371600" marR="0" rtl="0" algn="l"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556"/>
              <a:buFont typeface="Arial"/>
              <a:buChar char="•"/>
              <a:defRPr b="0" i="0" sz="155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1111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1111"/>
              </a:spcBef>
              <a:spcAft>
                <a:spcPts val="1111"/>
              </a:spcAft>
              <a:buClr>
                <a:schemeClr val="lt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7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7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7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1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2"/>
          <p:cNvSpPr txBox="1"/>
          <p:nvPr>
            <p:ph type="title"/>
          </p:nvPr>
        </p:nvSpPr>
        <p:spPr>
          <a:xfrm>
            <a:off x="508000" y="677335"/>
            <a:ext cx="8636000" cy="1618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6"/>
              <a:buFont typeface="Calibri"/>
              <a:buNone/>
              <a:defRPr b="0" i="0" sz="35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9" name="Google Shape;149;p52"/>
          <p:cNvSpPr txBox="1"/>
          <p:nvPr>
            <p:ph idx="1" type="body"/>
          </p:nvPr>
        </p:nvSpPr>
        <p:spPr>
          <a:xfrm>
            <a:off x="508000" y="2380076"/>
            <a:ext cx="8636000" cy="405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1503" lvl="1" marL="914400" marR="0" rtl="0" algn="l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1778"/>
              <a:buFont typeface="Arial"/>
              <a:buChar char="•"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7406" lvl="2" marL="1371600" marR="0" rtl="0" algn="l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1556"/>
              <a:buFont typeface="Arial"/>
              <a:buChar char="•"/>
              <a:defRPr b="0" i="0" sz="15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245" lvl="3" marL="1828800" marR="0" rtl="0" algn="l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245" lvl="4" marL="2286000" marR="0" rtl="0" algn="l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245" lvl="5" marL="2743200" marR="0" rtl="0" algn="l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245" lvl="6" marL="3200400" marR="0" rtl="0" algn="l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245" lvl="7" marL="3657600" marR="0" rtl="0" algn="l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245" lvl="8" marL="4114800" marR="0" rtl="0" algn="l">
              <a:spcBef>
                <a:spcPts val="1111"/>
              </a:spcBef>
              <a:spcAft>
                <a:spcPts val="1111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52"/>
          <p:cNvSpPr txBox="1"/>
          <p:nvPr>
            <p:ph idx="10" type="dt"/>
          </p:nvPr>
        </p:nvSpPr>
        <p:spPr>
          <a:xfrm>
            <a:off x="7248569" y="6522863"/>
            <a:ext cx="1346859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1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52"/>
          <p:cNvSpPr txBox="1"/>
          <p:nvPr>
            <p:ph idx="11" type="ftr"/>
          </p:nvPr>
        </p:nvSpPr>
        <p:spPr>
          <a:xfrm>
            <a:off x="508001" y="6522863"/>
            <a:ext cx="6655901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1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52"/>
          <p:cNvSpPr txBox="1"/>
          <p:nvPr>
            <p:ph idx="12" type="sldNum"/>
          </p:nvPr>
        </p:nvSpPr>
        <p:spPr>
          <a:xfrm>
            <a:off x="8680094" y="6522863"/>
            <a:ext cx="463907" cy="419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1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7.png"/><Relationship Id="rId13" Type="http://schemas.openxmlformats.org/officeDocument/2006/relationships/image" Target="../media/image28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29.png"/><Relationship Id="rId8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4.png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7" Type="http://schemas.openxmlformats.org/officeDocument/2006/relationships/image" Target="../media/image45.png"/><Relationship Id="rId8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cientificamerican.com/article.cfm?id=making-scents-of-sounds-n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pn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6" Type="http://schemas.openxmlformats.org/officeDocument/2006/relationships/image" Target="../media/image48.png"/><Relationship Id="rId7" Type="http://schemas.openxmlformats.org/officeDocument/2006/relationships/image" Target="../media/image5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title"/>
          </p:nvPr>
        </p:nvSpPr>
        <p:spPr>
          <a:xfrm>
            <a:off x="3898683" y="1522381"/>
            <a:ext cx="5326058" cy="4619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7850" lvl="0" marL="589915" marR="508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alibri"/>
              <a:buNone/>
            </a:pPr>
            <a:r>
              <a:rPr lang="en-US" sz="6400">
                <a:solidFill>
                  <a:schemeClr val="lt1"/>
                </a:solidFill>
              </a:rPr>
              <a:t>MENDELIAN  GENETCS</a:t>
            </a:r>
            <a:endParaRPr/>
          </a:p>
        </p:txBody>
      </p:sp>
      <p:sp>
        <p:nvSpPr>
          <p:cNvPr id="169" name="Google Shape;169;p1"/>
          <p:cNvSpPr txBox="1"/>
          <p:nvPr/>
        </p:nvSpPr>
        <p:spPr>
          <a:xfrm>
            <a:off x="3864042" y="5105400"/>
            <a:ext cx="48427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Asist. Prof. Nüket BİLGEN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/>
        </p:nvSpPr>
        <p:spPr>
          <a:xfrm>
            <a:off x="874776" y="1843764"/>
            <a:ext cx="8534400" cy="2201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968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4B25"/>
              </a:buClr>
              <a:buSzPts val="3100"/>
              <a:buFont typeface="Noto Sans Symbols"/>
              <a:buChar char="▪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Mendel stated that physical traits  are inherited as “</a:t>
            </a: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particles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12700" marR="726440" rtl="0" algn="l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>
                <a:srgbClr val="714B25"/>
              </a:buClr>
              <a:buSzPts val="3100"/>
              <a:buFont typeface="Noto Sans Symbols"/>
              <a:buChar char="▪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Mendel did not know that the  “particles” were actually  </a:t>
            </a: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Chromosomes &amp; DNA</a:t>
            </a:r>
            <a:endParaRPr/>
          </a:p>
        </p:txBody>
      </p:sp>
      <p:sp>
        <p:nvSpPr>
          <p:cNvPr id="225" name="Google Shape;225;p11"/>
          <p:cNvSpPr txBox="1"/>
          <p:nvPr>
            <p:ph type="title"/>
          </p:nvPr>
        </p:nvSpPr>
        <p:spPr>
          <a:xfrm>
            <a:off x="1393952" y="748029"/>
            <a:ext cx="7496048" cy="837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87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Calibri"/>
              <a:buNone/>
            </a:pPr>
            <a:r>
              <a:rPr b="1" lang="en-US" sz="5300"/>
              <a:t>PARTICULATE INHERITANCE</a:t>
            </a:r>
            <a:endParaRPr b="1" sz="5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>
            <p:ph type="title"/>
          </p:nvPr>
        </p:nvSpPr>
        <p:spPr>
          <a:xfrm>
            <a:off x="1743201" y="806958"/>
            <a:ext cx="6758940" cy="837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Calibri"/>
              <a:buNone/>
            </a:pPr>
            <a:r>
              <a:rPr b="1" lang="en-US" sz="5300"/>
              <a:t>GENETIC TERMINOLOGY</a:t>
            </a:r>
            <a:endParaRPr b="1" sz="5300"/>
          </a:p>
        </p:txBody>
      </p:sp>
      <p:sp>
        <p:nvSpPr>
          <p:cNvPr id="231" name="Google Shape;231;p12"/>
          <p:cNvSpPr txBox="1"/>
          <p:nvPr/>
        </p:nvSpPr>
        <p:spPr>
          <a:xfrm>
            <a:off x="279400" y="2209800"/>
            <a:ext cx="9753599" cy="389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533400" lvl="0" marL="5461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4B25"/>
              </a:buClr>
              <a:buSzPts val="3200"/>
              <a:buFont typeface="Noto Sans Symbols"/>
              <a:buChar char="▪"/>
            </a:pP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TRAIT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any characteristic that can be passed from  parent to offspring</a:t>
            </a:r>
            <a:endParaRPr/>
          </a:p>
          <a:p>
            <a:pPr indent="-533400" lvl="0" marL="5461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714B25"/>
              </a:buClr>
              <a:buSzPts val="3200"/>
              <a:buFont typeface="Noto Sans Symbols"/>
              <a:buChar char="▪"/>
            </a:pPr>
            <a:r>
              <a:rPr b="1"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MONOHYBRID CROSS 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cross involving a single trait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461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e.g. flower color</a:t>
            </a:r>
            <a:endParaRPr/>
          </a:p>
          <a:p>
            <a:pPr indent="-533400" lvl="0" marL="546100" marR="0" rtl="0" algn="l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>
                <a:srgbClr val="714B25"/>
              </a:buClr>
              <a:buSzPts val="3200"/>
              <a:buFont typeface="Noto Sans Symbols"/>
              <a:buChar char="▪"/>
            </a:pPr>
            <a:r>
              <a:rPr b="1" lang="en-US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DIHYBRID CROSS 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cross involving two traits</a:t>
            </a:r>
            <a:endParaRPr/>
          </a:p>
          <a:p>
            <a:pPr indent="0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e.g. flower color &amp; plant height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/>
          <p:nvPr>
            <p:ph type="ctrTitle"/>
          </p:nvPr>
        </p:nvSpPr>
        <p:spPr>
          <a:xfrm>
            <a:off x="298925" y="2319207"/>
            <a:ext cx="9562149" cy="1490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7683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b="1" lang="en-US">
                <a:solidFill>
                  <a:srgbClr val="FFC000"/>
                </a:solidFill>
              </a:rPr>
              <a:t>GENOTYPE</a:t>
            </a:r>
            <a:r>
              <a:rPr lang="en-US"/>
              <a:t> 🡪 </a:t>
            </a:r>
            <a:r>
              <a:rPr lang="en-US" cap="none"/>
              <a:t>is the letter or term used to describe  the allele of an individual gene or pair of genes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1041401" y="4279528"/>
            <a:ext cx="8686800" cy="1002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PHENOTYPE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is how the gene (or pair) shows  itself, how it appears.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>
            <p:ph type="title"/>
          </p:nvPr>
        </p:nvSpPr>
        <p:spPr>
          <a:xfrm>
            <a:off x="1766696" y="767029"/>
            <a:ext cx="6361303" cy="1042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587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50"/>
              <a:buFont typeface="Calibri"/>
              <a:buNone/>
            </a:pPr>
            <a:r>
              <a:rPr b="1" lang="en-US" sz="6650"/>
              <a:t>PUNNETT SQUARE</a:t>
            </a:r>
            <a:endParaRPr b="1" sz="6650"/>
          </a:p>
        </p:txBody>
      </p:sp>
      <p:sp>
        <p:nvSpPr>
          <p:cNvPr id="243" name="Google Shape;243;p14"/>
          <p:cNvSpPr txBox="1"/>
          <p:nvPr/>
        </p:nvSpPr>
        <p:spPr>
          <a:xfrm>
            <a:off x="371602" y="2882900"/>
            <a:ext cx="3962400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to help  solve genetics  problems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 b="64772" l="0" r="0" t="0"/>
          <a:stretch/>
        </p:blipFill>
        <p:spPr>
          <a:xfrm>
            <a:off x="-15568" y="381000"/>
            <a:ext cx="2812351" cy="218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4">
            <a:alphaModFix/>
          </a:blip>
          <a:srcRect b="0" l="0" r="0" t="52461"/>
          <a:stretch/>
        </p:blipFill>
        <p:spPr>
          <a:xfrm>
            <a:off x="3327400" y="152400"/>
            <a:ext cx="2812351" cy="294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9649" y="243049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7477" y="3962400"/>
            <a:ext cx="3571344" cy="280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8483" y="3780503"/>
            <a:ext cx="3276600" cy="334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/>
          <p:nvPr/>
        </p:nvSpPr>
        <p:spPr>
          <a:xfrm>
            <a:off x="1158483" y="3657600"/>
            <a:ext cx="3388200" cy="3581400"/>
          </a:xfrm>
          <a:prstGeom prst="rect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15"/>
          <p:cNvCxnSpPr>
            <a:stCxn id="248" idx="3"/>
          </p:cNvCxnSpPr>
          <p:nvPr/>
        </p:nvCxnSpPr>
        <p:spPr>
          <a:xfrm>
            <a:off x="2796783" y="1471319"/>
            <a:ext cx="759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5" name="Google Shape;255;p15"/>
          <p:cNvCxnSpPr/>
          <p:nvPr/>
        </p:nvCxnSpPr>
        <p:spPr>
          <a:xfrm>
            <a:off x="6223000" y="1471319"/>
            <a:ext cx="759217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6" name="Google Shape;256;p15"/>
          <p:cNvCxnSpPr/>
          <p:nvPr/>
        </p:nvCxnSpPr>
        <p:spPr>
          <a:xfrm>
            <a:off x="8356600" y="2910049"/>
            <a:ext cx="0" cy="89995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7" name="Google Shape;257;p15"/>
          <p:cNvCxnSpPr>
            <a:stCxn id="251" idx="1"/>
          </p:cNvCxnSpPr>
          <p:nvPr/>
        </p:nvCxnSpPr>
        <p:spPr>
          <a:xfrm rot="10800000">
            <a:off x="4699077" y="5365428"/>
            <a:ext cx="1688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02" y="2594355"/>
            <a:ext cx="216408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6"/>
          <p:cNvSpPr txBox="1"/>
          <p:nvPr/>
        </p:nvSpPr>
        <p:spPr>
          <a:xfrm>
            <a:off x="591718" y="2177643"/>
            <a:ext cx="4095750" cy="1433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spAutoFit/>
          </a:bodyPr>
          <a:lstStyle/>
          <a:p>
            <a:pPr indent="0" lvl="0" marL="406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Phenotypic rate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 +AA : aa	3:1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202" y="4705096"/>
            <a:ext cx="216408" cy="21945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591718" y="4288383"/>
            <a:ext cx="3401060" cy="1434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9225">
            <a:spAutoFit/>
          </a:bodyPr>
          <a:lstStyle/>
          <a:p>
            <a:pPr indent="0" lvl="0" marL="53276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Genotypic rate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 :Aa :aa</a:t>
            </a:r>
            <a:endParaRPr/>
          </a:p>
        </p:txBody>
      </p:sp>
      <p:sp>
        <p:nvSpPr>
          <p:cNvPr id="266" name="Google Shape;266;p16"/>
          <p:cNvSpPr txBox="1"/>
          <p:nvPr/>
        </p:nvSpPr>
        <p:spPr>
          <a:xfrm>
            <a:off x="4097273" y="5208777"/>
            <a:ext cx="92900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1:2:1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643" y="2526779"/>
            <a:ext cx="965453" cy="9654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16"/>
          <p:cNvGraphicFramePr/>
          <p:nvPr/>
        </p:nvGraphicFramePr>
        <p:xfrm>
          <a:off x="6274308" y="22037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{9BCEEB3E-5892-4640-8248-C9A698398921}</a:tableStyleId>
              </a:tblPr>
              <a:tblGrid>
                <a:gridCol w="1719575"/>
                <a:gridCol w="1719575"/>
              </a:tblGrid>
              <a:tr h="156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0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533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9370" marR="0" rtl="0" algn="ctr">
                        <a:lnSpc>
                          <a:spcPct val="100000"/>
                        </a:lnSpc>
                        <a:spcBef>
                          <a:spcPts val="183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556260" rtl="0" algn="r">
                        <a:lnSpc>
                          <a:spcPct val="100000"/>
                        </a:lnSpc>
                        <a:spcBef>
                          <a:spcPts val="183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1F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9" name="Google Shape;26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16111" y="2526779"/>
            <a:ext cx="965466" cy="96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6643" y="4046220"/>
            <a:ext cx="965453" cy="96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16111" y="4046220"/>
            <a:ext cx="965466" cy="9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/>
          <p:nvPr/>
        </p:nvSpPr>
        <p:spPr>
          <a:xfrm>
            <a:off x="3175254" y="3337337"/>
            <a:ext cx="640080" cy="185420"/>
          </a:xfrm>
          <a:custGeom>
            <a:rect b="b" l="l" r="r" t="t"/>
            <a:pathLst>
              <a:path extrusionOk="0" h="185420" w="640079">
                <a:moveTo>
                  <a:pt x="558165" y="92424"/>
                </a:moveTo>
                <a:lnTo>
                  <a:pt x="465200" y="146653"/>
                </a:lnTo>
                <a:lnTo>
                  <a:pt x="459120" y="152076"/>
                </a:lnTo>
                <a:lnTo>
                  <a:pt x="455707" y="159178"/>
                </a:lnTo>
                <a:lnTo>
                  <a:pt x="455199" y="167066"/>
                </a:lnTo>
                <a:lnTo>
                  <a:pt x="457834" y="174847"/>
                </a:lnTo>
                <a:lnTo>
                  <a:pt x="463256" y="180927"/>
                </a:lnTo>
                <a:lnTo>
                  <a:pt x="470344" y="184340"/>
                </a:lnTo>
                <a:lnTo>
                  <a:pt x="478194" y="184848"/>
                </a:lnTo>
                <a:lnTo>
                  <a:pt x="485901" y="182213"/>
                </a:lnTo>
                <a:lnTo>
                  <a:pt x="604556" y="112998"/>
                </a:lnTo>
                <a:lnTo>
                  <a:pt x="599058" y="112998"/>
                </a:lnTo>
                <a:lnTo>
                  <a:pt x="599058" y="110204"/>
                </a:lnTo>
                <a:lnTo>
                  <a:pt x="588644" y="110204"/>
                </a:lnTo>
                <a:lnTo>
                  <a:pt x="558165" y="92424"/>
                </a:lnTo>
                <a:close/>
              </a:path>
              <a:path extrusionOk="0" h="185420" w="640079">
                <a:moveTo>
                  <a:pt x="522895" y="71850"/>
                </a:moveTo>
                <a:lnTo>
                  <a:pt x="0" y="71850"/>
                </a:lnTo>
                <a:lnTo>
                  <a:pt x="0" y="112998"/>
                </a:lnTo>
                <a:lnTo>
                  <a:pt x="522895" y="112998"/>
                </a:lnTo>
                <a:lnTo>
                  <a:pt x="558165" y="92424"/>
                </a:lnTo>
                <a:lnTo>
                  <a:pt x="522895" y="71850"/>
                </a:lnTo>
                <a:close/>
              </a:path>
              <a:path extrusionOk="0" h="185420" w="640079">
                <a:moveTo>
                  <a:pt x="604556" y="71850"/>
                </a:moveTo>
                <a:lnTo>
                  <a:pt x="599058" y="71850"/>
                </a:lnTo>
                <a:lnTo>
                  <a:pt x="599058" y="112998"/>
                </a:lnTo>
                <a:lnTo>
                  <a:pt x="604556" y="112998"/>
                </a:lnTo>
                <a:lnTo>
                  <a:pt x="639825" y="92424"/>
                </a:lnTo>
                <a:lnTo>
                  <a:pt x="604556" y="71850"/>
                </a:lnTo>
                <a:close/>
              </a:path>
              <a:path extrusionOk="0" h="185420" w="640079">
                <a:moveTo>
                  <a:pt x="588644" y="74644"/>
                </a:moveTo>
                <a:lnTo>
                  <a:pt x="558165" y="92424"/>
                </a:lnTo>
                <a:lnTo>
                  <a:pt x="588644" y="110204"/>
                </a:lnTo>
                <a:lnTo>
                  <a:pt x="588644" y="74644"/>
                </a:lnTo>
                <a:close/>
              </a:path>
              <a:path extrusionOk="0" h="185420" w="640079">
                <a:moveTo>
                  <a:pt x="599058" y="74644"/>
                </a:moveTo>
                <a:lnTo>
                  <a:pt x="588644" y="74644"/>
                </a:lnTo>
                <a:lnTo>
                  <a:pt x="588644" y="110204"/>
                </a:lnTo>
                <a:lnTo>
                  <a:pt x="599058" y="110204"/>
                </a:lnTo>
                <a:lnTo>
                  <a:pt x="599058" y="74644"/>
                </a:lnTo>
                <a:close/>
              </a:path>
              <a:path extrusionOk="0" h="185420" w="640079">
                <a:moveTo>
                  <a:pt x="478194" y="0"/>
                </a:moveTo>
                <a:lnTo>
                  <a:pt x="470344" y="508"/>
                </a:lnTo>
                <a:lnTo>
                  <a:pt x="463256" y="3921"/>
                </a:lnTo>
                <a:lnTo>
                  <a:pt x="457834" y="10001"/>
                </a:lnTo>
                <a:lnTo>
                  <a:pt x="455199" y="17781"/>
                </a:lnTo>
                <a:lnTo>
                  <a:pt x="455707" y="25669"/>
                </a:lnTo>
                <a:lnTo>
                  <a:pt x="459120" y="32771"/>
                </a:lnTo>
                <a:lnTo>
                  <a:pt x="465200" y="38195"/>
                </a:lnTo>
                <a:lnTo>
                  <a:pt x="558165" y="92424"/>
                </a:lnTo>
                <a:lnTo>
                  <a:pt x="588644" y="74644"/>
                </a:lnTo>
                <a:lnTo>
                  <a:pt x="599058" y="74644"/>
                </a:lnTo>
                <a:lnTo>
                  <a:pt x="599058" y="71850"/>
                </a:lnTo>
                <a:lnTo>
                  <a:pt x="604556" y="71850"/>
                </a:lnTo>
                <a:lnTo>
                  <a:pt x="485901" y="2635"/>
                </a:lnTo>
                <a:lnTo>
                  <a:pt x="4781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3022854" y="5318537"/>
            <a:ext cx="640080" cy="185420"/>
          </a:xfrm>
          <a:custGeom>
            <a:rect b="b" l="l" r="r" t="t"/>
            <a:pathLst>
              <a:path extrusionOk="0" h="185420" w="640079">
                <a:moveTo>
                  <a:pt x="558164" y="92424"/>
                </a:moveTo>
                <a:lnTo>
                  <a:pt x="465200" y="146653"/>
                </a:lnTo>
                <a:lnTo>
                  <a:pt x="459120" y="152076"/>
                </a:lnTo>
                <a:lnTo>
                  <a:pt x="455707" y="159178"/>
                </a:lnTo>
                <a:lnTo>
                  <a:pt x="455199" y="167066"/>
                </a:lnTo>
                <a:lnTo>
                  <a:pt x="457834" y="174847"/>
                </a:lnTo>
                <a:lnTo>
                  <a:pt x="463256" y="180927"/>
                </a:lnTo>
                <a:lnTo>
                  <a:pt x="470344" y="184340"/>
                </a:lnTo>
                <a:lnTo>
                  <a:pt x="478194" y="184848"/>
                </a:lnTo>
                <a:lnTo>
                  <a:pt x="485901" y="182213"/>
                </a:lnTo>
                <a:lnTo>
                  <a:pt x="604556" y="112998"/>
                </a:lnTo>
                <a:lnTo>
                  <a:pt x="599058" y="112998"/>
                </a:lnTo>
                <a:lnTo>
                  <a:pt x="599058" y="110204"/>
                </a:lnTo>
                <a:lnTo>
                  <a:pt x="588644" y="110204"/>
                </a:lnTo>
                <a:lnTo>
                  <a:pt x="558164" y="92424"/>
                </a:lnTo>
                <a:close/>
              </a:path>
              <a:path extrusionOk="0" h="185420" w="640079">
                <a:moveTo>
                  <a:pt x="522895" y="71850"/>
                </a:moveTo>
                <a:lnTo>
                  <a:pt x="0" y="71850"/>
                </a:lnTo>
                <a:lnTo>
                  <a:pt x="0" y="112998"/>
                </a:lnTo>
                <a:lnTo>
                  <a:pt x="522895" y="112998"/>
                </a:lnTo>
                <a:lnTo>
                  <a:pt x="558164" y="92424"/>
                </a:lnTo>
                <a:lnTo>
                  <a:pt x="522895" y="71850"/>
                </a:lnTo>
                <a:close/>
              </a:path>
              <a:path extrusionOk="0" h="185420" w="640079">
                <a:moveTo>
                  <a:pt x="604556" y="71850"/>
                </a:moveTo>
                <a:lnTo>
                  <a:pt x="599058" y="71850"/>
                </a:lnTo>
                <a:lnTo>
                  <a:pt x="599058" y="112998"/>
                </a:lnTo>
                <a:lnTo>
                  <a:pt x="604556" y="112998"/>
                </a:lnTo>
                <a:lnTo>
                  <a:pt x="639825" y="92424"/>
                </a:lnTo>
                <a:lnTo>
                  <a:pt x="604556" y="71850"/>
                </a:lnTo>
                <a:close/>
              </a:path>
              <a:path extrusionOk="0" h="185420" w="640079">
                <a:moveTo>
                  <a:pt x="588644" y="74644"/>
                </a:moveTo>
                <a:lnTo>
                  <a:pt x="558164" y="92424"/>
                </a:lnTo>
                <a:lnTo>
                  <a:pt x="588644" y="110204"/>
                </a:lnTo>
                <a:lnTo>
                  <a:pt x="588644" y="74644"/>
                </a:lnTo>
                <a:close/>
              </a:path>
              <a:path extrusionOk="0" h="185420" w="640079">
                <a:moveTo>
                  <a:pt x="599058" y="74644"/>
                </a:moveTo>
                <a:lnTo>
                  <a:pt x="588644" y="74644"/>
                </a:lnTo>
                <a:lnTo>
                  <a:pt x="588644" y="110204"/>
                </a:lnTo>
                <a:lnTo>
                  <a:pt x="599058" y="110204"/>
                </a:lnTo>
                <a:lnTo>
                  <a:pt x="599058" y="74644"/>
                </a:lnTo>
                <a:close/>
              </a:path>
              <a:path extrusionOk="0" h="185420" w="640079">
                <a:moveTo>
                  <a:pt x="478194" y="0"/>
                </a:moveTo>
                <a:lnTo>
                  <a:pt x="470344" y="507"/>
                </a:lnTo>
                <a:lnTo>
                  <a:pt x="463256" y="3921"/>
                </a:lnTo>
                <a:lnTo>
                  <a:pt x="457834" y="10001"/>
                </a:lnTo>
                <a:lnTo>
                  <a:pt x="455199" y="17781"/>
                </a:lnTo>
                <a:lnTo>
                  <a:pt x="455707" y="25669"/>
                </a:lnTo>
                <a:lnTo>
                  <a:pt x="459120" y="32771"/>
                </a:lnTo>
                <a:lnTo>
                  <a:pt x="465200" y="38195"/>
                </a:lnTo>
                <a:lnTo>
                  <a:pt x="558164" y="92424"/>
                </a:lnTo>
                <a:lnTo>
                  <a:pt x="588644" y="74644"/>
                </a:lnTo>
                <a:lnTo>
                  <a:pt x="599058" y="74644"/>
                </a:lnTo>
                <a:lnTo>
                  <a:pt x="599058" y="71850"/>
                </a:lnTo>
                <a:lnTo>
                  <a:pt x="604556" y="71850"/>
                </a:lnTo>
                <a:lnTo>
                  <a:pt x="485901" y="2635"/>
                </a:lnTo>
                <a:lnTo>
                  <a:pt x="4781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/>
          <p:nvPr>
            <p:ph type="title"/>
          </p:nvPr>
        </p:nvSpPr>
        <p:spPr>
          <a:xfrm>
            <a:off x="1855469" y="533974"/>
            <a:ext cx="6449061" cy="751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MENDEL’S EXPERIMENTS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366064" y="1488421"/>
            <a:ext cx="9768205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Mendel noticed that some plants always produced offspring that had a form of a  trait exactly like the parent plant.	He called these plants </a:t>
            </a:r>
            <a:r>
              <a:rPr i="1"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“purebred”</a:t>
            </a:r>
            <a:r>
              <a:rPr i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plants.</a:t>
            </a:r>
            <a:endParaRPr/>
          </a:p>
          <a:p>
            <a:pPr indent="0" lvl="0" marL="12700" marR="9309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instance, purebred short plants	always produced short offspring and  purebred tall plants always produced tall offspring.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1518919" y="3917441"/>
            <a:ext cx="283527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591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Purebred Short Parents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1602994" y="7135469"/>
            <a:ext cx="263715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Purebred Tall Parents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2957322" y="6203391"/>
            <a:ext cx="24574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7" name="Google Shape;287;p18"/>
          <p:cNvGrpSpPr/>
          <p:nvPr/>
        </p:nvGrpSpPr>
        <p:grpSpPr>
          <a:xfrm>
            <a:off x="5417807" y="3726192"/>
            <a:ext cx="676275" cy="541744"/>
            <a:chOff x="5417807" y="3726192"/>
            <a:chExt cx="676275" cy="541744"/>
          </a:xfrm>
        </p:grpSpPr>
        <p:sp>
          <p:nvSpPr>
            <p:cNvPr id="288" name="Google Shape;288;p18"/>
            <p:cNvSpPr/>
            <p:nvPr/>
          </p:nvSpPr>
          <p:spPr>
            <a:xfrm>
              <a:off x="5626023" y="3726192"/>
              <a:ext cx="467995" cy="541655"/>
            </a:xfrm>
            <a:custGeom>
              <a:rect b="b" l="l" r="r" t="t"/>
              <a:pathLst>
                <a:path extrusionOk="0" h="541654" w="467995">
                  <a:moveTo>
                    <a:pt x="135699" y="270598"/>
                  </a:moveTo>
                  <a:lnTo>
                    <a:pt x="93586" y="270598"/>
                  </a:lnTo>
                  <a:lnTo>
                    <a:pt x="0" y="541197"/>
                  </a:lnTo>
                  <a:lnTo>
                    <a:pt x="49136" y="473544"/>
                  </a:lnTo>
                  <a:lnTo>
                    <a:pt x="135699" y="270598"/>
                  </a:lnTo>
                  <a:close/>
                </a:path>
                <a:path extrusionOk="0" h="541654" w="467995">
                  <a:moveTo>
                    <a:pt x="467906" y="270598"/>
                  </a:moveTo>
                  <a:lnTo>
                    <a:pt x="0" y="0"/>
                  </a:lnTo>
                  <a:lnTo>
                    <a:pt x="49136" y="67640"/>
                  </a:lnTo>
                  <a:lnTo>
                    <a:pt x="402399" y="270598"/>
                  </a:lnTo>
                  <a:lnTo>
                    <a:pt x="467906" y="270598"/>
                  </a:lnTo>
                  <a:close/>
                </a:path>
              </a:pathLst>
            </a:custGeom>
            <a:solidFill>
              <a:srgbClr val="FFB3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9" name="Google Shape;289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17819" y="3861485"/>
              <a:ext cx="257346" cy="135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8"/>
            <p:cNvSpPr/>
            <p:nvPr/>
          </p:nvSpPr>
          <p:spPr>
            <a:xfrm>
              <a:off x="5417807" y="3726192"/>
              <a:ext cx="344170" cy="406400"/>
            </a:xfrm>
            <a:custGeom>
              <a:rect b="b" l="l" r="r" t="t"/>
              <a:pathLst>
                <a:path extrusionOk="0" h="406400" w="344170">
                  <a:moveTo>
                    <a:pt x="37439" y="170281"/>
                  </a:moveTo>
                  <a:lnTo>
                    <a:pt x="0" y="135293"/>
                  </a:lnTo>
                  <a:lnTo>
                    <a:pt x="0" y="405904"/>
                  </a:lnTo>
                  <a:lnTo>
                    <a:pt x="37439" y="373227"/>
                  </a:lnTo>
                  <a:lnTo>
                    <a:pt x="37439" y="170281"/>
                  </a:lnTo>
                  <a:close/>
                </a:path>
                <a:path extrusionOk="0" h="406400" w="344170">
                  <a:moveTo>
                    <a:pt x="257352" y="270598"/>
                  </a:moveTo>
                  <a:lnTo>
                    <a:pt x="219925" y="270598"/>
                  </a:lnTo>
                  <a:lnTo>
                    <a:pt x="180149" y="373227"/>
                  </a:lnTo>
                  <a:lnTo>
                    <a:pt x="205879" y="405904"/>
                  </a:lnTo>
                  <a:lnTo>
                    <a:pt x="257352" y="270598"/>
                  </a:lnTo>
                  <a:close/>
                </a:path>
                <a:path extrusionOk="0" h="406400" w="344170">
                  <a:moveTo>
                    <a:pt x="343916" y="270598"/>
                  </a:moveTo>
                  <a:lnTo>
                    <a:pt x="257352" y="67640"/>
                  </a:lnTo>
                  <a:lnTo>
                    <a:pt x="208216" y="0"/>
                  </a:lnTo>
                  <a:lnTo>
                    <a:pt x="301802" y="270598"/>
                  </a:lnTo>
                  <a:lnTo>
                    <a:pt x="343916" y="270598"/>
                  </a:lnTo>
                  <a:close/>
                </a:path>
              </a:pathLst>
            </a:custGeom>
            <a:solidFill>
              <a:srgbClr val="FF4B9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5417807" y="3996791"/>
              <a:ext cx="676275" cy="271145"/>
            </a:xfrm>
            <a:custGeom>
              <a:rect b="b" l="l" r="r" t="t"/>
              <a:pathLst>
                <a:path extrusionOk="0" h="271145" w="676275">
                  <a:moveTo>
                    <a:pt x="205879" y="135305"/>
                  </a:moveTo>
                  <a:lnTo>
                    <a:pt x="180149" y="102628"/>
                  </a:lnTo>
                  <a:lnTo>
                    <a:pt x="37439" y="102628"/>
                  </a:lnTo>
                  <a:lnTo>
                    <a:pt x="0" y="135305"/>
                  </a:lnTo>
                  <a:lnTo>
                    <a:pt x="205879" y="135305"/>
                  </a:lnTo>
                  <a:close/>
                </a:path>
                <a:path extrusionOk="0" h="271145" w="676275">
                  <a:moveTo>
                    <a:pt x="676122" y="0"/>
                  </a:moveTo>
                  <a:lnTo>
                    <a:pt x="610616" y="0"/>
                  </a:lnTo>
                  <a:lnTo>
                    <a:pt x="257352" y="202946"/>
                  </a:lnTo>
                  <a:lnTo>
                    <a:pt x="208216" y="270598"/>
                  </a:lnTo>
                  <a:lnTo>
                    <a:pt x="676122" y="0"/>
                  </a:lnTo>
                  <a:close/>
                </a:path>
              </a:pathLst>
            </a:custGeom>
            <a:solidFill>
              <a:srgbClr val="B300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5455247" y="3793832"/>
              <a:ext cx="573405" cy="406400"/>
            </a:xfrm>
            <a:custGeom>
              <a:rect b="b" l="l" r="r" t="t"/>
              <a:pathLst>
                <a:path extrusionOk="0" h="406400" w="573404">
                  <a:moveTo>
                    <a:pt x="182486" y="202958"/>
                  </a:moveTo>
                  <a:lnTo>
                    <a:pt x="142709" y="102641"/>
                  </a:lnTo>
                  <a:lnTo>
                    <a:pt x="0" y="102641"/>
                  </a:lnTo>
                  <a:lnTo>
                    <a:pt x="0" y="305587"/>
                  </a:lnTo>
                  <a:lnTo>
                    <a:pt x="142709" y="305587"/>
                  </a:lnTo>
                  <a:lnTo>
                    <a:pt x="182486" y="202958"/>
                  </a:lnTo>
                  <a:close/>
                </a:path>
                <a:path extrusionOk="0" h="406400" w="573404">
                  <a:moveTo>
                    <a:pt x="573176" y="202958"/>
                  </a:moveTo>
                  <a:lnTo>
                    <a:pt x="219913" y="0"/>
                  </a:lnTo>
                  <a:lnTo>
                    <a:pt x="306476" y="202958"/>
                  </a:lnTo>
                  <a:lnTo>
                    <a:pt x="219913" y="405904"/>
                  </a:lnTo>
                  <a:lnTo>
                    <a:pt x="573176" y="20295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8"/>
          <p:cNvGrpSpPr/>
          <p:nvPr/>
        </p:nvGrpSpPr>
        <p:grpSpPr>
          <a:xfrm>
            <a:off x="5250167" y="5757684"/>
            <a:ext cx="675106" cy="541744"/>
            <a:chOff x="5250167" y="5757684"/>
            <a:chExt cx="675106" cy="541744"/>
          </a:xfrm>
        </p:grpSpPr>
        <p:sp>
          <p:nvSpPr>
            <p:cNvPr id="294" name="Google Shape;294;p18"/>
            <p:cNvSpPr/>
            <p:nvPr/>
          </p:nvSpPr>
          <p:spPr>
            <a:xfrm>
              <a:off x="5457914" y="5757684"/>
              <a:ext cx="467359" cy="541655"/>
            </a:xfrm>
            <a:custGeom>
              <a:rect b="b" l="l" r="r" t="t"/>
              <a:pathLst>
                <a:path extrusionOk="0" h="541654" w="467360">
                  <a:moveTo>
                    <a:pt x="135394" y="270598"/>
                  </a:moveTo>
                  <a:lnTo>
                    <a:pt x="93370" y="270598"/>
                  </a:lnTo>
                  <a:lnTo>
                    <a:pt x="0" y="541197"/>
                  </a:lnTo>
                  <a:lnTo>
                    <a:pt x="49022" y="473544"/>
                  </a:lnTo>
                  <a:lnTo>
                    <a:pt x="135394" y="270598"/>
                  </a:lnTo>
                  <a:close/>
                </a:path>
                <a:path extrusionOk="0" h="541654" w="467360">
                  <a:moveTo>
                    <a:pt x="466852" y="270598"/>
                  </a:moveTo>
                  <a:lnTo>
                    <a:pt x="0" y="0"/>
                  </a:lnTo>
                  <a:lnTo>
                    <a:pt x="49022" y="67640"/>
                  </a:lnTo>
                  <a:lnTo>
                    <a:pt x="401497" y="270598"/>
                  </a:lnTo>
                  <a:lnTo>
                    <a:pt x="466852" y="270598"/>
                  </a:lnTo>
                  <a:close/>
                </a:path>
              </a:pathLst>
            </a:custGeom>
            <a:solidFill>
              <a:srgbClr val="FFB3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5" name="Google Shape;29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0179" y="5892977"/>
              <a:ext cx="256766" cy="135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18"/>
            <p:cNvSpPr/>
            <p:nvPr/>
          </p:nvSpPr>
          <p:spPr>
            <a:xfrm>
              <a:off x="5250167" y="5757684"/>
              <a:ext cx="343535" cy="406400"/>
            </a:xfrm>
            <a:custGeom>
              <a:rect b="b" l="l" r="r" t="t"/>
              <a:pathLst>
                <a:path extrusionOk="0" h="406400" w="343535">
                  <a:moveTo>
                    <a:pt x="37350" y="170281"/>
                  </a:moveTo>
                  <a:lnTo>
                    <a:pt x="0" y="135293"/>
                  </a:lnTo>
                  <a:lnTo>
                    <a:pt x="0" y="405904"/>
                  </a:lnTo>
                  <a:lnTo>
                    <a:pt x="37350" y="373227"/>
                  </a:lnTo>
                  <a:lnTo>
                    <a:pt x="37350" y="170281"/>
                  </a:lnTo>
                  <a:close/>
                </a:path>
                <a:path extrusionOk="0" h="406400" w="343535">
                  <a:moveTo>
                    <a:pt x="256768" y="270598"/>
                  </a:moveTo>
                  <a:lnTo>
                    <a:pt x="219430" y="270598"/>
                  </a:lnTo>
                  <a:lnTo>
                    <a:pt x="179743" y="373227"/>
                  </a:lnTo>
                  <a:lnTo>
                    <a:pt x="205409" y="405904"/>
                  </a:lnTo>
                  <a:lnTo>
                    <a:pt x="256768" y="270598"/>
                  </a:lnTo>
                  <a:close/>
                </a:path>
                <a:path extrusionOk="0" h="406400" w="343535">
                  <a:moveTo>
                    <a:pt x="343141" y="270598"/>
                  </a:moveTo>
                  <a:lnTo>
                    <a:pt x="256768" y="67640"/>
                  </a:lnTo>
                  <a:lnTo>
                    <a:pt x="207746" y="0"/>
                  </a:lnTo>
                  <a:lnTo>
                    <a:pt x="301117" y="270598"/>
                  </a:lnTo>
                  <a:lnTo>
                    <a:pt x="343141" y="270598"/>
                  </a:lnTo>
                  <a:close/>
                </a:path>
              </a:pathLst>
            </a:custGeom>
            <a:solidFill>
              <a:srgbClr val="FF4B9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250167" y="6028283"/>
              <a:ext cx="675005" cy="271145"/>
            </a:xfrm>
            <a:custGeom>
              <a:rect b="b" l="l" r="r" t="t"/>
              <a:pathLst>
                <a:path extrusionOk="0" h="271145" w="675004">
                  <a:moveTo>
                    <a:pt x="205409" y="135305"/>
                  </a:moveTo>
                  <a:lnTo>
                    <a:pt x="179743" y="102628"/>
                  </a:lnTo>
                  <a:lnTo>
                    <a:pt x="37350" y="102628"/>
                  </a:lnTo>
                  <a:lnTo>
                    <a:pt x="0" y="135305"/>
                  </a:lnTo>
                  <a:lnTo>
                    <a:pt x="205409" y="135305"/>
                  </a:lnTo>
                  <a:close/>
                </a:path>
                <a:path extrusionOk="0" h="271145" w="675004">
                  <a:moveTo>
                    <a:pt x="674598" y="0"/>
                  </a:moveTo>
                  <a:lnTo>
                    <a:pt x="609244" y="0"/>
                  </a:lnTo>
                  <a:lnTo>
                    <a:pt x="256768" y="202946"/>
                  </a:lnTo>
                  <a:lnTo>
                    <a:pt x="207746" y="270598"/>
                  </a:lnTo>
                  <a:lnTo>
                    <a:pt x="674598" y="0"/>
                  </a:lnTo>
                  <a:close/>
                </a:path>
              </a:pathLst>
            </a:custGeom>
            <a:solidFill>
              <a:srgbClr val="B300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5287518" y="5825324"/>
              <a:ext cx="572135" cy="406400"/>
            </a:xfrm>
            <a:custGeom>
              <a:rect b="b" l="l" r="r" t="t"/>
              <a:pathLst>
                <a:path extrusionOk="0" h="406400" w="572135">
                  <a:moveTo>
                    <a:pt x="182079" y="202958"/>
                  </a:moveTo>
                  <a:lnTo>
                    <a:pt x="142392" y="102641"/>
                  </a:lnTo>
                  <a:lnTo>
                    <a:pt x="0" y="102641"/>
                  </a:lnTo>
                  <a:lnTo>
                    <a:pt x="0" y="305587"/>
                  </a:lnTo>
                  <a:lnTo>
                    <a:pt x="142392" y="305587"/>
                  </a:lnTo>
                  <a:lnTo>
                    <a:pt x="182079" y="202958"/>
                  </a:lnTo>
                  <a:close/>
                </a:path>
                <a:path extrusionOk="0" h="406400" w="572135">
                  <a:moveTo>
                    <a:pt x="571893" y="202958"/>
                  </a:moveTo>
                  <a:lnTo>
                    <a:pt x="219417" y="0"/>
                  </a:lnTo>
                  <a:lnTo>
                    <a:pt x="305790" y="202958"/>
                  </a:lnTo>
                  <a:lnTo>
                    <a:pt x="219417" y="405904"/>
                  </a:lnTo>
                  <a:lnTo>
                    <a:pt x="571893" y="20295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8"/>
          <p:cNvSpPr txBox="1"/>
          <p:nvPr/>
        </p:nvSpPr>
        <p:spPr>
          <a:xfrm>
            <a:off x="6174758" y="4404803"/>
            <a:ext cx="193865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Offspring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6270641" y="7086026"/>
            <a:ext cx="174688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 Offspring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 txBox="1"/>
          <p:nvPr/>
        </p:nvSpPr>
        <p:spPr>
          <a:xfrm>
            <a:off x="249338" y="1301494"/>
            <a:ext cx="9414510" cy="1229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0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Mendel crossed purebred plants with opposite forms of a trait.	He called  these plants the </a:t>
            </a:r>
            <a:r>
              <a:rPr b="1" i="1"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parental generation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</a:t>
            </a:r>
            <a:r>
              <a:rPr b="1" i="1"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generation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For instance, purebred  tall plants were crossed with purebred short plants.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>
            <a:off x="1511300" y="4849495"/>
            <a:ext cx="154876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016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Tall  P generation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3769080" y="4644688"/>
            <a:ext cx="154876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445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Short  P generation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3211448" y="3494913"/>
            <a:ext cx="24574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9" name="Google Shape;309;p19"/>
          <p:cNvGrpSpPr/>
          <p:nvPr/>
        </p:nvGrpSpPr>
        <p:grpSpPr>
          <a:xfrm>
            <a:off x="5503151" y="3555504"/>
            <a:ext cx="675106" cy="591820"/>
            <a:chOff x="5503151" y="3555504"/>
            <a:chExt cx="675106" cy="591820"/>
          </a:xfrm>
        </p:grpSpPr>
        <p:sp>
          <p:nvSpPr>
            <p:cNvPr id="310" name="Google Shape;310;p19"/>
            <p:cNvSpPr/>
            <p:nvPr/>
          </p:nvSpPr>
          <p:spPr>
            <a:xfrm>
              <a:off x="5710898" y="3555504"/>
              <a:ext cx="467359" cy="591820"/>
            </a:xfrm>
            <a:custGeom>
              <a:rect b="b" l="l" r="r" t="t"/>
              <a:pathLst>
                <a:path extrusionOk="0" h="591820" w="467360">
                  <a:moveTo>
                    <a:pt x="135394" y="295681"/>
                  </a:moveTo>
                  <a:lnTo>
                    <a:pt x="93370" y="295681"/>
                  </a:lnTo>
                  <a:lnTo>
                    <a:pt x="0" y="591362"/>
                  </a:lnTo>
                  <a:lnTo>
                    <a:pt x="49022" y="517448"/>
                  </a:lnTo>
                  <a:lnTo>
                    <a:pt x="135394" y="295681"/>
                  </a:lnTo>
                  <a:close/>
                </a:path>
                <a:path extrusionOk="0" h="591820" w="467360">
                  <a:moveTo>
                    <a:pt x="466852" y="295681"/>
                  </a:moveTo>
                  <a:lnTo>
                    <a:pt x="0" y="0"/>
                  </a:lnTo>
                  <a:lnTo>
                    <a:pt x="49022" y="73914"/>
                  </a:lnTo>
                  <a:lnTo>
                    <a:pt x="401497" y="295681"/>
                  </a:lnTo>
                  <a:lnTo>
                    <a:pt x="466852" y="295681"/>
                  </a:lnTo>
                  <a:close/>
                </a:path>
              </a:pathLst>
            </a:custGeom>
            <a:solidFill>
              <a:srgbClr val="FFB3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1" name="Google Shape;31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03163" y="3703339"/>
              <a:ext cx="256766" cy="1478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19"/>
            <p:cNvSpPr/>
            <p:nvPr/>
          </p:nvSpPr>
          <p:spPr>
            <a:xfrm>
              <a:off x="5503151" y="3555504"/>
              <a:ext cx="343535" cy="443865"/>
            </a:xfrm>
            <a:custGeom>
              <a:rect b="b" l="l" r="r" t="t"/>
              <a:pathLst>
                <a:path extrusionOk="0" h="443864" w="343535">
                  <a:moveTo>
                    <a:pt x="37350" y="186067"/>
                  </a:moveTo>
                  <a:lnTo>
                    <a:pt x="0" y="147840"/>
                  </a:lnTo>
                  <a:lnTo>
                    <a:pt x="0" y="443522"/>
                  </a:lnTo>
                  <a:lnTo>
                    <a:pt x="37350" y="407835"/>
                  </a:lnTo>
                  <a:lnTo>
                    <a:pt x="37350" y="186067"/>
                  </a:lnTo>
                  <a:close/>
                </a:path>
                <a:path extrusionOk="0" h="443864" w="343535">
                  <a:moveTo>
                    <a:pt x="256768" y="295681"/>
                  </a:moveTo>
                  <a:lnTo>
                    <a:pt x="219430" y="295681"/>
                  </a:lnTo>
                  <a:lnTo>
                    <a:pt x="179743" y="407835"/>
                  </a:lnTo>
                  <a:lnTo>
                    <a:pt x="205409" y="443522"/>
                  </a:lnTo>
                  <a:lnTo>
                    <a:pt x="256768" y="295681"/>
                  </a:lnTo>
                  <a:close/>
                </a:path>
                <a:path extrusionOk="0" h="443864" w="343535">
                  <a:moveTo>
                    <a:pt x="343141" y="295681"/>
                  </a:moveTo>
                  <a:lnTo>
                    <a:pt x="256768" y="73914"/>
                  </a:lnTo>
                  <a:lnTo>
                    <a:pt x="207746" y="0"/>
                  </a:lnTo>
                  <a:lnTo>
                    <a:pt x="301117" y="295681"/>
                  </a:lnTo>
                  <a:lnTo>
                    <a:pt x="343141" y="295681"/>
                  </a:lnTo>
                  <a:close/>
                </a:path>
              </a:pathLst>
            </a:custGeom>
            <a:solidFill>
              <a:srgbClr val="FF4B9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5503151" y="3851186"/>
              <a:ext cx="675005" cy="295910"/>
            </a:xfrm>
            <a:custGeom>
              <a:rect b="b" l="l" r="r" t="t"/>
              <a:pathLst>
                <a:path extrusionOk="0" h="295910" w="675004">
                  <a:moveTo>
                    <a:pt x="205409" y="147840"/>
                  </a:moveTo>
                  <a:lnTo>
                    <a:pt x="179743" y="112153"/>
                  </a:lnTo>
                  <a:lnTo>
                    <a:pt x="37350" y="112153"/>
                  </a:lnTo>
                  <a:lnTo>
                    <a:pt x="0" y="147840"/>
                  </a:lnTo>
                  <a:lnTo>
                    <a:pt x="205409" y="147840"/>
                  </a:lnTo>
                  <a:close/>
                </a:path>
                <a:path extrusionOk="0" h="295910" w="675004">
                  <a:moveTo>
                    <a:pt x="674598" y="0"/>
                  </a:moveTo>
                  <a:lnTo>
                    <a:pt x="609244" y="0"/>
                  </a:lnTo>
                  <a:lnTo>
                    <a:pt x="256768" y="221767"/>
                  </a:lnTo>
                  <a:lnTo>
                    <a:pt x="207746" y="295681"/>
                  </a:lnTo>
                  <a:lnTo>
                    <a:pt x="674598" y="0"/>
                  </a:lnTo>
                  <a:close/>
                </a:path>
              </a:pathLst>
            </a:custGeom>
            <a:solidFill>
              <a:srgbClr val="B300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5540502" y="3629418"/>
              <a:ext cx="572135" cy="443865"/>
            </a:xfrm>
            <a:custGeom>
              <a:rect b="b" l="l" r="r" t="t"/>
              <a:pathLst>
                <a:path extrusionOk="0" h="443864" w="572135">
                  <a:moveTo>
                    <a:pt x="182079" y="221767"/>
                  </a:moveTo>
                  <a:lnTo>
                    <a:pt x="142392" y="112153"/>
                  </a:lnTo>
                  <a:lnTo>
                    <a:pt x="0" y="112153"/>
                  </a:lnTo>
                  <a:lnTo>
                    <a:pt x="0" y="333921"/>
                  </a:lnTo>
                  <a:lnTo>
                    <a:pt x="142392" y="333921"/>
                  </a:lnTo>
                  <a:lnTo>
                    <a:pt x="182079" y="221767"/>
                  </a:lnTo>
                  <a:close/>
                </a:path>
                <a:path extrusionOk="0" h="443864" w="572135">
                  <a:moveTo>
                    <a:pt x="571893" y="221767"/>
                  </a:moveTo>
                  <a:lnTo>
                    <a:pt x="219417" y="0"/>
                  </a:lnTo>
                  <a:lnTo>
                    <a:pt x="305790" y="221767"/>
                  </a:lnTo>
                  <a:lnTo>
                    <a:pt x="219417" y="443534"/>
                  </a:lnTo>
                  <a:lnTo>
                    <a:pt x="571893" y="22176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9"/>
          <p:cNvSpPr txBox="1"/>
          <p:nvPr/>
        </p:nvSpPr>
        <p:spPr>
          <a:xfrm>
            <a:off x="7805673" y="4849495"/>
            <a:ext cx="174625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145" lvl="0" marL="29209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Offspring Tall  F1 generation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434441" y="5898896"/>
            <a:ext cx="9044305" cy="1490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Mendel observed that all of the offspring grew to be tall plants.	None  resembled the short parent.	He called this generation of offspring </a:t>
            </a: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 filial</a:t>
            </a:r>
            <a:r>
              <a:rPr i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</a:t>
            </a:r>
            <a:r>
              <a:rPr b="1" i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 generation</a:t>
            </a:r>
            <a:r>
              <a:rPr i="1"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(The word filial means “son” in Latin.)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2260600" y="366815"/>
            <a:ext cx="56388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MENDEL’S FIRST EXPERIMENT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/>
        </p:nvSpPr>
        <p:spPr>
          <a:xfrm>
            <a:off x="366308" y="1692366"/>
            <a:ext cx="5419138" cy="423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9144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Modern genetics had its beginnings in an monastery garden, where a monk named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Gregor Mendel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documented  a particulate mechanism of inheritance.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12700" marR="35369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 discovered the basic principles of heredity by breeding  garden peas in carefully planned experiments.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12700" marR="29083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 approach to science had been influenced at the  University of Vienna by one of his professors: the physicist  Doppler.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 crossed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28,000 peas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Between 1856 and 1863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0"/>
          <p:cNvGrpSpPr/>
          <p:nvPr/>
        </p:nvGrpSpPr>
        <p:grpSpPr>
          <a:xfrm>
            <a:off x="1427733" y="6408080"/>
            <a:ext cx="5141213" cy="896874"/>
            <a:chOff x="728472" y="6641596"/>
            <a:chExt cx="5141213" cy="896874"/>
          </a:xfrm>
        </p:grpSpPr>
        <p:pic>
          <p:nvPicPr>
            <p:cNvPr id="323" name="Google Shape;323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8472" y="6641596"/>
              <a:ext cx="1966722" cy="896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64080" y="6641596"/>
              <a:ext cx="3705605" cy="8968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20"/>
          <p:cNvSpPr txBox="1"/>
          <p:nvPr/>
        </p:nvSpPr>
        <p:spPr>
          <a:xfrm>
            <a:off x="1705608" y="6546523"/>
            <a:ext cx="463804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due to </a:t>
            </a:r>
            <a:r>
              <a:rPr b="1" lang="en-US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statistical error</a:t>
            </a:r>
            <a:endParaRPr sz="32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/>
        </p:nvSpPr>
        <p:spPr>
          <a:xfrm>
            <a:off x="2276982" y="4765294"/>
            <a:ext cx="171196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 generation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1" name="Google Shape;331;p21"/>
          <p:cNvGrpSpPr/>
          <p:nvPr/>
        </p:nvGrpSpPr>
        <p:grpSpPr>
          <a:xfrm>
            <a:off x="4741850" y="3486129"/>
            <a:ext cx="676275" cy="591820"/>
            <a:chOff x="4910315" y="3471684"/>
            <a:chExt cx="676275" cy="591820"/>
          </a:xfrm>
        </p:grpSpPr>
        <p:sp>
          <p:nvSpPr>
            <p:cNvPr id="332" name="Google Shape;332;p21"/>
            <p:cNvSpPr/>
            <p:nvPr/>
          </p:nvSpPr>
          <p:spPr>
            <a:xfrm>
              <a:off x="5118532" y="3471684"/>
              <a:ext cx="467995" cy="591820"/>
            </a:xfrm>
            <a:custGeom>
              <a:rect b="b" l="l" r="r" t="t"/>
              <a:pathLst>
                <a:path extrusionOk="0" h="591820" w="467995">
                  <a:moveTo>
                    <a:pt x="135699" y="295681"/>
                  </a:moveTo>
                  <a:lnTo>
                    <a:pt x="93586" y="295681"/>
                  </a:lnTo>
                  <a:lnTo>
                    <a:pt x="0" y="591362"/>
                  </a:lnTo>
                  <a:lnTo>
                    <a:pt x="49136" y="517448"/>
                  </a:lnTo>
                  <a:lnTo>
                    <a:pt x="135699" y="295681"/>
                  </a:lnTo>
                  <a:close/>
                </a:path>
                <a:path extrusionOk="0" h="591820" w="467995">
                  <a:moveTo>
                    <a:pt x="467906" y="295681"/>
                  </a:moveTo>
                  <a:lnTo>
                    <a:pt x="0" y="0"/>
                  </a:lnTo>
                  <a:lnTo>
                    <a:pt x="49136" y="73914"/>
                  </a:lnTo>
                  <a:lnTo>
                    <a:pt x="402399" y="295681"/>
                  </a:lnTo>
                  <a:lnTo>
                    <a:pt x="467906" y="295681"/>
                  </a:lnTo>
                  <a:close/>
                </a:path>
              </a:pathLst>
            </a:custGeom>
            <a:solidFill>
              <a:srgbClr val="FFB3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3" name="Google Shape;33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10327" y="3619519"/>
              <a:ext cx="257346" cy="1478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21"/>
            <p:cNvSpPr/>
            <p:nvPr/>
          </p:nvSpPr>
          <p:spPr>
            <a:xfrm>
              <a:off x="4910315" y="3471684"/>
              <a:ext cx="344170" cy="443865"/>
            </a:xfrm>
            <a:custGeom>
              <a:rect b="b" l="l" r="r" t="t"/>
              <a:pathLst>
                <a:path extrusionOk="0" h="443864" w="344170">
                  <a:moveTo>
                    <a:pt x="37439" y="186067"/>
                  </a:moveTo>
                  <a:lnTo>
                    <a:pt x="0" y="147840"/>
                  </a:lnTo>
                  <a:lnTo>
                    <a:pt x="0" y="443522"/>
                  </a:lnTo>
                  <a:lnTo>
                    <a:pt x="37439" y="407835"/>
                  </a:lnTo>
                  <a:lnTo>
                    <a:pt x="37439" y="186067"/>
                  </a:lnTo>
                  <a:close/>
                </a:path>
                <a:path extrusionOk="0" h="443864" w="344170">
                  <a:moveTo>
                    <a:pt x="257352" y="295681"/>
                  </a:moveTo>
                  <a:lnTo>
                    <a:pt x="219925" y="295681"/>
                  </a:lnTo>
                  <a:lnTo>
                    <a:pt x="180149" y="407835"/>
                  </a:lnTo>
                  <a:lnTo>
                    <a:pt x="205879" y="443522"/>
                  </a:lnTo>
                  <a:lnTo>
                    <a:pt x="257352" y="295681"/>
                  </a:lnTo>
                  <a:close/>
                </a:path>
                <a:path extrusionOk="0" h="443864" w="344170">
                  <a:moveTo>
                    <a:pt x="343916" y="295681"/>
                  </a:moveTo>
                  <a:lnTo>
                    <a:pt x="257352" y="73914"/>
                  </a:lnTo>
                  <a:lnTo>
                    <a:pt x="208216" y="0"/>
                  </a:lnTo>
                  <a:lnTo>
                    <a:pt x="301802" y="295681"/>
                  </a:lnTo>
                  <a:lnTo>
                    <a:pt x="343916" y="295681"/>
                  </a:lnTo>
                  <a:close/>
                </a:path>
              </a:pathLst>
            </a:custGeom>
            <a:solidFill>
              <a:srgbClr val="FF4B9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4910315" y="3767365"/>
              <a:ext cx="676275" cy="295910"/>
            </a:xfrm>
            <a:custGeom>
              <a:rect b="b" l="l" r="r" t="t"/>
              <a:pathLst>
                <a:path extrusionOk="0" h="295910" w="676275">
                  <a:moveTo>
                    <a:pt x="205879" y="147840"/>
                  </a:moveTo>
                  <a:lnTo>
                    <a:pt x="180149" y="112153"/>
                  </a:lnTo>
                  <a:lnTo>
                    <a:pt x="37439" y="112153"/>
                  </a:lnTo>
                  <a:lnTo>
                    <a:pt x="0" y="147840"/>
                  </a:lnTo>
                  <a:lnTo>
                    <a:pt x="205879" y="147840"/>
                  </a:lnTo>
                  <a:close/>
                </a:path>
                <a:path extrusionOk="0" h="295910" w="676275">
                  <a:moveTo>
                    <a:pt x="676122" y="0"/>
                  </a:moveTo>
                  <a:lnTo>
                    <a:pt x="610616" y="0"/>
                  </a:lnTo>
                  <a:lnTo>
                    <a:pt x="257352" y="221767"/>
                  </a:lnTo>
                  <a:lnTo>
                    <a:pt x="208216" y="295681"/>
                  </a:lnTo>
                  <a:lnTo>
                    <a:pt x="676122" y="0"/>
                  </a:lnTo>
                  <a:close/>
                </a:path>
              </a:pathLst>
            </a:custGeom>
            <a:solidFill>
              <a:srgbClr val="B300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4947755" y="3545598"/>
              <a:ext cx="573405" cy="443865"/>
            </a:xfrm>
            <a:custGeom>
              <a:rect b="b" l="l" r="r" t="t"/>
              <a:pathLst>
                <a:path extrusionOk="0" h="443864" w="573404">
                  <a:moveTo>
                    <a:pt x="182486" y="221767"/>
                  </a:moveTo>
                  <a:lnTo>
                    <a:pt x="142709" y="112153"/>
                  </a:lnTo>
                  <a:lnTo>
                    <a:pt x="0" y="112153"/>
                  </a:lnTo>
                  <a:lnTo>
                    <a:pt x="0" y="333921"/>
                  </a:lnTo>
                  <a:lnTo>
                    <a:pt x="142709" y="333921"/>
                  </a:lnTo>
                  <a:lnTo>
                    <a:pt x="182486" y="221767"/>
                  </a:lnTo>
                  <a:close/>
                </a:path>
                <a:path extrusionOk="0" h="443864" w="573404">
                  <a:moveTo>
                    <a:pt x="573176" y="221767"/>
                  </a:moveTo>
                  <a:lnTo>
                    <a:pt x="219913" y="0"/>
                  </a:lnTo>
                  <a:lnTo>
                    <a:pt x="306476" y="221767"/>
                  </a:lnTo>
                  <a:lnTo>
                    <a:pt x="219913" y="443534"/>
                  </a:lnTo>
                  <a:lnTo>
                    <a:pt x="573176" y="22176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21"/>
          <p:cNvSpPr txBox="1"/>
          <p:nvPr/>
        </p:nvSpPr>
        <p:spPr>
          <a:xfrm>
            <a:off x="7266558" y="4765294"/>
            <a:ext cx="240030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4805" lvl="0" marL="35687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3⁄4 Tall &amp; 1⁄4 Short  F2 generation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363118" y="5711697"/>
            <a:ext cx="9413875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Mendel called this second generation of plants the second filial, F2,  generation.	To his surprise, Mendel	observed that this generation had a mix  of tall and short plants.	This occurred even though none of the F1 parents  were short.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711792" y="1235637"/>
            <a:ext cx="8654415" cy="2726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4600">
            <a:spAutoFit/>
          </a:bodyPr>
          <a:lstStyle/>
          <a:p>
            <a:pPr indent="0" lvl="0" marL="1270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Mendel then crossed two of the offspring tall plants produced from his  first experiment.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04975" marR="0" rtl="0" algn="l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Plants	Offspring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35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9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1879600" y="387147"/>
            <a:ext cx="64008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MENDEL’S SECOND EXPERIMENT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/>
        </p:nvSpPr>
        <p:spPr>
          <a:xfrm>
            <a:off x="417512" y="1600200"/>
            <a:ext cx="9324975" cy="47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38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Mendel’s first law, the </a:t>
            </a:r>
            <a:r>
              <a:rPr b="1" i="1" lang="en-US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 OF SEGREGATION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has three parts.From  his experiments, Mendel concluded that: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864869" marR="1101090" rtl="0" algn="l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rabicPeriod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traits are handed down through </a:t>
            </a:r>
            <a:r>
              <a:rPr b="1" i="1" lang="en-US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“hereditary  factors”</a:t>
            </a:r>
            <a:r>
              <a:rPr i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sperm and egg.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850900" marR="91440" rtl="0" algn="l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rabicPeriod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offspring obtain hereditary factors from both  parents, each plant must contain two factors for every trait.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842644" marR="805815" rtl="0" algn="l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rabicPeriod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factors in a pair segregate (separate) during the  formation of sex cells, and each sperm or egg  receives only one member of the pair.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22"/>
          <p:cNvSpPr txBox="1"/>
          <p:nvPr/>
        </p:nvSpPr>
        <p:spPr>
          <a:xfrm>
            <a:off x="1879600" y="642129"/>
            <a:ext cx="64008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MENDEL’S CONCLUSIONS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/>
          <p:nvPr>
            <p:ph type="title"/>
          </p:nvPr>
        </p:nvSpPr>
        <p:spPr>
          <a:xfrm>
            <a:off x="365607" y="914400"/>
            <a:ext cx="9428785" cy="1735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TODAY, SCIENTISTS REFER TO THE “FACTORS” THAT CONTROL TRAITS AS </a:t>
            </a:r>
            <a:r>
              <a:rPr b="1" i="1" lang="en-US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GENES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.	</a:t>
            </a:r>
            <a:b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THE DIFFERENT FORMS OF A GENE ARE CALLED </a:t>
            </a:r>
            <a:r>
              <a:rPr b="1" i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ALLELES</a:t>
            </a: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365607" y="3200400"/>
            <a:ext cx="9428785" cy="29674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Alleles that mask or hide other alleles, such as the “tall” allele, are  said to be </a:t>
            </a:r>
            <a:r>
              <a:rPr b="1" i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</a:t>
            </a: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13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i="1" lang="en-US" sz="320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RECESSIVE</a:t>
            </a:r>
            <a:r>
              <a:rPr b="1"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allele</a:t>
            </a: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such as the short allele, is masked, or covered  up, whenever the dominant allele is present.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/>
          <p:nvPr>
            <p:ph type="title"/>
          </p:nvPr>
        </p:nvSpPr>
        <p:spPr>
          <a:xfrm>
            <a:off x="1906841" y="609600"/>
            <a:ext cx="6346318" cy="844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1" lang="en-US" sz="5400"/>
              <a:t>LAW OF SEGREGATION</a:t>
            </a:r>
            <a:endParaRPr/>
          </a:p>
        </p:txBody>
      </p:sp>
      <p:sp>
        <p:nvSpPr>
          <p:cNvPr id="358" name="Google Shape;358;p24"/>
          <p:cNvSpPr txBox="1"/>
          <p:nvPr/>
        </p:nvSpPr>
        <p:spPr>
          <a:xfrm>
            <a:off x="279400" y="2246757"/>
            <a:ext cx="9829800" cy="353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the formation of gametes (eggs or  sperm), the two alleles responsible for a  trait separate from each other.</a:t>
            </a:r>
            <a:endParaRPr/>
          </a:p>
          <a:p>
            <a:pPr indent="0" lvl="0" marL="12700" marR="53975" rtl="0" algn="l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The Principle of Segregation describes  how pairs of gene variants are separated  into reproductive cells.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"/>
          <p:cNvSpPr txBox="1"/>
          <p:nvPr/>
        </p:nvSpPr>
        <p:spPr>
          <a:xfrm>
            <a:off x="307289" y="1358624"/>
            <a:ext cx="9218295" cy="1955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3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Mendel’s first experiment, F1 offspring plants received one tall gene and  one short gene from the parent plants.	Therefore, all offspring contained  both alleles, a short allele and a tall allele.	When both alleles for a trait are  present, the plant is said to be a hybrid for that trait.	Today, we call hybrid  alleles </a:t>
            </a:r>
            <a:r>
              <a:rPr b="1" i="1"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heterozygous.</a:t>
            </a:r>
            <a:endParaRPr b="1" sz="2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3652772" y="5746291"/>
            <a:ext cx="154876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Tall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generation</a:t>
            </a:r>
            <a:endParaRPr/>
          </a:p>
        </p:txBody>
      </p:sp>
      <p:sp>
        <p:nvSpPr>
          <p:cNvPr id="365" name="Google Shape;365;p25"/>
          <p:cNvSpPr txBox="1"/>
          <p:nvPr/>
        </p:nvSpPr>
        <p:spPr>
          <a:xfrm>
            <a:off x="1638045" y="5695264"/>
            <a:ext cx="154876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1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Short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generation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6" name="Google Shape;366;p25"/>
          <p:cNvGrpSpPr/>
          <p:nvPr/>
        </p:nvGrpSpPr>
        <p:grpSpPr>
          <a:xfrm>
            <a:off x="5503151" y="4402848"/>
            <a:ext cx="675106" cy="591820"/>
            <a:chOff x="5503151" y="4402848"/>
            <a:chExt cx="675106" cy="591820"/>
          </a:xfrm>
        </p:grpSpPr>
        <p:sp>
          <p:nvSpPr>
            <p:cNvPr id="367" name="Google Shape;367;p25"/>
            <p:cNvSpPr/>
            <p:nvPr/>
          </p:nvSpPr>
          <p:spPr>
            <a:xfrm>
              <a:off x="5710898" y="4402848"/>
              <a:ext cx="467359" cy="591820"/>
            </a:xfrm>
            <a:custGeom>
              <a:rect b="b" l="l" r="r" t="t"/>
              <a:pathLst>
                <a:path extrusionOk="0" h="591820" w="467360">
                  <a:moveTo>
                    <a:pt x="135394" y="295681"/>
                  </a:moveTo>
                  <a:lnTo>
                    <a:pt x="93370" y="295681"/>
                  </a:lnTo>
                  <a:lnTo>
                    <a:pt x="0" y="591362"/>
                  </a:lnTo>
                  <a:lnTo>
                    <a:pt x="49022" y="517448"/>
                  </a:lnTo>
                  <a:lnTo>
                    <a:pt x="135394" y="295681"/>
                  </a:lnTo>
                  <a:close/>
                </a:path>
                <a:path extrusionOk="0" h="591820" w="467360">
                  <a:moveTo>
                    <a:pt x="466852" y="295681"/>
                  </a:moveTo>
                  <a:lnTo>
                    <a:pt x="0" y="0"/>
                  </a:lnTo>
                  <a:lnTo>
                    <a:pt x="49022" y="73914"/>
                  </a:lnTo>
                  <a:lnTo>
                    <a:pt x="401497" y="295681"/>
                  </a:lnTo>
                  <a:lnTo>
                    <a:pt x="466852" y="295681"/>
                  </a:lnTo>
                  <a:close/>
                </a:path>
              </a:pathLst>
            </a:custGeom>
            <a:solidFill>
              <a:srgbClr val="FFB3D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8" name="Google Shape;36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03163" y="4550683"/>
              <a:ext cx="256766" cy="1478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5"/>
            <p:cNvSpPr/>
            <p:nvPr/>
          </p:nvSpPr>
          <p:spPr>
            <a:xfrm>
              <a:off x="5503151" y="4402848"/>
              <a:ext cx="343535" cy="443865"/>
            </a:xfrm>
            <a:custGeom>
              <a:rect b="b" l="l" r="r" t="t"/>
              <a:pathLst>
                <a:path extrusionOk="0" h="443864" w="343535">
                  <a:moveTo>
                    <a:pt x="37350" y="186067"/>
                  </a:moveTo>
                  <a:lnTo>
                    <a:pt x="0" y="147840"/>
                  </a:lnTo>
                  <a:lnTo>
                    <a:pt x="0" y="443522"/>
                  </a:lnTo>
                  <a:lnTo>
                    <a:pt x="37350" y="407835"/>
                  </a:lnTo>
                  <a:lnTo>
                    <a:pt x="37350" y="186067"/>
                  </a:lnTo>
                  <a:close/>
                </a:path>
                <a:path extrusionOk="0" h="443864" w="343535">
                  <a:moveTo>
                    <a:pt x="256768" y="295681"/>
                  </a:moveTo>
                  <a:lnTo>
                    <a:pt x="219430" y="295681"/>
                  </a:lnTo>
                  <a:lnTo>
                    <a:pt x="179743" y="407835"/>
                  </a:lnTo>
                  <a:lnTo>
                    <a:pt x="205409" y="443522"/>
                  </a:lnTo>
                  <a:lnTo>
                    <a:pt x="256768" y="295681"/>
                  </a:lnTo>
                  <a:close/>
                </a:path>
                <a:path extrusionOk="0" h="443864" w="343535">
                  <a:moveTo>
                    <a:pt x="343141" y="295681"/>
                  </a:moveTo>
                  <a:lnTo>
                    <a:pt x="256768" y="73914"/>
                  </a:lnTo>
                  <a:lnTo>
                    <a:pt x="207746" y="0"/>
                  </a:lnTo>
                  <a:lnTo>
                    <a:pt x="301117" y="295681"/>
                  </a:lnTo>
                  <a:lnTo>
                    <a:pt x="343141" y="295681"/>
                  </a:lnTo>
                  <a:close/>
                </a:path>
              </a:pathLst>
            </a:custGeom>
            <a:solidFill>
              <a:srgbClr val="FF4B9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5503151" y="4698530"/>
              <a:ext cx="675005" cy="295910"/>
            </a:xfrm>
            <a:custGeom>
              <a:rect b="b" l="l" r="r" t="t"/>
              <a:pathLst>
                <a:path extrusionOk="0" h="295910" w="675004">
                  <a:moveTo>
                    <a:pt x="205409" y="147840"/>
                  </a:moveTo>
                  <a:lnTo>
                    <a:pt x="179743" y="112153"/>
                  </a:lnTo>
                  <a:lnTo>
                    <a:pt x="37350" y="112153"/>
                  </a:lnTo>
                  <a:lnTo>
                    <a:pt x="0" y="147840"/>
                  </a:lnTo>
                  <a:lnTo>
                    <a:pt x="205409" y="147840"/>
                  </a:lnTo>
                  <a:close/>
                </a:path>
                <a:path extrusionOk="0" h="295910" w="675004">
                  <a:moveTo>
                    <a:pt x="674598" y="0"/>
                  </a:moveTo>
                  <a:lnTo>
                    <a:pt x="609244" y="0"/>
                  </a:lnTo>
                  <a:lnTo>
                    <a:pt x="256768" y="221767"/>
                  </a:lnTo>
                  <a:lnTo>
                    <a:pt x="207746" y="295681"/>
                  </a:lnTo>
                  <a:lnTo>
                    <a:pt x="674598" y="0"/>
                  </a:lnTo>
                  <a:close/>
                </a:path>
              </a:pathLst>
            </a:custGeom>
            <a:solidFill>
              <a:srgbClr val="B300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5540502" y="4476762"/>
              <a:ext cx="572135" cy="443865"/>
            </a:xfrm>
            <a:custGeom>
              <a:rect b="b" l="l" r="r" t="t"/>
              <a:pathLst>
                <a:path extrusionOk="0" h="443864" w="572135">
                  <a:moveTo>
                    <a:pt x="182079" y="221767"/>
                  </a:moveTo>
                  <a:lnTo>
                    <a:pt x="142392" y="112153"/>
                  </a:lnTo>
                  <a:lnTo>
                    <a:pt x="0" y="112153"/>
                  </a:lnTo>
                  <a:lnTo>
                    <a:pt x="0" y="333921"/>
                  </a:lnTo>
                  <a:lnTo>
                    <a:pt x="142392" y="333921"/>
                  </a:lnTo>
                  <a:lnTo>
                    <a:pt x="182079" y="221767"/>
                  </a:lnTo>
                  <a:close/>
                </a:path>
                <a:path extrusionOk="0" h="443864" w="572135">
                  <a:moveTo>
                    <a:pt x="571893" y="221767"/>
                  </a:moveTo>
                  <a:lnTo>
                    <a:pt x="219417" y="0"/>
                  </a:lnTo>
                  <a:lnTo>
                    <a:pt x="305790" y="221767"/>
                  </a:lnTo>
                  <a:lnTo>
                    <a:pt x="219417" y="443534"/>
                  </a:lnTo>
                  <a:lnTo>
                    <a:pt x="571893" y="22176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25"/>
          <p:cNvSpPr txBox="1"/>
          <p:nvPr/>
        </p:nvSpPr>
        <p:spPr>
          <a:xfrm>
            <a:off x="7381747" y="5695264"/>
            <a:ext cx="174625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Offspring Tall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048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 generation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5"/>
          <p:cNvSpPr txBox="1"/>
          <p:nvPr/>
        </p:nvSpPr>
        <p:spPr>
          <a:xfrm>
            <a:off x="1701993" y="3829584"/>
            <a:ext cx="1807846" cy="1582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short-short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74" name="Google Shape;374;p25"/>
          <p:cNvSpPr txBox="1"/>
          <p:nvPr/>
        </p:nvSpPr>
        <p:spPr>
          <a:xfrm>
            <a:off x="6599681" y="3325114"/>
            <a:ext cx="299212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short-tall	short-tall</a:t>
            </a:r>
            <a:endParaRPr/>
          </a:p>
        </p:txBody>
      </p:sp>
      <p:sp>
        <p:nvSpPr>
          <p:cNvPr id="375" name="Google Shape;375;p25"/>
          <p:cNvSpPr txBox="1"/>
          <p:nvPr/>
        </p:nvSpPr>
        <p:spPr>
          <a:xfrm>
            <a:off x="3973448" y="3241040"/>
            <a:ext cx="90741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tall-tall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5"/>
          <p:cNvSpPr txBox="1"/>
          <p:nvPr/>
        </p:nvSpPr>
        <p:spPr>
          <a:xfrm>
            <a:off x="431800" y="6702475"/>
            <a:ext cx="921829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the offspring have both a tall and a short allele, only the tall  allele is expressed and is therefore dominant over short.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1879600" y="387147"/>
            <a:ext cx="64008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HYBRID ALLELS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"/>
          <p:cNvSpPr txBox="1"/>
          <p:nvPr/>
        </p:nvSpPr>
        <p:spPr>
          <a:xfrm>
            <a:off x="1651000" y="6781800"/>
            <a:ext cx="673925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different alleles of the two different genes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6"/>
          <p:cNvSpPr txBox="1"/>
          <p:nvPr>
            <p:ph type="title"/>
          </p:nvPr>
        </p:nvSpPr>
        <p:spPr>
          <a:xfrm>
            <a:off x="584200" y="731012"/>
            <a:ext cx="9293759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WHAT IF MORE THERE WAS MORE THAN ONE TRAIT…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26"/>
          <p:cNvSpPr txBox="1"/>
          <p:nvPr/>
        </p:nvSpPr>
        <p:spPr>
          <a:xfrm>
            <a:off x="508000" y="3473451"/>
            <a:ext cx="2133600" cy="997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DIHYBRID CROSS</a:t>
            </a:r>
            <a:endParaRPr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"/>
          <p:cNvSpPr txBox="1"/>
          <p:nvPr/>
        </p:nvSpPr>
        <p:spPr>
          <a:xfrm>
            <a:off x="1119632" y="1482978"/>
            <a:ext cx="7738109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Possible genotypes of the sperm or egg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0"/>
          <p:cNvSpPr txBox="1"/>
          <p:nvPr/>
        </p:nvSpPr>
        <p:spPr>
          <a:xfrm>
            <a:off x="227584" y="2190368"/>
            <a:ext cx="9119616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533400" lvl="0" marL="558800" marR="177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Formula:	2</a:t>
            </a:r>
            <a:r>
              <a:rPr b="1" baseline="30000" lang="en-US" sz="2775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n is the number of heterozygous  position of gene)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/>
        </p:nvSpPr>
        <p:spPr>
          <a:xfrm>
            <a:off x="4510903" y="3197469"/>
            <a:ext cx="5658866" cy="1884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723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72390" rtl="0" algn="l">
              <a:spcBef>
                <a:spcPts val="95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Carl Erich Correns (1864 - 1933) (Germany)</a:t>
            </a:r>
            <a:endParaRPr/>
          </a:p>
          <a:p>
            <a:pPr indent="0" lvl="0" marL="12700" marR="7239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-Erich Tschermak von Seysenegg  (1871-1962) (Austria)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-Hugo Marie de Vries (1845-1935)  (Holand)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2614254" y="7035836"/>
            <a:ext cx="119697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cmassengale</a:t>
            </a:r>
            <a:endParaRPr/>
          </a:p>
        </p:txBody>
      </p:sp>
      <p:sp>
        <p:nvSpPr>
          <p:cNvPr id="181" name="Google Shape;181;p3"/>
          <p:cNvSpPr txBox="1"/>
          <p:nvPr/>
        </p:nvSpPr>
        <p:spPr>
          <a:xfrm>
            <a:off x="4318000" y="2438400"/>
            <a:ext cx="63450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" lvl="0" marL="12700" marR="7239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Underestimated for 30 years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78739" marR="72390" rtl="0" algn="l">
              <a:spcBef>
                <a:spcPts val="95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Rediscovered by</a:t>
            </a:r>
            <a:endParaRPr b="0" i="0" sz="2578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 txBox="1"/>
          <p:nvPr>
            <p:ph type="title"/>
          </p:nvPr>
        </p:nvSpPr>
        <p:spPr>
          <a:xfrm>
            <a:off x="762000" y="304800"/>
            <a:ext cx="8636000" cy="843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1" lang="en-US" sz="5400"/>
              <a:t>QUESTION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1"/>
          <p:cNvSpPr txBox="1"/>
          <p:nvPr>
            <p:ph idx="1" type="body"/>
          </p:nvPr>
        </p:nvSpPr>
        <p:spPr>
          <a:xfrm>
            <a:off x="508000" y="1446627"/>
            <a:ext cx="9221744" cy="5921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0" marR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How many types of gametes are produced by an individual  with the genotypes shown below ??</a:t>
            </a:r>
            <a:endParaRPr/>
          </a:p>
          <a:p>
            <a:pPr indent="-317497" lvl="0" marL="346710" rtl="0" algn="l">
              <a:lnSpc>
                <a:spcPct val="100000"/>
              </a:lnSpc>
              <a:spcBef>
                <a:spcPts val="1971"/>
              </a:spcBef>
              <a:spcAft>
                <a:spcPts val="0"/>
              </a:spcAft>
              <a:buSzPts val="4800"/>
              <a:buChar char="•"/>
            </a:pPr>
            <a:r>
              <a:rPr baseline="-25000" lang="en-US" sz="4800"/>
              <a:t>2</a:t>
            </a:r>
            <a:r>
              <a:rPr lang="en-US" sz="2100"/>
              <a:t>n</a:t>
            </a:r>
            <a:endParaRPr sz="2100"/>
          </a:p>
          <a:p>
            <a:pPr indent="-763270" lvl="0" marL="1109345" rtl="0" algn="l">
              <a:lnSpc>
                <a:spcPct val="100000"/>
              </a:lnSpc>
              <a:spcBef>
                <a:spcPts val="3391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RrYy</a:t>
            </a:r>
            <a:endParaRPr/>
          </a:p>
          <a:p>
            <a:pPr indent="-88897" lvl="0" marL="317497" rtl="0" algn="l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34035" lvl="0" marL="880110" rtl="0" algn="l">
              <a:lnSpc>
                <a:spcPct val="100000"/>
              </a:lnSpc>
              <a:spcBef>
                <a:spcPts val="3441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AaBbCCDd</a:t>
            </a:r>
            <a:endParaRPr/>
          </a:p>
          <a:p>
            <a:pPr indent="-88897" lvl="0" marL="317497" rtl="0" algn="l">
              <a:lnSpc>
                <a:spcPct val="100000"/>
              </a:lnSpc>
              <a:spcBef>
                <a:spcPts val="1111"/>
              </a:spcBef>
              <a:spcAft>
                <a:spcPts val="0"/>
              </a:spcAft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34035" lvl="0" marL="880110" rtl="0" algn="l">
              <a:lnSpc>
                <a:spcPct val="100000"/>
              </a:lnSpc>
              <a:spcBef>
                <a:spcPts val="3441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MmNnOoPPQQRrssTtQq</a:t>
            </a:r>
            <a:endParaRPr/>
          </a:p>
        </p:txBody>
      </p:sp>
      <p:grpSp>
        <p:nvGrpSpPr>
          <p:cNvPr id="405" name="Google Shape;405;p31"/>
          <p:cNvGrpSpPr/>
          <p:nvPr/>
        </p:nvGrpSpPr>
        <p:grpSpPr>
          <a:xfrm>
            <a:off x="8890385" y="2593921"/>
            <a:ext cx="860425" cy="841375"/>
            <a:chOff x="8890385" y="2593921"/>
            <a:chExt cx="860425" cy="841375"/>
          </a:xfrm>
        </p:grpSpPr>
        <p:sp>
          <p:nvSpPr>
            <p:cNvPr id="406" name="Google Shape;406;p31"/>
            <p:cNvSpPr/>
            <p:nvPr/>
          </p:nvSpPr>
          <p:spPr>
            <a:xfrm>
              <a:off x="9147890" y="2747185"/>
              <a:ext cx="347980" cy="544830"/>
            </a:xfrm>
            <a:custGeom>
              <a:rect b="b" l="l" r="r" t="t"/>
              <a:pathLst>
                <a:path extrusionOk="0" h="544829" w="347979">
                  <a:moveTo>
                    <a:pt x="199065" y="0"/>
                  </a:moveTo>
                  <a:lnTo>
                    <a:pt x="88579" y="30286"/>
                  </a:lnTo>
                  <a:lnTo>
                    <a:pt x="24658" y="91775"/>
                  </a:lnTo>
                  <a:lnTo>
                    <a:pt x="0" y="186307"/>
                  </a:lnTo>
                  <a:lnTo>
                    <a:pt x="2739" y="242295"/>
                  </a:lnTo>
                  <a:lnTo>
                    <a:pt x="115965" y="235867"/>
                  </a:lnTo>
                  <a:lnTo>
                    <a:pt x="118705" y="146848"/>
                  </a:lnTo>
                  <a:lnTo>
                    <a:pt x="153405" y="110133"/>
                  </a:lnTo>
                  <a:lnTo>
                    <a:pt x="215504" y="133077"/>
                  </a:lnTo>
                  <a:lnTo>
                    <a:pt x="210024" y="194565"/>
                  </a:lnTo>
                  <a:lnTo>
                    <a:pt x="135144" y="242295"/>
                  </a:lnTo>
                  <a:lnTo>
                    <a:pt x="121445" y="377202"/>
                  </a:lnTo>
                  <a:lnTo>
                    <a:pt x="135144" y="419418"/>
                  </a:lnTo>
                  <a:lnTo>
                    <a:pt x="110498" y="466221"/>
                  </a:lnTo>
                  <a:lnTo>
                    <a:pt x="115965" y="513950"/>
                  </a:lnTo>
                  <a:lnTo>
                    <a:pt x="168940" y="544237"/>
                  </a:lnTo>
                  <a:lnTo>
                    <a:pt x="237423" y="522208"/>
                  </a:lnTo>
                  <a:lnTo>
                    <a:pt x="259329" y="466221"/>
                  </a:lnTo>
                  <a:lnTo>
                    <a:pt x="231943" y="412990"/>
                  </a:lnTo>
                  <a:lnTo>
                    <a:pt x="262068" y="382703"/>
                  </a:lnTo>
                  <a:lnTo>
                    <a:pt x="262068" y="308370"/>
                  </a:lnTo>
                  <a:lnTo>
                    <a:pt x="339689" y="245039"/>
                  </a:lnTo>
                  <a:lnTo>
                    <a:pt x="347908" y="149592"/>
                  </a:lnTo>
                  <a:lnTo>
                    <a:pt x="297686" y="46802"/>
                  </a:lnTo>
                  <a:lnTo>
                    <a:pt x="1990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9167986" y="2769214"/>
              <a:ext cx="309245" cy="380365"/>
            </a:xfrm>
            <a:custGeom>
              <a:rect b="b" l="l" r="r" t="t"/>
              <a:pathLst>
                <a:path extrusionOk="0" h="380364" w="309245">
                  <a:moveTo>
                    <a:pt x="209106" y="0"/>
                  </a:moveTo>
                  <a:lnTo>
                    <a:pt x="115047" y="6428"/>
                  </a:lnTo>
                  <a:lnTo>
                    <a:pt x="40167" y="53230"/>
                  </a:lnTo>
                  <a:lnTo>
                    <a:pt x="7301" y="111962"/>
                  </a:lnTo>
                  <a:lnTo>
                    <a:pt x="0" y="191808"/>
                  </a:lnTo>
                  <a:lnTo>
                    <a:pt x="44742" y="183551"/>
                  </a:lnTo>
                  <a:lnTo>
                    <a:pt x="70305" y="191808"/>
                  </a:lnTo>
                  <a:lnTo>
                    <a:pt x="68483" y="139505"/>
                  </a:lnTo>
                  <a:lnTo>
                    <a:pt x="87662" y="80760"/>
                  </a:lnTo>
                  <a:lnTo>
                    <a:pt x="162529" y="58731"/>
                  </a:lnTo>
                  <a:lnTo>
                    <a:pt x="198147" y="83517"/>
                  </a:lnTo>
                  <a:lnTo>
                    <a:pt x="236492" y="122062"/>
                  </a:lnTo>
                  <a:lnTo>
                    <a:pt x="225546" y="189064"/>
                  </a:lnTo>
                  <a:lnTo>
                    <a:pt x="154310" y="220266"/>
                  </a:lnTo>
                  <a:lnTo>
                    <a:pt x="135144" y="267068"/>
                  </a:lnTo>
                  <a:lnTo>
                    <a:pt x="140623" y="314786"/>
                  </a:lnTo>
                  <a:lnTo>
                    <a:pt x="131486" y="379946"/>
                  </a:lnTo>
                  <a:lnTo>
                    <a:pt x="202709" y="379946"/>
                  </a:lnTo>
                  <a:lnTo>
                    <a:pt x="211846" y="331314"/>
                  </a:lnTo>
                  <a:lnTo>
                    <a:pt x="206367" y="275326"/>
                  </a:lnTo>
                  <a:lnTo>
                    <a:pt x="250191" y="245039"/>
                  </a:lnTo>
                  <a:lnTo>
                    <a:pt x="283069" y="228524"/>
                  </a:lnTo>
                  <a:lnTo>
                    <a:pt x="308633" y="156021"/>
                  </a:lnTo>
                  <a:lnTo>
                    <a:pt x="285809" y="78004"/>
                  </a:lnTo>
                  <a:lnTo>
                    <a:pt x="209106" y="0"/>
                  </a:ln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8" name="Google Shape;40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80294" y="3177618"/>
              <a:ext cx="99538" cy="86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31"/>
            <p:cNvSpPr/>
            <p:nvPr/>
          </p:nvSpPr>
          <p:spPr>
            <a:xfrm>
              <a:off x="8890385" y="2593921"/>
              <a:ext cx="860425" cy="841375"/>
            </a:xfrm>
            <a:custGeom>
              <a:rect b="b" l="l" r="r" t="t"/>
              <a:pathLst>
                <a:path extrusionOk="0" h="841375" w="860425">
                  <a:moveTo>
                    <a:pt x="536012" y="0"/>
                  </a:moveTo>
                  <a:lnTo>
                    <a:pt x="365262" y="2756"/>
                  </a:lnTo>
                  <a:lnTo>
                    <a:pt x="235585" y="44972"/>
                  </a:lnTo>
                  <a:lnTo>
                    <a:pt x="102271" y="131234"/>
                  </a:lnTo>
                  <a:lnTo>
                    <a:pt x="41091" y="256054"/>
                  </a:lnTo>
                  <a:lnTo>
                    <a:pt x="13697" y="383630"/>
                  </a:lnTo>
                  <a:lnTo>
                    <a:pt x="0" y="512108"/>
                  </a:lnTo>
                  <a:lnTo>
                    <a:pt x="61180" y="605726"/>
                  </a:lnTo>
                  <a:lnTo>
                    <a:pt x="136060" y="730538"/>
                  </a:lnTo>
                  <a:lnTo>
                    <a:pt x="310466" y="830573"/>
                  </a:lnTo>
                  <a:lnTo>
                    <a:pt x="412054" y="841174"/>
                  </a:lnTo>
                  <a:lnTo>
                    <a:pt x="501103" y="841174"/>
                  </a:lnTo>
                  <a:lnTo>
                    <a:pt x="594454" y="814053"/>
                  </a:lnTo>
                  <a:lnTo>
                    <a:pt x="666594" y="772754"/>
                  </a:lnTo>
                  <a:lnTo>
                    <a:pt x="743297" y="744304"/>
                  </a:lnTo>
                  <a:lnTo>
                    <a:pt x="746694" y="736044"/>
                  </a:lnTo>
                  <a:lnTo>
                    <a:pt x="404526" y="736044"/>
                  </a:lnTo>
                  <a:lnTo>
                    <a:pt x="271204" y="708516"/>
                  </a:lnTo>
                  <a:lnTo>
                    <a:pt x="166198" y="591955"/>
                  </a:lnTo>
                  <a:lnTo>
                    <a:pt x="118708" y="513950"/>
                  </a:lnTo>
                  <a:lnTo>
                    <a:pt x="115968" y="391888"/>
                  </a:lnTo>
                  <a:lnTo>
                    <a:pt x="141539" y="289098"/>
                  </a:lnTo>
                  <a:lnTo>
                    <a:pt x="210022" y="202823"/>
                  </a:lnTo>
                  <a:lnTo>
                    <a:pt x="248380" y="147763"/>
                  </a:lnTo>
                  <a:lnTo>
                    <a:pt x="340604" y="124819"/>
                  </a:lnTo>
                  <a:lnTo>
                    <a:pt x="439225" y="89018"/>
                  </a:lnTo>
                  <a:lnTo>
                    <a:pt x="597494" y="89018"/>
                  </a:lnTo>
                  <a:lnTo>
                    <a:pt x="627331" y="13771"/>
                  </a:lnTo>
                  <a:lnTo>
                    <a:pt x="536012" y="0"/>
                  </a:lnTo>
                  <a:close/>
                </a:path>
                <a:path extrusionOk="0" h="841375" w="860425">
                  <a:moveTo>
                    <a:pt x="627331" y="13771"/>
                  </a:moveTo>
                  <a:lnTo>
                    <a:pt x="580754" y="131235"/>
                  </a:lnTo>
                  <a:lnTo>
                    <a:pt x="693075" y="213838"/>
                  </a:lnTo>
                  <a:lnTo>
                    <a:pt x="736912" y="283584"/>
                  </a:lnTo>
                  <a:lnTo>
                    <a:pt x="763393" y="379959"/>
                  </a:lnTo>
                  <a:lnTo>
                    <a:pt x="732338" y="535967"/>
                  </a:lnTo>
                  <a:lnTo>
                    <a:pt x="666594" y="649772"/>
                  </a:lnTo>
                  <a:lnTo>
                    <a:pt x="599933" y="686487"/>
                  </a:lnTo>
                  <a:lnTo>
                    <a:pt x="525053" y="722278"/>
                  </a:lnTo>
                  <a:lnTo>
                    <a:pt x="404526" y="736044"/>
                  </a:lnTo>
                  <a:lnTo>
                    <a:pt x="746694" y="736044"/>
                  </a:lnTo>
                  <a:lnTo>
                    <a:pt x="771600" y="675473"/>
                  </a:lnTo>
                  <a:lnTo>
                    <a:pt x="838261" y="566254"/>
                  </a:lnTo>
                  <a:lnTo>
                    <a:pt x="860180" y="436848"/>
                  </a:lnTo>
                  <a:lnTo>
                    <a:pt x="841001" y="289098"/>
                  </a:lnTo>
                  <a:lnTo>
                    <a:pt x="788039" y="142249"/>
                  </a:lnTo>
                  <a:lnTo>
                    <a:pt x="715898" y="86274"/>
                  </a:lnTo>
                  <a:lnTo>
                    <a:pt x="627331" y="13771"/>
                  </a:lnTo>
                  <a:close/>
                </a:path>
                <a:path extrusionOk="0" h="841375" w="860425">
                  <a:moveTo>
                    <a:pt x="597494" y="89018"/>
                  </a:moveTo>
                  <a:lnTo>
                    <a:pt x="439225" y="89018"/>
                  </a:lnTo>
                  <a:lnTo>
                    <a:pt x="580754" y="131235"/>
                  </a:lnTo>
                  <a:lnTo>
                    <a:pt x="597494" y="890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8915039" y="2607692"/>
              <a:ext cx="814705" cy="814069"/>
            </a:xfrm>
            <a:custGeom>
              <a:rect b="b" l="l" r="r" t="t"/>
              <a:pathLst>
                <a:path extrusionOk="0" h="814070" w="814704">
                  <a:moveTo>
                    <a:pt x="430997" y="0"/>
                  </a:moveTo>
                  <a:lnTo>
                    <a:pt x="263893" y="27530"/>
                  </a:lnTo>
                  <a:lnTo>
                    <a:pt x="157065" y="89018"/>
                  </a:lnTo>
                  <a:lnTo>
                    <a:pt x="61181" y="175293"/>
                  </a:lnTo>
                  <a:lnTo>
                    <a:pt x="36526" y="298270"/>
                  </a:lnTo>
                  <a:lnTo>
                    <a:pt x="0" y="434091"/>
                  </a:lnTo>
                  <a:lnTo>
                    <a:pt x="94054" y="650686"/>
                  </a:lnTo>
                  <a:lnTo>
                    <a:pt x="246550" y="780091"/>
                  </a:lnTo>
                  <a:lnTo>
                    <a:pt x="387173" y="814048"/>
                  </a:lnTo>
                  <a:lnTo>
                    <a:pt x="516838" y="789270"/>
                  </a:lnTo>
                  <a:lnTo>
                    <a:pt x="579441" y="756230"/>
                  </a:lnTo>
                  <a:lnTo>
                    <a:pt x="420956" y="756230"/>
                  </a:lnTo>
                  <a:lnTo>
                    <a:pt x="324170" y="734203"/>
                  </a:lnTo>
                  <a:lnTo>
                    <a:pt x="221891" y="700246"/>
                  </a:lnTo>
                  <a:lnTo>
                    <a:pt x="177149" y="641514"/>
                  </a:lnTo>
                  <a:lnTo>
                    <a:pt x="111405" y="586441"/>
                  </a:lnTo>
                  <a:lnTo>
                    <a:pt x="55702" y="431347"/>
                  </a:lnTo>
                  <a:lnTo>
                    <a:pt x="80357" y="331301"/>
                  </a:lnTo>
                  <a:lnTo>
                    <a:pt x="122364" y="209251"/>
                  </a:lnTo>
                  <a:lnTo>
                    <a:pt x="208191" y="113804"/>
                  </a:lnTo>
                  <a:lnTo>
                    <a:pt x="346075" y="58731"/>
                  </a:lnTo>
                  <a:lnTo>
                    <a:pt x="440135" y="58731"/>
                  </a:lnTo>
                  <a:lnTo>
                    <a:pt x="430997" y="0"/>
                  </a:lnTo>
                  <a:close/>
                </a:path>
                <a:path extrusionOk="0" h="814070" w="814704">
                  <a:moveTo>
                    <a:pt x="430997" y="0"/>
                  </a:moveTo>
                  <a:lnTo>
                    <a:pt x="440135" y="58731"/>
                  </a:lnTo>
                  <a:lnTo>
                    <a:pt x="633720" y="120220"/>
                  </a:lnTo>
                  <a:lnTo>
                    <a:pt x="707683" y="214752"/>
                  </a:lnTo>
                  <a:lnTo>
                    <a:pt x="760645" y="301027"/>
                  </a:lnTo>
                  <a:lnTo>
                    <a:pt x="760645" y="428591"/>
                  </a:lnTo>
                  <a:lnTo>
                    <a:pt x="718643" y="580940"/>
                  </a:lnTo>
                  <a:lnTo>
                    <a:pt x="608157" y="691988"/>
                  </a:lnTo>
                  <a:lnTo>
                    <a:pt x="420956" y="756230"/>
                  </a:lnTo>
                  <a:lnTo>
                    <a:pt x="579441" y="756230"/>
                  </a:lnTo>
                  <a:lnTo>
                    <a:pt x="680298" y="703000"/>
                  </a:lnTo>
                  <a:lnTo>
                    <a:pt x="755165" y="605713"/>
                  </a:lnTo>
                  <a:lnTo>
                    <a:pt x="807222" y="494666"/>
                  </a:lnTo>
                  <a:lnTo>
                    <a:pt x="814524" y="369859"/>
                  </a:lnTo>
                  <a:lnTo>
                    <a:pt x="774344" y="197310"/>
                  </a:lnTo>
                  <a:lnTo>
                    <a:pt x="696724" y="118391"/>
                  </a:lnTo>
                  <a:lnTo>
                    <a:pt x="636460" y="47717"/>
                  </a:lnTo>
                  <a:lnTo>
                    <a:pt x="518660" y="13758"/>
                  </a:lnTo>
                  <a:lnTo>
                    <a:pt x="430997" y="0"/>
                  </a:ln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/>
          <p:nvPr>
            <p:ph type="title"/>
          </p:nvPr>
        </p:nvSpPr>
        <p:spPr>
          <a:xfrm>
            <a:off x="3737927" y="426152"/>
            <a:ext cx="2684145" cy="843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1" lang="en-US" sz="5400"/>
              <a:t>ANSWER</a:t>
            </a:r>
            <a:endParaRPr/>
          </a:p>
        </p:txBody>
      </p:sp>
      <p:grpSp>
        <p:nvGrpSpPr>
          <p:cNvPr id="416" name="Google Shape;416;p32"/>
          <p:cNvGrpSpPr/>
          <p:nvPr/>
        </p:nvGrpSpPr>
        <p:grpSpPr>
          <a:xfrm>
            <a:off x="973836" y="2333244"/>
            <a:ext cx="2241041" cy="896874"/>
            <a:chOff x="973836" y="2333244"/>
            <a:chExt cx="2241041" cy="896874"/>
          </a:xfrm>
        </p:grpSpPr>
        <p:pic>
          <p:nvPicPr>
            <p:cNvPr id="417" name="Google Shape;417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836" y="2333244"/>
              <a:ext cx="1754886" cy="896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97608" y="2333244"/>
              <a:ext cx="1017269" cy="8968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32"/>
          <p:cNvGrpSpPr/>
          <p:nvPr/>
        </p:nvGrpSpPr>
        <p:grpSpPr>
          <a:xfrm>
            <a:off x="3387852" y="2333244"/>
            <a:ext cx="1934718" cy="896874"/>
            <a:chOff x="3387852" y="2333244"/>
            <a:chExt cx="1934718" cy="896874"/>
          </a:xfrm>
        </p:grpSpPr>
        <p:pic>
          <p:nvPicPr>
            <p:cNvPr id="420" name="Google Shape;420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87852" y="2333244"/>
              <a:ext cx="985265" cy="896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70832" y="2333244"/>
              <a:ext cx="951738" cy="8968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" name="Google Shape;422;p32"/>
          <p:cNvSpPr txBox="1"/>
          <p:nvPr/>
        </p:nvSpPr>
        <p:spPr>
          <a:xfrm>
            <a:off x="286410" y="1747875"/>
            <a:ext cx="6687184" cy="236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9850">
            <a:spAutoFit/>
          </a:bodyPr>
          <a:lstStyle/>
          <a:p>
            <a:pPr indent="-528955" lvl="0" marL="5537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AutoNum type="arabicPeriod"/>
            </a:pP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RrYy:	2</a:t>
            </a:r>
            <a:r>
              <a:rPr baseline="30000" lang="en-US" sz="315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2</a:t>
            </a:r>
            <a:r>
              <a:rPr baseline="30000" lang="en-US" sz="315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4 gametes</a:t>
            </a: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981710" rtl="0" algn="ctr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RY	Ry	rY	ry</a:t>
            </a: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385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594360" lvl="0" marL="619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AutoNum type="arabicPeriod" startAt="2"/>
            </a:pP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AaBbCCDd:	2</a:t>
            </a:r>
            <a:r>
              <a:rPr baseline="30000" lang="en-US" sz="315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2</a:t>
            </a:r>
            <a:r>
              <a:rPr baseline="30000" lang="en-US" sz="315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8 gametes</a:t>
            </a: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23" name="Google Shape;423;p32"/>
          <p:cNvGrpSpPr/>
          <p:nvPr/>
        </p:nvGrpSpPr>
        <p:grpSpPr>
          <a:xfrm>
            <a:off x="973836" y="4088891"/>
            <a:ext cx="6191249" cy="1482090"/>
            <a:chOff x="973836" y="4088891"/>
            <a:chExt cx="6191249" cy="1482090"/>
          </a:xfrm>
        </p:grpSpPr>
        <p:pic>
          <p:nvPicPr>
            <p:cNvPr id="424" name="Google Shape;424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3836" y="4088891"/>
              <a:ext cx="1980438" cy="896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23160" y="4088891"/>
              <a:ext cx="1575053" cy="896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992880" y="4088891"/>
              <a:ext cx="1614677" cy="896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05271" y="4088891"/>
              <a:ext cx="1559814" cy="896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3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73836" y="4674107"/>
              <a:ext cx="1558289" cy="896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3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528316" y="4674107"/>
              <a:ext cx="1503426" cy="896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26408" y="4674107"/>
              <a:ext cx="1543050" cy="896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67171" y="4674107"/>
              <a:ext cx="1543050" cy="89687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32" name="Google Shape;432;p32"/>
          <p:cNvGraphicFramePr/>
          <p:nvPr/>
        </p:nvGraphicFramePr>
        <p:xfrm>
          <a:off x="1194460" y="41570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{9BCEEB3E-5892-4640-8248-C9A698398921}</a:tableStyleId>
              </a:tblPr>
              <a:tblGrid>
                <a:gridCol w="1305550"/>
                <a:gridCol w="1499225"/>
                <a:gridCol w="1575425"/>
                <a:gridCol w="1344300"/>
              </a:tblGrid>
              <a:tr h="576250">
                <a:tc>
                  <a:txBody>
                    <a:bodyPr/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1900" marB="0" marR="0" marL="0"/>
                </a:tc>
                <a:tc>
                  <a:txBody>
                    <a:bodyPr/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1900" marB="0" marR="0" marL="0"/>
                </a:tc>
                <a:tc>
                  <a:txBody>
                    <a:bodyPr/>
                    <a:lstStyle/>
                    <a:p>
                      <a:pPr indent="0" lvl="0" marL="2457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1900" marB="0" marR="0" marL="0"/>
                </a:tc>
                <a:tc>
                  <a:txBody>
                    <a:bodyPr/>
                    <a:lstStyle/>
                    <a:p>
                      <a:pPr indent="0" lvl="0" marL="283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41900" marB="0" marR="0" marL="0"/>
                </a:tc>
              </a:tr>
              <a:tr h="576250">
                <a:tc>
                  <a:txBody>
                    <a:bodyPr/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50800" marB="0" marR="0" marL="0"/>
                </a:tc>
                <a:tc>
                  <a:txBody>
                    <a:bodyPr/>
                    <a:lstStyle/>
                    <a:p>
                      <a:pPr indent="0" lvl="0" marL="0" marR="2381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50800" marB="0" marR="0" marL="0"/>
                </a:tc>
                <a:tc>
                  <a:txBody>
                    <a:bodyPr/>
                    <a:lstStyle/>
                    <a:p>
                      <a:pPr indent="0" lvl="0" marL="279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50800" marB="0" marR="0" marL="0"/>
                </a:tc>
                <a:tc>
                  <a:txBody>
                    <a:bodyPr/>
                    <a:lstStyle/>
                    <a:p>
                      <a:pPr indent="0" lvl="0" marL="24510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CC33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abCD</a:t>
                      </a:r>
                      <a:endParaRPr sz="3200" u="none" cap="none" strike="noStrike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50800" marB="0" marR="0" marL="0"/>
                </a:tc>
              </a:tr>
            </a:tbl>
          </a:graphicData>
        </a:graphic>
      </p:graphicFrame>
      <p:sp>
        <p:nvSpPr>
          <p:cNvPr id="433" name="Google Shape;433;p32"/>
          <p:cNvSpPr txBox="1"/>
          <p:nvPr/>
        </p:nvSpPr>
        <p:spPr>
          <a:xfrm>
            <a:off x="273710" y="5941567"/>
            <a:ext cx="9703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	MmNnOoPPQQRrssTtQq:	2</a:t>
            </a:r>
            <a:r>
              <a:rPr baseline="30000" lang="en-US" sz="315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</a:t>
            </a: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2</a:t>
            </a:r>
            <a:r>
              <a:rPr baseline="30000" lang="en-US" sz="315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 </a:t>
            </a:r>
            <a:r>
              <a:rPr lang="en-US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64 gametes</a:t>
            </a:r>
            <a:endParaRPr sz="3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"/>
          <p:cNvSpPr txBox="1"/>
          <p:nvPr>
            <p:ph type="title"/>
          </p:nvPr>
        </p:nvSpPr>
        <p:spPr>
          <a:xfrm>
            <a:off x="956755" y="304800"/>
            <a:ext cx="8074709" cy="3278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-457200" lvl="0" marL="469900" marR="5080" rtl="0" algn="l">
              <a:lnSpc>
                <a:spcPct val="134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lang="en-US" sz="3200"/>
              <a:t>TRAITS: SEED SHAPE &amp; SEED COLOR  ALLELES:</a:t>
            </a:r>
            <a:br>
              <a:rPr lang="en-US" sz="3200"/>
            </a:br>
            <a:r>
              <a:rPr lang="en-US" sz="3200"/>
              <a:t>	</a:t>
            </a:r>
            <a:r>
              <a:rPr lang="en-US" sz="3200">
                <a:solidFill>
                  <a:srgbClr val="FF0000"/>
                </a:solidFill>
              </a:rPr>
              <a:t>R</a:t>
            </a:r>
            <a:r>
              <a:rPr lang="en-US" sz="3200"/>
              <a:t> SMOUTH</a:t>
            </a:r>
            <a:br>
              <a:rPr lang="en-US" sz="3200"/>
            </a:br>
            <a:r>
              <a:rPr lang="en-US" sz="3200"/>
              <a:t>	</a:t>
            </a:r>
            <a:r>
              <a:rPr lang="en-US" sz="3200" cap="none">
                <a:solidFill>
                  <a:srgbClr val="FFC000"/>
                </a:solidFill>
              </a:rPr>
              <a:t>r</a:t>
            </a:r>
            <a:r>
              <a:rPr lang="en-US" sz="3200"/>
              <a:t> WRINKLED  </a:t>
            </a:r>
            <a:br>
              <a:rPr lang="en-US" sz="3200"/>
            </a:br>
            <a:r>
              <a:rPr lang="en-US" sz="3200"/>
              <a:t>	</a:t>
            </a:r>
            <a:r>
              <a:rPr lang="en-US" sz="3200">
                <a:solidFill>
                  <a:srgbClr val="FFFF00"/>
                </a:solidFill>
              </a:rPr>
              <a:t>Y</a:t>
            </a:r>
            <a:r>
              <a:rPr lang="en-US" sz="3200"/>
              <a:t> YELLOW  </a:t>
            </a:r>
            <a:br>
              <a:rPr lang="en-US" sz="3200"/>
            </a:br>
            <a:r>
              <a:rPr lang="en-US" sz="3200"/>
              <a:t>	</a:t>
            </a:r>
            <a:r>
              <a:rPr lang="en-US" sz="3200" cap="none">
                <a:solidFill>
                  <a:srgbClr val="92D050"/>
                </a:solidFill>
              </a:rPr>
              <a:t>y</a:t>
            </a:r>
            <a:r>
              <a:rPr lang="en-US" sz="3200"/>
              <a:t> GREEN</a:t>
            </a:r>
            <a:endParaRPr sz="3200"/>
          </a:p>
        </p:txBody>
      </p:sp>
      <p:sp>
        <p:nvSpPr>
          <p:cNvPr id="439" name="Google Shape;439;p33"/>
          <p:cNvSpPr/>
          <p:nvPr/>
        </p:nvSpPr>
        <p:spPr>
          <a:xfrm>
            <a:off x="2569465" y="4840733"/>
            <a:ext cx="1191895" cy="532765"/>
          </a:xfrm>
          <a:custGeom>
            <a:rect b="b" l="l" r="r" t="t"/>
            <a:pathLst>
              <a:path extrusionOk="0" h="532764" w="1191895">
                <a:moveTo>
                  <a:pt x="82550" y="427481"/>
                </a:moveTo>
                <a:lnTo>
                  <a:pt x="0" y="525017"/>
                </a:lnTo>
                <a:lnTo>
                  <a:pt x="127507" y="532510"/>
                </a:lnTo>
                <a:lnTo>
                  <a:pt x="115711" y="504951"/>
                </a:lnTo>
                <a:lnTo>
                  <a:pt x="94995" y="504951"/>
                </a:lnTo>
                <a:lnTo>
                  <a:pt x="80009" y="470026"/>
                </a:lnTo>
                <a:lnTo>
                  <a:pt x="97544" y="462511"/>
                </a:lnTo>
                <a:lnTo>
                  <a:pt x="82550" y="427481"/>
                </a:lnTo>
                <a:close/>
              </a:path>
              <a:path extrusionOk="0" h="532764" w="1191895">
                <a:moveTo>
                  <a:pt x="97544" y="462511"/>
                </a:moveTo>
                <a:lnTo>
                  <a:pt x="80009" y="470026"/>
                </a:lnTo>
                <a:lnTo>
                  <a:pt x="94995" y="504951"/>
                </a:lnTo>
                <a:lnTo>
                  <a:pt x="112500" y="497451"/>
                </a:lnTo>
                <a:lnTo>
                  <a:pt x="97544" y="462511"/>
                </a:lnTo>
                <a:close/>
              </a:path>
              <a:path extrusionOk="0" h="532764" w="1191895">
                <a:moveTo>
                  <a:pt x="112500" y="497451"/>
                </a:moveTo>
                <a:lnTo>
                  <a:pt x="94995" y="504951"/>
                </a:lnTo>
                <a:lnTo>
                  <a:pt x="115711" y="504951"/>
                </a:lnTo>
                <a:lnTo>
                  <a:pt x="112500" y="497451"/>
                </a:lnTo>
                <a:close/>
              </a:path>
              <a:path extrusionOk="0" h="532764" w="1191895">
                <a:moveTo>
                  <a:pt x="1176655" y="0"/>
                </a:moveTo>
                <a:lnTo>
                  <a:pt x="97544" y="462511"/>
                </a:lnTo>
                <a:lnTo>
                  <a:pt x="112500" y="497451"/>
                </a:lnTo>
                <a:lnTo>
                  <a:pt x="1191641" y="35051"/>
                </a:lnTo>
                <a:lnTo>
                  <a:pt x="11766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6456173" y="4840605"/>
            <a:ext cx="1276985" cy="535940"/>
          </a:xfrm>
          <a:custGeom>
            <a:rect b="b" l="l" r="r" t="t"/>
            <a:pathLst>
              <a:path extrusionOk="0" h="535939" w="1276984">
                <a:moveTo>
                  <a:pt x="1163369" y="500403"/>
                </a:moveTo>
                <a:lnTo>
                  <a:pt x="1149223" y="535812"/>
                </a:lnTo>
                <a:lnTo>
                  <a:pt x="1276603" y="525144"/>
                </a:lnTo>
                <a:lnTo>
                  <a:pt x="1260899" y="507491"/>
                </a:lnTo>
                <a:lnTo>
                  <a:pt x="1181100" y="507491"/>
                </a:lnTo>
                <a:lnTo>
                  <a:pt x="1163369" y="500403"/>
                </a:lnTo>
                <a:close/>
              </a:path>
              <a:path extrusionOk="0" h="535939" w="1276984">
                <a:moveTo>
                  <a:pt x="1177517" y="464992"/>
                </a:moveTo>
                <a:lnTo>
                  <a:pt x="1163369" y="500403"/>
                </a:lnTo>
                <a:lnTo>
                  <a:pt x="1181100" y="507491"/>
                </a:lnTo>
                <a:lnTo>
                  <a:pt x="1195197" y="472058"/>
                </a:lnTo>
                <a:lnTo>
                  <a:pt x="1177517" y="464992"/>
                </a:lnTo>
                <a:close/>
              </a:path>
              <a:path extrusionOk="0" h="535939" w="1276984">
                <a:moveTo>
                  <a:pt x="1191641" y="429640"/>
                </a:moveTo>
                <a:lnTo>
                  <a:pt x="1177517" y="464992"/>
                </a:lnTo>
                <a:lnTo>
                  <a:pt x="1195197" y="472058"/>
                </a:lnTo>
                <a:lnTo>
                  <a:pt x="1181100" y="507491"/>
                </a:lnTo>
                <a:lnTo>
                  <a:pt x="1260899" y="507491"/>
                </a:lnTo>
                <a:lnTo>
                  <a:pt x="1191641" y="429640"/>
                </a:lnTo>
                <a:close/>
              </a:path>
              <a:path extrusionOk="0" h="535939" w="1276984">
                <a:moveTo>
                  <a:pt x="14224" y="0"/>
                </a:moveTo>
                <a:lnTo>
                  <a:pt x="0" y="35305"/>
                </a:lnTo>
                <a:lnTo>
                  <a:pt x="1163369" y="500403"/>
                </a:lnTo>
                <a:lnTo>
                  <a:pt x="1177517" y="464992"/>
                </a:lnTo>
                <a:lnTo>
                  <a:pt x="142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3"/>
          <p:cNvSpPr txBox="1"/>
          <p:nvPr/>
        </p:nvSpPr>
        <p:spPr>
          <a:xfrm>
            <a:off x="1651000" y="4191000"/>
            <a:ext cx="6221095" cy="2329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232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-US" sz="400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-US" sz="400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-US" sz="4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x	R</a:t>
            </a:r>
            <a:r>
              <a:rPr b="1" lang="en-US" sz="400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-US" sz="400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endParaRPr sz="400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Possible genotypes of the gametes</a:t>
            </a: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Possible genotypes of </a:t>
            </a:r>
            <a:r>
              <a:rPr b="1"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F1?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/>
          <p:nvPr/>
        </p:nvSpPr>
        <p:spPr>
          <a:xfrm>
            <a:off x="2202942" y="4809744"/>
            <a:ext cx="1191895" cy="532765"/>
          </a:xfrm>
          <a:custGeom>
            <a:rect b="b" l="l" r="r" t="t"/>
            <a:pathLst>
              <a:path extrusionOk="0" h="532764" w="1191895">
                <a:moveTo>
                  <a:pt x="82550" y="427481"/>
                </a:moveTo>
                <a:lnTo>
                  <a:pt x="0" y="525017"/>
                </a:lnTo>
                <a:lnTo>
                  <a:pt x="127507" y="532510"/>
                </a:lnTo>
                <a:lnTo>
                  <a:pt x="115711" y="504951"/>
                </a:lnTo>
                <a:lnTo>
                  <a:pt x="94995" y="504951"/>
                </a:lnTo>
                <a:lnTo>
                  <a:pt x="80009" y="470026"/>
                </a:lnTo>
                <a:lnTo>
                  <a:pt x="97544" y="462511"/>
                </a:lnTo>
                <a:lnTo>
                  <a:pt x="82550" y="427481"/>
                </a:lnTo>
                <a:close/>
              </a:path>
              <a:path extrusionOk="0" h="532764" w="1191895">
                <a:moveTo>
                  <a:pt x="97544" y="462511"/>
                </a:moveTo>
                <a:lnTo>
                  <a:pt x="80009" y="470026"/>
                </a:lnTo>
                <a:lnTo>
                  <a:pt x="94995" y="504951"/>
                </a:lnTo>
                <a:lnTo>
                  <a:pt x="112500" y="497451"/>
                </a:lnTo>
                <a:lnTo>
                  <a:pt x="97544" y="462511"/>
                </a:lnTo>
                <a:close/>
              </a:path>
              <a:path extrusionOk="0" h="532764" w="1191895">
                <a:moveTo>
                  <a:pt x="112500" y="497451"/>
                </a:moveTo>
                <a:lnTo>
                  <a:pt x="94995" y="504951"/>
                </a:lnTo>
                <a:lnTo>
                  <a:pt x="115711" y="504951"/>
                </a:lnTo>
                <a:lnTo>
                  <a:pt x="112500" y="497451"/>
                </a:lnTo>
                <a:close/>
              </a:path>
              <a:path extrusionOk="0" h="532764" w="1191895">
                <a:moveTo>
                  <a:pt x="1176655" y="0"/>
                </a:moveTo>
                <a:lnTo>
                  <a:pt x="97544" y="462511"/>
                </a:lnTo>
                <a:lnTo>
                  <a:pt x="112500" y="497451"/>
                </a:lnTo>
                <a:lnTo>
                  <a:pt x="1191641" y="35051"/>
                </a:lnTo>
                <a:lnTo>
                  <a:pt x="11766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6089650" y="4809616"/>
            <a:ext cx="1276985" cy="535940"/>
          </a:xfrm>
          <a:custGeom>
            <a:rect b="b" l="l" r="r" t="t"/>
            <a:pathLst>
              <a:path extrusionOk="0" h="535939" w="1276984">
                <a:moveTo>
                  <a:pt x="1163369" y="500403"/>
                </a:moveTo>
                <a:lnTo>
                  <a:pt x="1149223" y="535812"/>
                </a:lnTo>
                <a:lnTo>
                  <a:pt x="1276603" y="525144"/>
                </a:lnTo>
                <a:lnTo>
                  <a:pt x="1260899" y="507491"/>
                </a:lnTo>
                <a:lnTo>
                  <a:pt x="1181100" y="507491"/>
                </a:lnTo>
                <a:lnTo>
                  <a:pt x="1163369" y="500403"/>
                </a:lnTo>
                <a:close/>
              </a:path>
              <a:path extrusionOk="0" h="535939" w="1276984">
                <a:moveTo>
                  <a:pt x="1177517" y="464992"/>
                </a:moveTo>
                <a:lnTo>
                  <a:pt x="1163369" y="500403"/>
                </a:lnTo>
                <a:lnTo>
                  <a:pt x="1181100" y="507491"/>
                </a:lnTo>
                <a:lnTo>
                  <a:pt x="1195197" y="472058"/>
                </a:lnTo>
                <a:lnTo>
                  <a:pt x="1177517" y="464992"/>
                </a:lnTo>
                <a:close/>
              </a:path>
              <a:path extrusionOk="0" h="535939" w="1276984">
                <a:moveTo>
                  <a:pt x="1191641" y="429640"/>
                </a:moveTo>
                <a:lnTo>
                  <a:pt x="1177517" y="464992"/>
                </a:lnTo>
                <a:lnTo>
                  <a:pt x="1195197" y="472058"/>
                </a:lnTo>
                <a:lnTo>
                  <a:pt x="1181100" y="507491"/>
                </a:lnTo>
                <a:lnTo>
                  <a:pt x="1260899" y="507491"/>
                </a:lnTo>
                <a:lnTo>
                  <a:pt x="1191641" y="429640"/>
                </a:lnTo>
                <a:close/>
              </a:path>
              <a:path extrusionOk="0" h="535939" w="1276984">
                <a:moveTo>
                  <a:pt x="14224" y="0"/>
                </a:moveTo>
                <a:lnTo>
                  <a:pt x="0" y="35305"/>
                </a:lnTo>
                <a:lnTo>
                  <a:pt x="1163369" y="500403"/>
                </a:lnTo>
                <a:lnTo>
                  <a:pt x="1177517" y="464992"/>
                </a:lnTo>
                <a:lnTo>
                  <a:pt x="142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34"/>
          <p:cNvGrpSpPr/>
          <p:nvPr/>
        </p:nvGrpSpPr>
        <p:grpSpPr>
          <a:xfrm>
            <a:off x="8890385" y="2593921"/>
            <a:ext cx="860425" cy="841375"/>
            <a:chOff x="8890385" y="2593921"/>
            <a:chExt cx="860425" cy="841375"/>
          </a:xfrm>
        </p:grpSpPr>
        <p:sp>
          <p:nvSpPr>
            <p:cNvPr id="449" name="Google Shape;449;p34"/>
            <p:cNvSpPr/>
            <p:nvPr/>
          </p:nvSpPr>
          <p:spPr>
            <a:xfrm>
              <a:off x="9147890" y="2747185"/>
              <a:ext cx="347980" cy="544830"/>
            </a:xfrm>
            <a:custGeom>
              <a:rect b="b" l="l" r="r" t="t"/>
              <a:pathLst>
                <a:path extrusionOk="0" h="544829" w="347979">
                  <a:moveTo>
                    <a:pt x="199065" y="0"/>
                  </a:moveTo>
                  <a:lnTo>
                    <a:pt x="88579" y="30286"/>
                  </a:lnTo>
                  <a:lnTo>
                    <a:pt x="24658" y="91775"/>
                  </a:lnTo>
                  <a:lnTo>
                    <a:pt x="0" y="186307"/>
                  </a:lnTo>
                  <a:lnTo>
                    <a:pt x="2739" y="242295"/>
                  </a:lnTo>
                  <a:lnTo>
                    <a:pt x="115965" y="235867"/>
                  </a:lnTo>
                  <a:lnTo>
                    <a:pt x="118705" y="146848"/>
                  </a:lnTo>
                  <a:lnTo>
                    <a:pt x="153405" y="110133"/>
                  </a:lnTo>
                  <a:lnTo>
                    <a:pt x="215504" y="133077"/>
                  </a:lnTo>
                  <a:lnTo>
                    <a:pt x="210024" y="194565"/>
                  </a:lnTo>
                  <a:lnTo>
                    <a:pt x="135144" y="242295"/>
                  </a:lnTo>
                  <a:lnTo>
                    <a:pt x="121445" y="377202"/>
                  </a:lnTo>
                  <a:lnTo>
                    <a:pt x="135144" y="419418"/>
                  </a:lnTo>
                  <a:lnTo>
                    <a:pt x="110498" y="466221"/>
                  </a:lnTo>
                  <a:lnTo>
                    <a:pt x="115965" y="513950"/>
                  </a:lnTo>
                  <a:lnTo>
                    <a:pt x="168940" y="544237"/>
                  </a:lnTo>
                  <a:lnTo>
                    <a:pt x="237423" y="522208"/>
                  </a:lnTo>
                  <a:lnTo>
                    <a:pt x="259329" y="466221"/>
                  </a:lnTo>
                  <a:lnTo>
                    <a:pt x="231943" y="412990"/>
                  </a:lnTo>
                  <a:lnTo>
                    <a:pt x="262068" y="382703"/>
                  </a:lnTo>
                  <a:lnTo>
                    <a:pt x="262068" y="308370"/>
                  </a:lnTo>
                  <a:lnTo>
                    <a:pt x="339689" y="245039"/>
                  </a:lnTo>
                  <a:lnTo>
                    <a:pt x="347908" y="149592"/>
                  </a:lnTo>
                  <a:lnTo>
                    <a:pt x="297686" y="46802"/>
                  </a:lnTo>
                  <a:lnTo>
                    <a:pt x="1990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9167986" y="2769214"/>
              <a:ext cx="309245" cy="380365"/>
            </a:xfrm>
            <a:custGeom>
              <a:rect b="b" l="l" r="r" t="t"/>
              <a:pathLst>
                <a:path extrusionOk="0" h="380364" w="309245">
                  <a:moveTo>
                    <a:pt x="209106" y="0"/>
                  </a:moveTo>
                  <a:lnTo>
                    <a:pt x="115047" y="6428"/>
                  </a:lnTo>
                  <a:lnTo>
                    <a:pt x="40167" y="53230"/>
                  </a:lnTo>
                  <a:lnTo>
                    <a:pt x="7301" y="111962"/>
                  </a:lnTo>
                  <a:lnTo>
                    <a:pt x="0" y="191808"/>
                  </a:lnTo>
                  <a:lnTo>
                    <a:pt x="44742" y="183551"/>
                  </a:lnTo>
                  <a:lnTo>
                    <a:pt x="70305" y="191808"/>
                  </a:lnTo>
                  <a:lnTo>
                    <a:pt x="68483" y="139505"/>
                  </a:lnTo>
                  <a:lnTo>
                    <a:pt x="87662" y="80760"/>
                  </a:lnTo>
                  <a:lnTo>
                    <a:pt x="162529" y="58731"/>
                  </a:lnTo>
                  <a:lnTo>
                    <a:pt x="198147" y="83517"/>
                  </a:lnTo>
                  <a:lnTo>
                    <a:pt x="236492" y="122062"/>
                  </a:lnTo>
                  <a:lnTo>
                    <a:pt x="225546" y="189064"/>
                  </a:lnTo>
                  <a:lnTo>
                    <a:pt x="154310" y="220266"/>
                  </a:lnTo>
                  <a:lnTo>
                    <a:pt x="135144" y="267068"/>
                  </a:lnTo>
                  <a:lnTo>
                    <a:pt x="140623" y="314786"/>
                  </a:lnTo>
                  <a:lnTo>
                    <a:pt x="131486" y="379946"/>
                  </a:lnTo>
                  <a:lnTo>
                    <a:pt x="202709" y="379946"/>
                  </a:lnTo>
                  <a:lnTo>
                    <a:pt x="211846" y="331314"/>
                  </a:lnTo>
                  <a:lnTo>
                    <a:pt x="206367" y="275326"/>
                  </a:lnTo>
                  <a:lnTo>
                    <a:pt x="250191" y="245039"/>
                  </a:lnTo>
                  <a:lnTo>
                    <a:pt x="283069" y="228524"/>
                  </a:lnTo>
                  <a:lnTo>
                    <a:pt x="308633" y="156021"/>
                  </a:lnTo>
                  <a:lnTo>
                    <a:pt x="285809" y="78004"/>
                  </a:lnTo>
                  <a:lnTo>
                    <a:pt x="209106" y="0"/>
                  </a:ln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1" name="Google Shape;45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80294" y="3177618"/>
              <a:ext cx="99538" cy="86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4"/>
            <p:cNvSpPr/>
            <p:nvPr/>
          </p:nvSpPr>
          <p:spPr>
            <a:xfrm>
              <a:off x="8890385" y="2593921"/>
              <a:ext cx="860425" cy="841375"/>
            </a:xfrm>
            <a:custGeom>
              <a:rect b="b" l="l" r="r" t="t"/>
              <a:pathLst>
                <a:path extrusionOk="0" h="841375" w="860425">
                  <a:moveTo>
                    <a:pt x="536012" y="0"/>
                  </a:moveTo>
                  <a:lnTo>
                    <a:pt x="365262" y="2756"/>
                  </a:lnTo>
                  <a:lnTo>
                    <a:pt x="235585" y="44972"/>
                  </a:lnTo>
                  <a:lnTo>
                    <a:pt x="102271" y="131234"/>
                  </a:lnTo>
                  <a:lnTo>
                    <a:pt x="41091" y="256054"/>
                  </a:lnTo>
                  <a:lnTo>
                    <a:pt x="13697" y="383630"/>
                  </a:lnTo>
                  <a:lnTo>
                    <a:pt x="0" y="512108"/>
                  </a:lnTo>
                  <a:lnTo>
                    <a:pt x="61180" y="605726"/>
                  </a:lnTo>
                  <a:lnTo>
                    <a:pt x="136060" y="730538"/>
                  </a:lnTo>
                  <a:lnTo>
                    <a:pt x="310466" y="830573"/>
                  </a:lnTo>
                  <a:lnTo>
                    <a:pt x="412054" y="841174"/>
                  </a:lnTo>
                  <a:lnTo>
                    <a:pt x="501103" y="841174"/>
                  </a:lnTo>
                  <a:lnTo>
                    <a:pt x="594454" y="814053"/>
                  </a:lnTo>
                  <a:lnTo>
                    <a:pt x="666594" y="772754"/>
                  </a:lnTo>
                  <a:lnTo>
                    <a:pt x="743297" y="744304"/>
                  </a:lnTo>
                  <a:lnTo>
                    <a:pt x="746694" y="736044"/>
                  </a:lnTo>
                  <a:lnTo>
                    <a:pt x="404526" y="736044"/>
                  </a:lnTo>
                  <a:lnTo>
                    <a:pt x="271204" y="708516"/>
                  </a:lnTo>
                  <a:lnTo>
                    <a:pt x="166198" y="591955"/>
                  </a:lnTo>
                  <a:lnTo>
                    <a:pt x="118708" y="513950"/>
                  </a:lnTo>
                  <a:lnTo>
                    <a:pt x="115968" y="391888"/>
                  </a:lnTo>
                  <a:lnTo>
                    <a:pt x="141539" y="289098"/>
                  </a:lnTo>
                  <a:lnTo>
                    <a:pt x="210022" y="202823"/>
                  </a:lnTo>
                  <a:lnTo>
                    <a:pt x="248380" y="147763"/>
                  </a:lnTo>
                  <a:lnTo>
                    <a:pt x="340604" y="124819"/>
                  </a:lnTo>
                  <a:lnTo>
                    <a:pt x="439225" y="89018"/>
                  </a:lnTo>
                  <a:lnTo>
                    <a:pt x="597494" y="89018"/>
                  </a:lnTo>
                  <a:lnTo>
                    <a:pt x="627331" y="13771"/>
                  </a:lnTo>
                  <a:lnTo>
                    <a:pt x="536012" y="0"/>
                  </a:lnTo>
                  <a:close/>
                </a:path>
                <a:path extrusionOk="0" h="841375" w="860425">
                  <a:moveTo>
                    <a:pt x="627331" y="13771"/>
                  </a:moveTo>
                  <a:lnTo>
                    <a:pt x="580754" y="131235"/>
                  </a:lnTo>
                  <a:lnTo>
                    <a:pt x="693075" y="213838"/>
                  </a:lnTo>
                  <a:lnTo>
                    <a:pt x="736912" y="283584"/>
                  </a:lnTo>
                  <a:lnTo>
                    <a:pt x="763393" y="379959"/>
                  </a:lnTo>
                  <a:lnTo>
                    <a:pt x="732338" y="535967"/>
                  </a:lnTo>
                  <a:lnTo>
                    <a:pt x="666594" y="649772"/>
                  </a:lnTo>
                  <a:lnTo>
                    <a:pt x="599933" y="686487"/>
                  </a:lnTo>
                  <a:lnTo>
                    <a:pt x="525053" y="722278"/>
                  </a:lnTo>
                  <a:lnTo>
                    <a:pt x="404526" y="736044"/>
                  </a:lnTo>
                  <a:lnTo>
                    <a:pt x="746694" y="736044"/>
                  </a:lnTo>
                  <a:lnTo>
                    <a:pt x="771600" y="675473"/>
                  </a:lnTo>
                  <a:lnTo>
                    <a:pt x="838261" y="566254"/>
                  </a:lnTo>
                  <a:lnTo>
                    <a:pt x="860180" y="436848"/>
                  </a:lnTo>
                  <a:lnTo>
                    <a:pt x="841001" y="289098"/>
                  </a:lnTo>
                  <a:lnTo>
                    <a:pt x="788039" y="142249"/>
                  </a:lnTo>
                  <a:lnTo>
                    <a:pt x="715898" y="86274"/>
                  </a:lnTo>
                  <a:lnTo>
                    <a:pt x="627331" y="13771"/>
                  </a:lnTo>
                  <a:close/>
                </a:path>
                <a:path extrusionOk="0" h="841375" w="860425">
                  <a:moveTo>
                    <a:pt x="597494" y="89018"/>
                  </a:moveTo>
                  <a:lnTo>
                    <a:pt x="439225" y="89018"/>
                  </a:lnTo>
                  <a:lnTo>
                    <a:pt x="580754" y="131235"/>
                  </a:lnTo>
                  <a:lnTo>
                    <a:pt x="597494" y="890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8915039" y="2607692"/>
              <a:ext cx="814705" cy="814069"/>
            </a:xfrm>
            <a:custGeom>
              <a:rect b="b" l="l" r="r" t="t"/>
              <a:pathLst>
                <a:path extrusionOk="0" h="814070" w="814704">
                  <a:moveTo>
                    <a:pt x="430997" y="0"/>
                  </a:moveTo>
                  <a:lnTo>
                    <a:pt x="263893" y="27530"/>
                  </a:lnTo>
                  <a:lnTo>
                    <a:pt x="157065" y="89018"/>
                  </a:lnTo>
                  <a:lnTo>
                    <a:pt x="61181" y="175293"/>
                  </a:lnTo>
                  <a:lnTo>
                    <a:pt x="36526" y="298270"/>
                  </a:lnTo>
                  <a:lnTo>
                    <a:pt x="0" y="434091"/>
                  </a:lnTo>
                  <a:lnTo>
                    <a:pt x="94054" y="650686"/>
                  </a:lnTo>
                  <a:lnTo>
                    <a:pt x="246550" y="780091"/>
                  </a:lnTo>
                  <a:lnTo>
                    <a:pt x="387173" y="814048"/>
                  </a:lnTo>
                  <a:lnTo>
                    <a:pt x="516838" y="789270"/>
                  </a:lnTo>
                  <a:lnTo>
                    <a:pt x="579441" y="756230"/>
                  </a:lnTo>
                  <a:lnTo>
                    <a:pt x="420956" y="756230"/>
                  </a:lnTo>
                  <a:lnTo>
                    <a:pt x="324170" y="734203"/>
                  </a:lnTo>
                  <a:lnTo>
                    <a:pt x="221891" y="700246"/>
                  </a:lnTo>
                  <a:lnTo>
                    <a:pt x="177149" y="641514"/>
                  </a:lnTo>
                  <a:lnTo>
                    <a:pt x="111405" y="586441"/>
                  </a:lnTo>
                  <a:lnTo>
                    <a:pt x="55702" y="431347"/>
                  </a:lnTo>
                  <a:lnTo>
                    <a:pt x="80357" y="331301"/>
                  </a:lnTo>
                  <a:lnTo>
                    <a:pt x="122364" y="209251"/>
                  </a:lnTo>
                  <a:lnTo>
                    <a:pt x="208191" y="113804"/>
                  </a:lnTo>
                  <a:lnTo>
                    <a:pt x="346075" y="58731"/>
                  </a:lnTo>
                  <a:lnTo>
                    <a:pt x="440135" y="58731"/>
                  </a:lnTo>
                  <a:lnTo>
                    <a:pt x="430997" y="0"/>
                  </a:lnTo>
                  <a:close/>
                </a:path>
                <a:path extrusionOk="0" h="814070" w="814704">
                  <a:moveTo>
                    <a:pt x="430997" y="0"/>
                  </a:moveTo>
                  <a:lnTo>
                    <a:pt x="440135" y="58731"/>
                  </a:lnTo>
                  <a:lnTo>
                    <a:pt x="633720" y="120220"/>
                  </a:lnTo>
                  <a:lnTo>
                    <a:pt x="707683" y="214752"/>
                  </a:lnTo>
                  <a:lnTo>
                    <a:pt x="760645" y="301027"/>
                  </a:lnTo>
                  <a:lnTo>
                    <a:pt x="760645" y="428591"/>
                  </a:lnTo>
                  <a:lnTo>
                    <a:pt x="718643" y="580940"/>
                  </a:lnTo>
                  <a:lnTo>
                    <a:pt x="608157" y="691988"/>
                  </a:lnTo>
                  <a:lnTo>
                    <a:pt x="420956" y="756230"/>
                  </a:lnTo>
                  <a:lnTo>
                    <a:pt x="579441" y="756230"/>
                  </a:lnTo>
                  <a:lnTo>
                    <a:pt x="680298" y="703000"/>
                  </a:lnTo>
                  <a:lnTo>
                    <a:pt x="755165" y="605713"/>
                  </a:lnTo>
                  <a:lnTo>
                    <a:pt x="807222" y="494666"/>
                  </a:lnTo>
                  <a:lnTo>
                    <a:pt x="814524" y="369859"/>
                  </a:lnTo>
                  <a:lnTo>
                    <a:pt x="774344" y="197310"/>
                  </a:lnTo>
                  <a:lnTo>
                    <a:pt x="696724" y="118391"/>
                  </a:lnTo>
                  <a:lnTo>
                    <a:pt x="636460" y="47717"/>
                  </a:lnTo>
                  <a:lnTo>
                    <a:pt x="518660" y="13758"/>
                  </a:lnTo>
                  <a:lnTo>
                    <a:pt x="430997" y="0"/>
                  </a:ln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34"/>
          <p:cNvGrpSpPr/>
          <p:nvPr/>
        </p:nvGrpSpPr>
        <p:grpSpPr>
          <a:xfrm>
            <a:off x="659891" y="5559552"/>
            <a:ext cx="3641090" cy="1009650"/>
            <a:chOff x="659891" y="5559552"/>
            <a:chExt cx="3641090" cy="1009650"/>
          </a:xfrm>
        </p:grpSpPr>
        <p:sp>
          <p:nvSpPr>
            <p:cNvPr id="455" name="Google Shape;455;p34"/>
            <p:cNvSpPr/>
            <p:nvPr/>
          </p:nvSpPr>
          <p:spPr>
            <a:xfrm>
              <a:off x="659891" y="5655564"/>
              <a:ext cx="3641090" cy="657225"/>
            </a:xfrm>
            <a:custGeom>
              <a:rect b="b" l="l" r="r" t="t"/>
              <a:pathLst>
                <a:path extrusionOk="0" h="657225" w="3641090">
                  <a:moveTo>
                    <a:pt x="3640836" y="0"/>
                  </a:moveTo>
                  <a:lnTo>
                    <a:pt x="0" y="0"/>
                  </a:lnTo>
                  <a:lnTo>
                    <a:pt x="0" y="656844"/>
                  </a:lnTo>
                  <a:lnTo>
                    <a:pt x="3640836" y="656844"/>
                  </a:lnTo>
                  <a:lnTo>
                    <a:pt x="3640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6" name="Google Shape;456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295" y="5559552"/>
              <a:ext cx="1378458" cy="100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24583" y="5559552"/>
              <a:ext cx="1143762" cy="100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68296" y="5559552"/>
              <a:ext cx="1108709" cy="100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76956" y="5559552"/>
              <a:ext cx="1070609" cy="1009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0" name="Google Shape;460;p34"/>
          <p:cNvGrpSpPr/>
          <p:nvPr/>
        </p:nvGrpSpPr>
        <p:grpSpPr>
          <a:xfrm>
            <a:off x="5993891" y="5474208"/>
            <a:ext cx="3641090" cy="1009649"/>
            <a:chOff x="5993891" y="5474208"/>
            <a:chExt cx="3641090" cy="1009649"/>
          </a:xfrm>
        </p:grpSpPr>
        <p:sp>
          <p:nvSpPr>
            <p:cNvPr id="461" name="Google Shape;461;p34"/>
            <p:cNvSpPr/>
            <p:nvPr/>
          </p:nvSpPr>
          <p:spPr>
            <a:xfrm>
              <a:off x="5993891" y="5570220"/>
              <a:ext cx="3641090" cy="657225"/>
            </a:xfrm>
            <a:custGeom>
              <a:rect b="b" l="l" r="r" t="t"/>
              <a:pathLst>
                <a:path extrusionOk="0" h="657225" w="3641090">
                  <a:moveTo>
                    <a:pt x="3640836" y="0"/>
                  </a:moveTo>
                  <a:lnTo>
                    <a:pt x="0" y="0"/>
                  </a:lnTo>
                  <a:lnTo>
                    <a:pt x="0" y="656843"/>
                  </a:lnTo>
                  <a:lnTo>
                    <a:pt x="3640836" y="656843"/>
                  </a:lnTo>
                  <a:lnTo>
                    <a:pt x="3640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2" name="Google Shape;462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178295" y="5474208"/>
              <a:ext cx="1378457" cy="1009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58583" y="5474208"/>
              <a:ext cx="1143762" cy="1009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02295" y="5474208"/>
              <a:ext cx="1108709" cy="1009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3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10955" y="5474208"/>
              <a:ext cx="1070609" cy="1009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6" name="Google Shape;466;p34"/>
          <p:cNvSpPr txBox="1"/>
          <p:nvPr/>
        </p:nvSpPr>
        <p:spPr>
          <a:xfrm>
            <a:off x="1077264" y="1045069"/>
            <a:ext cx="8141970" cy="5116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40970" marR="1881504" rtl="0" algn="l">
              <a:lnSpc>
                <a:spcPct val="13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Traits: seed shape &amp; seed color  Alleles:	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smouth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55700" marR="5057140" rtl="0" algn="l">
              <a:lnSpc>
                <a:spcPct val="108124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wrinkled  </a:t>
            </a:r>
            <a:r>
              <a:rPr b="1"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yellow  </a:t>
            </a:r>
            <a:r>
              <a:rPr b="1" lang="en-US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32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9747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-US" sz="400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-US" sz="400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-US" sz="40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x	R</a:t>
            </a:r>
            <a:r>
              <a:rPr b="1" lang="en-US" sz="4000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b="1" lang="en-US" sz="400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endParaRPr sz="400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5400">
                <a:solidFill>
                  <a:srgbClr val="714B25"/>
                </a:solidFill>
                <a:latin typeface="Comic Sans MS"/>
                <a:ea typeface="Comic Sans MS"/>
                <a:cs typeface="Comic Sans MS"/>
                <a:sym typeface="Comic Sans MS"/>
              </a:rPr>
              <a:t>RY Ry rY ry	</a:t>
            </a:r>
            <a:r>
              <a:rPr b="1" lang="en-US" sz="3600">
                <a:solidFill>
                  <a:srgbClr val="714B25"/>
                </a:solidFill>
                <a:latin typeface="Comic Sans MS"/>
                <a:ea typeface="Comic Sans MS"/>
                <a:cs typeface="Comic Sans MS"/>
                <a:sym typeface="Comic Sans MS"/>
              </a:rPr>
              <a:t>RY Ry rY ry</a:t>
            </a:r>
            <a:endParaRPr sz="3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"/>
          <p:cNvSpPr txBox="1"/>
          <p:nvPr>
            <p:ph type="title"/>
          </p:nvPr>
        </p:nvSpPr>
        <p:spPr>
          <a:xfrm>
            <a:off x="2399665" y="514084"/>
            <a:ext cx="5360670" cy="940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 sz="6000"/>
              <a:t>DIHYBRID CROSS</a:t>
            </a:r>
            <a:endParaRPr/>
          </a:p>
        </p:txBody>
      </p:sp>
      <p:graphicFrame>
        <p:nvGraphicFramePr>
          <p:cNvPr id="472" name="Google Shape;472;p35"/>
          <p:cNvGraphicFramePr/>
          <p:nvPr/>
        </p:nvGraphicFramePr>
        <p:xfrm>
          <a:off x="2599055" y="26380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{9BCEEB3E-5892-4640-8248-C9A698398921}</a:tableStyleId>
              </a:tblPr>
              <a:tblGrid>
                <a:gridCol w="1185550"/>
                <a:gridCol w="1270625"/>
                <a:gridCol w="1269375"/>
                <a:gridCol w="1270625"/>
              </a:tblGrid>
              <a:tr h="101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3" name="Google Shape;473;p35"/>
          <p:cNvSpPr txBox="1"/>
          <p:nvPr/>
        </p:nvSpPr>
        <p:spPr>
          <a:xfrm>
            <a:off x="1955800" y="2097550"/>
            <a:ext cx="5562600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9587"/>
                </a:solidFill>
                <a:latin typeface="Arial"/>
                <a:ea typeface="Arial"/>
                <a:cs typeface="Arial"/>
                <a:sym typeface="Arial"/>
              </a:rPr>
              <a:t>RY	Ry	rY	ry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29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B50069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1915" lvl="0" marL="96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B50069"/>
                </a:solidFill>
                <a:latin typeface="Arial"/>
                <a:ea typeface="Arial"/>
                <a:cs typeface="Arial"/>
                <a:sym typeface="Arial"/>
              </a:rPr>
              <a:t>Ry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" lvl="0" marL="101600" marR="4629785" rtl="0" algn="l">
              <a:lnSpc>
                <a:spcPct val="2469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B50069"/>
                </a:solidFill>
                <a:latin typeface="Arial"/>
                <a:ea typeface="Arial"/>
                <a:cs typeface="Arial"/>
                <a:sym typeface="Arial"/>
              </a:rPr>
              <a:t>rY  ry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6"/>
          <p:cNvSpPr txBox="1"/>
          <p:nvPr/>
        </p:nvSpPr>
        <p:spPr>
          <a:xfrm>
            <a:off x="7061200" y="3434256"/>
            <a:ext cx="2336418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9:3:3:1</a:t>
            </a:r>
            <a:endParaRPr sz="4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0" y="1752600"/>
            <a:ext cx="7391400" cy="655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/>
          <p:nvPr>
            <p:ph type="title"/>
          </p:nvPr>
        </p:nvSpPr>
        <p:spPr>
          <a:xfrm>
            <a:off x="1765935" y="457200"/>
            <a:ext cx="6628130" cy="788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b="1" lang="en-US" sz="5000"/>
              <a:t>POLYHYBRID CROSS</a:t>
            </a:r>
            <a:endParaRPr/>
          </a:p>
        </p:txBody>
      </p:sp>
      <p:sp>
        <p:nvSpPr>
          <p:cNvPr id="489" name="Google Shape;489;p38"/>
          <p:cNvSpPr txBox="1"/>
          <p:nvPr/>
        </p:nvSpPr>
        <p:spPr>
          <a:xfrm>
            <a:off x="764540" y="1933448"/>
            <a:ext cx="8829675" cy="298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It's when you cross more than one trait (usually  more than 2 also, as 2 traits are a dihybrid cross)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34005" marR="0" rtl="0" algn="l">
              <a:lnSpc>
                <a:spcPct val="100000"/>
              </a:lnSpc>
              <a:spcBef>
                <a:spcPts val="2505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AaBbCc X AaBbCc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2068" lvl="0" marL="769620" marR="960755" rtl="0" algn="l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Possible genotypes of the gametes  ABC Abc	AbC aBC abC	aBc	Abc	abc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/>
          <p:nvPr>
            <p:ph type="title"/>
          </p:nvPr>
        </p:nvSpPr>
        <p:spPr>
          <a:xfrm>
            <a:off x="623620" y="1371600"/>
            <a:ext cx="8912759" cy="1002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HOW TO DETERMINE THE GENOTYPE OF AN  INDIVIDUAL WITH A DOMINANT GENOTYPE?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9"/>
          <p:cNvSpPr txBox="1"/>
          <p:nvPr/>
        </p:nvSpPr>
        <p:spPr>
          <a:xfrm>
            <a:off x="1041298" y="4373371"/>
            <a:ext cx="159956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91440" lvl="0" marL="103504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 : purple  p : white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9"/>
          <p:cNvSpPr txBox="1"/>
          <p:nvPr/>
        </p:nvSpPr>
        <p:spPr>
          <a:xfrm>
            <a:off x="3676903" y="6275628"/>
            <a:ext cx="205740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genotypes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7" name="Google Shape;497;p39"/>
          <p:cNvGrpSpPr/>
          <p:nvPr/>
        </p:nvGrpSpPr>
        <p:grpSpPr>
          <a:xfrm>
            <a:off x="5918915" y="6099121"/>
            <a:ext cx="1177925" cy="841375"/>
            <a:chOff x="5918915" y="6099121"/>
            <a:chExt cx="1177925" cy="841375"/>
          </a:xfrm>
        </p:grpSpPr>
        <p:sp>
          <p:nvSpPr>
            <p:cNvPr id="498" name="Google Shape;498;p39"/>
            <p:cNvSpPr/>
            <p:nvPr/>
          </p:nvSpPr>
          <p:spPr>
            <a:xfrm>
              <a:off x="6271516" y="6252385"/>
              <a:ext cx="476884" cy="544830"/>
            </a:xfrm>
            <a:custGeom>
              <a:rect b="b" l="l" r="r" t="t"/>
              <a:pathLst>
                <a:path extrusionOk="0" h="544829" w="476884">
                  <a:moveTo>
                    <a:pt x="272579" y="0"/>
                  </a:moveTo>
                  <a:lnTo>
                    <a:pt x="121291" y="30286"/>
                  </a:lnTo>
                  <a:lnTo>
                    <a:pt x="33764" y="91775"/>
                  </a:lnTo>
                  <a:lnTo>
                    <a:pt x="0" y="186308"/>
                  </a:lnTo>
                  <a:lnTo>
                    <a:pt x="3751" y="242295"/>
                  </a:lnTo>
                  <a:lnTo>
                    <a:pt x="158791" y="235867"/>
                  </a:lnTo>
                  <a:lnTo>
                    <a:pt x="162542" y="146848"/>
                  </a:lnTo>
                  <a:lnTo>
                    <a:pt x="210057" y="110133"/>
                  </a:lnTo>
                  <a:lnTo>
                    <a:pt x="295089" y="133077"/>
                  </a:lnTo>
                  <a:lnTo>
                    <a:pt x="287586" y="194565"/>
                  </a:lnTo>
                  <a:lnTo>
                    <a:pt x="185052" y="242295"/>
                  </a:lnTo>
                  <a:lnTo>
                    <a:pt x="166294" y="377202"/>
                  </a:lnTo>
                  <a:lnTo>
                    <a:pt x="185052" y="419418"/>
                  </a:lnTo>
                  <a:lnTo>
                    <a:pt x="151305" y="466221"/>
                  </a:lnTo>
                  <a:lnTo>
                    <a:pt x="158791" y="513950"/>
                  </a:lnTo>
                  <a:lnTo>
                    <a:pt x="231328" y="544237"/>
                  </a:lnTo>
                  <a:lnTo>
                    <a:pt x="325102" y="522208"/>
                  </a:lnTo>
                  <a:lnTo>
                    <a:pt x="355098" y="466221"/>
                  </a:lnTo>
                  <a:lnTo>
                    <a:pt x="317599" y="412990"/>
                  </a:lnTo>
                  <a:lnTo>
                    <a:pt x="358850" y="382703"/>
                  </a:lnTo>
                  <a:lnTo>
                    <a:pt x="358850" y="308370"/>
                  </a:lnTo>
                  <a:lnTo>
                    <a:pt x="465135" y="245039"/>
                  </a:lnTo>
                  <a:lnTo>
                    <a:pt x="476390" y="149592"/>
                  </a:lnTo>
                  <a:lnTo>
                    <a:pt x="407621" y="46802"/>
                  </a:lnTo>
                  <a:lnTo>
                    <a:pt x="2725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6299034" y="6274414"/>
              <a:ext cx="422909" cy="380365"/>
            </a:xfrm>
            <a:custGeom>
              <a:rect b="b" l="l" r="r" t="t"/>
              <a:pathLst>
                <a:path extrusionOk="0" h="380365" w="422909">
                  <a:moveTo>
                    <a:pt x="286329" y="0"/>
                  </a:moveTo>
                  <a:lnTo>
                    <a:pt x="157534" y="6428"/>
                  </a:lnTo>
                  <a:lnTo>
                    <a:pt x="55001" y="53230"/>
                  </a:lnTo>
                  <a:lnTo>
                    <a:pt x="9998" y="111962"/>
                  </a:lnTo>
                  <a:lnTo>
                    <a:pt x="0" y="191808"/>
                  </a:lnTo>
                  <a:lnTo>
                    <a:pt x="61265" y="183551"/>
                  </a:lnTo>
                  <a:lnTo>
                    <a:pt x="96269" y="191808"/>
                  </a:lnTo>
                  <a:lnTo>
                    <a:pt x="93773" y="139505"/>
                  </a:lnTo>
                  <a:lnTo>
                    <a:pt x="120035" y="80761"/>
                  </a:lnTo>
                  <a:lnTo>
                    <a:pt x="222551" y="58731"/>
                  </a:lnTo>
                  <a:lnTo>
                    <a:pt x="271323" y="83517"/>
                  </a:lnTo>
                  <a:lnTo>
                    <a:pt x="323828" y="122062"/>
                  </a:lnTo>
                  <a:lnTo>
                    <a:pt x="308839" y="189064"/>
                  </a:lnTo>
                  <a:lnTo>
                    <a:pt x="211296" y="220266"/>
                  </a:lnTo>
                  <a:lnTo>
                    <a:pt x="185052" y="267069"/>
                  </a:lnTo>
                  <a:lnTo>
                    <a:pt x="192555" y="314786"/>
                  </a:lnTo>
                  <a:lnTo>
                    <a:pt x="180044" y="379946"/>
                  </a:lnTo>
                  <a:lnTo>
                    <a:pt x="277570" y="379946"/>
                  </a:lnTo>
                  <a:lnTo>
                    <a:pt x="290081" y="331314"/>
                  </a:lnTo>
                  <a:lnTo>
                    <a:pt x="282578" y="275326"/>
                  </a:lnTo>
                  <a:lnTo>
                    <a:pt x="342587" y="245039"/>
                  </a:lnTo>
                  <a:lnTo>
                    <a:pt x="387607" y="228524"/>
                  </a:lnTo>
                  <a:lnTo>
                    <a:pt x="422610" y="156021"/>
                  </a:lnTo>
                  <a:lnTo>
                    <a:pt x="391358" y="78004"/>
                  </a:lnTo>
                  <a:lnTo>
                    <a:pt x="286329" y="0"/>
                  </a:ln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0" name="Google Shape;500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52817" y="6682818"/>
              <a:ext cx="136298" cy="86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39"/>
            <p:cNvSpPr/>
            <p:nvPr/>
          </p:nvSpPr>
          <p:spPr>
            <a:xfrm>
              <a:off x="5918915" y="6099121"/>
              <a:ext cx="1177925" cy="841375"/>
            </a:xfrm>
            <a:custGeom>
              <a:rect b="b" l="l" r="r" t="t"/>
              <a:pathLst>
                <a:path extrusionOk="0" h="841375" w="1177925">
                  <a:moveTo>
                    <a:pt x="733961" y="0"/>
                  </a:moveTo>
                  <a:lnTo>
                    <a:pt x="500154" y="2756"/>
                  </a:lnTo>
                  <a:lnTo>
                    <a:pt x="322587" y="44973"/>
                  </a:lnTo>
                  <a:lnTo>
                    <a:pt x="140040" y="131235"/>
                  </a:lnTo>
                  <a:lnTo>
                    <a:pt x="56267" y="256054"/>
                  </a:lnTo>
                  <a:lnTo>
                    <a:pt x="18755" y="383630"/>
                  </a:lnTo>
                  <a:lnTo>
                    <a:pt x="0" y="512108"/>
                  </a:lnTo>
                  <a:lnTo>
                    <a:pt x="83774" y="605726"/>
                  </a:lnTo>
                  <a:lnTo>
                    <a:pt x="186306" y="730538"/>
                  </a:lnTo>
                  <a:lnTo>
                    <a:pt x="425121" y="830573"/>
                  </a:lnTo>
                  <a:lnTo>
                    <a:pt x="564228" y="841174"/>
                  </a:lnTo>
                  <a:lnTo>
                    <a:pt x="686158" y="841174"/>
                  </a:lnTo>
                  <a:lnTo>
                    <a:pt x="813984" y="814053"/>
                  </a:lnTo>
                  <a:lnTo>
                    <a:pt x="912766" y="772754"/>
                  </a:lnTo>
                  <a:lnTo>
                    <a:pt x="1017795" y="744304"/>
                  </a:lnTo>
                  <a:lnTo>
                    <a:pt x="1022446" y="736044"/>
                  </a:lnTo>
                  <a:lnTo>
                    <a:pt x="553916" y="736044"/>
                  </a:lnTo>
                  <a:lnTo>
                    <a:pt x="371359" y="708516"/>
                  </a:lnTo>
                  <a:lnTo>
                    <a:pt x="227574" y="591955"/>
                  </a:lnTo>
                  <a:lnTo>
                    <a:pt x="162547" y="513950"/>
                  </a:lnTo>
                  <a:lnTo>
                    <a:pt x="158795" y="391888"/>
                  </a:lnTo>
                  <a:lnTo>
                    <a:pt x="193809" y="289098"/>
                  </a:lnTo>
                  <a:lnTo>
                    <a:pt x="287583" y="202823"/>
                  </a:lnTo>
                  <a:lnTo>
                    <a:pt x="340107" y="147763"/>
                  </a:lnTo>
                  <a:lnTo>
                    <a:pt x="466389" y="124819"/>
                  </a:lnTo>
                  <a:lnTo>
                    <a:pt x="601431" y="89018"/>
                  </a:lnTo>
                  <a:lnTo>
                    <a:pt x="818148" y="89018"/>
                  </a:lnTo>
                  <a:lnTo>
                    <a:pt x="859004" y="13771"/>
                  </a:lnTo>
                  <a:lnTo>
                    <a:pt x="733961" y="0"/>
                  </a:lnTo>
                  <a:close/>
                </a:path>
                <a:path extrusionOk="0" h="841375" w="1177925">
                  <a:moveTo>
                    <a:pt x="859004" y="13771"/>
                  </a:moveTo>
                  <a:lnTo>
                    <a:pt x="795226" y="131235"/>
                  </a:lnTo>
                  <a:lnTo>
                    <a:pt x="949027" y="213838"/>
                  </a:lnTo>
                  <a:lnTo>
                    <a:pt x="1009053" y="283584"/>
                  </a:lnTo>
                  <a:lnTo>
                    <a:pt x="1045313" y="379959"/>
                  </a:lnTo>
                  <a:lnTo>
                    <a:pt x="1002789" y="535967"/>
                  </a:lnTo>
                  <a:lnTo>
                    <a:pt x="912766" y="649772"/>
                  </a:lnTo>
                  <a:lnTo>
                    <a:pt x="821488" y="686487"/>
                  </a:lnTo>
                  <a:lnTo>
                    <a:pt x="718954" y="722278"/>
                  </a:lnTo>
                  <a:lnTo>
                    <a:pt x="553916" y="736044"/>
                  </a:lnTo>
                  <a:lnTo>
                    <a:pt x="1022446" y="736044"/>
                  </a:lnTo>
                  <a:lnTo>
                    <a:pt x="1056551" y="675472"/>
                  </a:lnTo>
                  <a:lnTo>
                    <a:pt x="1147829" y="566254"/>
                  </a:lnTo>
                  <a:lnTo>
                    <a:pt x="1177843" y="436848"/>
                  </a:lnTo>
                  <a:lnTo>
                    <a:pt x="1151581" y="289098"/>
                  </a:lnTo>
                  <a:lnTo>
                    <a:pt x="1079061" y="142249"/>
                  </a:lnTo>
                  <a:lnTo>
                    <a:pt x="980279" y="86274"/>
                  </a:lnTo>
                  <a:lnTo>
                    <a:pt x="859004" y="13771"/>
                  </a:lnTo>
                  <a:close/>
                </a:path>
                <a:path extrusionOk="0" h="841375" w="1177925">
                  <a:moveTo>
                    <a:pt x="818148" y="89018"/>
                  </a:moveTo>
                  <a:lnTo>
                    <a:pt x="601431" y="89018"/>
                  </a:lnTo>
                  <a:lnTo>
                    <a:pt x="795226" y="131235"/>
                  </a:lnTo>
                  <a:lnTo>
                    <a:pt x="818148" y="890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5952674" y="6112892"/>
              <a:ext cx="1115695" cy="814069"/>
            </a:xfrm>
            <a:custGeom>
              <a:rect b="b" l="l" r="r" t="t"/>
              <a:pathLst>
                <a:path extrusionOk="0" h="814070" w="1115695">
                  <a:moveTo>
                    <a:pt x="590165" y="0"/>
                  </a:moveTo>
                  <a:lnTo>
                    <a:pt x="361349" y="27530"/>
                  </a:lnTo>
                  <a:lnTo>
                    <a:pt x="215069" y="89018"/>
                  </a:lnTo>
                  <a:lnTo>
                    <a:pt x="83775" y="175293"/>
                  </a:lnTo>
                  <a:lnTo>
                    <a:pt x="50015" y="298270"/>
                  </a:lnTo>
                  <a:lnTo>
                    <a:pt x="0" y="434091"/>
                  </a:lnTo>
                  <a:lnTo>
                    <a:pt x="128788" y="650686"/>
                  </a:lnTo>
                  <a:lnTo>
                    <a:pt x="337600" y="780091"/>
                  </a:lnTo>
                  <a:lnTo>
                    <a:pt x="530156" y="814048"/>
                  </a:lnTo>
                  <a:lnTo>
                    <a:pt x="707705" y="789270"/>
                  </a:lnTo>
                  <a:lnTo>
                    <a:pt x="793427" y="756230"/>
                  </a:lnTo>
                  <a:lnTo>
                    <a:pt x="576414" y="756230"/>
                  </a:lnTo>
                  <a:lnTo>
                    <a:pt x="443885" y="734203"/>
                  </a:lnTo>
                  <a:lnTo>
                    <a:pt x="303835" y="700246"/>
                  </a:lnTo>
                  <a:lnTo>
                    <a:pt x="242569" y="641514"/>
                  </a:lnTo>
                  <a:lnTo>
                    <a:pt x="152547" y="586441"/>
                  </a:lnTo>
                  <a:lnTo>
                    <a:pt x="76273" y="431347"/>
                  </a:lnTo>
                  <a:lnTo>
                    <a:pt x="110033" y="331301"/>
                  </a:lnTo>
                  <a:lnTo>
                    <a:pt x="167554" y="209251"/>
                  </a:lnTo>
                  <a:lnTo>
                    <a:pt x="285076" y="113804"/>
                  </a:lnTo>
                  <a:lnTo>
                    <a:pt x="473881" y="58731"/>
                  </a:lnTo>
                  <a:lnTo>
                    <a:pt x="602676" y="58731"/>
                  </a:lnTo>
                  <a:lnTo>
                    <a:pt x="590165" y="0"/>
                  </a:lnTo>
                  <a:close/>
                </a:path>
                <a:path extrusionOk="0" h="814070" w="1115695">
                  <a:moveTo>
                    <a:pt x="590165" y="0"/>
                  </a:moveTo>
                  <a:lnTo>
                    <a:pt x="602676" y="58731"/>
                  </a:lnTo>
                  <a:lnTo>
                    <a:pt x="867752" y="120220"/>
                  </a:lnTo>
                  <a:lnTo>
                    <a:pt x="969030" y="214752"/>
                  </a:lnTo>
                  <a:lnTo>
                    <a:pt x="1041550" y="301027"/>
                  </a:lnTo>
                  <a:lnTo>
                    <a:pt x="1041550" y="428591"/>
                  </a:lnTo>
                  <a:lnTo>
                    <a:pt x="984036" y="580940"/>
                  </a:lnTo>
                  <a:lnTo>
                    <a:pt x="832748" y="691988"/>
                  </a:lnTo>
                  <a:lnTo>
                    <a:pt x="576414" y="756230"/>
                  </a:lnTo>
                  <a:lnTo>
                    <a:pt x="793427" y="756230"/>
                  </a:lnTo>
                  <a:lnTo>
                    <a:pt x="931530" y="703000"/>
                  </a:lnTo>
                  <a:lnTo>
                    <a:pt x="1034047" y="605713"/>
                  </a:lnTo>
                  <a:lnTo>
                    <a:pt x="1105328" y="494665"/>
                  </a:lnTo>
                  <a:lnTo>
                    <a:pt x="1115327" y="369859"/>
                  </a:lnTo>
                  <a:lnTo>
                    <a:pt x="1060308" y="197309"/>
                  </a:lnTo>
                  <a:lnTo>
                    <a:pt x="954023" y="118391"/>
                  </a:lnTo>
                  <a:lnTo>
                    <a:pt x="871504" y="47717"/>
                  </a:lnTo>
                  <a:lnTo>
                    <a:pt x="710200" y="13758"/>
                  </a:lnTo>
                  <a:lnTo>
                    <a:pt x="590165" y="0"/>
                  </a:lnTo>
                  <a:close/>
                </a:path>
              </a:pathLst>
            </a:custGeom>
            <a:solidFill>
              <a:srgbClr val="00B1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0"/>
          <p:cNvSpPr txBox="1"/>
          <p:nvPr>
            <p:ph type="title"/>
          </p:nvPr>
        </p:nvSpPr>
        <p:spPr>
          <a:xfrm>
            <a:off x="2551162" y="298086"/>
            <a:ext cx="3977132" cy="935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 sz="6000"/>
              <a:t>TEST CROSS</a:t>
            </a:r>
            <a:endParaRPr b="1" sz="6000"/>
          </a:p>
        </p:txBody>
      </p:sp>
      <p:sp>
        <p:nvSpPr>
          <p:cNvPr id="508" name="Google Shape;508;p40"/>
          <p:cNvSpPr txBox="1"/>
          <p:nvPr/>
        </p:nvSpPr>
        <p:spPr>
          <a:xfrm>
            <a:off x="239419" y="2517140"/>
            <a:ext cx="4623485" cy="258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genetic test for  heterozygosity in which an  organism of dominant  phenotype, but unknown  genotype,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is crossed with an recessive organism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/>
          <p:nvPr>
            <p:ph type="title"/>
          </p:nvPr>
        </p:nvSpPr>
        <p:spPr>
          <a:xfrm>
            <a:off x="21303" y="2442546"/>
            <a:ext cx="4226560" cy="998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BEFORE MENDEL </a:t>
            </a:r>
            <a:br>
              <a:rPr b="0" lang="en-US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1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BLENDING THEORY</a:t>
            </a:r>
            <a:r>
              <a:rPr b="0" lang="en-U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3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4247863" y="2806005"/>
            <a:ext cx="1213137" cy="825277"/>
          </a:xfrm>
          <a:custGeom>
            <a:rect b="b" l="l" r="r" t="t"/>
            <a:pathLst>
              <a:path extrusionOk="0" h="185419" w="481329">
                <a:moveTo>
                  <a:pt x="399415" y="92424"/>
                </a:moveTo>
                <a:lnTo>
                  <a:pt x="306450" y="146653"/>
                </a:lnTo>
                <a:lnTo>
                  <a:pt x="300370" y="152076"/>
                </a:lnTo>
                <a:lnTo>
                  <a:pt x="296957" y="159178"/>
                </a:lnTo>
                <a:lnTo>
                  <a:pt x="296449" y="167066"/>
                </a:lnTo>
                <a:lnTo>
                  <a:pt x="299084" y="174847"/>
                </a:lnTo>
                <a:lnTo>
                  <a:pt x="304506" y="180927"/>
                </a:lnTo>
                <a:lnTo>
                  <a:pt x="311594" y="184340"/>
                </a:lnTo>
                <a:lnTo>
                  <a:pt x="319444" y="184848"/>
                </a:lnTo>
                <a:lnTo>
                  <a:pt x="327151" y="182213"/>
                </a:lnTo>
                <a:lnTo>
                  <a:pt x="445806" y="112998"/>
                </a:lnTo>
                <a:lnTo>
                  <a:pt x="440308" y="112998"/>
                </a:lnTo>
                <a:lnTo>
                  <a:pt x="440308" y="110204"/>
                </a:lnTo>
                <a:lnTo>
                  <a:pt x="429894" y="110204"/>
                </a:lnTo>
                <a:lnTo>
                  <a:pt x="399415" y="92424"/>
                </a:lnTo>
                <a:close/>
              </a:path>
              <a:path extrusionOk="0" h="185419" w="481329">
                <a:moveTo>
                  <a:pt x="364145" y="71850"/>
                </a:moveTo>
                <a:lnTo>
                  <a:pt x="0" y="71850"/>
                </a:lnTo>
                <a:lnTo>
                  <a:pt x="0" y="112998"/>
                </a:lnTo>
                <a:lnTo>
                  <a:pt x="364145" y="112998"/>
                </a:lnTo>
                <a:lnTo>
                  <a:pt x="399414" y="92424"/>
                </a:lnTo>
                <a:lnTo>
                  <a:pt x="364145" y="71850"/>
                </a:lnTo>
                <a:close/>
              </a:path>
              <a:path extrusionOk="0" h="185419" w="481329">
                <a:moveTo>
                  <a:pt x="445806" y="71850"/>
                </a:moveTo>
                <a:lnTo>
                  <a:pt x="440308" y="71850"/>
                </a:lnTo>
                <a:lnTo>
                  <a:pt x="440308" y="112998"/>
                </a:lnTo>
                <a:lnTo>
                  <a:pt x="445806" y="112998"/>
                </a:lnTo>
                <a:lnTo>
                  <a:pt x="481075" y="92424"/>
                </a:lnTo>
                <a:lnTo>
                  <a:pt x="445806" y="71850"/>
                </a:lnTo>
                <a:close/>
              </a:path>
              <a:path extrusionOk="0" h="185419" w="481329">
                <a:moveTo>
                  <a:pt x="429894" y="74644"/>
                </a:moveTo>
                <a:lnTo>
                  <a:pt x="399415" y="92424"/>
                </a:lnTo>
                <a:lnTo>
                  <a:pt x="429894" y="110204"/>
                </a:lnTo>
                <a:lnTo>
                  <a:pt x="429894" y="74644"/>
                </a:lnTo>
                <a:close/>
              </a:path>
              <a:path extrusionOk="0" h="185419" w="481329">
                <a:moveTo>
                  <a:pt x="440308" y="74644"/>
                </a:moveTo>
                <a:lnTo>
                  <a:pt x="429894" y="74644"/>
                </a:lnTo>
                <a:lnTo>
                  <a:pt x="429894" y="110204"/>
                </a:lnTo>
                <a:lnTo>
                  <a:pt x="440308" y="110204"/>
                </a:lnTo>
                <a:lnTo>
                  <a:pt x="440308" y="74644"/>
                </a:lnTo>
                <a:close/>
              </a:path>
              <a:path extrusionOk="0" h="185419" w="481329">
                <a:moveTo>
                  <a:pt x="319444" y="0"/>
                </a:moveTo>
                <a:lnTo>
                  <a:pt x="311594" y="508"/>
                </a:lnTo>
                <a:lnTo>
                  <a:pt x="304506" y="3921"/>
                </a:lnTo>
                <a:lnTo>
                  <a:pt x="299084" y="10001"/>
                </a:lnTo>
                <a:lnTo>
                  <a:pt x="296449" y="17781"/>
                </a:lnTo>
                <a:lnTo>
                  <a:pt x="296957" y="25669"/>
                </a:lnTo>
                <a:lnTo>
                  <a:pt x="300370" y="32771"/>
                </a:lnTo>
                <a:lnTo>
                  <a:pt x="306450" y="38195"/>
                </a:lnTo>
                <a:lnTo>
                  <a:pt x="399415" y="92424"/>
                </a:lnTo>
                <a:lnTo>
                  <a:pt x="429894" y="74644"/>
                </a:lnTo>
                <a:lnTo>
                  <a:pt x="440308" y="74644"/>
                </a:lnTo>
                <a:lnTo>
                  <a:pt x="440308" y="71850"/>
                </a:lnTo>
                <a:lnTo>
                  <a:pt x="445806" y="71850"/>
                </a:lnTo>
                <a:lnTo>
                  <a:pt x="327151" y="2635"/>
                </a:lnTo>
                <a:lnTo>
                  <a:pt x="31944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5162803" y="5454497"/>
            <a:ext cx="475742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http://www.scientificamerican.com/article.cfm?id=making-scents-of-sounds-n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 txBox="1"/>
          <p:nvPr/>
        </p:nvSpPr>
        <p:spPr>
          <a:xfrm>
            <a:off x="404012" y="1143000"/>
            <a:ext cx="9351976" cy="1304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a diagram that shows the occurrence and appearance  or phenotypes of a particular gene or organism and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its ancestors from one generation to the next</a:t>
            </a:r>
            <a:endParaRPr/>
          </a:p>
        </p:txBody>
      </p:sp>
      <p:sp>
        <p:nvSpPr>
          <p:cNvPr id="518" name="Google Shape;518;p43"/>
          <p:cNvSpPr txBox="1"/>
          <p:nvPr/>
        </p:nvSpPr>
        <p:spPr>
          <a:xfrm>
            <a:off x="2367781" y="243047"/>
            <a:ext cx="5424438" cy="935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 sz="6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PEDIGREE CHART</a:t>
            </a:r>
            <a:endParaRPr b="1" sz="60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57354" cy="761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4"/>
          <p:cNvSpPr txBox="1"/>
          <p:nvPr/>
        </p:nvSpPr>
        <p:spPr>
          <a:xfrm>
            <a:off x="1553675" y="1066800"/>
            <a:ext cx="6903219" cy="689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RECESSIVE TRAIT</a:t>
            </a:r>
            <a:endParaRPr b="1" sz="4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57354" cy="761801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5"/>
          <p:cNvSpPr txBox="1"/>
          <p:nvPr/>
        </p:nvSpPr>
        <p:spPr>
          <a:xfrm>
            <a:off x="1524814" y="1066800"/>
            <a:ext cx="7107725" cy="689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AUTOSOMAL DOMINANT TRAIT</a:t>
            </a:r>
            <a:endParaRPr b="1" sz="4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"/>
          <p:cNvSpPr txBox="1"/>
          <p:nvPr>
            <p:ph type="title"/>
          </p:nvPr>
        </p:nvSpPr>
        <p:spPr>
          <a:xfrm>
            <a:off x="127000" y="76200"/>
            <a:ext cx="2740559" cy="843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EXAMPLE</a:t>
            </a:r>
            <a:endParaRPr sz="5400"/>
          </a:p>
        </p:txBody>
      </p:sp>
      <p:pic>
        <p:nvPicPr>
          <p:cNvPr descr="Diagram&#10;&#10;Description automatically generated" id="536" name="Google Shape;536;p46"/>
          <p:cNvPicPr preferRelativeResize="0"/>
          <p:nvPr/>
        </p:nvPicPr>
        <p:blipFill rotWithShape="1">
          <a:blip r:embed="rId3">
            <a:alphaModFix/>
          </a:blip>
          <a:srcRect b="5684" l="0" r="0" t="5251"/>
          <a:stretch/>
        </p:blipFill>
        <p:spPr>
          <a:xfrm>
            <a:off x="594060" y="871324"/>
            <a:ext cx="5553344" cy="3091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537" name="Google Shape;53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5400" y="575160"/>
            <a:ext cx="3344746" cy="334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, email&#10;&#10;Description automatically generated" id="538" name="Google Shape;53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1000" y="3962400"/>
            <a:ext cx="7366000" cy="3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6"/>
          <p:cNvSpPr/>
          <p:nvPr/>
        </p:nvSpPr>
        <p:spPr>
          <a:xfrm rot="1386380">
            <a:off x="2641600" y="6479316"/>
            <a:ext cx="225959" cy="5212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7D2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540" name="Google Shape;540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000" y="6096000"/>
            <a:ext cx="1476274" cy="1476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t sitting on a chair&#10;&#10;Description automatically generated with medium confidence" id="541" name="Google Shape;541;p46"/>
          <p:cNvPicPr preferRelativeResize="0"/>
          <p:nvPr/>
        </p:nvPicPr>
        <p:blipFill rotWithShape="1">
          <a:blip r:embed="rId7">
            <a:alphaModFix/>
          </a:blip>
          <a:srcRect b="0" l="0" r="36048" t="0"/>
          <a:stretch/>
        </p:blipFill>
        <p:spPr>
          <a:xfrm>
            <a:off x="7772282" y="3124200"/>
            <a:ext cx="2251063" cy="439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type="title"/>
          </p:nvPr>
        </p:nvSpPr>
        <p:spPr>
          <a:xfrm>
            <a:off x="2623883" y="910082"/>
            <a:ext cx="4912234" cy="782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b="0" lang="en-US" sz="5000">
                <a:latin typeface="Calibri"/>
                <a:ea typeface="Calibri"/>
                <a:cs typeface="Calibri"/>
                <a:sym typeface="Calibri"/>
              </a:rPr>
              <a:t>MENDEL’S IMPACT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393700" y="2438400"/>
            <a:ext cx="9372600" cy="318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457200" lvl="0" marL="469900" marR="7493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Mendel’s theories of inheritance, first  discovered in garden peas, are equally  valid for figs, flies, fish, birds and human  beings.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69900" marR="5080" rtl="0" algn="just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Mendel’s impact endures, not only on  genetics, but on all of science, as a case  study of the power of  hypothesis/deductive thinking.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3562984" y="531590"/>
            <a:ext cx="3034031" cy="781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WHY PEAS?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431800" y="1549069"/>
            <a:ext cx="9423399" cy="3251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57200" lvl="0" marL="469900" marR="10287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order to study inheritance, Mendel chose to use  peas, probably as they are available in many  varieties.</a:t>
            </a:r>
            <a:endParaRPr/>
          </a:p>
          <a:p>
            <a:pPr indent="-457200" lvl="0" marL="469900" marR="402590" rtl="0" algn="just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use of plants also allowed strict control over  the mating through the </a:t>
            </a:r>
            <a:r>
              <a:rPr b="1" i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hermaphroditism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69900" marR="875030" rtl="0" algn="just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Pea plants reproduce rapidly, and have many  visible traits</a:t>
            </a:r>
            <a:endParaRPr/>
          </a:p>
          <a:p>
            <a:pPr indent="-457200" lvl="0" marL="469900" marR="5080" rtl="0" algn="just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chose to study only characters that varied in an  ‘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either-or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 rather than a ‘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more-or-less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 manner.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>
            <p:ph type="title"/>
          </p:nvPr>
        </p:nvSpPr>
        <p:spPr>
          <a:xfrm>
            <a:off x="584200" y="905968"/>
            <a:ext cx="4834890" cy="78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b="1" lang="en-US" sz="5000">
                <a:latin typeface="Calibri"/>
                <a:ea typeface="Calibri"/>
                <a:cs typeface="Calibri"/>
                <a:sym typeface="Calibri"/>
              </a:rPr>
              <a:t>GENETIC CROSSES</a:t>
            </a:r>
            <a:endParaRPr b="1"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127000" y="2362200"/>
            <a:ext cx="5749290" cy="356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57200" lvl="0" marL="469900" marR="95885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oto Sans Symbols"/>
              <a:buChar char="❑"/>
            </a:pPr>
            <a:r>
              <a:rPr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hybridise 2 varieties of  pea plants, Mendel used  an artist’s brush.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900" marR="5080" rtl="0" algn="l">
              <a:lnSpc>
                <a:spcPct val="100299"/>
              </a:lnSpc>
              <a:spcBef>
                <a:spcPts val="171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Noto Sans Symbols"/>
              <a:buChar char="❑"/>
            </a:pPr>
            <a:r>
              <a:rPr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 transferred pollen from  a true breeding white  flower to the carpel of a  true breeding purple  flower.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4125848" y="1611585"/>
            <a:ext cx="5856605" cy="5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3500">
            <a:spAutoFit/>
          </a:bodyPr>
          <a:lstStyle/>
          <a:p>
            <a:pPr indent="-241300" lvl="0" marL="253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-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Seed coat colour (gray or white)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53365" marR="0" rtl="0" algn="l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-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Seed shape (round or wrinkled)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53365" marR="0" rtl="0" algn="l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-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Seed colour (yellow or green)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53365" marR="0" rtl="0" algn="l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-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 colour (green or yellow)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1431290" rtl="0" algn="l">
              <a:lnSpc>
                <a:spcPct val="108387"/>
              </a:lnSpc>
              <a:spcBef>
                <a:spcPts val="1745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-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Flower position (axial or  terminal)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1737995" rtl="0" algn="l">
              <a:lnSpc>
                <a:spcPct val="108387"/>
              </a:lnSpc>
              <a:spcBef>
                <a:spcPts val="1705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-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 shape (inflated or  constricted)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53365" marR="0" rtl="0" algn="l">
              <a:lnSpc>
                <a:spcPct val="100000"/>
              </a:lnSpc>
              <a:spcBef>
                <a:spcPts val="1295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-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Stem length (tall or dwarf)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2021-10-18T05:16:21Z</dcterms:created>
  <dc:creator>Bengi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2021-10-18T00:00:00Z</vt:filetime>
  </property>
</Properties>
</file>