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7" r:id="rId3"/>
    <p:sldId id="268" r:id="rId4"/>
    <p:sldId id="269" r:id="rId5"/>
    <p:sldId id="280" r:id="rId6"/>
    <p:sldId id="259" r:id="rId7"/>
    <p:sldId id="260" r:id="rId8"/>
    <p:sldId id="270" r:id="rId9"/>
    <p:sldId id="271" r:id="rId10"/>
    <p:sldId id="272" r:id="rId11"/>
    <p:sldId id="273" r:id="rId12"/>
    <p:sldId id="274" r:id="rId13"/>
    <p:sldId id="263" r:id="rId14"/>
    <p:sldId id="264" r:id="rId15"/>
    <p:sldId id="275" r:id="rId16"/>
    <p:sldId id="266" r:id="rId17"/>
    <p:sldId id="276" r:id="rId18"/>
    <p:sldId id="277" r:id="rId19"/>
    <p:sldId id="278" r:id="rId20"/>
    <p:sldId id="279"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91" d="100"/>
          <a:sy n="91" d="100"/>
        </p:scale>
        <p:origin x="4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22E5FED-471A-4B2B-AD3F-9B096AFEB252}" type="datetimeFigureOut">
              <a:rPr lang="tr-TR" smtClean="0"/>
              <a:t>10.11.2021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37613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2E5FED-471A-4B2B-AD3F-9B096AFEB252}" type="datetimeFigureOut">
              <a:rPr lang="tr-TR" smtClean="0"/>
              <a:t>10.11.2021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203378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2E5FED-471A-4B2B-AD3F-9B096AFEB252}" type="datetimeFigureOut">
              <a:rPr lang="tr-TR" smtClean="0"/>
              <a:t>10.11.2021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547454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8932558" y="5870575"/>
            <a:ext cx="1600200" cy="3778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C43ED-7093-49FD-9B8A-5DCE90DEA67A}"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3962399" y="5870575"/>
            <a:ext cx="4893958" cy="3778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0608958" y="5870575"/>
            <a:ext cx="551167" cy="3778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4363573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E78235-7AEC-4F92-ADF8-3DF7A83863F9}"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7403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D41AE-5689-4BFE-8989-EBD516608BCB}"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869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13AD2-7523-4A32-A467-DBA8467EB978}"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4293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75C75-9D4E-4A9A-888E-6FC71BB5965D}"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8185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83B0F-37A5-4CA5-B28F-A0B352B3BD72}"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978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4EBFC-BB2B-450D-B8E4-199FCFC251A9}"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78839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0DC166-3784-4750-8DCF-D61213F05897}"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137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2E5FED-471A-4B2B-AD3F-9B096AFEB252}" type="datetimeFigureOut">
              <a:rPr lang="tr-TR" smtClean="0"/>
              <a:t>10.11.2021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1536120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C78B2-FFFA-48E9-B84A-2A54143C79A3}"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7094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64AC7-7A6D-4191-8570-A57C88ACDECE}"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3339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201DF-46A4-4FA9-BB2B-6D0EAABC120B}"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2242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Arial" panose="020B0604020202020204"/>
                <a:ea typeface="+mn-ea"/>
                <a:cs typeface="+mn-cs"/>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Arial" panose="020B0604020202020204"/>
                <a:ea typeface="+mn-ea"/>
                <a:cs typeface="+mn-cs"/>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05749-9129-41E6-A4CD-42AF2BA0DA4A}"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6634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6B1B7-D47B-40D1-B0B9-3E6C578EACD6}"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0788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Arial" panose="020B0604020202020204"/>
                <a:ea typeface="+mn-ea"/>
                <a:cs typeface="+mn-cs"/>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Arial" panose="020B0604020202020204"/>
                <a:ea typeface="+mn-ea"/>
                <a:cs typeface="+mn-cs"/>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A28E-CAFE-47B8-B3E3-AA5C907B135E}"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7357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CF47E-CF83-47E1-ADE3-1D702140FCA7}"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32476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725CF-3BA6-43FF-BFB9-16268B46F308}"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6416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9597E-BEB3-47BC-9C42-8DDDE4C940F4}"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555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22E5FED-471A-4B2B-AD3F-9B096AFEB252}" type="datetimeFigureOut">
              <a:rPr lang="tr-TR" smtClean="0"/>
              <a:t>10.11.2021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268327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22E5FED-471A-4B2B-AD3F-9B096AFEB252}" type="datetimeFigureOut">
              <a:rPr lang="tr-TR" smtClean="0"/>
              <a:t>10.11.2021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93413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22E5FED-471A-4B2B-AD3F-9B096AFEB252}" type="datetimeFigureOut">
              <a:rPr lang="tr-TR" smtClean="0"/>
              <a:t>10.11.2021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33338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22E5FED-471A-4B2B-AD3F-9B096AFEB252}" type="datetimeFigureOut">
              <a:rPr lang="tr-TR" smtClean="0"/>
              <a:t>10.11.2021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384302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22E5FED-471A-4B2B-AD3F-9B096AFEB252}" type="datetimeFigureOut">
              <a:rPr lang="tr-TR" smtClean="0"/>
              <a:t>10.11.2021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246920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22E5FED-471A-4B2B-AD3F-9B096AFEB252}" type="datetimeFigureOut">
              <a:rPr lang="tr-TR" smtClean="0"/>
              <a:t>10.11.2021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235316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22E5FED-471A-4B2B-AD3F-9B096AFEB252}" type="datetimeFigureOut">
              <a:rPr lang="tr-TR" smtClean="0"/>
              <a:t>10.11.2021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FF23EF-5B37-484F-A930-4E9294628B75}" type="slidenum">
              <a:rPr lang="tr-TR" smtClean="0"/>
              <a:t>‹#›</a:t>
            </a:fld>
            <a:endParaRPr lang="tr-TR"/>
          </a:p>
        </p:txBody>
      </p:sp>
    </p:spTree>
    <p:extLst>
      <p:ext uri="{BB962C8B-B14F-4D97-AF65-F5344CB8AC3E}">
        <p14:creationId xmlns:p14="http://schemas.microsoft.com/office/powerpoint/2010/main" val="173030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E5FED-471A-4B2B-AD3F-9B096AFEB252}" type="datetimeFigureOut">
              <a:rPr lang="tr-TR" smtClean="0"/>
              <a:t>10.11.2021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F23EF-5B37-484F-A930-4E9294628B75}" type="slidenum">
              <a:rPr lang="tr-TR" smtClean="0"/>
              <a:t>‹#›</a:t>
            </a:fld>
            <a:endParaRPr lang="tr-TR"/>
          </a:p>
        </p:txBody>
      </p:sp>
    </p:spTree>
    <p:extLst>
      <p:ext uri="{BB962C8B-B14F-4D97-AF65-F5344CB8AC3E}">
        <p14:creationId xmlns:p14="http://schemas.microsoft.com/office/powerpoint/2010/main" val="244983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D8C151-41D8-40CD-A0F5-A02A725D652D}" type="datetime1">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10.11.2021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17335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2782" y="2116896"/>
            <a:ext cx="10131427" cy="1468800"/>
          </a:xfrm>
        </p:spPr>
        <p:txBody>
          <a:bodyPr/>
          <a:lstStyle/>
          <a:p>
            <a:pPr algn="ctr"/>
            <a:r>
              <a:rPr lang="tr-TR" dirty="0" smtClean="0"/>
              <a:t>ELEktroterapi</a:t>
            </a:r>
            <a:endParaRPr lang="tr-TR" dirty="0"/>
          </a:p>
        </p:txBody>
      </p:sp>
      <p:sp>
        <p:nvSpPr>
          <p:cNvPr id="3" name="Metin Yer Tutucusu 2"/>
          <p:cNvSpPr>
            <a:spLocks noGrp="1"/>
          </p:cNvSpPr>
          <p:nvPr>
            <p:ph type="body" idx="1"/>
          </p:nvPr>
        </p:nvSpPr>
        <p:spPr>
          <a:xfrm>
            <a:off x="685799" y="3585696"/>
            <a:ext cx="10131428" cy="860400"/>
          </a:xfrm>
        </p:spPr>
        <p:txBody>
          <a:bodyPr/>
          <a:lstStyle/>
          <a:p>
            <a:pPr algn="ctr"/>
            <a:r>
              <a:rPr lang="tr-TR" cap="none" dirty="0" smtClean="0"/>
              <a:t>Dr. Pınar Can</a:t>
            </a:r>
          </a:p>
          <a:p>
            <a:pPr algn="ctr"/>
            <a:r>
              <a:rPr lang="tr-TR" cap="none" dirty="0" smtClean="0"/>
              <a:t>pcan@ankara.edu.tr</a:t>
            </a:r>
            <a:endParaRPr lang="tr-TR" cap="none" dirty="0"/>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64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Resim 3"/>
          <p:cNvPicPr>
            <a:picLocks noChangeAspect="1"/>
          </p:cNvPicPr>
          <p:nvPr/>
        </p:nvPicPr>
        <p:blipFill>
          <a:blip r:embed="rId2"/>
          <a:stretch>
            <a:fillRect/>
          </a:stretch>
        </p:blipFill>
        <p:spPr>
          <a:xfrm>
            <a:off x="7679887" y="4250924"/>
            <a:ext cx="2839035" cy="2130324"/>
          </a:xfrm>
          <a:prstGeom prst="rect">
            <a:avLst/>
          </a:prstGeom>
        </p:spPr>
      </p:pic>
      <p:grpSp>
        <p:nvGrpSpPr>
          <p:cNvPr id="6" name="Grup 5"/>
          <p:cNvGrpSpPr/>
          <p:nvPr/>
        </p:nvGrpSpPr>
        <p:grpSpPr>
          <a:xfrm>
            <a:off x="6636328" y="817419"/>
            <a:ext cx="5062973" cy="2992582"/>
            <a:chOff x="6325463" y="720436"/>
            <a:chExt cx="5387073" cy="3281839"/>
          </a:xfrm>
        </p:grpSpPr>
        <p:pic>
          <p:nvPicPr>
            <p:cNvPr id="3" name="Resim 2"/>
            <p:cNvPicPr>
              <a:picLocks noChangeAspect="1"/>
            </p:cNvPicPr>
            <p:nvPr/>
          </p:nvPicPr>
          <p:blipFill>
            <a:blip r:embed="rId3"/>
            <a:stretch>
              <a:fillRect/>
            </a:stretch>
          </p:blipFill>
          <p:spPr>
            <a:xfrm>
              <a:off x="6325463" y="720436"/>
              <a:ext cx="5387073" cy="3033191"/>
            </a:xfrm>
            <a:prstGeom prst="rect">
              <a:avLst/>
            </a:prstGeom>
          </p:spPr>
        </p:pic>
        <p:sp>
          <p:nvSpPr>
            <p:cNvPr id="5" name="Dikdörtgen 4"/>
            <p:cNvSpPr/>
            <p:nvPr/>
          </p:nvSpPr>
          <p:spPr>
            <a:xfrm>
              <a:off x="7380267" y="3786831"/>
              <a:ext cx="3277463" cy="215444"/>
            </a:xfrm>
            <a:prstGeom prst="rect">
              <a:avLst/>
            </a:prstGeom>
          </p:spPr>
          <p:txBody>
            <a:bodyPr wrap="square">
              <a:spAutoFit/>
            </a:bodyPr>
            <a:lstStyle/>
            <a:p>
              <a:r>
                <a:rPr lang="tr-TR" sz="800" dirty="0" smtClean="0"/>
                <a:t>https://horse-canada.com/wp-content/uploads/2015/07/2996.jpg</a:t>
              </a:r>
              <a:endParaRPr lang="tr-TR" sz="800" dirty="0"/>
            </a:p>
          </p:txBody>
        </p:sp>
      </p:grpSp>
      <p:sp>
        <p:nvSpPr>
          <p:cNvPr id="7" name="Dikdörtgen 6"/>
          <p:cNvSpPr/>
          <p:nvPr/>
        </p:nvSpPr>
        <p:spPr>
          <a:xfrm>
            <a:off x="879572" y="720436"/>
            <a:ext cx="4461478" cy="523220"/>
          </a:xfrm>
          <a:prstGeom prst="rect">
            <a:avLst/>
          </a:prstGeom>
        </p:spPr>
        <p:txBody>
          <a:bodyPr wrap="none">
            <a:spAutoFit/>
          </a:bodyPr>
          <a:lstStyle/>
          <a:p>
            <a:r>
              <a:rPr lang="tr-TR" sz="2800" dirty="0" smtClean="0">
                <a:solidFill>
                  <a:srgbClr val="FFFF00"/>
                </a:solidFill>
              </a:rPr>
              <a:t>Elektriksel uyarımın etkileri</a:t>
            </a:r>
            <a:endParaRPr lang="tr-TR" sz="2800" dirty="0">
              <a:solidFill>
                <a:srgbClr val="FFFF00"/>
              </a:solidFill>
            </a:endParaRPr>
          </a:p>
        </p:txBody>
      </p:sp>
      <p:sp>
        <p:nvSpPr>
          <p:cNvPr id="9" name="Dikdörtgen 8"/>
          <p:cNvSpPr/>
          <p:nvPr/>
        </p:nvSpPr>
        <p:spPr>
          <a:xfrm>
            <a:off x="692728" y="2308825"/>
            <a:ext cx="6096000" cy="2436564"/>
          </a:xfrm>
          <a:prstGeom prst="rect">
            <a:avLst/>
          </a:prstGeom>
        </p:spPr>
        <p:txBody>
          <a:bodyPr wrap="square">
            <a:spAutoFit/>
          </a:bodyPr>
          <a:lstStyle/>
          <a:p>
            <a:pPr marL="285750" lvl="0" indent="-285750" defTabSz="457200">
              <a:spcAft>
                <a:spcPts val="1000"/>
              </a:spcAft>
              <a:buClr>
                <a:prstClr val="white"/>
              </a:buClr>
              <a:buSzPct val="100000"/>
              <a:buFont typeface="Arial"/>
              <a:buChar char="•"/>
            </a:pPr>
            <a:r>
              <a:rPr lang="tr-TR" sz="2400" dirty="0">
                <a:solidFill>
                  <a:prstClr val="white"/>
                </a:solidFill>
              </a:rPr>
              <a:t>Her uygulamanın başında ve sonucunda hücre zarlarının elektrik potansiyeli </a:t>
            </a:r>
            <a:r>
              <a:rPr lang="tr-TR" sz="2400" dirty="0" smtClean="0">
                <a:solidFill>
                  <a:prstClr val="white"/>
                </a:solidFill>
              </a:rPr>
              <a:t>değişir.</a:t>
            </a:r>
          </a:p>
          <a:p>
            <a:pPr marL="285750" lvl="0" indent="-285750" defTabSz="457200">
              <a:spcAft>
                <a:spcPts val="1000"/>
              </a:spcAft>
              <a:buClr>
                <a:prstClr val="white"/>
              </a:buClr>
              <a:buSzPct val="100000"/>
              <a:buFont typeface="Arial"/>
              <a:buChar char="•"/>
            </a:pPr>
            <a:r>
              <a:rPr lang="tr-TR" sz="2400" dirty="0">
                <a:solidFill>
                  <a:prstClr val="white"/>
                </a:solidFill>
              </a:rPr>
              <a:t>Deriye yerleştirilen elektrotlar aracılığıyla verilen elektrik akımı ile motor </a:t>
            </a:r>
            <a:r>
              <a:rPr lang="tr-TR" sz="2400" dirty="0" smtClean="0">
                <a:solidFill>
                  <a:prstClr val="white"/>
                </a:solidFill>
              </a:rPr>
              <a:t>sinir </a:t>
            </a:r>
            <a:r>
              <a:rPr lang="tr-TR" sz="2400" dirty="0">
                <a:solidFill>
                  <a:prstClr val="white"/>
                </a:solidFill>
              </a:rPr>
              <a:t>depolarize </a:t>
            </a:r>
            <a:r>
              <a:rPr lang="tr-TR" sz="2400" dirty="0" smtClean="0">
                <a:solidFill>
                  <a:prstClr val="white"/>
                </a:solidFill>
              </a:rPr>
              <a:t>olur ve bu sayede </a:t>
            </a:r>
            <a:r>
              <a:rPr lang="tr-TR" sz="2400" dirty="0">
                <a:solidFill>
                  <a:prstClr val="white"/>
                </a:solidFill>
              </a:rPr>
              <a:t>kas </a:t>
            </a:r>
            <a:r>
              <a:rPr lang="tr-TR" sz="2400" dirty="0" smtClean="0">
                <a:solidFill>
                  <a:prstClr val="white"/>
                </a:solidFill>
              </a:rPr>
              <a:t>kasılır.</a:t>
            </a:r>
            <a:endParaRPr lang="tr-TR" sz="2400" dirty="0">
              <a:solidFill>
                <a:prstClr val="white"/>
              </a:solidFill>
            </a:endParaRPr>
          </a:p>
        </p:txBody>
      </p:sp>
    </p:spTree>
    <p:extLst>
      <p:ext uri="{BB962C8B-B14F-4D97-AF65-F5344CB8AC3E}">
        <p14:creationId xmlns:p14="http://schemas.microsoft.com/office/powerpoint/2010/main" val="75686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Dikdörtgen 2"/>
          <p:cNvSpPr/>
          <p:nvPr/>
        </p:nvSpPr>
        <p:spPr>
          <a:xfrm>
            <a:off x="595745" y="2026052"/>
            <a:ext cx="6096000" cy="2067233"/>
          </a:xfrm>
          <a:prstGeom prst="rect">
            <a:avLst/>
          </a:prstGeom>
        </p:spPr>
        <p:txBody>
          <a:bodyPr>
            <a:spAutoFit/>
          </a:bodyPr>
          <a:lstStyle/>
          <a:p>
            <a:pPr marL="285750" lvl="0" indent="-285750" defTabSz="457200">
              <a:spcAft>
                <a:spcPts val="1000"/>
              </a:spcAft>
              <a:buClr>
                <a:prstClr val="white"/>
              </a:buClr>
              <a:buSzPct val="100000"/>
              <a:buFont typeface="Arial"/>
              <a:buChar char="•"/>
            </a:pPr>
            <a:r>
              <a:rPr lang="tr-TR" sz="2400" dirty="0">
                <a:solidFill>
                  <a:prstClr val="white"/>
                </a:solidFill>
              </a:rPr>
              <a:t>Sinirleri uyararak oluşan </a:t>
            </a:r>
            <a:r>
              <a:rPr lang="tr-TR" sz="2400" dirty="0" smtClean="0">
                <a:solidFill>
                  <a:prstClr val="white"/>
                </a:solidFill>
              </a:rPr>
              <a:t>sensorik </a:t>
            </a:r>
            <a:r>
              <a:rPr lang="tr-TR" sz="2400" dirty="0">
                <a:solidFill>
                  <a:prstClr val="white"/>
                </a:solidFill>
              </a:rPr>
              <a:t>blokaj yoluyla analjezik etki </a:t>
            </a:r>
            <a:r>
              <a:rPr lang="tr-TR" sz="2400" dirty="0" smtClean="0">
                <a:solidFill>
                  <a:prstClr val="white"/>
                </a:solidFill>
              </a:rPr>
              <a:t>sağlar.</a:t>
            </a:r>
          </a:p>
          <a:p>
            <a:pPr marL="285750" lvl="0" indent="-285750" defTabSz="457200">
              <a:spcAft>
                <a:spcPts val="1000"/>
              </a:spcAft>
              <a:buClr>
                <a:prstClr val="white"/>
              </a:buClr>
              <a:buSzPct val="100000"/>
              <a:buFont typeface="Arial"/>
              <a:buChar char="•"/>
            </a:pPr>
            <a:r>
              <a:rPr lang="tr-TR" sz="2400" dirty="0">
                <a:solidFill>
                  <a:prstClr val="white"/>
                </a:solidFill>
              </a:rPr>
              <a:t>Bazı akımların trofik (büyümeyi uyarıcı) etkileri vardır. Bu etki, vazodilatasyon ve kan akışının artması ile ortaya </a:t>
            </a:r>
            <a:r>
              <a:rPr lang="tr-TR" sz="2400" dirty="0" smtClean="0">
                <a:solidFill>
                  <a:prstClr val="white"/>
                </a:solidFill>
              </a:rPr>
              <a:t>çıkar.</a:t>
            </a:r>
            <a:endParaRPr lang="tr-TR" sz="2400" dirty="0">
              <a:solidFill>
                <a:prstClr val="white"/>
              </a:solidFill>
            </a:endParaRPr>
          </a:p>
        </p:txBody>
      </p:sp>
      <p:grpSp>
        <p:nvGrpSpPr>
          <p:cNvPr id="6" name="Grup 5"/>
          <p:cNvGrpSpPr/>
          <p:nvPr/>
        </p:nvGrpSpPr>
        <p:grpSpPr>
          <a:xfrm>
            <a:off x="6691745" y="1264344"/>
            <a:ext cx="5039482" cy="4670752"/>
            <a:chOff x="6691745" y="1264344"/>
            <a:chExt cx="5039482" cy="4670752"/>
          </a:xfrm>
        </p:grpSpPr>
        <p:pic>
          <p:nvPicPr>
            <p:cNvPr id="4" name="Resim 3"/>
            <p:cNvPicPr>
              <a:picLocks noChangeAspect="1"/>
            </p:cNvPicPr>
            <p:nvPr/>
          </p:nvPicPr>
          <p:blipFill>
            <a:blip r:embed="rId2"/>
            <a:stretch>
              <a:fillRect/>
            </a:stretch>
          </p:blipFill>
          <p:spPr>
            <a:xfrm>
              <a:off x="6691745" y="1264344"/>
              <a:ext cx="4776247" cy="3747422"/>
            </a:xfrm>
            <a:prstGeom prst="rect">
              <a:avLst/>
            </a:prstGeom>
          </p:spPr>
        </p:pic>
        <p:sp>
          <p:nvSpPr>
            <p:cNvPr id="5" name="Dikdörtgen 4"/>
            <p:cNvSpPr/>
            <p:nvPr/>
          </p:nvSpPr>
          <p:spPr>
            <a:xfrm>
              <a:off x="6691745" y="5011766"/>
              <a:ext cx="5039482" cy="923330"/>
            </a:xfrm>
            <a:prstGeom prst="rect">
              <a:avLst/>
            </a:prstGeom>
          </p:spPr>
          <p:txBody>
            <a:bodyPr wrap="square">
              <a:spAutoFit/>
            </a:bodyPr>
            <a:lstStyle/>
            <a:p>
              <a:r>
                <a:rPr lang="tr-TR" dirty="0"/>
                <a:t>Kraniyal ve kaudal uyluk kaslarının birlikte kontraksiyonu için elektriksel </a:t>
              </a:r>
              <a:r>
                <a:rPr lang="tr-TR" dirty="0" err="1"/>
                <a:t>stimülasyonun</a:t>
              </a:r>
              <a:r>
                <a:rPr lang="tr-TR" dirty="0"/>
                <a:t> </a:t>
              </a:r>
              <a:r>
                <a:rPr lang="tr-TR" dirty="0" smtClean="0"/>
                <a:t>uygulanması (</a:t>
              </a:r>
              <a:r>
                <a:rPr lang="tr-TR" dirty="0" err="1" smtClean="0"/>
                <a:t>Levine</a:t>
              </a:r>
              <a:r>
                <a:rPr lang="tr-TR" dirty="0" smtClean="0"/>
                <a:t> and Bockstaler, 2014) .</a:t>
              </a:r>
              <a:endParaRPr lang="tr-TR" dirty="0"/>
            </a:p>
          </p:txBody>
        </p:sp>
      </p:grpSp>
    </p:spTree>
    <p:extLst>
      <p:ext uri="{BB962C8B-B14F-4D97-AF65-F5344CB8AC3E}">
        <p14:creationId xmlns:p14="http://schemas.microsoft.com/office/powerpoint/2010/main" val="393749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1948" y="1734897"/>
            <a:ext cx="6380016" cy="3856951"/>
          </a:xfrm>
        </p:spPr>
        <p:txBody>
          <a:bodyPr>
            <a:normAutofit/>
          </a:bodyPr>
          <a:lstStyle/>
          <a:p>
            <a:r>
              <a:rPr lang="tr-TR" sz="2400" dirty="0" smtClean="0"/>
              <a:t>Kas spazmını azaltır.</a:t>
            </a:r>
          </a:p>
          <a:p>
            <a:r>
              <a:rPr lang="tr-TR" sz="2400" dirty="0" smtClean="0"/>
              <a:t>Ödem azaltıcı etki gösterir.</a:t>
            </a:r>
          </a:p>
          <a:p>
            <a:r>
              <a:rPr lang="tr-TR" sz="2400" dirty="0" smtClean="0"/>
              <a:t>Denerve olmayan kaslar (sinirle bağlantısı kesilmemiş), </a:t>
            </a:r>
            <a:r>
              <a:rPr lang="tr-TR" sz="2400" dirty="0"/>
              <a:t>düşük seviyeli düşük frekanslı akımlarla uyarılabilir</a:t>
            </a:r>
            <a:r>
              <a:rPr lang="tr-TR" sz="2400" dirty="0" smtClean="0"/>
              <a:t>.</a:t>
            </a:r>
          </a:p>
          <a:p>
            <a:r>
              <a:rPr lang="tr-TR" sz="2400" dirty="0"/>
              <a:t>Normal bir kasın gücünü artırmak için kullanılabilir, ancak aktif egzersiz kadar etkili </a:t>
            </a:r>
            <a:r>
              <a:rPr lang="tr-TR" sz="2400" dirty="0" smtClean="0"/>
              <a:t>değildir.</a:t>
            </a:r>
            <a:endParaRPr lang="tr-TR" sz="2400" dirty="0"/>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 name="Grup 5"/>
          <p:cNvGrpSpPr/>
          <p:nvPr/>
        </p:nvGrpSpPr>
        <p:grpSpPr>
          <a:xfrm>
            <a:off x="7051964" y="1421631"/>
            <a:ext cx="4662185" cy="4687162"/>
            <a:chOff x="7051964" y="1421631"/>
            <a:chExt cx="4662185" cy="4687162"/>
          </a:xfrm>
        </p:grpSpPr>
        <p:pic>
          <p:nvPicPr>
            <p:cNvPr id="2" name="Resim 1"/>
            <p:cNvPicPr>
              <a:picLocks noChangeAspect="1"/>
            </p:cNvPicPr>
            <p:nvPr/>
          </p:nvPicPr>
          <p:blipFill>
            <a:blip r:embed="rId2"/>
            <a:stretch>
              <a:fillRect/>
            </a:stretch>
          </p:blipFill>
          <p:spPr>
            <a:xfrm>
              <a:off x="7051964" y="1421631"/>
              <a:ext cx="4662185" cy="3496733"/>
            </a:xfrm>
            <a:prstGeom prst="rect">
              <a:avLst/>
            </a:prstGeom>
          </p:spPr>
        </p:pic>
        <p:sp>
          <p:nvSpPr>
            <p:cNvPr id="5" name="Dikdörtgen 4"/>
            <p:cNvSpPr/>
            <p:nvPr/>
          </p:nvSpPr>
          <p:spPr>
            <a:xfrm>
              <a:off x="7051964" y="4908464"/>
              <a:ext cx="4662185" cy="1200329"/>
            </a:xfrm>
            <a:prstGeom prst="rect">
              <a:avLst/>
            </a:prstGeom>
          </p:spPr>
          <p:txBody>
            <a:bodyPr wrap="square">
              <a:spAutoFit/>
            </a:bodyPr>
            <a:lstStyle/>
            <a:p>
              <a:r>
                <a:rPr lang="tr-TR" dirty="0"/>
                <a:t>Dirsek </a:t>
              </a:r>
              <a:r>
                <a:rPr lang="tr-TR" dirty="0" smtClean="0"/>
                <a:t>displazisinde kronik ağrı için kullanılan esnek E-</a:t>
              </a:r>
              <a:r>
                <a:rPr lang="tr-TR" dirty="0" err="1" smtClean="0"/>
                <a:t>ped</a:t>
              </a:r>
              <a:r>
                <a:rPr lang="tr-TR" dirty="0" smtClean="0"/>
                <a:t> elektrotlarının uygulanması (Levine and Bockstaler, 2014) </a:t>
              </a:r>
            </a:p>
            <a:p>
              <a:endParaRPr lang="tr-TR" dirty="0"/>
            </a:p>
          </p:txBody>
        </p:sp>
      </p:grpSp>
    </p:spTree>
    <p:extLst>
      <p:ext uri="{BB962C8B-B14F-4D97-AF65-F5344CB8AC3E}">
        <p14:creationId xmlns:p14="http://schemas.microsoft.com/office/powerpoint/2010/main" val="141812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8385" y="1885183"/>
            <a:ext cx="5784270" cy="3250966"/>
          </a:xfrm>
        </p:spPr>
        <p:txBody>
          <a:bodyPr>
            <a:noAutofit/>
          </a:bodyPr>
          <a:lstStyle/>
          <a:p>
            <a:r>
              <a:rPr lang="tr-TR" sz="2400" dirty="0" smtClean="0"/>
              <a:t>Nörolojik hastalığı olan hayvanlarda kas atrofisini önleyebilir </a:t>
            </a:r>
          </a:p>
          <a:p>
            <a:r>
              <a:rPr lang="tr-TR" sz="2400" dirty="0" smtClean="0"/>
              <a:t>motorik iyileşmeyi </a:t>
            </a:r>
            <a:r>
              <a:rPr lang="tr-TR" sz="2400" dirty="0"/>
              <a:t>ve </a:t>
            </a:r>
            <a:r>
              <a:rPr lang="tr-TR" sz="2400" dirty="0" smtClean="0"/>
              <a:t>güçlenmeyi </a:t>
            </a:r>
            <a:r>
              <a:rPr lang="tr-TR" sz="2400" dirty="0"/>
              <a:t>teşvik </a:t>
            </a:r>
            <a:r>
              <a:rPr lang="tr-TR" sz="2400" dirty="0" smtClean="0"/>
              <a:t>eder</a:t>
            </a:r>
          </a:p>
          <a:p>
            <a:r>
              <a:rPr lang="tr-TR" sz="2400" dirty="0"/>
              <a:t>k</a:t>
            </a:r>
            <a:r>
              <a:rPr lang="tr-TR" sz="2400" dirty="0" smtClean="0"/>
              <a:t>asların yeniden eğitilmesini sağlar</a:t>
            </a:r>
          </a:p>
          <a:p>
            <a:r>
              <a:rPr lang="tr-TR" sz="2400" dirty="0"/>
              <a:t>eklem kontraktürlerini </a:t>
            </a:r>
            <a:r>
              <a:rPr lang="tr-TR" sz="2400" dirty="0" smtClean="0"/>
              <a:t>azaltabilir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Resim 4"/>
          <p:cNvPicPr>
            <a:picLocks noChangeAspect="1"/>
          </p:cNvPicPr>
          <p:nvPr/>
        </p:nvPicPr>
        <p:blipFill>
          <a:blip r:embed="rId2"/>
          <a:stretch>
            <a:fillRect/>
          </a:stretch>
        </p:blipFill>
        <p:spPr>
          <a:xfrm>
            <a:off x="7014948" y="1885183"/>
            <a:ext cx="4067895" cy="3050921"/>
          </a:xfrm>
          <a:prstGeom prst="rect">
            <a:avLst/>
          </a:prstGeom>
        </p:spPr>
      </p:pic>
      <p:sp>
        <p:nvSpPr>
          <p:cNvPr id="2" name="Dikdörtgen 1"/>
          <p:cNvSpPr/>
          <p:nvPr/>
        </p:nvSpPr>
        <p:spPr>
          <a:xfrm>
            <a:off x="6913419" y="4936104"/>
            <a:ext cx="4543497" cy="923330"/>
          </a:xfrm>
          <a:prstGeom prst="rect">
            <a:avLst/>
          </a:prstGeom>
        </p:spPr>
        <p:txBody>
          <a:bodyPr wrap="square">
            <a:spAutoFit/>
          </a:bodyPr>
          <a:lstStyle/>
          <a:p>
            <a:r>
              <a:rPr lang="tr-TR" dirty="0"/>
              <a:t>B</a:t>
            </a:r>
            <a:r>
              <a:rPr lang="tr-TR" dirty="0" smtClean="0"/>
              <a:t>el </a:t>
            </a:r>
            <a:r>
              <a:rPr lang="tr-TR" dirty="0"/>
              <a:t>ağrısı </a:t>
            </a:r>
            <a:r>
              <a:rPr lang="tr-TR" dirty="0" smtClean="0"/>
              <a:t>(</a:t>
            </a:r>
            <a:r>
              <a:rPr lang="tr-TR" dirty="0" err="1" smtClean="0"/>
              <a:t>lumbalji</a:t>
            </a:r>
            <a:r>
              <a:rPr lang="tr-TR" dirty="0" smtClean="0"/>
              <a:t>) için </a:t>
            </a:r>
            <a:r>
              <a:rPr lang="tr-TR" dirty="0"/>
              <a:t>e</a:t>
            </a:r>
            <a:r>
              <a:rPr lang="tr-TR" dirty="0" smtClean="0"/>
              <a:t>snek E-pedlerin uygulanması (Levine and Bockstaler, 2014) </a:t>
            </a:r>
            <a:endParaRPr lang="tr-TR" dirty="0"/>
          </a:p>
        </p:txBody>
      </p:sp>
    </p:spTree>
    <p:extLst>
      <p:ext uri="{BB962C8B-B14F-4D97-AF65-F5344CB8AC3E}">
        <p14:creationId xmlns:p14="http://schemas.microsoft.com/office/powerpoint/2010/main" val="41334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cap="none" dirty="0" smtClean="0">
                <a:solidFill>
                  <a:srgbClr val="FFFF00"/>
                </a:solidFill>
              </a:rPr>
              <a:t>Iyontoforez</a:t>
            </a:r>
            <a:endParaRPr lang="tr-TR" cap="none" dirty="0">
              <a:solidFill>
                <a:srgbClr val="FFFF00"/>
              </a:solidFill>
            </a:endParaRPr>
          </a:p>
        </p:txBody>
      </p:sp>
      <p:sp>
        <p:nvSpPr>
          <p:cNvPr id="3" name="İçerik Yer Tutucusu 2"/>
          <p:cNvSpPr>
            <a:spLocks noGrp="1"/>
          </p:cNvSpPr>
          <p:nvPr>
            <p:ph idx="1"/>
          </p:nvPr>
        </p:nvSpPr>
        <p:spPr>
          <a:xfrm>
            <a:off x="685801" y="1878831"/>
            <a:ext cx="6638057" cy="3759969"/>
          </a:xfrm>
        </p:spPr>
        <p:txBody>
          <a:bodyPr>
            <a:normAutofit/>
          </a:bodyPr>
          <a:lstStyle/>
          <a:p>
            <a:r>
              <a:rPr lang="tr-TR" sz="2400" dirty="0"/>
              <a:t>İyontoforez, deri üzerinde bir voltaj gradyanı kullanılarak transdermal ilaç verme işlemidir</a:t>
            </a:r>
            <a:r>
              <a:rPr lang="tr-TR" sz="2400" dirty="0" smtClean="0"/>
              <a:t>.</a:t>
            </a:r>
          </a:p>
          <a:p>
            <a:r>
              <a:rPr lang="tr-TR" sz="2400" dirty="0"/>
              <a:t>Moleküller, elektroforez ve elektroozmoz yoluyla stratum korneum boyunca taşınır ve </a:t>
            </a:r>
            <a:r>
              <a:rPr lang="tr-TR" sz="2400" dirty="0" smtClean="0"/>
              <a:t>ayrıca elektrik akımı </a:t>
            </a:r>
            <a:r>
              <a:rPr lang="tr-TR" sz="2400" dirty="0"/>
              <a:t>cildin geçirgenliğini artırabilir.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 name="Grup 6"/>
          <p:cNvGrpSpPr/>
          <p:nvPr/>
        </p:nvGrpSpPr>
        <p:grpSpPr>
          <a:xfrm>
            <a:off x="7323858" y="2234323"/>
            <a:ext cx="4286250" cy="3048983"/>
            <a:chOff x="7661564" y="709534"/>
            <a:chExt cx="4286250" cy="3048983"/>
          </a:xfrm>
        </p:grpSpPr>
        <p:pic>
          <p:nvPicPr>
            <p:cNvPr id="5" name="Resim 4"/>
            <p:cNvPicPr>
              <a:picLocks noChangeAspect="1"/>
            </p:cNvPicPr>
            <p:nvPr/>
          </p:nvPicPr>
          <p:blipFill>
            <a:blip r:embed="rId2"/>
            <a:stretch>
              <a:fillRect/>
            </a:stretch>
          </p:blipFill>
          <p:spPr>
            <a:xfrm>
              <a:off x="7661564" y="709534"/>
              <a:ext cx="4286250" cy="2848928"/>
            </a:xfrm>
            <a:prstGeom prst="rect">
              <a:avLst/>
            </a:prstGeom>
          </p:spPr>
        </p:pic>
        <p:sp>
          <p:nvSpPr>
            <p:cNvPr id="6" name="Dikdörtgen 5"/>
            <p:cNvSpPr/>
            <p:nvPr/>
          </p:nvSpPr>
          <p:spPr>
            <a:xfrm>
              <a:off x="8229600" y="3558462"/>
              <a:ext cx="3380508" cy="200055"/>
            </a:xfrm>
            <a:prstGeom prst="rect">
              <a:avLst/>
            </a:prstGeom>
          </p:spPr>
          <p:txBody>
            <a:bodyPr wrap="square">
              <a:spAutoFit/>
            </a:bodyPr>
            <a:lstStyle/>
            <a:p>
              <a:r>
                <a:rPr lang="tr-TR" sz="700" dirty="0" smtClean="0"/>
                <a:t>https://images-na.ssl-images-amazon.com/images/I/819IyswjhSL._SL1500_.jpg</a:t>
              </a:r>
              <a:endParaRPr lang="tr-TR" sz="700" dirty="0"/>
            </a:p>
          </p:txBody>
        </p:sp>
      </p:grpSp>
    </p:spTree>
    <p:extLst>
      <p:ext uri="{BB962C8B-B14F-4D97-AF65-F5344CB8AC3E}">
        <p14:creationId xmlns:p14="http://schemas.microsoft.com/office/powerpoint/2010/main" val="51436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Dikdörtgen 2"/>
          <p:cNvSpPr/>
          <p:nvPr/>
        </p:nvSpPr>
        <p:spPr>
          <a:xfrm>
            <a:off x="1787235" y="1153932"/>
            <a:ext cx="341243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sng" strike="noStrike" kern="1200" cap="none" spc="0" normalizeH="0" baseline="0" noProof="0" dirty="0" smtClean="0">
                <a:ln>
                  <a:noFill/>
                </a:ln>
                <a:solidFill>
                  <a:prstClr val="white"/>
                </a:solidFill>
                <a:effectLst/>
                <a:uLnTx/>
                <a:uFillTx/>
                <a:latin typeface="Arial" panose="020B0604020202020204"/>
              </a:rPr>
              <a:t>Positif iyonlar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sng" strike="noStrike" kern="1200" cap="none" spc="0" normalizeH="0" baseline="0" noProof="0" dirty="0">
              <a:ln>
                <a:noFill/>
              </a:ln>
              <a:solidFill>
                <a:prstClr val="white"/>
              </a:solidFill>
              <a:effectLst/>
              <a:uLnTx/>
              <a:uFillTx/>
              <a:latin typeface="Arial" panose="020B0604020202020204"/>
            </a:endParaRPr>
          </a:p>
          <a:p>
            <a:pPr lvl="0">
              <a:defRPr/>
            </a:pPr>
            <a:r>
              <a:rPr lang="tr-TR" sz="2800" dirty="0">
                <a:solidFill>
                  <a:prstClr val="white"/>
                </a:solidFill>
              </a:rPr>
              <a:t>S</a:t>
            </a:r>
            <a:r>
              <a:rPr lang="tr-TR" sz="2800" dirty="0" smtClean="0">
                <a:solidFill>
                  <a:prstClr val="white"/>
                </a:solidFill>
              </a:rPr>
              <a:t>efazolin</a:t>
            </a:r>
          </a:p>
          <a:p>
            <a:pPr lvl="0">
              <a:defRPr/>
            </a:pPr>
            <a:r>
              <a:rPr lang="tr-TR" sz="2800" dirty="0" smtClean="0">
                <a:solidFill>
                  <a:prstClr val="white"/>
                </a:solidFill>
              </a:rPr>
              <a:t>Deksametazon</a:t>
            </a:r>
          </a:p>
          <a:p>
            <a:pPr lvl="0">
              <a:defRPr/>
            </a:pPr>
            <a:r>
              <a:rPr lang="tr-TR" sz="2800" dirty="0" smtClean="0">
                <a:solidFill>
                  <a:prstClr val="white"/>
                </a:solidFill>
              </a:rPr>
              <a:t>Hyaluronate</a:t>
            </a:r>
          </a:p>
          <a:p>
            <a:pPr lvl="0">
              <a:defRPr/>
            </a:pPr>
            <a:r>
              <a:rPr lang="tr-TR" sz="2800" dirty="0" smtClean="0">
                <a:solidFill>
                  <a:prstClr val="white"/>
                </a:solidFill>
              </a:rPr>
              <a:t>Idoxirudin</a:t>
            </a:r>
          </a:p>
          <a:p>
            <a:pPr lvl="0">
              <a:defRPr/>
            </a:pPr>
            <a:r>
              <a:rPr lang="tr-TR" sz="2800" dirty="0" smtClean="0">
                <a:solidFill>
                  <a:prstClr val="white"/>
                </a:solidFill>
              </a:rPr>
              <a:t>Lidokain</a:t>
            </a:r>
          </a:p>
          <a:p>
            <a:pPr lvl="0">
              <a:defRPr/>
            </a:pPr>
            <a:r>
              <a:rPr lang="tr-TR" sz="2800" dirty="0" smtClean="0">
                <a:solidFill>
                  <a:prstClr val="white"/>
                </a:solidFill>
              </a:rPr>
              <a:t>Magnezyum</a:t>
            </a:r>
          </a:p>
          <a:p>
            <a:pPr lvl="0">
              <a:defRPr/>
            </a:pPr>
            <a:r>
              <a:rPr lang="tr-TR" sz="2800" noProof="0" dirty="0" smtClean="0">
                <a:solidFill>
                  <a:prstClr val="white"/>
                </a:solidFill>
              </a:rPr>
              <a:t>Çinko</a:t>
            </a:r>
            <a:endParaRPr kumimoji="0" lang="tr-TR" sz="2800" b="0" i="0" u="none" strike="noStrike" kern="1200" cap="none" spc="0" normalizeH="0" baseline="0" noProof="0" dirty="0">
              <a:ln>
                <a:noFill/>
              </a:ln>
              <a:solidFill>
                <a:prstClr val="white"/>
              </a:solidFill>
              <a:effectLst/>
              <a:uLnTx/>
              <a:uFillTx/>
              <a:latin typeface="Arial" panose="020B0604020202020204"/>
            </a:endParaRPr>
          </a:p>
        </p:txBody>
      </p:sp>
      <p:sp>
        <p:nvSpPr>
          <p:cNvPr id="4" name="Dikdörtgen 3"/>
          <p:cNvSpPr/>
          <p:nvPr/>
        </p:nvSpPr>
        <p:spPr>
          <a:xfrm>
            <a:off x="6317373" y="1153932"/>
            <a:ext cx="422427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sng" strike="noStrike" kern="1200" cap="none" spc="0" normalizeH="0" baseline="0" noProof="0" dirty="0" smtClean="0">
                <a:ln>
                  <a:noFill/>
                </a:ln>
                <a:solidFill>
                  <a:prstClr val="white"/>
                </a:solidFill>
                <a:effectLst/>
                <a:uLnTx/>
                <a:uFillTx/>
                <a:latin typeface="Arial" panose="020B0604020202020204"/>
              </a:rPr>
              <a:t>Negatif iyonlar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800" b="1" i="0" u="sng" strike="noStrike" kern="1200" cap="none" spc="0" normalizeH="0" baseline="0" noProof="0" dirty="0">
              <a:ln>
                <a:noFill/>
              </a:ln>
              <a:solidFill>
                <a:prstClr val="white"/>
              </a:solidFill>
              <a:effectLst/>
              <a:uLnTx/>
              <a:uFillTx/>
              <a:latin typeface="Arial" panose="020B0604020202020204"/>
            </a:endParaRPr>
          </a:p>
          <a:p>
            <a:pPr lvl="0">
              <a:defRPr/>
            </a:pPr>
            <a:r>
              <a:rPr lang="tr-TR" sz="2800" dirty="0" smtClean="0">
                <a:solidFill>
                  <a:prstClr val="white"/>
                </a:solidFill>
              </a:rPr>
              <a:t>Khlorid</a:t>
            </a:r>
          </a:p>
          <a:p>
            <a:pPr lvl="0">
              <a:defRPr/>
            </a:pPr>
            <a:r>
              <a:rPr lang="tr-TR" sz="2800" dirty="0" smtClean="0">
                <a:solidFill>
                  <a:prstClr val="white"/>
                </a:solidFill>
              </a:rPr>
              <a:t>Siprofloksasin</a:t>
            </a:r>
          </a:p>
          <a:p>
            <a:pPr lvl="0">
              <a:defRPr/>
            </a:pPr>
            <a:r>
              <a:rPr lang="tr-TR" sz="2800" dirty="0" smtClean="0">
                <a:solidFill>
                  <a:prstClr val="white"/>
                </a:solidFill>
              </a:rPr>
              <a:t>Gentamisin</a:t>
            </a:r>
          </a:p>
          <a:p>
            <a:pPr lvl="0">
              <a:defRPr/>
            </a:pPr>
            <a:r>
              <a:rPr lang="tr-TR" sz="2800" dirty="0" smtClean="0">
                <a:solidFill>
                  <a:prstClr val="white"/>
                </a:solidFill>
              </a:rPr>
              <a:t>İyot</a:t>
            </a:r>
          </a:p>
          <a:p>
            <a:pPr lvl="0">
              <a:defRPr/>
            </a:pPr>
            <a:r>
              <a:rPr lang="tr-TR" sz="2800" dirty="0" smtClean="0">
                <a:solidFill>
                  <a:prstClr val="white"/>
                </a:solidFill>
              </a:rPr>
              <a:t>Ketokanazol</a:t>
            </a:r>
          </a:p>
          <a:p>
            <a:pPr lvl="0">
              <a:defRPr/>
            </a:pPr>
            <a:r>
              <a:rPr lang="tr-TR" sz="2800" dirty="0" smtClean="0">
                <a:solidFill>
                  <a:prstClr val="white"/>
                </a:solidFill>
              </a:rPr>
              <a:t>Salisilat</a:t>
            </a:r>
          </a:p>
          <a:p>
            <a:pPr lvl="0">
              <a:defRPr/>
            </a:pPr>
            <a:r>
              <a:rPr lang="tr-TR" sz="2800" dirty="0" smtClean="0">
                <a:solidFill>
                  <a:prstClr val="white"/>
                </a:solidFill>
              </a:rPr>
              <a:t>Tobramisin</a:t>
            </a:r>
            <a:endParaRPr kumimoji="0" lang="tr-TR" sz="2800" b="0" i="0" u="none" strike="noStrike" kern="1200" cap="none" spc="0" normalizeH="0" baseline="0" noProof="0" dirty="0">
              <a:ln>
                <a:noFill/>
              </a:ln>
              <a:solidFill>
                <a:prstClr val="white"/>
              </a:solidFill>
              <a:effectLst/>
              <a:uLnTx/>
              <a:uFillTx/>
              <a:latin typeface="Arial" panose="020B0604020202020204"/>
            </a:endParaRPr>
          </a:p>
        </p:txBody>
      </p:sp>
    </p:spTree>
    <p:extLst>
      <p:ext uri="{BB962C8B-B14F-4D97-AF65-F5344CB8AC3E}">
        <p14:creationId xmlns:p14="http://schemas.microsoft.com/office/powerpoint/2010/main" val="407566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cap="none" dirty="0" smtClean="0">
                <a:solidFill>
                  <a:srgbClr val="FFFF00"/>
                </a:solidFill>
              </a:rPr>
              <a:t>NMES’in endikasyonları ve kontrendikasyonları</a:t>
            </a:r>
            <a:endParaRPr lang="tr-TR" cap="none" dirty="0">
              <a:solidFill>
                <a:srgbClr val="FFFF00"/>
              </a:solidFill>
            </a:endParaRPr>
          </a:p>
        </p:txBody>
      </p:sp>
      <p:sp>
        <p:nvSpPr>
          <p:cNvPr id="3" name="İçerik Yer Tutucusu 2"/>
          <p:cNvSpPr>
            <a:spLocks noGrp="1"/>
          </p:cNvSpPr>
          <p:nvPr>
            <p:ph idx="1"/>
          </p:nvPr>
        </p:nvSpPr>
        <p:spPr>
          <a:xfrm>
            <a:off x="685801" y="1698722"/>
            <a:ext cx="7171630" cy="4355714"/>
          </a:xfrm>
        </p:spPr>
        <p:txBody>
          <a:bodyPr>
            <a:normAutofit/>
          </a:bodyPr>
          <a:lstStyle/>
          <a:p>
            <a:r>
              <a:rPr lang="tr-TR" sz="2400" dirty="0" smtClean="0"/>
              <a:t>Endikasyonlar; </a:t>
            </a:r>
          </a:p>
          <a:p>
            <a:pPr lvl="1">
              <a:buFont typeface="Wingdings" panose="05000000000000000000" pitchFamily="2" charset="2"/>
              <a:buChar char="Ø"/>
            </a:pPr>
            <a:r>
              <a:rPr lang="tr-TR" sz="2200" dirty="0" smtClean="0"/>
              <a:t>Kırık iyileşmesi, </a:t>
            </a:r>
            <a:r>
              <a:rPr lang="tr-TR" sz="2200" dirty="0"/>
              <a:t>ACL </a:t>
            </a:r>
            <a:r>
              <a:rPr lang="tr-TR" sz="2200" dirty="0" smtClean="0"/>
              <a:t>rekonstrüksüyonu, ve meniskal </a:t>
            </a:r>
            <a:r>
              <a:rPr lang="tr-TR" sz="2200" dirty="0"/>
              <a:t>debridement </a:t>
            </a:r>
            <a:r>
              <a:rPr lang="tr-TR" sz="2200" dirty="0" smtClean="0"/>
              <a:t>ya da iyileşme</a:t>
            </a:r>
            <a:endParaRPr lang="tr-TR" sz="2200" dirty="0"/>
          </a:p>
          <a:p>
            <a:pPr lvl="1">
              <a:buFont typeface="Wingdings" panose="05000000000000000000" pitchFamily="2" charset="2"/>
              <a:buChar char="Ø"/>
            </a:pPr>
            <a:r>
              <a:rPr lang="tr-TR" sz="2200" dirty="0" smtClean="0"/>
              <a:t>inme, </a:t>
            </a:r>
            <a:r>
              <a:rPr lang="tr-TR" sz="2200" dirty="0"/>
              <a:t>kafa yaralanmaları, omurilik </a:t>
            </a:r>
            <a:r>
              <a:rPr lang="tr-TR" sz="2200" dirty="0" smtClean="0"/>
              <a:t>yaralanmaları, paraliz </a:t>
            </a:r>
            <a:r>
              <a:rPr lang="tr-TR" sz="2200" dirty="0"/>
              <a:t>veya parezi </a:t>
            </a:r>
            <a:r>
              <a:rPr lang="tr-TR" sz="2200" dirty="0" smtClean="0"/>
              <a:t>görülen </a:t>
            </a:r>
            <a:r>
              <a:rPr lang="tr-TR" sz="2200" dirty="0"/>
              <a:t>diğer nörolojik </a:t>
            </a:r>
            <a:r>
              <a:rPr lang="tr-TR" sz="2200" dirty="0" smtClean="0"/>
              <a:t>hastalıklar</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 name="Grup 6"/>
          <p:cNvGrpSpPr/>
          <p:nvPr/>
        </p:nvGrpSpPr>
        <p:grpSpPr>
          <a:xfrm>
            <a:off x="7857430" y="1698721"/>
            <a:ext cx="3320535" cy="4381054"/>
            <a:chOff x="7857430" y="1698721"/>
            <a:chExt cx="3320535" cy="4381054"/>
          </a:xfrm>
        </p:grpSpPr>
        <p:pic>
          <p:nvPicPr>
            <p:cNvPr id="5" name="Resim 4"/>
            <p:cNvPicPr>
              <a:picLocks noChangeAspect="1"/>
            </p:cNvPicPr>
            <p:nvPr/>
          </p:nvPicPr>
          <p:blipFill>
            <a:blip r:embed="rId2"/>
            <a:stretch>
              <a:fillRect/>
            </a:stretch>
          </p:blipFill>
          <p:spPr>
            <a:xfrm>
              <a:off x="7857430" y="1698721"/>
              <a:ext cx="3320535" cy="4037061"/>
            </a:xfrm>
            <a:prstGeom prst="rect">
              <a:avLst/>
            </a:prstGeom>
          </p:spPr>
        </p:pic>
        <p:sp>
          <p:nvSpPr>
            <p:cNvPr id="6" name="Metin kutusu 5"/>
            <p:cNvSpPr txBox="1"/>
            <p:nvPr/>
          </p:nvSpPr>
          <p:spPr>
            <a:xfrm>
              <a:off x="8437419" y="5710443"/>
              <a:ext cx="2574292" cy="369332"/>
            </a:xfrm>
            <a:prstGeom prst="rect">
              <a:avLst/>
            </a:prstGeom>
            <a:noFill/>
          </p:spPr>
          <p:txBody>
            <a:bodyPr wrap="square" rtlCol="0">
              <a:spAutoFit/>
            </a:bodyPr>
            <a:lstStyle/>
            <a:p>
              <a:r>
                <a:rPr lang="tr-TR" dirty="0" smtClean="0"/>
                <a:t>Niebaum et al., 2018</a:t>
              </a:r>
              <a:endParaRPr lang="tr-TR" dirty="0"/>
            </a:p>
          </p:txBody>
        </p:sp>
      </p:grpSp>
    </p:spTree>
    <p:extLst>
      <p:ext uri="{BB962C8B-B14F-4D97-AF65-F5344CB8AC3E}">
        <p14:creationId xmlns:p14="http://schemas.microsoft.com/office/powerpoint/2010/main" val="201489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Dikdörtgen 2"/>
          <p:cNvSpPr/>
          <p:nvPr/>
        </p:nvSpPr>
        <p:spPr>
          <a:xfrm>
            <a:off x="1233054" y="1803830"/>
            <a:ext cx="8760952" cy="3416320"/>
          </a:xfrm>
          <a:prstGeom prst="rect">
            <a:avLst/>
          </a:prstGeom>
        </p:spPr>
        <p:txBody>
          <a:bodyPr wrap="square">
            <a:spAutoFit/>
          </a:bodyPr>
          <a:lstStyle/>
          <a:p>
            <a:pPr marL="342900" indent="-342900">
              <a:buFont typeface="Arial" panose="020B0604020202020204" pitchFamily="34" charset="0"/>
              <a:buChar char="•"/>
            </a:pPr>
            <a:r>
              <a:rPr lang="tr-TR" sz="2400" dirty="0" smtClean="0"/>
              <a:t>Kontrendikasyonlar; </a:t>
            </a:r>
            <a:endParaRPr lang="tr-TR" sz="2400" dirty="0"/>
          </a:p>
          <a:p>
            <a:pPr marL="800100" lvl="1" indent="-342900">
              <a:buFont typeface="Wingdings" panose="05000000000000000000" pitchFamily="2" charset="2"/>
              <a:buChar char="Ø"/>
            </a:pPr>
            <a:r>
              <a:rPr lang="tr-TR" sz="2400" dirty="0"/>
              <a:t>Doğrudan kalp üzerinde yüksek yoğunluklu </a:t>
            </a:r>
            <a:r>
              <a:rPr lang="tr-TR" sz="2400" dirty="0" smtClean="0"/>
              <a:t>stimülasyon</a:t>
            </a:r>
          </a:p>
          <a:p>
            <a:pPr marL="800100" lvl="1" indent="-342900">
              <a:buFont typeface="Wingdings" panose="05000000000000000000" pitchFamily="2" charset="2"/>
              <a:buChar char="Ø"/>
            </a:pPr>
            <a:r>
              <a:rPr lang="tr-TR" sz="2400" dirty="0" smtClean="0"/>
              <a:t>Kalp </a:t>
            </a:r>
            <a:r>
              <a:rPr lang="tr-TR" sz="2400" dirty="0"/>
              <a:t>pili olan </a:t>
            </a:r>
            <a:r>
              <a:rPr lang="tr-TR" sz="2400" dirty="0" smtClean="0"/>
              <a:t>hayvanlarda</a:t>
            </a:r>
          </a:p>
          <a:p>
            <a:pPr marL="800100" lvl="1" indent="-342900">
              <a:buFont typeface="Wingdings" panose="05000000000000000000" pitchFamily="2" charset="2"/>
              <a:buChar char="Ø"/>
            </a:pPr>
            <a:r>
              <a:rPr lang="tr-TR" sz="2400" dirty="0" smtClean="0"/>
              <a:t>Nöbet </a:t>
            </a:r>
            <a:r>
              <a:rPr lang="tr-TR" sz="2400" dirty="0"/>
              <a:t>bozukluğu olan </a:t>
            </a:r>
            <a:r>
              <a:rPr lang="tr-TR" sz="2400" dirty="0" smtClean="0"/>
              <a:t>hayvanlarda</a:t>
            </a:r>
          </a:p>
          <a:p>
            <a:pPr marL="800100" lvl="1" indent="-342900">
              <a:buFont typeface="Wingdings" panose="05000000000000000000" pitchFamily="2" charset="2"/>
              <a:buChar char="Ø"/>
            </a:pPr>
            <a:r>
              <a:rPr lang="tr-TR" sz="2400" dirty="0" smtClean="0"/>
              <a:t>Tromboz </a:t>
            </a:r>
            <a:r>
              <a:rPr lang="tr-TR" sz="2400" dirty="0"/>
              <a:t>veya tromboflebit </a:t>
            </a:r>
            <a:r>
              <a:rPr lang="tr-TR" sz="2400" dirty="0" smtClean="0"/>
              <a:t>alanlarında</a:t>
            </a:r>
          </a:p>
          <a:p>
            <a:pPr marL="800100" lvl="1" indent="-342900">
              <a:buFont typeface="Wingdings" panose="05000000000000000000" pitchFamily="2" charset="2"/>
              <a:buChar char="Ø"/>
            </a:pPr>
            <a:r>
              <a:rPr lang="tr-TR" sz="2400" dirty="0" smtClean="0"/>
              <a:t>Enfekte </a:t>
            </a:r>
            <a:r>
              <a:rPr lang="tr-TR" sz="2400" dirty="0"/>
              <a:t>alanlar veya neoplazmalar </a:t>
            </a:r>
            <a:r>
              <a:rPr lang="tr-TR" sz="2400" dirty="0" smtClean="0"/>
              <a:t>üzerinde</a:t>
            </a:r>
          </a:p>
          <a:p>
            <a:pPr marL="800100" lvl="1" indent="-342900">
              <a:buFont typeface="Wingdings" panose="05000000000000000000" pitchFamily="2" charset="2"/>
              <a:buChar char="Ø"/>
            </a:pPr>
            <a:r>
              <a:rPr lang="tr-TR" sz="2400" dirty="0" smtClean="0"/>
              <a:t>Karotis </a:t>
            </a:r>
            <a:r>
              <a:rPr lang="tr-TR" sz="2400" dirty="0"/>
              <a:t>sinüs </a:t>
            </a:r>
            <a:r>
              <a:rPr lang="tr-TR" sz="2400" dirty="0" smtClean="0"/>
              <a:t>üzerinde</a:t>
            </a:r>
          </a:p>
          <a:p>
            <a:pPr marL="800100" lvl="1" indent="-342900">
              <a:buFont typeface="Wingdings" panose="05000000000000000000" pitchFamily="2" charset="2"/>
              <a:buChar char="Ø"/>
            </a:pPr>
            <a:r>
              <a:rPr lang="tr-TR" sz="2400" dirty="0" smtClean="0"/>
              <a:t>Aktif hareketin kontrendike olduğu her durumda</a:t>
            </a:r>
          </a:p>
          <a:p>
            <a:pPr marL="800100" lvl="1" indent="-342900">
              <a:buFont typeface="Wingdings" panose="05000000000000000000" pitchFamily="2" charset="2"/>
              <a:buChar char="Ø"/>
            </a:pPr>
            <a:r>
              <a:rPr lang="tr-TR" sz="2400" dirty="0" smtClean="0"/>
              <a:t>Gebe hayvanlarda abdomen üzerine</a:t>
            </a:r>
            <a:endParaRPr lang="tr-TR" sz="2400" dirty="0"/>
          </a:p>
        </p:txBody>
      </p:sp>
    </p:spTree>
    <p:extLst>
      <p:ext uri="{BB962C8B-B14F-4D97-AF65-F5344CB8AC3E}">
        <p14:creationId xmlns:p14="http://schemas.microsoft.com/office/powerpoint/2010/main" val="120951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Dikdörtgen 2"/>
          <p:cNvSpPr/>
          <p:nvPr/>
        </p:nvSpPr>
        <p:spPr>
          <a:xfrm>
            <a:off x="822489" y="2409261"/>
            <a:ext cx="6539347" cy="1938992"/>
          </a:xfrm>
          <a:prstGeom prst="rect">
            <a:avLst/>
          </a:prstGeom>
        </p:spPr>
        <p:txBody>
          <a:bodyPr wrap="square">
            <a:spAutoFit/>
          </a:bodyPr>
          <a:lstStyle/>
          <a:p>
            <a:pPr marL="342900" indent="-342900">
              <a:buFont typeface="Arial" panose="020B0604020202020204" pitchFamily="34" charset="0"/>
              <a:buChar char="•"/>
            </a:pPr>
            <a:r>
              <a:rPr lang="tr-TR" sz="2400" dirty="0" smtClean="0"/>
              <a:t>Dikkatli olunması gereken durumlar; </a:t>
            </a:r>
            <a:endParaRPr lang="tr-TR" sz="2400" dirty="0"/>
          </a:p>
          <a:p>
            <a:pPr marL="800100" lvl="1" indent="-342900">
              <a:buFont typeface="Wingdings" panose="05000000000000000000" pitchFamily="2" charset="2"/>
              <a:buChar char="Ø"/>
            </a:pPr>
            <a:r>
              <a:rPr lang="tr-TR" sz="2400" dirty="0" smtClean="0"/>
              <a:t>Sensorik hissiyatı bozulan bölgelerde</a:t>
            </a:r>
          </a:p>
          <a:p>
            <a:pPr marL="800100" lvl="1" indent="-342900">
              <a:buFont typeface="Wingdings" panose="05000000000000000000" pitchFamily="2" charset="2"/>
              <a:buChar char="Ø"/>
            </a:pPr>
            <a:r>
              <a:rPr lang="tr-TR" sz="2400" dirty="0" smtClean="0"/>
              <a:t>Deri </a:t>
            </a:r>
            <a:r>
              <a:rPr lang="tr-TR" sz="2400" dirty="0"/>
              <a:t>tahrişi veya hasarı olan </a:t>
            </a:r>
            <a:r>
              <a:rPr lang="tr-TR" sz="2400" dirty="0" smtClean="0"/>
              <a:t>bölgelerde</a:t>
            </a:r>
          </a:p>
          <a:p>
            <a:pPr marL="800100" lvl="1" indent="-342900">
              <a:buFont typeface="Wingdings" panose="05000000000000000000" pitchFamily="2" charset="2"/>
              <a:buChar char="Ø"/>
            </a:pPr>
            <a:r>
              <a:rPr lang="tr-TR" sz="2400" dirty="0" smtClean="0"/>
              <a:t>EKG </a:t>
            </a:r>
            <a:r>
              <a:rPr lang="tr-TR" sz="2400" dirty="0"/>
              <a:t>monitörleri gibi elektronik algılama cihazlarının yakınında (olası parazit)</a:t>
            </a:r>
          </a:p>
        </p:txBody>
      </p:sp>
      <p:grpSp>
        <p:nvGrpSpPr>
          <p:cNvPr id="8" name="Grup 7"/>
          <p:cNvGrpSpPr/>
          <p:nvPr/>
        </p:nvGrpSpPr>
        <p:grpSpPr>
          <a:xfrm>
            <a:off x="7531832" y="838132"/>
            <a:ext cx="3861646" cy="5365798"/>
            <a:chOff x="7531832" y="838132"/>
            <a:chExt cx="3861646" cy="5365798"/>
          </a:xfrm>
        </p:grpSpPr>
        <p:grpSp>
          <p:nvGrpSpPr>
            <p:cNvPr id="6" name="Grup 5"/>
            <p:cNvGrpSpPr/>
            <p:nvPr/>
          </p:nvGrpSpPr>
          <p:grpSpPr>
            <a:xfrm>
              <a:off x="7531832" y="838132"/>
              <a:ext cx="3861646" cy="4996466"/>
              <a:chOff x="7531832" y="838132"/>
              <a:chExt cx="3861646" cy="4996466"/>
            </a:xfrm>
          </p:grpSpPr>
          <p:pic>
            <p:nvPicPr>
              <p:cNvPr id="4" name="Resim 3"/>
              <p:cNvPicPr>
                <a:picLocks noChangeAspect="1"/>
              </p:cNvPicPr>
              <p:nvPr/>
            </p:nvPicPr>
            <p:blipFill>
              <a:blip r:embed="rId2"/>
              <a:stretch>
                <a:fillRect/>
              </a:stretch>
            </p:blipFill>
            <p:spPr>
              <a:xfrm>
                <a:off x="7531832" y="838132"/>
                <a:ext cx="3861646" cy="2540625"/>
              </a:xfrm>
              <a:prstGeom prst="rect">
                <a:avLst/>
              </a:prstGeom>
            </p:spPr>
          </p:pic>
          <p:pic>
            <p:nvPicPr>
              <p:cNvPr id="5" name="Resim 4"/>
              <p:cNvPicPr>
                <a:picLocks noChangeAspect="1"/>
              </p:cNvPicPr>
              <p:nvPr/>
            </p:nvPicPr>
            <p:blipFill>
              <a:blip r:embed="rId3"/>
              <a:stretch>
                <a:fillRect/>
              </a:stretch>
            </p:blipFill>
            <p:spPr>
              <a:xfrm>
                <a:off x="7531832" y="3378757"/>
                <a:ext cx="3150023" cy="2455841"/>
              </a:xfrm>
              <a:prstGeom prst="rect">
                <a:avLst/>
              </a:prstGeom>
            </p:spPr>
          </p:pic>
        </p:grpSp>
        <p:sp>
          <p:nvSpPr>
            <p:cNvPr id="7" name="Metin kutusu 6"/>
            <p:cNvSpPr txBox="1"/>
            <p:nvPr/>
          </p:nvSpPr>
          <p:spPr>
            <a:xfrm>
              <a:off x="7967351" y="5834598"/>
              <a:ext cx="2574292" cy="369332"/>
            </a:xfrm>
            <a:prstGeom prst="rect">
              <a:avLst/>
            </a:prstGeom>
            <a:noFill/>
          </p:spPr>
          <p:txBody>
            <a:bodyPr wrap="square" rtlCol="0">
              <a:spAutoFit/>
            </a:bodyPr>
            <a:lstStyle/>
            <a:p>
              <a:r>
                <a:rPr lang="tr-TR" dirty="0" smtClean="0"/>
                <a:t>Niebaum et al., 2018</a:t>
              </a:r>
              <a:endParaRPr lang="tr-TR" dirty="0"/>
            </a:p>
          </p:txBody>
        </p:sp>
      </p:grpSp>
    </p:spTree>
    <p:extLst>
      <p:ext uri="{BB962C8B-B14F-4D97-AF65-F5344CB8AC3E}">
        <p14:creationId xmlns:p14="http://schemas.microsoft.com/office/powerpoint/2010/main" val="427696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cap="none" dirty="0" smtClean="0"/>
              <a:t>Kaynaklar</a:t>
            </a:r>
            <a:endParaRPr lang="tr-TR" cap="none" dirty="0"/>
          </a:p>
        </p:txBody>
      </p:sp>
      <p:sp>
        <p:nvSpPr>
          <p:cNvPr id="3" name="İçerik Yer Tutucusu 2"/>
          <p:cNvSpPr>
            <a:spLocks noGrp="1"/>
          </p:cNvSpPr>
          <p:nvPr>
            <p:ph idx="1"/>
          </p:nvPr>
        </p:nvSpPr>
        <p:spPr/>
        <p:txBody>
          <a:bodyPr>
            <a:normAutofit/>
          </a:bodyPr>
          <a:lstStyle/>
          <a:p>
            <a:r>
              <a:rPr lang="tr-TR" sz="2000" dirty="0" smtClean="0"/>
              <a:t>Niebaum K, McCauley L, Medina C (2018) Rehabilitation </a:t>
            </a:r>
            <a:r>
              <a:rPr lang="tr-TR" sz="2000" dirty="0"/>
              <a:t>physical </a:t>
            </a:r>
            <a:r>
              <a:rPr lang="tr-TR" sz="2000" dirty="0" smtClean="0"/>
              <a:t>modalities, In</a:t>
            </a:r>
            <a:r>
              <a:rPr lang="tr-TR" sz="2000" dirty="0"/>
              <a:t>; Canine Sports Medicine and Rehabilitation, </a:t>
            </a:r>
            <a:r>
              <a:rPr lang="tr-TR" sz="2000" dirty="0" smtClean="0"/>
              <a:t>editors; Chris Zink and Janet </a:t>
            </a:r>
            <a:r>
              <a:rPr lang="tr-TR" sz="2000" dirty="0"/>
              <a:t>B. Van </a:t>
            </a:r>
            <a:r>
              <a:rPr lang="tr-TR" sz="2000" dirty="0" smtClean="0"/>
              <a:t>Dyke, 2nd edition, Wiley Blackwell</a:t>
            </a:r>
          </a:p>
          <a:p>
            <a:r>
              <a:rPr lang="tr-TR" sz="2000" dirty="0"/>
              <a:t>Levine </a:t>
            </a:r>
            <a:r>
              <a:rPr lang="tr-TR" sz="2000" dirty="0" smtClean="0"/>
              <a:t>D, Bockstaler B (2014</a:t>
            </a:r>
            <a:r>
              <a:rPr lang="tr-TR" sz="2000" dirty="0"/>
              <a:t>) </a:t>
            </a:r>
            <a:r>
              <a:rPr lang="tr-TR" sz="2000" dirty="0" smtClean="0"/>
              <a:t>Electrical stimulation, </a:t>
            </a:r>
            <a:r>
              <a:rPr lang="en-US" sz="2000" dirty="0"/>
              <a:t>In; Canine Rehabilitation and Physical Therapy, editors Darryl Millis, David Levine, 2nd Edition, Saunders, Philadelphia, USA.</a:t>
            </a:r>
            <a:endParaRPr lang="tr-TR" sz="2000" dirty="0"/>
          </a:p>
          <a:p>
            <a:endParaRPr lang="tr-TR" sz="2000" dirty="0"/>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270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377525"/>
            <a:ext cx="10131425" cy="1121544"/>
          </a:xfrm>
        </p:spPr>
        <p:txBody>
          <a:bodyPr/>
          <a:lstStyle/>
          <a:p>
            <a:pPr algn="ctr"/>
            <a:r>
              <a:rPr lang="tr-TR" cap="none" dirty="0" smtClean="0"/>
              <a:t>Tanım</a:t>
            </a:r>
            <a:endParaRPr lang="tr-TR" cap="none" dirty="0"/>
          </a:p>
        </p:txBody>
      </p:sp>
      <p:sp>
        <p:nvSpPr>
          <p:cNvPr id="3" name="İçerik Yer Tutucusu 2"/>
          <p:cNvSpPr>
            <a:spLocks noGrp="1"/>
          </p:cNvSpPr>
          <p:nvPr>
            <p:ph idx="1"/>
          </p:nvPr>
        </p:nvSpPr>
        <p:spPr>
          <a:xfrm>
            <a:off x="685801" y="1361463"/>
            <a:ext cx="10131425" cy="2214509"/>
          </a:xfrm>
        </p:spPr>
        <p:txBody>
          <a:bodyPr>
            <a:normAutofit/>
          </a:bodyPr>
          <a:lstStyle/>
          <a:p>
            <a:r>
              <a:rPr lang="tr-TR" sz="2000" dirty="0"/>
              <a:t>Elektriksel </a:t>
            </a:r>
            <a:r>
              <a:rPr lang="tr-TR" sz="2000" dirty="0" smtClean="0"/>
              <a:t>uyarımla ilgili </a:t>
            </a:r>
            <a:r>
              <a:rPr lang="tr-TR" sz="2000" dirty="0"/>
              <a:t>birçok farklı terminoloji </a:t>
            </a:r>
            <a:r>
              <a:rPr lang="tr-TR" sz="2000" dirty="0" smtClean="0"/>
              <a:t>vardır.</a:t>
            </a:r>
          </a:p>
          <a:p>
            <a:r>
              <a:rPr lang="tr-TR" sz="2000" dirty="0" smtClean="0"/>
              <a:t>Örneğin; </a:t>
            </a:r>
            <a:r>
              <a:rPr lang="tr-TR" sz="2000" dirty="0"/>
              <a:t>galvanik akım, faradik akım, diadinamik akım, yüksek voltaj, düşük voltaj, düşük frekans, orta frekans, transkutanöz elektriksel sinir stimülasyonu (TENS), elektriksel kas stimülasyonu (EMS), fonksiyonel elektrik stimülasyonu (FES), Rus stimülasyonu ve girişimsel stimülasyon.</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0" name="Grup 9"/>
          <p:cNvGrpSpPr/>
          <p:nvPr/>
        </p:nvGrpSpPr>
        <p:grpSpPr>
          <a:xfrm>
            <a:off x="1658824" y="3775478"/>
            <a:ext cx="4271804" cy="2820193"/>
            <a:chOff x="2936153" y="4190976"/>
            <a:chExt cx="4279618" cy="2630292"/>
          </a:xfrm>
        </p:grpSpPr>
        <p:pic>
          <p:nvPicPr>
            <p:cNvPr id="8" name="Resim 7"/>
            <p:cNvPicPr>
              <a:picLocks noChangeAspect="1"/>
            </p:cNvPicPr>
            <p:nvPr/>
          </p:nvPicPr>
          <p:blipFill rotWithShape="1">
            <a:blip r:embed="rId2"/>
            <a:srcRect l="3707" t="7440" r="3100" b="6594"/>
            <a:stretch/>
          </p:blipFill>
          <p:spPr>
            <a:xfrm>
              <a:off x="3032703" y="4190976"/>
              <a:ext cx="3730655" cy="2322516"/>
            </a:xfrm>
            <a:prstGeom prst="rect">
              <a:avLst/>
            </a:prstGeom>
          </p:spPr>
        </p:pic>
        <p:sp>
          <p:nvSpPr>
            <p:cNvPr id="9" name="Dikdörtgen 8"/>
            <p:cNvSpPr/>
            <p:nvPr/>
          </p:nvSpPr>
          <p:spPr>
            <a:xfrm>
              <a:off x="2936153" y="6405770"/>
              <a:ext cx="4279618" cy="415498"/>
            </a:xfrm>
            <a:prstGeom prst="rect">
              <a:avLst/>
            </a:prstGeom>
          </p:spPr>
          <p:txBody>
            <a:bodyPr wrap="square">
              <a:spAutoFit/>
            </a:bodyPr>
            <a:lstStyle/>
            <a:p>
              <a:r>
                <a:rPr lang="tr-TR" sz="700" dirty="0" smtClean="0"/>
                <a:t>https://www.researchgate.net/profile/Maijke-Van-Bloemendaal/publication/308796211/figure/fig2/AS:413198353223683@1475525572182/The-functional-electrical-stimulation-device-including-two-cuffs-a-foot-switch-and-a.png</a:t>
              </a:r>
              <a:endParaRPr lang="tr-TR" sz="700" dirty="0"/>
            </a:p>
          </p:txBody>
        </p:sp>
      </p:grpSp>
      <p:pic>
        <p:nvPicPr>
          <p:cNvPr id="11" name="Resim 10"/>
          <p:cNvPicPr>
            <a:picLocks noChangeAspect="1"/>
          </p:cNvPicPr>
          <p:nvPr/>
        </p:nvPicPr>
        <p:blipFill>
          <a:blip r:embed="rId3"/>
          <a:stretch>
            <a:fillRect/>
          </a:stretch>
        </p:blipFill>
        <p:spPr>
          <a:xfrm>
            <a:off x="7121929" y="3553562"/>
            <a:ext cx="2692544" cy="2934028"/>
          </a:xfrm>
          <a:prstGeom prst="rect">
            <a:avLst/>
          </a:prstGeom>
        </p:spPr>
      </p:pic>
    </p:spTree>
    <p:extLst>
      <p:ext uri="{BB962C8B-B14F-4D97-AF65-F5344CB8AC3E}">
        <p14:creationId xmlns:p14="http://schemas.microsoft.com/office/powerpoint/2010/main" val="296720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2" y="1499370"/>
            <a:ext cx="7613071" cy="3649133"/>
          </a:xfrm>
        </p:spPr>
        <p:txBody>
          <a:bodyPr>
            <a:normAutofit fontScale="92500"/>
          </a:bodyPr>
          <a:lstStyle/>
          <a:p>
            <a:r>
              <a:rPr lang="tr-TR" sz="2400" dirty="0">
                <a:solidFill>
                  <a:srgbClr val="FFFF00"/>
                </a:solidFill>
              </a:rPr>
              <a:t>TENS, ağrıyı</a:t>
            </a:r>
            <a:r>
              <a:rPr lang="tr-TR" sz="2400" dirty="0"/>
              <a:t> </a:t>
            </a:r>
            <a:r>
              <a:rPr lang="tr-TR" sz="2400" dirty="0" smtClean="0"/>
              <a:t>gidermek amacıyla kullanılan elektroterapi cihazları,</a:t>
            </a:r>
          </a:p>
          <a:p>
            <a:r>
              <a:rPr lang="tr-TR" sz="2400" dirty="0" smtClean="0">
                <a:solidFill>
                  <a:srgbClr val="FFFF00"/>
                </a:solidFill>
              </a:rPr>
              <a:t>NMES </a:t>
            </a:r>
            <a:r>
              <a:rPr lang="tr-TR" sz="2400" dirty="0">
                <a:solidFill>
                  <a:srgbClr val="FFFF00"/>
                </a:solidFill>
              </a:rPr>
              <a:t>veya EMS, </a:t>
            </a:r>
            <a:r>
              <a:rPr lang="tr-TR" sz="2400" dirty="0" smtClean="0"/>
              <a:t>kasların </a:t>
            </a:r>
            <a:r>
              <a:rPr lang="tr-TR" sz="2400" dirty="0"/>
              <a:t>yeniden </a:t>
            </a:r>
            <a:r>
              <a:rPr lang="tr-TR" sz="2400" dirty="0" smtClean="0"/>
              <a:t>eğitimi, </a:t>
            </a:r>
            <a:r>
              <a:rPr lang="tr-TR" sz="2400" dirty="0"/>
              <a:t>kas atrofisinin önlenmesi ve </a:t>
            </a:r>
            <a:r>
              <a:rPr lang="tr-TR" sz="2400" dirty="0" smtClean="0"/>
              <a:t>eklem hareketinin artırılması amacıyla kullanılan cihazları tanımlar.</a:t>
            </a:r>
          </a:p>
          <a:p>
            <a:r>
              <a:rPr lang="tr-TR" sz="2400" dirty="0" smtClean="0"/>
              <a:t>Kas </a:t>
            </a:r>
            <a:r>
              <a:rPr lang="tr-TR" sz="2400" dirty="0"/>
              <a:t>bir motor sinir tarafından innerve </a:t>
            </a:r>
            <a:r>
              <a:rPr lang="tr-TR" sz="2400" dirty="0" smtClean="0"/>
              <a:t>ediliyorsa </a:t>
            </a:r>
            <a:r>
              <a:rPr lang="tr-TR" sz="2400" dirty="0" smtClean="0">
                <a:solidFill>
                  <a:srgbClr val="FFFF00"/>
                </a:solidFill>
              </a:rPr>
              <a:t>&gt; NMES</a:t>
            </a:r>
          </a:p>
          <a:p>
            <a:r>
              <a:rPr lang="tr-TR" sz="2400" dirty="0" smtClean="0"/>
              <a:t>Bir </a:t>
            </a:r>
            <a:r>
              <a:rPr lang="tr-TR" sz="2400" dirty="0"/>
              <a:t>kas denerve </a:t>
            </a:r>
            <a:r>
              <a:rPr lang="tr-TR" sz="2400" dirty="0" smtClean="0"/>
              <a:t>ise </a:t>
            </a:r>
            <a:r>
              <a:rPr lang="tr-TR" sz="2400" dirty="0"/>
              <a:t>ve elektriksel stimülasyon yoluyla doğrudan kas lifi aktivasyonu </a:t>
            </a:r>
            <a:r>
              <a:rPr lang="tr-TR" sz="2400" dirty="0" smtClean="0"/>
              <a:t>gerekiyorsa </a:t>
            </a:r>
            <a:r>
              <a:rPr lang="tr-TR" sz="2400" dirty="0" smtClean="0">
                <a:solidFill>
                  <a:srgbClr val="FFFF00"/>
                </a:solidFill>
              </a:rPr>
              <a:t>&gt; </a:t>
            </a:r>
            <a:r>
              <a:rPr lang="tr-TR" sz="2400" dirty="0">
                <a:solidFill>
                  <a:srgbClr val="FFFF00"/>
                </a:solidFill>
              </a:rPr>
              <a:t>EMS</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Resim 4"/>
          <p:cNvPicPr>
            <a:picLocks noChangeAspect="1"/>
          </p:cNvPicPr>
          <p:nvPr/>
        </p:nvPicPr>
        <p:blipFill>
          <a:blip r:embed="rId2"/>
          <a:stretch>
            <a:fillRect/>
          </a:stretch>
        </p:blipFill>
        <p:spPr>
          <a:xfrm>
            <a:off x="8298873" y="2142067"/>
            <a:ext cx="3505504" cy="2633700"/>
          </a:xfrm>
          <a:prstGeom prst="rect">
            <a:avLst/>
          </a:prstGeom>
        </p:spPr>
      </p:pic>
    </p:spTree>
    <p:extLst>
      <p:ext uri="{BB962C8B-B14F-4D97-AF65-F5344CB8AC3E}">
        <p14:creationId xmlns:p14="http://schemas.microsoft.com/office/powerpoint/2010/main" val="90433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Dikdörtgen 2"/>
          <p:cNvSpPr/>
          <p:nvPr/>
        </p:nvSpPr>
        <p:spPr>
          <a:xfrm>
            <a:off x="1371442" y="2326790"/>
            <a:ext cx="8894618" cy="2308324"/>
          </a:xfrm>
          <a:prstGeom prst="rect">
            <a:avLst/>
          </a:prstGeom>
        </p:spPr>
        <p:txBody>
          <a:bodyPr wrap="square">
            <a:spAutoFit/>
          </a:bodyPr>
          <a:lstStyle/>
          <a:p>
            <a:pPr marL="342900" indent="-342900">
              <a:buFont typeface="Wingdings" panose="05000000000000000000" pitchFamily="2" charset="2"/>
              <a:buChar char="Ø"/>
            </a:pPr>
            <a:r>
              <a:rPr lang="tr-TR" sz="2400" dirty="0">
                <a:solidFill>
                  <a:srgbClr val="FFFF00"/>
                </a:solidFill>
              </a:rPr>
              <a:t>NMES, </a:t>
            </a:r>
            <a:r>
              <a:rPr lang="tr-TR" sz="2400" dirty="0"/>
              <a:t>motor siniri depolarize etmek ve iskelet </a:t>
            </a:r>
            <a:r>
              <a:rPr lang="tr-TR" sz="2400" dirty="0" smtClean="0"/>
              <a:t>kasının kontraksiyonunu sağlamak için </a:t>
            </a:r>
            <a:r>
              <a:rPr lang="tr-TR" sz="2400" dirty="0"/>
              <a:t>deri üzerine yerleştirilen </a:t>
            </a:r>
            <a:r>
              <a:rPr lang="tr-TR" sz="2400" dirty="0" smtClean="0"/>
              <a:t>elektrotlarla elektrik akımı </a:t>
            </a:r>
            <a:r>
              <a:rPr lang="tr-TR" sz="2400" dirty="0"/>
              <a:t>uygulanmasıdır</a:t>
            </a:r>
            <a:r>
              <a:rPr lang="tr-TR" sz="2400" dirty="0" smtClean="0"/>
              <a:t>.</a:t>
            </a:r>
          </a:p>
          <a:p>
            <a:pPr marL="342900" indent="-342900">
              <a:buFont typeface="Wingdings" panose="05000000000000000000" pitchFamily="2" charset="2"/>
              <a:buChar char="Ø"/>
            </a:pPr>
            <a:r>
              <a:rPr lang="tr-TR" sz="2400" dirty="0"/>
              <a:t>Motor </a:t>
            </a:r>
            <a:r>
              <a:rPr lang="tr-TR" sz="2400" dirty="0" smtClean="0"/>
              <a:t>son </a:t>
            </a:r>
            <a:r>
              <a:rPr lang="tr-TR" sz="2400" dirty="0"/>
              <a:t>plakalarının elektrik akımı ile uyarılması, </a:t>
            </a:r>
            <a:r>
              <a:rPr lang="tr-TR" sz="2400" dirty="0" smtClean="0"/>
              <a:t>sinirin </a:t>
            </a:r>
            <a:r>
              <a:rPr lang="tr-TR" sz="2400" dirty="0"/>
              <a:t>depolarizasyonuna ve ardından kas liflerinin aktivasyonuna neden olur</a:t>
            </a:r>
            <a:r>
              <a:rPr lang="tr-TR" sz="2400" dirty="0" smtClean="0"/>
              <a:t>.</a:t>
            </a:r>
            <a:endParaRPr lang="tr-TR" sz="2400" dirty="0"/>
          </a:p>
        </p:txBody>
      </p:sp>
    </p:spTree>
    <p:extLst>
      <p:ext uri="{BB962C8B-B14F-4D97-AF65-F5344CB8AC3E}">
        <p14:creationId xmlns:p14="http://schemas.microsoft.com/office/powerpoint/2010/main" val="41942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2" y="378906"/>
            <a:ext cx="10131425" cy="1166115"/>
          </a:xfrm>
        </p:spPr>
        <p:txBody>
          <a:bodyPr>
            <a:normAutofit/>
          </a:bodyPr>
          <a:lstStyle/>
          <a:p>
            <a:r>
              <a:rPr lang="tr-TR" sz="3200" cap="none" dirty="0" smtClean="0"/>
              <a:t>Elektriksel Stimülasyonun Temel Prensipleri</a:t>
            </a:r>
            <a:endParaRPr lang="tr-TR" sz="3200" cap="none" dirty="0"/>
          </a:p>
        </p:txBody>
      </p:sp>
      <p:sp>
        <p:nvSpPr>
          <p:cNvPr id="3" name="İçerik Yer Tutucusu 2"/>
          <p:cNvSpPr>
            <a:spLocks noGrp="1"/>
          </p:cNvSpPr>
          <p:nvPr>
            <p:ph idx="1"/>
          </p:nvPr>
        </p:nvSpPr>
        <p:spPr>
          <a:xfrm>
            <a:off x="685802" y="1362207"/>
            <a:ext cx="11106805" cy="2531173"/>
          </a:xfrm>
        </p:spPr>
        <p:txBody>
          <a:bodyPr>
            <a:normAutofit/>
          </a:bodyPr>
          <a:lstStyle/>
          <a:p>
            <a:r>
              <a:rPr lang="tr-TR" sz="2000" dirty="0"/>
              <a:t>Organizmanın yapı taşları olan hücrelerde bir dizi biyolojik olayın ortaya </a:t>
            </a:r>
            <a:r>
              <a:rPr lang="tr-TR" sz="2000" dirty="0" smtClean="0"/>
              <a:t>çıkması, </a:t>
            </a:r>
            <a:r>
              <a:rPr lang="tr-TR" sz="2000" dirty="0"/>
              <a:t>kısmen veya tamamen </a:t>
            </a:r>
            <a:r>
              <a:rPr lang="tr-TR" sz="2000" dirty="0" smtClean="0"/>
              <a:t>hücre membran </a:t>
            </a:r>
            <a:r>
              <a:rPr lang="tr-TR" sz="2000" dirty="0"/>
              <a:t>potansiyeline bağlıdır</a:t>
            </a:r>
            <a:r>
              <a:rPr lang="tr-TR" sz="2000" dirty="0" smtClean="0"/>
              <a:t>.</a:t>
            </a:r>
          </a:p>
          <a:p>
            <a:r>
              <a:rPr lang="tr-TR" sz="2000" dirty="0" smtClean="0"/>
              <a:t>Intraselüler (-), ekstraselüler (+) </a:t>
            </a:r>
          </a:p>
          <a:p>
            <a:r>
              <a:rPr lang="tr-TR" sz="2000" dirty="0"/>
              <a:t>Elektrik akımları bu </a:t>
            </a:r>
            <a:r>
              <a:rPr lang="tr-TR" sz="2000" dirty="0" smtClean="0"/>
              <a:t>membran </a:t>
            </a:r>
            <a:r>
              <a:rPr lang="tr-TR" sz="2000" dirty="0"/>
              <a:t>potansiyellerini değiştirir ve bir aksiyon potansiyeline yol açar</a:t>
            </a:r>
            <a:r>
              <a:rPr lang="tr-TR" sz="2000" dirty="0" smtClean="0"/>
              <a:t>.</a:t>
            </a:r>
          </a:p>
          <a:p>
            <a:r>
              <a:rPr lang="tr-TR" sz="2000" dirty="0" smtClean="0"/>
              <a:t>Bu </a:t>
            </a:r>
            <a:r>
              <a:rPr lang="tr-TR" sz="2000" dirty="0"/>
              <a:t>aksiyon potansiyelleri sayesinde kaslar kasılır.</a:t>
            </a:r>
            <a:endParaRPr lang="tr-TR" sz="2000" dirty="0" smtClean="0"/>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Resim 4"/>
          <p:cNvPicPr>
            <a:picLocks noChangeAspect="1"/>
          </p:cNvPicPr>
          <p:nvPr/>
        </p:nvPicPr>
        <p:blipFill>
          <a:blip r:embed="rId2"/>
          <a:stretch>
            <a:fillRect/>
          </a:stretch>
        </p:blipFill>
        <p:spPr>
          <a:xfrm>
            <a:off x="1699085" y="3893379"/>
            <a:ext cx="3459561" cy="2520537"/>
          </a:xfrm>
          <a:prstGeom prst="rect">
            <a:avLst/>
          </a:prstGeom>
        </p:spPr>
      </p:pic>
      <p:pic>
        <p:nvPicPr>
          <p:cNvPr id="6" name="Picture 2" descr="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928" y="3893380"/>
            <a:ext cx="3780805" cy="252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5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7984" y="1579417"/>
            <a:ext cx="6556082" cy="3740728"/>
          </a:xfrm>
        </p:spPr>
        <p:txBody>
          <a:bodyPr>
            <a:normAutofit/>
          </a:bodyPr>
          <a:lstStyle/>
          <a:p>
            <a:r>
              <a:rPr lang="tr-TR" sz="2400" dirty="0"/>
              <a:t>Yaygın olarak üç tür akım </a:t>
            </a:r>
            <a:r>
              <a:rPr lang="tr-TR" sz="2400" dirty="0" smtClean="0"/>
              <a:t>kullanılır: </a:t>
            </a:r>
          </a:p>
          <a:p>
            <a:pPr marL="914400" lvl="1" indent="-457200">
              <a:buFont typeface="+mj-lt"/>
              <a:buAutoNum type="arabicPeriod"/>
            </a:pPr>
            <a:r>
              <a:rPr lang="tr-TR" sz="2200" dirty="0"/>
              <a:t>Sürekli doğru akım (DC)</a:t>
            </a:r>
            <a:r>
              <a:rPr lang="tr-TR" sz="2400" dirty="0" smtClean="0"/>
              <a:t> &gt; </a:t>
            </a:r>
            <a:r>
              <a:rPr lang="tr-TR" sz="2400" dirty="0" smtClean="0">
                <a:solidFill>
                  <a:srgbClr val="FFFF00"/>
                </a:solidFill>
              </a:rPr>
              <a:t>A</a:t>
            </a:r>
          </a:p>
          <a:p>
            <a:pPr marL="914400" lvl="1" indent="-457200">
              <a:buFont typeface="+mj-lt"/>
              <a:buAutoNum type="arabicPeriod"/>
            </a:pPr>
            <a:r>
              <a:rPr lang="tr-TR" sz="2400" dirty="0"/>
              <a:t>Sürekli alternatif akım (</a:t>
            </a:r>
            <a:r>
              <a:rPr lang="tr-TR" sz="2400" dirty="0" smtClean="0"/>
              <a:t>AC) &gt; </a:t>
            </a:r>
            <a:r>
              <a:rPr lang="tr-TR" sz="2400" dirty="0" smtClean="0">
                <a:solidFill>
                  <a:srgbClr val="FFFF00"/>
                </a:solidFill>
              </a:rPr>
              <a:t>B</a:t>
            </a:r>
          </a:p>
          <a:p>
            <a:pPr marL="914400" lvl="1" indent="-457200">
              <a:buFont typeface="+mj-lt"/>
              <a:buAutoNum type="arabicPeriod"/>
            </a:pPr>
            <a:r>
              <a:rPr lang="tr-TR" sz="2400" dirty="0"/>
              <a:t>Darbeli </a:t>
            </a:r>
            <a:r>
              <a:rPr lang="tr-TR" sz="2400" dirty="0" smtClean="0"/>
              <a:t>(pulsed) akım </a:t>
            </a:r>
            <a:r>
              <a:rPr lang="tr-TR" sz="2400" dirty="0"/>
              <a:t>(AC veya </a:t>
            </a:r>
            <a:r>
              <a:rPr lang="tr-TR" sz="2400" dirty="0" smtClean="0"/>
              <a:t>DC) &gt; </a:t>
            </a:r>
            <a:r>
              <a:rPr lang="tr-TR" sz="2400" dirty="0" smtClean="0">
                <a:solidFill>
                  <a:srgbClr val="FFFF00"/>
                </a:solidFill>
              </a:rPr>
              <a:t>C</a:t>
            </a:r>
            <a:endParaRPr lang="tr-TR" sz="2400" dirty="0">
              <a:solidFill>
                <a:srgbClr val="FFFF00"/>
              </a:solidFill>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Dikdörtgen 4"/>
          <p:cNvSpPr/>
          <p:nvPr/>
        </p:nvSpPr>
        <p:spPr>
          <a:xfrm>
            <a:off x="1312137" y="880947"/>
            <a:ext cx="5719643" cy="584775"/>
          </a:xfrm>
          <a:prstGeom prst="rect">
            <a:avLst/>
          </a:prstGeom>
        </p:spPr>
        <p:txBody>
          <a:bodyPr wrap="none">
            <a:spAutoFit/>
          </a:bodyPr>
          <a:lstStyle/>
          <a:p>
            <a:r>
              <a:rPr lang="tr-TR" sz="3200" dirty="0"/>
              <a:t>Elektrik Akımı / Dalga Formları</a:t>
            </a:r>
          </a:p>
        </p:txBody>
      </p:sp>
      <p:pic>
        <p:nvPicPr>
          <p:cNvPr id="6" name="Resim 5"/>
          <p:cNvPicPr>
            <a:picLocks noChangeAspect="1"/>
          </p:cNvPicPr>
          <p:nvPr/>
        </p:nvPicPr>
        <p:blipFill>
          <a:blip r:embed="rId2"/>
          <a:stretch>
            <a:fillRect/>
          </a:stretch>
        </p:blipFill>
        <p:spPr>
          <a:xfrm>
            <a:off x="7034066" y="1579417"/>
            <a:ext cx="4726690" cy="3828157"/>
          </a:xfrm>
          <a:prstGeom prst="rect">
            <a:avLst/>
          </a:prstGeom>
        </p:spPr>
      </p:pic>
      <p:sp>
        <p:nvSpPr>
          <p:cNvPr id="7" name="Dikdörtgen 6"/>
          <p:cNvSpPr/>
          <p:nvPr/>
        </p:nvSpPr>
        <p:spPr>
          <a:xfrm>
            <a:off x="9243183" y="5099797"/>
            <a:ext cx="2517573" cy="307777"/>
          </a:xfrm>
          <a:prstGeom prst="rect">
            <a:avLst/>
          </a:prstGeom>
        </p:spPr>
        <p:txBody>
          <a:bodyPr wrap="square">
            <a:spAutoFit/>
          </a:bodyPr>
          <a:lstStyle/>
          <a:p>
            <a:r>
              <a:rPr lang="tr-TR" sz="1400" dirty="0" smtClean="0">
                <a:solidFill>
                  <a:schemeClr val="bg1"/>
                </a:solidFill>
              </a:rPr>
              <a:t>Levine and Bockstahler, 2014</a:t>
            </a:r>
            <a:endParaRPr lang="tr-TR" sz="1400" dirty="0">
              <a:solidFill>
                <a:schemeClr val="bg1"/>
              </a:solidFill>
            </a:endParaRPr>
          </a:p>
        </p:txBody>
      </p:sp>
      <p:pic>
        <p:nvPicPr>
          <p:cNvPr id="8" name="Picture 2" descr="AC/DC: Power Up - Plak | Opus3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40" b="24363"/>
          <a:stretch/>
        </p:blipFill>
        <p:spPr bwMode="auto">
          <a:xfrm>
            <a:off x="2523544" y="4742464"/>
            <a:ext cx="2464962" cy="138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9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2" y="1793166"/>
            <a:ext cx="10131425" cy="3649133"/>
          </a:xfrm>
        </p:spPr>
        <p:txBody>
          <a:bodyPr>
            <a:normAutofit/>
          </a:bodyPr>
          <a:lstStyle/>
          <a:p>
            <a:r>
              <a:rPr lang="tr-TR" sz="2400" dirty="0"/>
              <a:t>Sürekli doğru akım, 1 saniye veya daha uzun süre akan tek yönlü bir elektrik akımıdır</a:t>
            </a:r>
            <a:r>
              <a:rPr lang="tr-TR" sz="2400" dirty="0" smtClean="0"/>
              <a:t>.</a:t>
            </a:r>
          </a:p>
          <a:p>
            <a:r>
              <a:rPr lang="tr-TR" sz="2400" dirty="0" smtClean="0"/>
              <a:t>Alternatif </a:t>
            </a:r>
            <a:r>
              <a:rPr lang="tr-TR" sz="2400" dirty="0"/>
              <a:t>akım, akış yönünü en az saniyede bir değiştirir</a:t>
            </a:r>
            <a:r>
              <a:rPr lang="tr-TR" sz="2400" dirty="0" smtClean="0"/>
              <a:t>.</a:t>
            </a:r>
          </a:p>
          <a:p>
            <a:r>
              <a:rPr lang="tr-TR" sz="2400" dirty="0" smtClean="0"/>
              <a:t>Sürekli </a:t>
            </a:r>
            <a:r>
              <a:rPr lang="tr-TR" sz="2400" dirty="0"/>
              <a:t>doğru akım (galvanik akım) klinik uygulamada yalnızca iyontoforez için kullanılır</a:t>
            </a:r>
            <a:r>
              <a:rPr lang="tr-TR" sz="2400" dirty="0" smtClean="0"/>
              <a:t>.</a:t>
            </a:r>
          </a:p>
          <a:p>
            <a:r>
              <a:rPr lang="tr-TR" sz="2400" dirty="0" smtClean="0"/>
              <a:t>Darbeli </a:t>
            </a:r>
            <a:r>
              <a:rPr lang="tr-TR" sz="2400" dirty="0"/>
              <a:t>akım, sınırlı bir süre için periyodik olarak duran tek yönlü veya çift yönlü bir yük akışından (DC veya AC) oluşur</a:t>
            </a:r>
            <a:r>
              <a:rPr lang="tr-TR" sz="2400" dirty="0" smtClean="0"/>
              <a:t>.</a:t>
            </a:r>
          </a:p>
          <a:p>
            <a:r>
              <a:rPr lang="tr-TR" sz="2400" dirty="0" smtClean="0"/>
              <a:t>Tüm </a:t>
            </a:r>
            <a:r>
              <a:rPr lang="tr-TR" sz="2400" dirty="0"/>
              <a:t>NMES </a:t>
            </a:r>
            <a:r>
              <a:rPr lang="tr-TR" sz="2400" dirty="0" smtClean="0"/>
              <a:t>cihazlarında darbeli (pulsed) </a:t>
            </a:r>
            <a:r>
              <a:rPr lang="tr-TR" sz="2400" dirty="0"/>
              <a:t>akım </a:t>
            </a:r>
            <a:r>
              <a:rPr lang="tr-TR" sz="2400" dirty="0" smtClean="0"/>
              <a:t>kullanılır.</a:t>
            </a:r>
            <a:endParaRPr lang="tr-TR" sz="2400" dirty="0"/>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380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4455" y="609600"/>
            <a:ext cx="9812771" cy="1456267"/>
          </a:xfrm>
        </p:spPr>
        <p:txBody>
          <a:bodyPr/>
          <a:lstStyle/>
          <a:p>
            <a:r>
              <a:rPr lang="tr-TR" cap="none" dirty="0" smtClean="0"/>
              <a:t>Amaçlar</a:t>
            </a:r>
            <a:endParaRPr lang="tr-TR" cap="none" dirty="0"/>
          </a:p>
        </p:txBody>
      </p:sp>
      <p:sp>
        <p:nvSpPr>
          <p:cNvPr id="3" name="İçerik Yer Tutucusu 2"/>
          <p:cNvSpPr>
            <a:spLocks noGrp="1"/>
          </p:cNvSpPr>
          <p:nvPr>
            <p:ph idx="1"/>
          </p:nvPr>
        </p:nvSpPr>
        <p:spPr>
          <a:xfrm>
            <a:off x="1004455" y="2143654"/>
            <a:ext cx="5618017" cy="3649133"/>
          </a:xfrm>
        </p:spPr>
        <p:txBody>
          <a:bodyPr>
            <a:normAutofit/>
          </a:bodyPr>
          <a:lstStyle/>
          <a:p>
            <a:r>
              <a:rPr lang="tr-TR" sz="2400" dirty="0"/>
              <a:t>Kas gücünü </a:t>
            </a:r>
            <a:r>
              <a:rPr lang="tr-TR" sz="2400" dirty="0" smtClean="0"/>
              <a:t>artırmak,</a:t>
            </a:r>
          </a:p>
          <a:p>
            <a:r>
              <a:rPr lang="tr-TR" sz="2400" dirty="0" smtClean="0"/>
              <a:t>kasların </a:t>
            </a:r>
            <a:r>
              <a:rPr lang="tr-TR" sz="2400" dirty="0"/>
              <a:t>yeniden eğitimi</a:t>
            </a:r>
            <a:r>
              <a:rPr lang="tr-TR" sz="2400" dirty="0" smtClean="0"/>
              <a:t>,</a:t>
            </a:r>
          </a:p>
          <a:p>
            <a:r>
              <a:rPr lang="tr-TR" sz="2400" dirty="0"/>
              <a:t>h</a:t>
            </a:r>
            <a:r>
              <a:rPr lang="tr-TR" sz="2400" dirty="0" smtClean="0"/>
              <a:t>areket açıklığını </a:t>
            </a:r>
            <a:r>
              <a:rPr lang="tr-TR" sz="2400" dirty="0"/>
              <a:t>(ROM) </a:t>
            </a:r>
            <a:r>
              <a:rPr lang="tr-TR" sz="2400" dirty="0" smtClean="0"/>
              <a:t>artırmak,</a:t>
            </a:r>
          </a:p>
          <a:p>
            <a:r>
              <a:rPr lang="tr-TR" sz="2400" dirty="0" smtClean="0"/>
              <a:t>yapısal </a:t>
            </a:r>
            <a:r>
              <a:rPr lang="tr-TR" sz="2400" dirty="0"/>
              <a:t>anormalliklerin düzeltilmesi</a:t>
            </a:r>
            <a:r>
              <a:rPr lang="tr-TR" sz="2400" dirty="0" smtClean="0"/>
              <a:t>,</a:t>
            </a:r>
          </a:p>
          <a:p>
            <a:r>
              <a:rPr lang="tr-TR" sz="2400" dirty="0" smtClean="0"/>
              <a:t>kas </a:t>
            </a:r>
            <a:r>
              <a:rPr lang="tr-TR" sz="2400" dirty="0"/>
              <a:t>tonusunu </a:t>
            </a:r>
            <a:r>
              <a:rPr lang="tr-TR" sz="2400" dirty="0" smtClean="0"/>
              <a:t>iyileştirmek,</a:t>
            </a:r>
          </a:p>
          <a:p>
            <a:r>
              <a:rPr lang="tr-TR" sz="2400" dirty="0" smtClean="0"/>
              <a:t>fonksiyonu geliştirmek,</a:t>
            </a:r>
            <a:endParaRPr lang="tr-TR" sz="2400" dirty="0"/>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7" name="Grup 6"/>
          <p:cNvGrpSpPr/>
          <p:nvPr/>
        </p:nvGrpSpPr>
        <p:grpSpPr>
          <a:xfrm>
            <a:off x="6511636" y="1680296"/>
            <a:ext cx="5140036" cy="3620266"/>
            <a:chOff x="6511636" y="1680296"/>
            <a:chExt cx="5140036" cy="3620266"/>
          </a:xfrm>
        </p:grpSpPr>
        <p:pic>
          <p:nvPicPr>
            <p:cNvPr id="5" name="Resim 4"/>
            <p:cNvPicPr>
              <a:picLocks noChangeAspect="1"/>
            </p:cNvPicPr>
            <p:nvPr/>
          </p:nvPicPr>
          <p:blipFill>
            <a:blip r:embed="rId2"/>
            <a:stretch>
              <a:fillRect/>
            </a:stretch>
          </p:blipFill>
          <p:spPr>
            <a:xfrm>
              <a:off x="6511636" y="1680296"/>
              <a:ext cx="5140036" cy="3424549"/>
            </a:xfrm>
            <a:prstGeom prst="rect">
              <a:avLst/>
            </a:prstGeom>
          </p:spPr>
        </p:pic>
        <p:sp>
          <p:nvSpPr>
            <p:cNvPr id="6" name="Dikdörtgen 5"/>
            <p:cNvSpPr/>
            <p:nvPr/>
          </p:nvSpPr>
          <p:spPr>
            <a:xfrm>
              <a:off x="7415644" y="5085118"/>
              <a:ext cx="3442855" cy="215444"/>
            </a:xfrm>
            <a:prstGeom prst="rect">
              <a:avLst/>
            </a:prstGeom>
          </p:spPr>
          <p:txBody>
            <a:bodyPr wrap="square">
              <a:spAutoFit/>
            </a:bodyPr>
            <a:lstStyle/>
            <a:p>
              <a:r>
                <a:rPr lang="tr-TR" sz="800" dirty="0" smtClean="0"/>
                <a:t>https://www.globusvet.it/wp-content/uploads/2018/12/Tens01-LOW.jpg</a:t>
              </a:r>
              <a:endParaRPr lang="tr-TR" sz="800" dirty="0"/>
            </a:p>
          </p:txBody>
        </p:sp>
      </p:grpSp>
    </p:spTree>
    <p:extLst>
      <p:ext uri="{BB962C8B-B14F-4D97-AF65-F5344CB8AC3E}">
        <p14:creationId xmlns:p14="http://schemas.microsoft.com/office/powerpoint/2010/main" val="280767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0437" y="1623147"/>
            <a:ext cx="6165272" cy="3649133"/>
          </a:xfrm>
        </p:spPr>
        <p:txBody>
          <a:bodyPr>
            <a:normAutofit/>
          </a:bodyPr>
          <a:lstStyle/>
          <a:p>
            <a:r>
              <a:rPr lang="tr-TR" sz="2400" dirty="0"/>
              <a:t>a</a:t>
            </a:r>
            <a:r>
              <a:rPr lang="tr-TR" sz="2400" dirty="0" smtClean="0"/>
              <a:t>ğrının kontrolü, </a:t>
            </a:r>
          </a:p>
          <a:p>
            <a:r>
              <a:rPr lang="tr-TR" sz="2400" dirty="0"/>
              <a:t>y</a:t>
            </a:r>
            <a:r>
              <a:rPr lang="tr-TR" sz="2400" dirty="0" smtClean="0"/>
              <a:t>ara iyileşmesini </a:t>
            </a:r>
            <a:r>
              <a:rPr lang="tr-TR" sz="2400" dirty="0" err="1" smtClean="0"/>
              <a:t>stimüle</a:t>
            </a:r>
            <a:r>
              <a:rPr lang="tr-TR" sz="2400" dirty="0" smtClean="0"/>
              <a:t> etmek, </a:t>
            </a:r>
          </a:p>
          <a:p>
            <a:r>
              <a:rPr lang="tr-TR" sz="2400" dirty="0"/>
              <a:t>ö</a:t>
            </a:r>
            <a:r>
              <a:rPr lang="tr-TR" sz="2400" dirty="0" smtClean="0"/>
              <a:t>demi azaltmak,</a:t>
            </a:r>
            <a:endParaRPr lang="tr-TR" sz="2400" dirty="0"/>
          </a:p>
          <a:p>
            <a:r>
              <a:rPr lang="tr-TR" sz="2400" dirty="0"/>
              <a:t>k</a:t>
            </a:r>
            <a:r>
              <a:rPr lang="tr-TR" sz="2400" dirty="0" smtClean="0"/>
              <a:t>as spazmını azaltmak, </a:t>
            </a:r>
          </a:p>
          <a:p>
            <a:r>
              <a:rPr lang="tr-TR" sz="2400" dirty="0" smtClean="0"/>
              <a:t>ilaçların </a:t>
            </a:r>
            <a:r>
              <a:rPr lang="tr-TR" sz="2400" dirty="0" err="1"/>
              <a:t>transdermal</a:t>
            </a:r>
            <a:r>
              <a:rPr lang="tr-TR" sz="2400" dirty="0"/>
              <a:t> </a:t>
            </a:r>
            <a:r>
              <a:rPr lang="tr-TR" sz="2400" dirty="0" smtClean="0"/>
              <a:t>olarak uygulaması </a:t>
            </a:r>
            <a:r>
              <a:rPr lang="tr-TR" sz="2400" dirty="0"/>
              <a:t>(iyontoforez)</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9D50C-B4BD-4DB3-B21F-8716090E55C1}" type="slidenum">
              <a:rPr kumimoji="0" lang="tr-TR"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8" name="Grup 7"/>
          <p:cNvGrpSpPr/>
          <p:nvPr/>
        </p:nvGrpSpPr>
        <p:grpSpPr>
          <a:xfrm>
            <a:off x="6702428" y="3664529"/>
            <a:ext cx="4114799" cy="2890066"/>
            <a:chOff x="6702428" y="3539838"/>
            <a:chExt cx="4114799" cy="2890066"/>
          </a:xfrm>
        </p:grpSpPr>
        <p:pic>
          <p:nvPicPr>
            <p:cNvPr id="6" name="Resim 5"/>
            <p:cNvPicPr>
              <a:picLocks noChangeAspect="1"/>
            </p:cNvPicPr>
            <p:nvPr/>
          </p:nvPicPr>
          <p:blipFill>
            <a:blip r:embed="rId2"/>
            <a:stretch>
              <a:fillRect/>
            </a:stretch>
          </p:blipFill>
          <p:spPr>
            <a:xfrm>
              <a:off x="6885709" y="3539838"/>
              <a:ext cx="3611416" cy="2708562"/>
            </a:xfrm>
            <a:prstGeom prst="rect">
              <a:avLst/>
            </a:prstGeom>
          </p:spPr>
        </p:pic>
        <p:sp>
          <p:nvSpPr>
            <p:cNvPr id="7" name="Dikdörtgen 6"/>
            <p:cNvSpPr/>
            <p:nvPr/>
          </p:nvSpPr>
          <p:spPr>
            <a:xfrm>
              <a:off x="6702428" y="6224781"/>
              <a:ext cx="4114799" cy="205123"/>
            </a:xfrm>
            <a:prstGeom prst="rect">
              <a:avLst/>
            </a:prstGeom>
          </p:spPr>
          <p:txBody>
            <a:bodyPr wrap="square">
              <a:spAutoFit/>
            </a:bodyPr>
            <a:lstStyle/>
            <a:p>
              <a:r>
                <a:rPr lang="tr-TR" sz="700" dirty="0" smtClean="0"/>
                <a:t>https://www.pawsitivestepsrehab.com/blog/wp-content/uploads/2016/12/TENS-Herc-800x600.jpg</a:t>
              </a:r>
              <a:endParaRPr lang="tr-TR" sz="700" dirty="0"/>
            </a:p>
          </p:txBody>
        </p:sp>
      </p:grpSp>
      <p:grpSp>
        <p:nvGrpSpPr>
          <p:cNvPr id="10" name="Grup 9"/>
          <p:cNvGrpSpPr/>
          <p:nvPr/>
        </p:nvGrpSpPr>
        <p:grpSpPr>
          <a:xfrm>
            <a:off x="6330804" y="368541"/>
            <a:ext cx="4721227" cy="3050905"/>
            <a:chOff x="6330804" y="368541"/>
            <a:chExt cx="4721227" cy="3050905"/>
          </a:xfrm>
        </p:grpSpPr>
        <p:pic>
          <p:nvPicPr>
            <p:cNvPr id="5" name="Resim 4"/>
            <p:cNvPicPr>
              <a:picLocks noChangeAspect="1"/>
            </p:cNvPicPr>
            <p:nvPr/>
          </p:nvPicPr>
          <p:blipFill>
            <a:blip r:embed="rId3"/>
            <a:stretch>
              <a:fillRect/>
            </a:stretch>
          </p:blipFill>
          <p:spPr>
            <a:xfrm>
              <a:off x="6530977" y="368541"/>
              <a:ext cx="4286250" cy="2857500"/>
            </a:xfrm>
            <a:prstGeom prst="rect">
              <a:avLst/>
            </a:prstGeom>
          </p:spPr>
        </p:pic>
        <p:sp>
          <p:nvSpPr>
            <p:cNvPr id="9" name="Dikdörtgen 8"/>
            <p:cNvSpPr/>
            <p:nvPr/>
          </p:nvSpPr>
          <p:spPr>
            <a:xfrm>
              <a:off x="6330804" y="3234780"/>
              <a:ext cx="4721227" cy="184666"/>
            </a:xfrm>
            <a:prstGeom prst="rect">
              <a:avLst/>
            </a:prstGeom>
          </p:spPr>
          <p:txBody>
            <a:bodyPr wrap="square">
              <a:spAutoFit/>
            </a:bodyPr>
            <a:lstStyle/>
            <a:p>
              <a:r>
                <a:rPr lang="tr-TR" sz="600" dirty="0" smtClean="0"/>
                <a:t>https://international.chattgroup.com/sites/default/files/styles/product_detail/public/chatt_products/id_2756_detail3_4.jpg?itok=h-rh3tyV</a:t>
              </a:r>
              <a:endParaRPr lang="tr-TR" sz="600" dirty="0"/>
            </a:p>
          </p:txBody>
        </p:sp>
      </p:grpSp>
    </p:spTree>
    <p:extLst>
      <p:ext uri="{BB962C8B-B14F-4D97-AF65-F5344CB8AC3E}">
        <p14:creationId xmlns:p14="http://schemas.microsoft.com/office/powerpoint/2010/main" val="40638232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kyüzü">
  <a:themeElements>
    <a:clrScheme name="Gökyüzü">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otalTime>484</TotalTime>
  <Words>821</Words>
  <Application>Microsoft Office PowerPoint</Application>
  <PresentationFormat>Geniş ekran</PresentationFormat>
  <Paragraphs>124</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19</vt:i4>
      </vt:variant>
    </vt:vector>
  </HeadingPairs>
  <TitlesOfParts>
    <vt:vector size="26" baseType="lpstr">
      <vt:lpstr>Arial</vt:lpstr>
      <vt:lpstr>Calibri</vt:lpstr>
      <vt:lpstr>Calibri Light</vt:lpstr>
      <vt:lpstr>Times New Roman</vt:lpstr>
      <vt:lpstr>Wingdings</vt:lpstr>
      <vt:lpstr>Office Teması</vt:lpstr>
      <vt:lpstr>Gökyüzü</vt:lpstr>
      <vt:lpstr>ELEktroterapi</vt:lpstr>
      <vt:lpstr>Tanım</vt:lpstr>
      <vt:lpstr>PowerPoint Sunusu</vt:lpstr>
      <vt:lpstr>PowerPoint Sunusu</vt:lpstr>
      <vt:lpstr>Elektriksel Stimülasyonun Temel Prensipleri</vt:lpstr>
      <vt:lpstr>PowerPoint Sunusu</vt:lpstr>
      <vt:lpstr>PowerPoint Sunusu</vt:lpstr>
      <vt:lpstr>Amaçlar</vt:lpstr>
      <vt:lpstr>PowerPoint Sunusu</vt:lpstr>
      <vt:lpstr>PowerPoint Sunusu</vt:lpstr>
      <vt:lpstr>PowerPoint Sunusu</vt:lpstr>
      <vt:lpstr>PowerPoint Sunusu</vt:lpstr>
      <vt:lpstr>PowerPoint Sunusu</vt:lpstr>
      <vt:lpstr>Iyontoforez</vt:lpstr>
      <vt:lpstr>PowerPoint Sunusu</vt:lpstr>
      <vt:lpstr>NMES’in endikasyonları ve kontrendikasyonları</vt:lpstr>
      <vt:lpstr>PowerPoint Sunusu</vt:lpstr>
      <vt:lpstr>PowerPoint Sunusu</vt:lpstr>
      <vt:lpstr>Kaynaklar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ELECTROTHERAPY</dc:title>
  <dc:creator>ronaldinho424</dc:creator>
  <cp:lastModifiedBy>Pınar</cp:lastModifiedBy>
  <cp:revision>65</cp:revision>
  <dcterms:created xsi:type="dcterms:W3CDTF">2021-03-27T08:21:14Z</dcterms:created>
  <dcterms:modified xsi:type="dcterms:W3CDTF">2021-11-10T06:11:46Z</dcterms:modified>
</cp:coreProperties>
</file>