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73" r:id="rId10"/>
    <p:sldId id="262" r:id="rId11"/>
    <p:sldId id="272" r:id="rId12"/>
    <p:sldId id="263" r:id="rId13"/>
    <p:sldId id="264" r:id="rId14"/>
    <p:sldId id="274" r:id="rId15"/>
    <p:sldId id="265" r:id="rId16"/>
    <p:sldId id="275" r:id="rId17"/>
    <p:sldId id="276" r:id="rId18"/>
    <p:sldId id="267" r:id="rId19"/>
    <p:sldId id="279" r:id="rId20"/>
    <p:sldId id="277" r:id="rId21"/>
    <p:sldId id="278" r:id="rId22"/>
    <p:sldId id="268" r:id="rId23"/>
    <p:sldId id="269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4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72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88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C43ED-7093-49FD-9B8A-5DCE90DEA67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09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78235-7AEC-4F92-ADF8-3DF7A83863F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30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D41AE-5689-4BFE-8989-EBD516608BC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05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3AD2-7523-4A32-A467-DBA8467EB97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42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75C75-9D4E-4A9A-888E-6FC71BB5965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66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83B0F-37A5-4CA5-B28F-A0B352B3BD7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24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4EBFC-BB2B-450D-B8E4-199FCFC251A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800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DC166-3784-4750-8DCF-D61213F0589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13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283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C78B2-FFFA-48E9-B84A-2A54143C79A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22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64AC7-7A6D-4191-8570-A57C88ACDEC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84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201DF-46A4-4FA9-BB2B-6D0EAABC120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514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05749-9129-41E6-A4CD-42AF2BA0DA4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647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B1B7-D47B-40D1-B0B9-3E6C578EACD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847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A28E-CAFE-47B8-B3E3-AA5C907B135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85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CF47E-CF83-47E1-ADE3-1D702140FCA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335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25CF-3BA6-43FF-BFB9-16268B46F30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580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9597E-BEB3-47BC-9C42-8DDDE4C940F4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57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97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95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17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5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15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48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74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06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8C151-41D8-40CD-A0F5-A02A725D652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535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5182" y="2200217"/>
            <a:ext cx="10131427" cy="1468800"/>
          </a:xfrm>
        </p:spPr>
        <p:txBody>
          <a:bodyPr/>
          <a:lstStyle/>
          <a:p>
            <a:pPr algn="ctr"/>
            <a:r>
              <a:rPr lang="tr-TR" dirty="0" smtClean="0"/>
              <a:t>ultrasonoterapi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3909396"/>
            <a:ext cx="10131428" cy="860400"/>
          </a:xfrm>
        </p:spPr>
        <p:txBody>
          <a:bodyPr/>
          <a:lstStyle/>
          <a:p>
            <a:pPr algn="ctr"/>
            <a:r>
              <a:rPr lang="tr-TR" cap="none" dirty="0" smtClean="0"/>
              <a:t>Dr. Pınar Can</a:t>
            </a:r>
          </a:p>
          <a:p>
            <a:pPr algn="ctr"/>
            <a:r>
              <a:rPr lang="tr-TR" cap="none" dirty="0" smtClean="0"/>
              <a:t>pcan@ankara.edu.tr</a:t>
            </a:r>
            <a:endParaRPr lang="tr-TR" cap="none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7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00387" y="1813494"/>
            <a:ext cx="6678049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>
                <a:solidFill>
                  <a:prstClr val="white"/>
                </a:solidFill>
              </a:rPr>
              <a:t>Isıtmanın, kollajen ve kollajen moleküler </a:t>
            </a:r>
            <a:r>
              <a:rPr lang="tr-TR" sz="2400" dirty="0" smtClean="0">
                <a:solidFill>
                  <a:prstClr val="white"/>
                </a:solidFill>
              </a:rPr>
              <a:t>bağların </a:t>
            </a:r>
            <a:r>
              <a:rPr lang="tr-TR" sz="2400" dirty="0">
                <a:solidFill>
                  <a:prstClr val="white"/>
                </a:solidFill>
              </a:rPr>
              <a:t>viskoelastik özelliklerini değiştirdiği düşünülmektedir</a:t>
            </a:r>
            <a:r>
              <a:rPr lang="tr-TR" sz="2400" dirty="0" smtClean="0">
                <a:solidFill>
                  <a:prstClr val="white"/>
                </a:solidFill>
              </a:rPr>
              <a:t>.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 smtClean="0">
                <a:solidFill>
                  <a:prstClr val="white"/>
                </a:solidFill>
              </a:rPr>
              <a:t>Isı </a:t>
            </a:r>
            <a:r>
              <a:rPr lang="tr-TR" sz="2400" dirty="0">
                <a:solidFill>
                  <a:prstClr val="white"/>
                </a:solidFill>
              </a:rPr>
              <a:t>endorfinleri artırabilir, bu sayede ağrıyı azaltır</a:t>
            </a:r>
            <a:r>
              <a:rPr lang="tr-TR" sz="2400" dirty="0" smtClean="0">
                <a:solidFill>
                  <a:prstClr val="white"/>
                </a:solidFill>
              </a:rPr>
              <a:t>.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 smtClean="0">
                <a:solidFill>
                  <a:prstClr val="white"/>
                </a:solidFill>
              </a:rPr>
              <a:t>Sinir </a:t>
            </a:r>
            <a:r>
              <a:rPr lang="tr-TR" sz="2400" dirty="0">
                <a:solidFill>
                  <a:prstClr val="white"/>
                </a:solidFill>
              </a:rPr>
              <a:t>dokusu </a:t>
            </a:r>
            <a:r>
              <a:rPr lang="tr-TR" sz="2400" dirty="0" smtClean="0">
                <a:solidFill>
                  <a:prstClr val="white"/>
                </a:solidFill>
              </a:rPr>
              <a:t>US </a:t>
            </a:r>
            <a:r>
              <a:rPr lang="tr-TR" sz="2400" dirty="0">
                <a:solidFill>
                  <a:prstClr val="white"/>
                </a:solidFill>
              </a:rPr>
              <a:t>enerjisini kaslardan daha fazla emer ve ısınır &gt;&gt;&gt; analjezik ve antispazmodik etki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578436" y="851048"/>
            <a:ext cx="3980092" cy="5019527"/>
            <a:chOff x="7578436" y="851048"/>
            <a:chExt cx="3980092" cy="5019527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8436" y="851048"/>
              <a:ext cx="3764646" cy="5019527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 rot="16200000">
              <a:off x="9378718" y="3357506"/>
              <a:ext cx="414417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https://healingartsanimalcare.com/wp-content/uploads/2014/11/IMG_5306.jpg.webp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298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6747" y="1449340"/>
            <a:ext cx="6740235" cy="3649133"/>
          </a:xfrm>
        </p:spPr>
        <p:txBody>
          <a:bodyPr>
            <a:normAutofit/>
          </a:bodyPr>
          <a:lstStyle/>
          <a:p>
            <a:r>
              <a:rPr lang="tr-TR" sz="2400" dirty="0"/>
              <a:t>Sempatik lifler üzerinde inhibe edici etkisi vardır</a:t>
            </a:r>
            <a:r>
              <a:rPr lang="tr-TR" sz="2400" dirty="0" smtClean="0"/>
              <a:t>.</a:t>
            </a:r>
          </a:p>
          <a:p>
            <a:r>
              <a:rPr lang="tr-TR" sz="2400" dirty="0" smtClean="0">
                <a:solidFill>
                  <a:srgbClr val="FFFF00"/>
                </a:solidFill>
              </a:rPr>
              <a:t>Çok </a:t>
            </a:r>
            <a:r>
              <a:rPr lang="tr-TR" sz="2400" dirty="0">
                <a:solidFill>
                  <a:srgbClr val="FFFF00"/>
                </a:solidFill>
              </a:rPr>
              <a:t>yüksek doz US</a:t>
            </a:r>
            <a:r>
              <a:rPr lang="tr-TR" sz="2400" dirty="0"/>
              <a:t> uygulaması </a:t>
            </a:r>
            <a:r>
              <a:rPr lang="tr-TR" sz="2400" dirty="0">
                <a:solidFill>
                  <a:srgbClr val="FFFF00"/>
                </a:solidFill>
              </a:rPr>
              <a:t>patolojik kırıklara</a:t>
            </a:r>
            <a:r>
              <a:rPr lang="tr-TR" sz="2400" dirty="0"/>
              <a:t> neden olabilir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Vazodilatasyon </a:t>
            </a:r>
            <a:r>
              <a:rPr lang="tr-TR" sz="2400" dirty="0"/>
              <a:t>ile dolaşımın artırılması, bölgeden ağrıyı uyaran metabolik atıkların uzaklaştırılmasına yardımcı olur.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923501" y="532342"/>
            <a:ext cx="3579867" cy="5338233"/>
            <a:chOff x="7923501" y="532342"/>
            <a:chExt cx="3579867" cy="5338233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/>
            <a:srcRect t="3482" b="8188"/>
            <a:stretch/>
          </p:blipFill>
          <p:spPr>
            <a:xfrm>
              <a:off x="7923501" y="532342"/>
              <a:ext cx="3401952" cy="5338233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 rot="16200000">
              <a:off x="9075009" y="3442217"/>
              <a:ext cx="464127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https://www.equltrasound.com/wp-content/uploads/2015/05/therapeutic-ultrasound-treatment.jpg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103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6748" y="727028"/>
            <a:ext cx="10131425" cy="3069118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FFFF00"/>
                </a:solidFill>
              </a:rPr>
              <a:t>Non-terma</a:t>
            </a:r>
            <a:r>
              <a:rPr lang="tr-TR" sz="2000" dirty="0" smtClean="0"/>
              <a:t>l etkiler </a:t>
            </a:r>
            <a:r>
              <a:rPr lang="tr-TR" sz="2000" dirty="0"/>
              <a:t>arasında </a:t>
            </a:r>
            <a:r>
              <a:rPr lang="tr-TR" sz="2000" dirty="0">
                <a:solidFill>
                  <a:srgbClr val="FFFF00"/>
                </a:solidFill>
              </a:rPr>
              <a:t>kavitasyon</a:t>
            </a:r>
            <a:r>
              <a:rPr lang="tr-TR" sz="2000" dirty="0"/>
              <a:t> ve </a:t>
            </a:r>
            <a:r>
              <a:rPr lang="tr-TR" sz="2000" dirty="0">
                <a:solidFill>
                  <a:srgbClr val="FFFF00"/>
                </a:solidFill>
              </a:rPr>
              <a:t>akustik akış </a:t>
            </a:r>
            <a:r>
              <a:rPr lang="tr-TR" sz="2000" dirty="0" smtClean="0"/>
              <a:t>bulunur</a:t>
            </a:r>
          </a:p>
          <a:p>
            <a:r>
              <a:rPr lang="tr-TR" sz="2000" dirty="0" smtClean="0"/>
              <a:t>Mikro </a:t>
            </a:r>
            <a:r>
              <a:rPr lang="tr-TR" sz="2000" dirty="0"/>
              <a:t>akış veya akustik akış, hücrelerin etrafındaki sıvılarda oluşturulan küçük dereceli, tek yönlü basınç dalgalarını ifade eder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Kavitasyon</a:t>
            </a:r>
            <a:r>
              <a:rPr lang="tr-TR" sz="2000" dirty="0"/>
              <a:t>, vücut sıvılarındaki küçük gaz kabarcıklarının sıkıştırılması ve genişlemesidir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Her </a:t>
            </a:r>
            <a:r>
              <a:rPr lang="tr-TR" sz="2000" dirty="0"/>
              <a:t>ikisi de hücresel işlevi ve zar geçirgenliğini değiştirebilir, böylece doku onarımına ve </a:t>
            </a:r>
            <a:r>
              <a:rPr lang="tr-TR" sz="2000" dirty="0" smtClean="0"/>
              <a:t>şişliğin azaltılmasına </a:t>
            </a:r>
            <a:r>
              <a:rPr lang="tr-TR" sz="2000" dirty="0"/>
              <a:t>yardımcı olabilir.</a:t>
            </a:r>
            <a:endParaRPr lang="tr-TR" sz="20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4230978" y="3653849"/>
            <a:ext cx="4010889" cy="2998208"/>
            <a:chOff x="4230978" y="3653849"/>
            <a:chExt cx="4010889" cy="2998208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/>
            <a:srcRect r="4909" b="7048"/>
            <a:stretch/>
          </p:blipFill>
          <p:spPr>
            <a:xfrm>
              <a:off x="4230978" y="3653849"/>
              <a:ext cx="3622964" cy="2691534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4230978" y="6345383"/>
              <a:ext cx="4010889" cy="306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https://cdn11.bigcommerce.com/s-13ttxa/images/stencil/400x400/uploaded_images/ultrasound-therapy-for-animals.jpg?t=1465409275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71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44969" y="1570358"/>
            <a:ext cx="5791358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400" dirty="0" smtClean="0"/>
              <a:t>Ancak </a:t>
            </a:r>
            <a:r>
              <a:rPr lang="tr-TR" sz="2400" dirty="0"/>
              <a:t>kavitasyon hemolize, kanamaya ve doku nekrozuna yol açabilir.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/>
              <a:t>Kavitasyonun zararlı etkilerini önlemek için </a:t>
            </a:r>
            <a:r>
              <a:rPr lang="tr-TR" sz="2400" dirty="0" smtClean="0"/>
              <a:t>durağan </a:t>
            </a:r>
            <a:r>
              <a:rPr lang="tr-TR" sz="2400" dirty="0"/>
              <a:t>uygulamadan kaçınılmalı ve gereksiz yere yüksek dozlar uygulanmamalıdır.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/>
              <a:t>Tavsiye edilen uygulama hızı saniyede yaklaşık 4 cm'dir. 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6774873" y="1612373"/>
            <a:ext cx="4821382" cy="3434883"/>
            <a:chOff x="6774873" y="1612373"/>
            <a:chExt cx="4821382" cy="3434883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4873" y="1612373"/>
              <a:ext cx="4821382" cy="3219439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7453746" y="4831812"/>
              <a:ext cx="390698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http://www.heatheroxford.com/uploads/3/4/5/4/34547934/6616999_orig.jpg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634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8434" y="1606524"/>
            <a:ext cx="9818794" cy="3838311"/>
          </a:xfrm>
        </p:spPr>
        <p:txBody>
          <a:bodyPr>
            <a:normAutofit/>
          </a:bodyPr>
          <a:lstStyle/>
          <a:p>
            <a:r>
              <a:rPr lang="tr-TR" sz="2400" dirty="0"/>
              <a:t>US’nin termal etkisi sayesinde 2-5 cm veya daha fazla derinlikteki dokularda 1-4 ºC sıcaklık artışı</a:t>
            </a:r>
          </a:p>
          <a:p>
            <a:r>
              <a:rPr lang="tr-TR" sz="2400" dirty="0"/>
              <a:t>kollajen esnekliği, bölgesel kan dolaşımı, enzim aktivitesi ve ağrı eşiği artar</a:t>
            </a:r>
          </a:p>
          <a:p>
            <a:r>
              <a:rPr lang="tr-TR" sz="2400" dirty="0"/>
              <a:t>eklem kontraktürü, kas spazmı ve ağrısı, yara iyileşmesi sonucu oluşan sınırlı eklem hareket aralığı gibi durumlarda </a:t>
            </a:r>
          </a:p>
          <a:p>
            <a:r>
              <a:rPr lang="tr-TR" sz="2400" dirty="0"/>
              <a:t>yara ve kırık iyileşmesini hızlandırır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8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42109"/>
          </a:xfrm>
        </p:spPr>
        <p:txBody>
          <a:bodyPr/>
          <a:lstStyle/>
          <a:p>
            <a:pPr algn="ctr"/>
            <a:r>
              <a:rPr lang="tr-TR" cap="none" dirty="0" smtClean="0"/>
              <a:t>Fonoforezis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2" y="1745673"/>
            <a:ext cx="5728420" cy="4045527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Topikal olarak uygulanan ilaçların sağlam deri yoluyla verilmesini artırmak için </a:t>
            </a:r>
            <a:r>
              <a:rPr lang="tr-TR" sz="2400" dirty="0" smtClean="0"/>
              <a:t>US'nin kullanılmasıdır.</a:t>
            </a:r>
          </a:p>
          <a:p>
            <a:r>
              <a:rPr lang="tr-TR" sz="2400" dirty="0" smtClean="0"/>
              <a:t>İlacın uygulanma amacı </a:t>
            </a:r>
            <a:r>
              <a:rPr lang="tr-TR" sz="2400" dirty="0"/>
              <a:t>lokal (antiinflamatuar veya analjezik) veya sistemik olabilir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Fonoforezis, </a:t>
            </a:r>
            <a:r>
              <a:rPr lang="tr-TR" sz="2400" dirty="0"/>
              <a:t>ilaç penetrasyonunun önündeki en büyük engel olan </a:t>
            </a:r>
            <a:r>
              <a:rPr lang="tr-TR" sz="2400" dirty="0" err="1"/>
              <a:t>stratum</a:t>
            </a:r>
            <a:r>
              <a:rPr lang="tr-TR" sz="2400" dirty="0"/>
              <a:t> </a:t>
            </a:r>
            <a:r>
              <a:rPr lang="tr-TR" sz="2400" dirty="0" err="1" smtClean="0"/>
              <a:t>corneum'un</a:t>
            </a:r>
            <a:r>
              <a:rPr lang="tr-TR" sz="2400" dirty="0" smtClean="0"/>
              <a:t> yapısını geçici olarak </a:t>
            </a:r>
            <a:r>
              <a:rPr lang="tr-TR" sz="2400" dirty="0"/>
              <a:t>değiştirerek transdermal ilaç </a:t>
            </a:r>
            <a:r>
              <a:rPr lang="tr-TR" sz="2400" dirty="0" smtClean="0"/>
              <a:t>dağılımını </a:t>
            </a:r>
            <a:r>
              <a:rPr lang="tr-TR" sz="2400" dirty="0"/>
              <a:t>artırır.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6414222" y="2072987"/>
            <a:ext cx="5514975" cy="3601103"/>
            <a:chOff x="6414222" y="2322368"/>
            <a:chExt cx="5514975" cy="3601103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4222" y="2322368"/>
              <a:ext cx="5514975" cy="3238500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7330931" y="5507973"/>
              <a:ext cx="404365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https://www.researchgate.net/profile/Ritesh-Bathe/publication/311444050/figure/fig11/AS:436289792155662@1481031000775/The-basic-principle-of-phonophoresis-Ultrasound-pulses-are-passed-through-the-probe-into_W640.jpg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618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39090" y="1970176"/>
            <a:ext cx="9947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Mekanizmanın olası etkisi, </a:t>
            </a:r>
            <a:r>
              <a:rPr lang="tr-TR" sz="2400" dirty="0" smtClean="0"/>
              <a:t>US'nin </a:t>
            </a:r>
            <a:r>
              <a:rPr lang="tr-TR" sz="2400" dirty="0"/>
              <a:t>stratum corneum'daki yapısal keratin proteinlerini denatüre etmesi, stratum corneum'un kornifiye katmanlarını soyması veya delamine etmesi, hücre geçirgenliğini değiştirmesi veya hücreler arasında lipit bakımından zenginleştirilmiş hücreler arası yapıları değiştirmesidir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Stratum korneum geçildikten </a:t>
            </a:r>
            <a:r>
              <a:rPr lang="tr-TR" sz="2400" dirty="0"/>
              <a:t>sonra, farmasötik moleküller dermise nüfuz eder, </a:t>
            </a:r>
            <a:r>
              <a:rPr lang="tr-TR" sz="2400" dirty="0" smtClean="0"/>
              <a:t>dokulardan </a:t>
            </a:r>
            <a:r>
              <a:rPr lang="tr-TR" sz="2400" dirty="0"/>
              <a:t>ve kılcal </a:t>
            </a:r>
            <a:r>
              <a:rPr lang="tr-TR" sz="2400" dirty="0" smtClean="0"/>
              <a:t>damarlardan </a:t>
            </a:r>
            <a:r>
              <a:rPr lang="tr-TR" sz="2400" dirty="0"/>
              <a:t>emilir ve dolaşım sistemi boyunca hareket eder.</a:t>
            </a:r>
          </a:p>
        </p:txBody>
      </p:sp>
    </p:spTree>
    <p:extLst>
      <p:ext uri="{BB962C8B-B14F-4D97-AF65-F5344CB8AC3E}">
        <p14:creationId xmlns:p14="http://schemas.microsoft.com/office/powerpoint/2010/main" val="20610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37942" y="2153439"/>
            <a:ext cx="59339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dirty="0" err="1"/>
              <a:t>T</a:t>
            </a:r>
            <a:r>
              <a:rPr lang="tr-TR" sz="2400" dirty="0" err="1" smtClean="0"/>
              <a:t>endinitis</a:t>
            </a:r>
            <a:r>
              <a:rPr lang="tr-TR" sz="2400" dirty="0"/>
              <a:t>, bursitis, osteoartritis ve nöroma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dirty="0"/>
              <a:t>Hidrokortizon ve dekzametazon sodyumu gibi steroid ilaçlar osteoartritin tedavisinde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dirty="0"/>
              <a:t>Lokal anesteziklerden lidokain de ağrıyı azaltmak amacıyla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6871855" y="1402772"/>
            <a:ext cx="4779818" cy="3964938"/>
            <a:chOff x="6871855" y="1402772"/>
            <a:chExt cx="4779818" cy="396493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 rotWithShape="1">
            <a:blip r:embed="rId2"/>
            <a:srcRect l="16231"/>
            <a:stretch/>
          </p:blipFill>
          <p:spPr>
            <a:xfrm>
              <a:off x="6871855" y="1402772"/>
              <a:ext cx="4627420" cy="3677518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6871855" y="5152266"/>
              <a:ext cx="477981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https://www.equltrasound.com/wp-content/uploads/2015/06/ultrasound-deep-heat-after-surgery.jpg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869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86691"/>
          </a:xfrm>
        </p:spPr>
        <p:txBody>
          <a:bodyPr>
            <a:normAutofit/>
          </a:bodyPr>
          <a:lstStyle/>
          <a:p>
            <a:pPr algn="ctr"/>
            <a:r>
              <a:rPr lang="tr-TR" sz="2800" cap="none" dirty="0" smtClean="0">
                <a:latin typeface="+mn-lt"/>
              </a:rPr>
              <a:t>Endikasyonları</a:t>
            </a:r>
            <a:endParaRPr lang="tr-TR" sz="28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612562"/>
            <a:ext cx="6352308" cy="269259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Genel endikasyonlar;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/>
              <a:t>Yumuşak doku kısalması (örneğin kontraktür, </a:t>
            </a:r>
            <a:r>
              <a:rPr lang="tr-TR" sz="2400" dirty="0" smtClean="0"/>
              <a:t>skar doku)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smtClean="0"/>
              <a:t>Subakut </a:t>
            </a:r>
            <a:r>
              <a:rPr lang="tr-TR" sz="2400" dirty="0"/>
              <a:t>ve kronik </a:t>
            </a:r>
            <a:r>
              <a:rPr lang="tr-TR" sz="2400" dirty="0" smtClean="0"/>
              <a:t>inflamasyon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smtClean="0"/>
              <a:t>Ağrı (tetik </a:t>
            </a:r>
            <a:r>
              <a:rPr lang="tr-TR" sz="2400" dirty="0"/>
              <a:t>noktaları gibi)</a:t>
            </a: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85801" y="4305161"/>
            <a:ext cx="6204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Tendinitis </a:t>
            </a:r>
            <a:r>
              <a:rPr lang="tr-TR" sz="2400" dirty="0" smtClean="0"/>
              <a:t>ve bursitis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/>
              <a:t>Eklem kontraktürü ve skar doku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/>
              <a:t>Ağrı ve kas spazmı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7038109" y="1612562"/>
            <a:ext cx="5029200" cy="3816590"/>
            <a:chOff x="7139686" y="1595990"/>
            <a:chExt cx="5029200" cy="3816590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9686" y="1595990"/>
              <a:ext cx="4857750" cy="3581400"/>
            </a:xfrm>
            <a:prstGeom prst="rect">
              <a:avLst/>
            </a:prstGeom>
          </p:spPr>
        </p:pic>
        <p:sp>
          <p:nvSpPr>
            <p:cNvPr id="7" name="Dikdörtgen 6"/>
            <p:cNvSpPr/>
            <p:nvPr/>
          </p:nvSpPr>
          <p:spPr>
            <a:xfrm>
              <a:off x="7139686" y="5197136"/>
              <a:ext cx="5029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https://www.frontiersin.org/files/Articles/446925/fvets-06-00185-HTML/image_m/fvets-06-00185-g001.jpg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042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83673"/>
          </a:xfrm>
        </p:spPr>
        <p:txBody>
          <a:bodyPr>
            <a:normAutofit/>
          </a:bodyPr>
          <a:lstStyle/>
          <a:p>
            <a:pPr algn="ctr"/>
            <a:r>
              <a:rPr lang="tr-TR" sz="2800" cap="none" dirty="0">
                <a:latin typeface="+mn-lt"/>
              </a:rPr>
              <a:t>Önlemler ve Kontrendikasyonlar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593273"/>
            <a:ext cx="10131425" cy="4752109"/>
          </a:xfrm>
        </p:spPr>
        <p:txBody>
          <a:bodyPr>
            <a:normAutofit/>
          </a:bodyPr>
          <a:lstStyle/>
          <a:p>
            <a:r>
              <a:rPr lang="tr-TR" sz="2400" dirty="0"/>
              <a:t>Yoğunluk çok yüksekse, tedavi süreleri çok uzunsa veya </a:t>
            </a:r>
            <a:r>
              <a:rPr lang="tr-TR" sz="2400" dirty="0" smtClean="0"/>
              <a:t>prop </a:t>
            </a:r>
            <a:r>
              <a:rPr lang="tr-TR" sz="2400" dirty="0"/>
              <a:t>sabit tutulduğunda ve dolayısıyla enerji küçük bir alanda yoğunlaştığında </a:t>
            </a:r>
            <a:r>
              <a:rPr lang="tr-TR" sz="2400" dirty="0" smtClean="0"/>
              <a:t>lokal </a:t>
            </a:r>
            <a:r>
              <a:rPr lang="tr-TR" sz="2400" dirty="0"/>
              <a:t>yanıklar meydana gelebilir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Kontrendikasyonlar</a:t>
            </a:r>
            <a:r>
              <a:rPr lang="tr-TR" sz="2400" dirty="0" smtClean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smtClean="0"/>
              <a:t>Kalp pilleri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smtClean="0"/>
              <a:t>Karotis </a:t>
            </a:r>
            <a:r>
              <a:rPr lang="tr-TR" sz="2400" dirty="0"/>
              <a:t>sinüs veya </a:t>
            </a:r>
            <a:r>
              <a:rPr lang="tr-TR" sz="2400" dirty="0" err="1"/>
              <a:t>servikal</a:t>
            </a:r>
            <a:r>
              <a:rPr lang="tr-TR" sz="2400" dirty="0"/>
              <a:t> </a:t>
            </a:r>
            <a:r>
              <a:rPr lang="tr-TR" sz="2400" dirty="0" smtClean="0"/>
              <a:t>gangliyon üzerine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smtClean="0"/>
              <a:t>Gözler</a:t>
            </a:r>
            <a:r>
              <a:rPr lang="tr-TR" sz="2400" dirty="0"/>
              <a:t>. Lense giden kan kaynağı zayıf olduğu için, ısı zayıf bir şekilde dağıtılır ve katarakta neden olabilir. Retina hasarı da sonuçlanabilir.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25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2055" y="817418"/>
            <a:ext cx="10131425" cy="29510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Diagnostik ultrasonda kullanılana benzeyen bir prob yardımıyla dokulara yüksek frekanslı ses dalgalarının </a:t>
            </a:r>
            <a:r>
              <a:rPr lang="tr-TR" sz="2400" dirty="0" smtClean="0"/>
              <a:t>gönderilmesidir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Yüzeysel sıcaklık uygulamaları dokuların 1 cm derinliğine kadar etkili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Ultrason </a:t>
            </a:r>
            <a:r>
              <a:rPr lang="tr-TR" sz="2400" dirty="0" smtClean="0"/>
              <a:t>(US) ve </a:t>
            </a:r>
            <a:r>
              <a:rPr lang="tr-TR" sz="2400" dirty="0"/>
              <a:t>diyatermi gibi derin ısıtma uygulamaları ise </a:t>
            </a:r>
            <a:r>
              <a:rPr lang="tr-TR" sz="2400" dirty="0" smtClean="0"/>
              <a:t>2 </a:t>
            </a:r>
            <a:r>
              <a:rPr lang="tr-TR" sz="2400" dirty="0"/>
              <a:t>cm ya da daha fazla derinliğe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4197927" y="3669044"/>
            <a:ext cx="4585855" cy="3091367"/>
            <a:chOff x="4197927" y="3669044"/>
            <a:chExt cx="4585855" cy="3091367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7927" y="3669044"/>
              <a:ext cx="4281055" cy="2855464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>
              <a:off x="4197927" y="6479712"/>
              <a:ext cx="4585855" cy="280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" dirty="0" smtClean="0"/>
                <a:t>https://images.squarespace-cdn.com/content/v1/59933811197aeaa6c78fa74d/1504829129407-8MJ9Y4XQEN0K0BW004KR/ke17ZwdGBToddI8pDm48kLkXF2pIyv_F2eUT9F60jBl7gQa3H78H3Y0txjaiv_0fDoOvxcdMmMKkDsyUqMSsMWxHk725yiiHCCLfrh8O1z4YTzHvnKhyp6Da-NYroOW3ZGjoBKy3azqku80C789l0iyqMbMesKd95J-X4EagrgU9L3Sa3U8cogeb0tjXbfawd0urKshkc5MgdBeJmALQKw/Therapeutic+Ultrasound.JPG</a:t>
              </a:r>
              <a:endParaRPr lang="tr-TR" sz="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6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29724" y="1805133"/>
            <a:ext cx="95875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Gebe hayvanlarda </a:t>
            </a:r>
            <a:r>
              <a:rPr lang="tr-TR" sz="2400" dirty="0" err="1" smtClean="0"/>
              <a:t>uterus</a:t>
            </a:r>
            <a:r>
              <a:rPr lang="tr-TR" sz="2400" dirty="0" smtClean="0"/>
              <a:t> üzerine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Kalp</a:t>
            </a:r>
            <a:r>
              <a:rPr lang="tr-TR" sz="2400" dirty="0"/>
              <a:t>. Köpeklerde elektrokardiyografik değişiklikler meydana </a:t>
            </a:r>
            <a:r>
              <a:rPr lang="tr-TR" sz="2400" dirty="0" smtClean="0"/>
              <a:t>gelebilir.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Egzersizden </a:t>
            </a:r>
            <a:r>
              <a:rPr lang="tr-TR" sz="2400" dirty="0"/>
              <a:t>hemen sonra yaralanan </a:t>
            </a:r>
            <a:r>
              <a:rPr lang="tr-TR" sz="2400" dirty="0" smtClean="0"/>
              <a:t>alanlar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Neoplaziler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Laminektomi </a:t>
            </a:r>
            <a:r>
              <a:rPr lang="tr-TR" sz="2400" dirty="0"/>
              <a:t>yapılmışsa </a:t>
            </a:r>
            <a:r>
              <a:rPr lang="tr-TR" sz="2400" dirty="0" smtClean="0"/>
              <a:t>omurilik üzerine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Kontamine </a:t>
            </a:r>
            <a:r>
              <a:rPr lang="tr-TR" sz="2400" dirty="0"/>
              <a:t>yaralar. Ultrason bakterileri dokulara </a:t>
            </a:r>
            <a:r>
              <a:rPr lang="tr-TR" sz="2400" dirty="0" smtClean="0"/>
              <a:t>yönlendirebilir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Yeni ensizyon hatları. Yara dudaklarının ayrılmasını </a:t>
            </a:r>
            <a:r>
              <a:rPr lang="tr-TR" sz="2400" dirty="0"/>
              <a:t>önlemek için kesi yerlerinin ilk 14 gün boyunca kesintisiz US ile tedavi edilmesi önerilmez.</a:t>
            </a:r>
          </a:p>
        </p:txBody>
      </p:sp>
    </p:spTree>
    <p:extLst>
      <p:ext uri="{BB962C8B-B14F-4D97-AF65-F5344CB8AC3E}">
        <p14:creationId xmlns:p14="http://schemas.microsoft.com/office/powerpoint/2010/main" val="108005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809" y="383741"/>
            <a:ext cx="4644736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8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409" y="471055"/>
            <a:ext cx="4406936" cy="587591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2501" y="468025"/>
            <a:ext cx="4409208" cy="58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9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213813"/>
          </a:xfrm>
        </p:spPr>
        <p:txBody>
          <a:bodyPr>
            <a:normAutofit/>
          </a:bodyPr>
          <a:lstStyle/>
          <a:p>
            <a:pPr algn="ctr"/>
            <a:r>
              <a:rPr lang="tr-TR" sz="3200" dirty="0"/>
              <a:t>T</a:t>
            </a:r>
            <a:r>
              <a:rPr lang="tr-TR" sz="3200" cap="none" dirty="0"/>
              <a:t>erapötik ultrasonun prensipleri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7474" y="1712577"/>
            <a:ext cx="10131425" cy="3884660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/>
              <a:t>US yüksek frekanslı ses </a:t>
            </a:r>
            <a:r>
              <a:rPr lang="tr-TR" sz="2400" dirty="0" smtClean="0"/>
              <a:t>dalgasıdır (saniyede 20,000 titreşim).</a:t>
            </a:r>
          </a:p>
          <a:p>
            <a:r>
              <a:rPr lang="tr-TR" sz="2400" dirty="0"/>
              <a:t>Ses dalgaları, ters piezoelektrik etki (bir piezoelektrik kristalin </a:t>
            </a:r>
            <a:r>
              <a:rPr lang="tr-TR" sz="2400" dirty="0" smtClean="0"/>
              <a:t>sıkışması </a:t>
            </a:r>
            <a:r>
              <a:rPr lang="tr-TR" sz="2400" dirty="0"/>
              <a:t>ve </a:t>
            </a:r>
            <a:r>
              <a:rPr lang="tr-TR" sz="2400" dirty="0" smtClean="0"/>
              <a:t>genleşmesi</a:t>
            </a:r>
            <a:r>
              <a:rPr lang="tr-TR" sz="2400" dirty="0"/>
              <a:t>) yoluyla üretilir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Ses </a:t>
            </a:r>
            <a:r>
              <a:rPr lang="tr-TR" sz="2400" dirty="0"/>
              <a:t>dalgaları dokular tarafından </a:t>
            </a:r>
            <a:r>
              <a:rPr lang="tr-TR" sz="2400" dirty="0" smtClean="0">
                <a:solidFill>
                  <a:srgbClr val="FFFF00"/>
                </a:solidFill>
              </a:rPr>
              <a:t>yansıtılma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saçılma</a:t>
            </a:r>
            <a:r>
              <a:rPr lang="tr-TR" sz="2400" dirty="0"/>
              <a:t> ve </a:t>
            </a:r>
            <a:r>
              <a:rPr lang="tr-TR" sz="2400" dirty="0" smtClean="0">
                <a:solidFill>
                  <a:srgbClr val="FFFF00"/>
                </a:solidFill>
              </a:rPr>
              <a:t>absorbe</a:t>
            </a:r>
            <a:r>
              <a:rPr lang="tr-TR" sz="2400" dirty="0" smtClean="0"/>
              <a:t> olma özelliklerine </a:t>
            </a:r>
            <a:r>
              <a:rPr lang="tr-TR" sz="2400" dirty="0"/>
              <a:t>sahiptir</a:t>
            </a:r>
            <a:r>
              <a:rPr lang="tr-TR" sz="2400" dirty="0" smtClean="0"/>
              <a:t>.</a:t>
            </a:r>
          </a:p>
          <a:p>
            <a:r>
              <a:rPr lang="tr-TR" sz="2400" dirty="0" smtClean="0">
                <a:solidFill>
                  <a:srgbClr val="FFFF00"/>
                </a:solidFill>
              </a:rPr>
              <a:t>Absorpsiyon</a:t>
            </a:r>
            <a:r>
              <a:rPr lang="tr-TR" sz="2400" dirty="0"/>
              <a:t>, enerjinin ses </a:t>
            </a:r>
            <a:r>
              <a:rPr lang="tr-TR" sz="2400" dirty="0" smtClean="0"/>
              <a:t>dalgasından </a:t>
            </a:r>
            <a:r>
              <a:rPr lang="tr-TR" sz="2400" dirty="0"/>
              <a:t>dokulara aktarılmasıdır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Yüksek </a:t>
            </a:r>
            <a:r>
              <a:rPr lang="tr-TR" sz="2400" dirty="0"/>
              <a:t>protein içeriğine sahip dokularda emilim yüksektir ve yağ dokusunda nispeten düşüktür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US </a:t>
            </a:r>
            <a:r>
              <a:rPr lang="tr-TR" sz="2400" dirty="0"/>
              <a:t>enerjisi, akustik empedans nedeniyle dokularda emilir ve ısı enerjisine dönüşür.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46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b="6551"/>
          <a:stretch/>
        </p:blipFill>
        <p:spPr>
          <a:xfrm>
            <a:off x="393218" y="814801"/>
            <a:ext cx="4547604" cy="505577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051659" y="2237991"/>
            <a:ext cx="64785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prstClr val="white"/>
                </a:solidFill>
              </a:rPr>
              <a:t>US, </a:t>
            </a:r>
            <a:r>
              <a:rPr lang="tr-TR" sz="2400" dirty="0">
                <a:solidFill>
                  <a:prstClr val="white"/>
                </a:solidFill>
              </a:rPr>
              <a:t>hücreler ve iyileşme üzerine direk etkili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white"/>
                </a:solidFill>
              </a:rPr>
              <a:t>US’nin etkisi; ultrason parametrelerine </a:t>
            </a:r>
            <a:r>
              <a:rPr lang="tr-TR" sz="2400" dirty="0" smtClean="0">
                <a:solidFill>
                  <a:prstClr val="white"/>
                </a:solidFill>
              </a:rPr>
              <a:t>(</a:t>
            </a:r>
            <a:r>
              <a:rPr lang="tr-TR" sz="2400" dirty="0">
                <a:solidFill>
                  <a:prstClr val="white"/>
                </a:solidFill>
              </a:rPr>
              <a:t>yoğunluk, frekans, tedavi edilen alan, tedavi süresi ve probun hareket ettirilme hızı) ya da dokuların absorbsiyon oranına bağlı olarak </a:t>
            </a:r>
            <a:r>
              <a:rPr lang="tr-TR" sz="2400" dirty="0">
                <a:solidFill>
                  <a:srgbClr val="FFFF00"/>
                </a:solidFill>
              </a:rPr>
              <a:t>termal</a:t>
            </a:r>
            <a:r>
              <a:rPr lang="tr-TR" sz="2400" dirty="0">
                <a:solidFill>
                  <a:prstClr val="white"/>
                </a:solidFill>
              </a:rPr>
              <a:t> veya </a:t>
            </a:r>
            <a:r>
              <a:rPr lang="tr-TR" sz="2400" dirty="0">
                <a:solidFill>
                  <a:srgbClr val="FFFF00"/>
                </a:solidFill>
              </a:rPr>
              <a:t>non-termal</a:t>
            </a:r>
            <a:r>
              <a:rPr lang="tr-TR" sz="2400" dirty="0">
                <a:solidFill>
                  <a:prstClr val="white"/>
                </a:solidFill>
              </a:rPr>
              <a:t> gibi</a:t>
            </a:r>
          </a:p>
        </p:txBody>
      </p:sp>
    </p:spTree>
    <p:extLst>
      <p:ext uri="{BB962C8B-B14F-4D97-AF65-F5344CB8AC3E}">
        <p14:creationId xmlns:p14="http://schemas.microsoft.com/office/powerpoint/2010/main" val="41297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417077" y="1683630"/>
            <a:ext cx="90137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FFFF00"/>
                </a:solidFill>
              </a:rPr>
              <a:t>Yoğunluk (intensity), </a:t>
            </a:r>
            <a:r>
              <a:rPr lang="tr-TR" sz="2800" dirty="0">
                <a:solidFill>
                  <a:prstClr val="white"/>
                </a:solidFill>
              </a:rPr>
              <a:t>birim alana uygulanan enerji miktarıdır (</a:t>
            </a:r>
            <a:r>
              <a:rPr lang="tr-TR" sz="2800" dirty="0" err="1" smtClean="0">
                <a:solidFill>
                  <a:prstClr val="white"/>
                </a:solidFill>
              </a:rPr>
              <a:t>watt</a:t>
            </a:r>
            <a:r>
              <a:rPr lang="tr-TR" sz="2800" dirty="0" smtClean="0">
                <a:solidFill>
                  <a:prstClr val="white"/>
                </a:solidFill>
              </a:rPr>
              <a:t>/cm</a:t>
            </a:r>
            <a:r>
              <a:rPr lang="tr-TR" sz="2800" baseline="30000" dirty="0" smtClean="0">
                <a:solidFill>
                  <a:prstClr val="white"/>
                </a:solidFill>
              </a:rPr>
              <a:t>2</a:t>
            </a:r>
            <a:r>
              <a:rPr lang="tr-TR" sz="2800" dirty="0" smtClean="0">
                <a:solidFill>
                  <a:prstClr val="white"/>
                </a:solidFill>
              </a:rPr>
              <a:t>)</a:t>
            </a:r>
            <a:endParaRPr lang="tr-TR" sz="2800" baseline="30000" dirty="0">
              <a:solidFill>
                <a:prstClr val="white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prstClr val="white"/>
                </a:solidFill>
              </a:rPr>
              <a:t>Yoğunluk ne kadar yüksekse doku sıcaklığı o kadar hızlı artar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FFFF00"/>
                </a:solidFill>
              </a:rPr>
              <a:t>Frekans</a:t>
            </a:r>
            <a:r>
              <a:rPr lang="tr-TR" sz="2800" dirty="0">
                <a:solidFill>
                  <a:prstClr val="white"/>
                </a:solidFill>
              </a:rPr>
              <a:t>, penetrasyon derinliğini tanımlar (MHz)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prstClr val="white"/>
                </a:solidFill>
              </a:rPr>
              <a:t>Ultrason dalgalarının frekansı arttıkça penetrasyon düşer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prstClr val="white"/>
                </a:solidFill>
              </a:rPr>
              <a:t>1 MHz’lık ultrason dalgası 2-5 cm derinliği ısıtabilir</a:t>
            </a:r>
          </a:p>
        </p:txBody>
      </p:sp>
    </p:spTree>
    <p:extLst>
      <p:ext uri="{BB962C8B-B14F-4D97-AF65-F5344CB8AC3E}">
        <p14:creationId xmlns:p14="http://schemas.microsoft.com/office/powerpoint/2010/main" val="204100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6238" y="1588078"/>
            <a:ext cx="8596744" cy="3357994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tr-TR" sz="2400" dirty="0">
                <a:solidFill>
                  <a:prstClr val="white"/>
                </a:solidFill>
              </a:rPr>
              <a:t>Tedavi edilen bölgede yumuşak doku oranı azsa ya da bölge kemik dokuya yakınsa </a:t>
            </a:r>
            <a:r>
              <a:rPr lang="tr-TR" sz="2400" dirty="0">
                <a:solidFill>
                  <a:srgbClr val="FFFF00"/>
                </a:solidFill>
              </a:rPr>
              <a:t>düşük yoğunluk-yüksek frekans</a:t>
            </a:r>
          </a:p>
          <a:p>
            <a:pPr lvl="0">
              <a:buClr>
                <a:prstClr val="white"/>
              </a:buClr>
            </a:pPr>
            <a:r>
              <a:rPr lang="tr-TR" sz="2400" dirty="0" smtClean="0">
                <a:solidFill>
                  <a:prstClr val="white"/>
                </a:solidFill>
              </a:rPr>
              <a:t>Deneysel </a:t>
            </a:r>
            <a:r>
              <a:rPr lang="tr-TR" sz="2400" dirty="0">
                <a:solidFill>
                  <a:prstClr val="white"/>
                </a:solidFill>
              </a:rPr>
              <a:t>çalışmalar 5-10 dakikalık bir ultrason terapisinin, prob yüzeyinin 2-3 katı kadar bir alanda yeterli sıcaklık artışını sağladığını göstermiştir</a:t>
            </a:r>
          </a:p>
          <a:p>
            <a:pPr lvl="0">
              <a:buClr>
                <a:prstClr val="white"/>
              </a:buClr>
            </a:pPr>
            <a:r>
              <a:rPr lang="tr-TR" sz="2400" dirty="0">
                <a:solidFill>
                  <a:prstClr val="white"/>
                </a:solidFill>
              </a:rPr>
              <a:t>Uygulamadan önce bölgenin tıraş </a:t>
            </a:r>
            <a:r>
              <a:rPr lang="tr-TR" sz="2400" dirty="0" smtClean="0">
                <a:solidFill>
                  <a:prstClr val="white"/>
                </a:solidFill>
              </a:rPr>
              <a:t>edilmesi ve aradaki hava boşluğunu ortadan kaldırmak için USG jeli kullanılması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31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cap="none" dirty="0"/>
              <a:t>Terapötik ultrasonun etkileri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US’nin</a:t>
            </a:r>
            <a:r>
              <a:rPr lang="tr-TR" sz="2400" dirty="0" smtClean="0"/>
              <a:t> önemli </a:t>
            </a:r>
            <a:r>
              <a:rPr lang="tr-TR" sz="2400" dirty="0"/>
              <a:t>etkisi ısınmadır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US </a:t>
            </a:r>
            <a:r>
              <a:rPr lang="tr-TR" sz="2400" dirty="0"/>
              <a:t>dalgaları esasen mekanik basınç dalgalarıdır ve dokularda hareket ettikçe emilen enerji, </a:t>
            </a:r>
            <a:r>
              <a:rPr lang="tr-TR" sz="2400" dirty="0" smtClean="0"/>
              <a:t>lokal </a:t>
            </a:r>
            <a:r>
              <a:rPr lang="tr-TR" sz="2400" dirty="0"/>
              <a:t>sıcaklığı artıran kinetik enerjiye dönüştürülür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Komşu </a:t>
            </a:r>
            <a:r>
              <a:rPr lang="tr-TR" sz="2400" dirty="0"/>
              <a:t>dokuların yüzeylerinde kompresyon ve </a:t>
            </a:r>
            <a:r>
              <a:rPr lang="tr-TR" sz="2400" dirty="0" smtClean="0"/>
              <a:t>genleşme </a:t>
            </a:r>
            <a:r>
              <a:rPr lang="tr-TR" sz="2400" dirty="0"/>
              <a:t>hareketi yaratır, mikro masajın etkisi ile bölgesel kan akışını arttırır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Bu</a:t>
            </a:r>
            <a:r>
              <a:rPr lang="tr-TR" sz="2400" dirty="0"/>
              <a:t>, titreşen ve komşu moleküllere çarpan moleküllerin zincirleme reaksiyonuna neden olur.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9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40443" y="2445466"/>
            <a:ext cx="96012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>
                <a:solidFill>
                  <a:prstClr val="white"/>
                </a:solidFill>
              </a:rPr>
              <a:t>Absorpsiyon, protein içeriği yüksek dokularda en fazladır</a:t>
            </a:r>
            <a:r>
              <a:rPr lang="tr-TR" sz="2400" dirty="0" smtClean="0">
                <a:solidFill>
                  <a:prstClr val="white"/>
                </a:solidFill>
              </a:rPr>
              <a:t>.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 smtClean="0">
                <a:solidFill>
                  <a:prstClr val="white"/>
                </a:solidFill>
              </a:rPr>
              <a:t>Yoğun </a:t>
            </a:r>
            <a:r>
              <a:rPr lang="tr-TR" sz="2400" dirty="0">
                <a:solidFill>
                  <a:prstClr val="white"/>
                </a:solidFill>
              </a:rPr>
              <a:t>kollajen bazlı dokularda (tendon, bağ, fasya, eklem kapsülü ve yerleşik skar dokusu) ultrason enerjisinin absorpsiyonu optimaldir ve bu </a:t>
            </a:r>
            <a:r>
              <a:rPr lang="tr-TR" sz="2400" dirty="0" smtClean="0">
                <a:solidFill>
                  <a:prstClr val="white"/>
                </a:solidFill>
              </a:rPr>
              <a:t>dokularda US’nin etkisi yüksektir.</a:t>
            </a:r>
            <a:endParaRPr lang="tr-T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663" y="1505222"/>
            <a:ext cx="10131425" cy="4365353"/>
          </a:xfrm>
        </p:spPr>
        <p:txBody>
          <a:bodyPr>
            <a:normAutofit/>
          </a:bodyPr>
          <a:lstStyle/>
          <a:p>
            <a:r>
              <a:rPr lang="tr-TR" sz="2400" dirty="0"/>
              <a:t>Isınma derecesi, dokuların akustik empedansına bağlıdır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Akustik </a:t>
            </a:r>
            <a:r>
              <a:rPr lang="tr-TR" sz="2400" dirty="0"/>
              <a:t>empedans, ultrason dalgalarının </a:t>
            </a:r>
            <a:r>
              <a:rPr lang="tr-TR" sz="2400" dirty="0" smtClean="0"/>
              <a:t>dokularda </a:t>
            </a:r>
            <a:r>
              <a:rPr lang="tr-TR" sz="2400" dirty="0"/>
              <a:t>yayılmasına karşı dirençtir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Akustik </a:t>
            </a:r>
            <a:r>
              <a:rPr lang="tr-TR" sz="2400" dirty="0"/>
              <a:t>empedans Hava &lt;Yağ &lt;Kas &lt;</a:t>
            </a:r>
            <a:r>
              <a:rPr lang="tr-TR" sz="2400" dirty="0" smtClean="0"/>
              <a:t>Kemik</a:t>
            </a:r>
          </a:p>
          <a:p>
            <a:r>
              <a:rPr lang="tr-TR" sz="2400" dirty="0" smtClean="0"/>
              <a:t>Artan </a:t>
            </a:r>
            <a:r>
              <a:rPr lang="tr-TR" sz="2400" dirty="0"/>
              <a:t>doku sıcaklıkları, kollajen uzayabilirliğini, kan akışını, ağrı eşiğini ve enzim </a:t>
            </a:r>
            <a:r>
              <a:rPr lang="tr-TR" sz="2400" dirty="0" smtClean="0"/>
              <a:t>aktivitesini,</a:t>
            </a:r>
          </a:p>
          <a:p>
            <a:r>
              <a:rPr lang="tr-TR" sz="2400" dirty="0" smtClean="0"/>
              <a:t>Ayrıca </a:t>
            </a:r>
            <a:r>
              <a:rPr lang="tr-TR" sz="2400" dirty="0"/>
              <a:t>hafif inflamatuar reaksiyonları ve sinir iletim hızındaki değişiklikleri artırabilir.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21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946</Words>
  <Application>Microsoft Office PowerPoint</Application>
  <PresentationFormat>Geniş ekran</PresentationFormat>
  <Paragraphs>113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Teması</vt:lpstr>
      <vt:lpstr>Gökyüzü</vt:lpstr>
      <vt:lpstr>ultrasonoterapi</vt:lpstr>
      <vt:lpstr>PowerPoint Sunusu</vt:lpstr>
      <vt:lpstr>Terapötik ultrasonun prensipleri</vt:lpstr>
      <vt:lpstr>PowerPoint Sunusu</vt:lpstr>
      <vt:lpstr>PowerPoint Sunusu</vt:lpstr>
      <vt:lpstr>PowerPoint Sunusu</vt:lpstr>
      <vt:lpstr>Terapötik ultrasonun etkileri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Fonoforezis</vt:lpstr>
      <vt:lpstr>PowerPoint Sunusu</vt:lpstr>
      <vt:lpstr>PowerPoint Sunusu</vt:lpstr>
      <vt:lpstr>Endikasyonları</vt:lpstr>
      <vt:lpstr>Önlemler ve Kontrendikasyonlar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ULTRASONOTERAPİ</dc:title>
  <dc:creator>ronaldinho424</dc:creator>
  <cp:lastModifiedBy>Pınar</cp:lastModifiedBy>
  <cp:revision>65</cp:revision>
  <dcterms:created xsi:type="dcterms:W3CDTF">2021-04-03T17:31:44Z</dcterms:created>
  <dcterms:modified xsi:type="dcterms:W3CDTF">2021-11-10T06:33:24Z</dcterms:modified>
</cp:coreProperties>
</file>