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9"/>
  </p:notesMasterIdLst>
  <p:sldIdLst>
    <p:sldId id="278" r:id="rId2"/>
    <p:sldId id="257" r:id="rId3"/>
    <p:sldId id="258" r:id="rId4"/>
    <p:sldId id="279" r:id="rId5"/>
    <p:sldId id="259" r:id="rId6"/>
    <p:sldId id="260" r:id="rId7"/>
    <p:sldId id="261" r:id="rId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4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ce Mercanoglu Taban" userId="25c1212fd68bd1f9" providerId="LiveId" clId="{87006BFD-EAC5-4731-9EC7-6C833096991B}"/>
    <pc:docChg chg="custSel modSld">
      <pc:chgData name="Birce Mercanoglu Taban" userId="25c1212fd68bd1f9" providerId="LiveId" clId="{87006BFD-EAC5-4731-9EC7-6C833096991B}" dt="2021-11-16T06:53:55.633" v="6" actId="21"/>
      <pc:docMkLst>
        <pc:docMk/>
      </pc:docMkLst>
      <pc:sldChg chg="delSp modSp mod">
        <pc:chgData name="Birce Mercanoglu Taban" userId="25c1212fd68bd1f9" providerId="LiveId" clId="{87006BFD-EAC5-4731-9EC7-6C833096991B}" dt="2021-11-16T06:53:38.755" v="2" actId="1076"/>
        <pc:sldMkLst>
          <pc:docMk/>
          <pc:sldMk cId="0" sldId="258"/>
        </pc:sldMkLst>
        <pc:spChg chg="del">
          <ac:chgData name="Birce Mercanoglu Taban" userId="25c1212fd68bd1f9" providerId="LiveId" clId="{87006BFD-EAC5-4731-9EC7-6C833096991B}" dt="2021-11-16T06:53:32.961" v="0" actId="21"/>
          <ac:spMkLst>
            <pc:docMk/>
            <pc:sldMk cId="0" sldId="258"/>
            <ac:spMk id="5" creationId="{00000000-0000-0000-0000-000000000000}"/>
          </ac:spMkLst>
        </pc:spChg>
        <pc:picChg chg="mod">
          <ac:chgData name="Birce Mercanoglu Taban" userId="25c1212fd68bd1f9" providerId="LiveId" clId="{87006BFD-EAC5-4731-9EC7-6C833096991B}" dt="2021-11-16T06:53:38.755" v="2" actId="1076"/>
          <ac:picMkLst>
            <pc:docMk/>
            <pc:sldMk cId="0" sldId="258"/>
            <ac:picMk id="13" creationId="{1BAB661B-33FB-436C-A1D3-29AB23BB10CE}"/>
          </ac:picMkLst>
        </pc:picChg>
      </pc:sldChg>
      <pc:sldChg chg="delSp modSp mod">
        <pc:chgData name="Birce Mercanoglu Taban" userId="25c1212fd68bd1f9" providerId="LiveId" clId="{87006BFD-EAC5-4731-9EC7-6C833096991B}" dt="2021-11-16T06:53:48.717" v="4" actId="1076"/>
        <pc:sldMkLst>
          <pc:docMk/>
          <pc:sldMk cId="0" sldId="259"/>
        </pc:sldMkLst>
        <pc:spChg chg="mod">
          <ac:chgData name="Birce Mercanoglu Taban" userId="25c1212fd68bd1f9" providerId="LiveId" clId="{87006BFD-EAC5-4731-9EC7-6C833096991B}" dt="2021-11-16T06:53:48.717" v="4" actId="1076"/>
          <ac:spMkLst>
            <pc:docMk/>
            <pc:sldMk cId="0" sldId="259"/>
            <ac:spMk id="3" creationId="{00000000-0000-0000-0000-000000000000}"/>
          </ac:spMkLst>
        </pc:spChg>
        <pc:picChg chg="del">
          <ac:chgData name="Birce Mercanoglu Taban" userId="25c1212fd68bd1f9" providerId="LiveId" clId="{87006BFD-EAC5-4731-9EC7-6C833096991B}" dt="2021-11-16T06:53:47.286" v="3" actId="21"/>
          <ac:picMkLst>
            <pc:docMk/>
            <pc:sldMk cId="0" sldId="259"/>
            <ac:picMk id="10" creationId="{53F7488A-3020-4FA8-BDC3-9C0EB050371C}"/>
          </ac:picMkLst>
        </pc:picChg>
      </pc:sldChg>
      <pc:sldChg chg="delSp mod">
        <pc:chgData name="Birce Mercanoglu Taban" userId="25c1212fd68bd1f9" providerId="LiveId" clId="{87006BFD-EAC5-4731-9EC7-6C833096991B}" dt="2021-11-16T06:53:51.786" v="5" actId="21"/>
        <pc:sldMkLst>
          <pc:docMk/>
          <pc:sldMk cId="0" sldId="260"/>
        </pc:sldMkLst>
        <pc:spChg chg="del">
          <ac:chgData name="Birce Mercanoglu Taban" userId="25c1212fd68bd1f9" providerId="LiveId" clId="{87006BFD-EAC5-4731-9EC7-6C833096991B}" dt="2021-11-16T06:53:51.786" v="5" actId="21"/>
          <ac:spMkLst>
            <pc:docMk/>
            <pc:sldMk cId="0" sldId="260"/>
            <ac:spMk id="6" creationId="{00000000-0000-0000-0000-000000000000}"/>
          </ac:spMkLst>
        </pc:spChg>
      </pc:sldChg>
      <pc:sldChg chg="delSp mod">
        <pc:chgData name="Birce Mercanoglu Taban" userId="25c1212fd68bd1f9" providerId="LiveId" clId="{87006BFD-EAC5-4731-9EC7-6C833096991B}" dt="2021-11-16T06:53:55.633" v="6" actId="21"/>
        <pc:sldMkLst>
          <pc:docMk/>
          <pc:sldMk cId="0" sldId="261"/>
        </pc:sldMkLst>
        <pc:spChg chg="del">
          <ac:chgData name="Birce Mercanoglu Taban" userId="25c1212fd68bd1f9" providerId="LiveId" clId="{87006BFD-EAC5-4731-9EC7-6C833096991B}" dt="2021-11-16T06:53:55.633" v="6" actId="21"/>
          <ac:spMkLst>
            <pc:docMk/>
            <pc:sldMk cId="0" sldId="26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899D-FCC4-4EAD-95B4-9C77FB2A8BE1}" type="datetimeFigureOut">
              <a:rPr lang="tr-TR" smtClean="0"/>
              <a:t>16.11.2021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177E8-BCD6-4A5A-AE34-8E8D794BC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74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5078-9EDF-499B-8169-995F5C37CF57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3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3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Bu dersteki </a:t>
            </a:r>
            <a:r>
              <a:rPr spc="-10" dirty="0"/>
              <a:t>tüm </a:t>
            </a:r>
            <a:r>
              <a:rPr spc="-15" dirty="0"/>
              <a:t>yazılı </a:t>
            </a:r>
            <a:r>
              <a:rPr spc="-10" dirty="0"/>
              <a:t>ve </a:t>
            </a:r>
            <a:r>
              <a:rPr spc="-5" dirty="0"/>
              <a:t>görsel materyaller;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spc="-5" dirty="0"/>
              <a:t>, 3.Baskı, </a:t>
            </a:r>
            <a:r>
              <a:rPr spc="-10" dirty="0"/>
              <a:t>Güven </a:t>
            </a:r>
            <a:r>
              <a:rPr spc="-5" dirty="0"/>
              <a:t>Bilimsel kitabından</a:t>
            </a:r>
            <a:r>
              <a:rPr spc="-45" dirty="0"/>
              <a:t> </a:t>
            </a:r>
            <a:r>
              <a:rPr spc="-5" dirty="0"/>
              <a:t>alınmıştır.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52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Bu dersteki </a:t>
            </a:r>
            <a:r>
              <a:rPr spc="-10" dirty="0"/>
              <a:t>tüm </a:t>
            </a:r>
            <a:r>
              <a:rPr spc="-15" dirty="0"/>
              <a:t>yazılı </a:t>
            </a:r>
            <a:r>
              <a:rPr spc="-10" dirty="0"/>
              <a:t>ve </a:t>
            </a:r>
            <a:r>
              <a:rPr spc="-5" dirty="0"/>
              <a:t>görsel materyaller;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spc="-5" dirty="0"/>
              <a:t>, 3.Baskı, </a:t>
            </a:r>
            <a:r>
              <a:rPr spc="-10" dirty="0"/>
              <a:t>Güven </a:t>
            </a:r>
            <a:r>
              <a:rPr spc="-5" dirty="0"/>
              <a:t>Bilimsel kitabından</a:t>
            </a:r>
            <a:r>
              <a:rPr spc="-45" dirty="0"/>
              <a:t> </a:t>
            </a:r>
            <a:r>
              <a:rPr spc="-5" dirty="0"/>
              <a:t>alınmıştır.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2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340" y="177495"/>
            <a:ext cx="8529319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Bu dersteki </a:t>
            </a:r>
            <a:r>
              <a:rPr spc="-10" dirty="0"/>
              <a:t>tüm </a:t>
            </a:r>
            <a:r>
              <a:rPr spc="-15" dirty="0"/>
              <a:t>yazılı </a:t>
            </a:r>
            <a:r>
              <a:rPr spc="-10" dirty="0"/>
              <a:t>ve </a:t>
            </a:r>
            <a:r>
              <a:rPr spc="-5" dirty="0"/>
              <a:t>görsel materyaller;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spc="-5" dirty="0"/>
              <a:t>, 3.Baskı, </a:t>
            </a:r>
            <a:r>
              <a:rPr spc="-10" dirty="0"/>
              <a:t>Güven </a:t>
            </a:r>
            <a:r>
              <a:rPr spc="-5" dirty="0"/>
              <a:t>Bilimsel kitabından</a:t>
            </a:r>
            <a:r>
              <a:rPr spc="-45" dirty="0"/>
              <a:t> </a:t>
            </a:r>
            <a:r>
              <a:rPr spc="-5" dirty="0"/>
              <a:t>alınmıştır.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62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0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446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07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8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7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44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4126" y="117398"/>
            <a:ext cx="3239610" cy="791657"/>
          </a:xfrm>
          <a:noFill/>
        </p:spPr>
        <p:txBody>
          <a:bodyPr/>
          <a:lstStyle/>
          <a:p>
            <a:pPr algn="ctr"/>
            <a:r>
              <a:rPr lang="tr-TR" sz="2000" b="1" dirty="0">
                <a:ea typeface="굴림" charset="-127"/>
              </a:rPr>
              <a:t>PROF. DR. BİRCE TABAN</a:t>
            </a:r>
            <a:endParaRPr lang="uk-UA" sz="2000" b="1" dirty="0">
              <a:ea typeface="굴림" charset="-127"/>
            </a:endParaRP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412260" y="1989173"/>
            <a:ext cx="4679437" cy="1223605"/>
          </a:xfrm>
          <a:noFill/>
          <a:ln/>
        </p:spPr>
        <p:txBody>
          <a:bodyPr>
            <a:normAutofit fontScale="85000" lnSpcReduction="10000"/>
          </a:bodyPr>
          <a:lstStyle/>
          <a:p>
            <a:pPr algn="ctr"/>
            <a:r>
              <a:rPr lang="tr-TR" sz="3199" b="1" dirty="0"/>
              <a:t>ZST216 </a:t>
            </a:r>
          </a:p>
          <a:p>
            <a:pPr algn="ctr"/>
            <a:r>
              <a:rPr lang="tr-TR" sz="3199" b="1" dirty="0"/>
              <a:t>ISI VE KÜTLE </a:t>
            </a:r>
            <a:r>
              <a:rPr lang="tr-TR" sz="3199" b="1" cap="all" dirty="0" err="1"/>
              <a:t>transferİ</a:t>
            </a:r>
            <a:endParaRPr lang="ru-RU" sz="3199" b="1" cap="all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AD1F99-56B4-4849-AE37-0FEE28A3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306" y="4220905"/>
            <a:ext cx="4967402" cy="12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Ders kapsamında sunulan slaytlardaki tüm yazılı ve görsel materyaller; Ç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engel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Y. A.,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Ghajar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A. J., 2020. Heat and Mass Transfer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Fundamentals and Applications, 6th Edition, McGraw-Hill Companies Inc., New York, the USA, 1024 pages. ISBN: 978-9339223199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ve Ç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engel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Y. A.,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Ghajar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A. J., 202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Isı ve Kütle Transferi - Esaslar ve Uygulamalar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tr-TR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Tanyıldızı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V. (Çeviri Editörü), </a:t>
            </a:r>
            <a:r>
              <a:rPr lang="tr-TR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Palme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Yayınevi, Ankara, Türkiye, 908 sayfa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, ISBN: 978-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6053552871 künyeli kitaplardan alınmıştır.</a:t>
            </a:r>
            <a:endParaRPr lang="ru-RU" sz="1400" b="1" kern="0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6A6232D-14AE-463C-93AD-6DB1FE2B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79" y="3887532"/>
            <a:ext cx="1741951" cy="26370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F3AAF3-39BB-4A41-A950-F05C7ACB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2" y="3959523"/>
            <a:ext cx="1739824" cy="2637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15659"/>
            <a:ext cx="5920740" cy="527067"/>
          </a:xfrm>
          <a:prstGeom prst="rect">
            <a:avLst/>
          </a:prstGeom>
          <a:noFill/>
        </p:spPr>
        <p:txBody>
          <a:bodyPr vert="horz" wrap="square" lIns="0" tIns="3429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0000"/>
                </a:solidFill>
              </a:rPr>
              <a:t>GENEL ISI </a:t>
            </a:r>
            <a:r>
              <a:rPr sz="3200" spc="-5" dirty="0">
                <a:solidFill>
                  <a:srgbClr val="FF0000"/>
                </a:solidFill>
              </a:rPr>
              <a:t>İLETİM</a:t>
            </a:r>
            <a:r>
              <a:rPr sz="3200" spc="-13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DENKLEMİ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990600"/>
            <a:ext cx="8227060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449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Bir önceki bölümde </a:t>
            </a:r>
            <a:r>
              <a:rPr sz="2400" dirty="0">
                <a:latin typeface="Arial"/>
                <a:cs typeface="Arial"/>
              </a:rPr>
              <a:t>tek </a:t>
            </a:r>
            <a:r>
              <a:rPr sz="2400" spc="-5" dirty="0">
                <a:latin typeface="Arial"/>
                <a:cs typeface="Arial"/>
              </a:rPr>
              <a:t>boyutlu </a:t>
            </a:r>
            <a:r>
              <a:rPr sz="2400" spc="-10" dirty="0">
                <a:latin typeface="Arial"/>
                <a:cs typeface="Arial"/>
              </a:rPr>
              <a:t>ısı </a:t>
            </a:r>
            <a:r>
              <a:rPr sz="2400" spc="-5" dirty="0">
                <a:latin typeface="Arial"/>
                <a:cs typeface="Arial"/>
              </a:rPr>
              <a:t>iletimi göz </a:t>
            </a:r>
            <a:r>
              <a:rPr sz="2400" spc="-10" dirty="0">
                <a:latin typeface="Arial"/>
                <a:cs typeface="Arial"/>
              </a:rPr>
              <a:t>önüne  alınmış </a:t>
            </a:r>
            <a:r>
              <a:rPr sz="2400" dirty="0">
                <a:latin typeface="Arial"/>
                <a:cs typeface="Arial"/>
              </a:rPr>
              <a:t>ve </a:t>
            </a:r>
            <a:r>
              <a:rPr sz="2400" spc="-5" dirty="0">
                <a:latin typeface="Arial"/>
                <a:cs typeface="Arial"/>
              </a:rPr>
              <a:t>diğer boyutlarda </a:t>
            </a:r>
            <a:r>
              <a:rPr sz="2400" spc="-10" dirty="0">
                <a:latin typeface="Arial"/>
                <a:cs typeface="Arial"/>
              </a:rPr>
              <a:t>ısı iletiminin </a:t>
            </a:r>
            <a:r>
              <a:rPr sz="2400" spc="-5" dirty="0">
                <a:latin typeface="Arial"/>
                <a:cs typeface="Arial"/>
              </a:rPr>
              <a:t>ihmal  edilebileceği </a:t>
            </a:r>
            <a:r>
              <a:rPr sz="2400" dirty="0">
                <a:latin typeface="Arial"/>
                <a:cs typeface="Arial"/>
              </a:rPr>
              <a:t>kabul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edilmiştir.</a:t>
            </a:r>
            <a:endParaRPr sz="2400" dirty="0">
              <a:latin typeface="Arial"/>
              <a:cs typeface="Arial"/>
            </a:endParaRPr>
          </a:p>
          <a:p>
            <a:pPr marL="12700" marR="95250" algn="just">
              <a:lnSpc>
                <a:spcPct val="100000"/>
              </a:lnSpc>
              <a:spcBef>
                <a:spcPts val="1260"/>
              </a:spcBef>
            </a:pPr>
            <a:r>
              <a:rPr sz="2400" spc="-5" dirty="0">
                <a:latin typeface="Arial"/>
                <a:cs typeface="Arial"/>
              </a:rPr>
              <a:t>Uygulamada </a:t>
            </a:r>
            <a:r>
              <a:rPr sz="2400" spc="-10" dirty="0">
                <a:latin typeface="Arial"/>
                <a:cs typeface="Arial"/>
              </a:rPr>
              <a:t>karşılaşılan </a:t>
            </a:r>
            <a:r>
              <a:rPr sz="2400" dirty="0">
                <a:latin typeface="Arial"/>
                <a:cs typeface="Arial"/>
              </a:rPr>
              <a:t>çoğu </a:t>
            </a:r>
            <a:r>
              <a:rPr sz="2400" spc="-10" dirty="0">
                <a:latin typeface="Arial"/>
                <a:cs typeface="Arial"/>
              </a:rPr>
              <a:t>ısı </a:t>
            </a:r>
            <a:r>
              <a:rPr sz="2400" spc="-5" dirty="0">
                <a:latin typeface="Arial"/>
                <a:cs typeface="Arial"/>
              </a:rPr>
              <a:t>transfer </a:t>
            </a:r>
            <a:r>
              <a:rPr sz="2400" spc="-10" dirty="0">
                <a:latin typeface="Arial"/>
                <a:cs typeface="Arial"/>
              </a:rPr>
              <a:t>problemine  </a:t>
            </a:r>
            <a:r>
              <a:rPr sz="2400" dirty="0">
                <a:latin typeface="Arial"/>
                <a:cs typeface="Arial"/>
              </a:rPr>
              <a:t>tek </a:t>
            </a:r>
            <a:r>
              <a:rPr sz="2400" spc="-5" dirty="0">
                <a:latin typeface="Arial"/>
                <a:cs typeface="Arial"/>
              </a:rPr>
              <a:t>boyutlu olarak yaklaşılabilir; bu </a:t>
            </a:r>
            <a:r>
              <a:rPr sz="2400" dirty="0">
                <a:latin typeface="Arial"/>
                <a:cs typeface="Arial"/>
              </a:rPr>
              <a:t>kitapta </a:t>
            </a:r>
            <a:r>
              <a:rPr sz="2400" spc="-5" dirty="0">
                <a:latin typeface="Arial"/>
                <a:cs typeface="Arial"/>
              </a:rPr>
              <a:t>çoğunlukla  bu </a:t>
            </a:r>
            <a:r>
              <a:rPr sz="2400" dirty="0">
                <a:latin typeface="Arial"/>
                <a:cs typeface="Arial"/>
              </a:rPr>
              <a:t>tür </a:t>
            </a:r>
            <a:r>
              <a:rPr sz="2400" spc="-5" dirty="0">
                <a:latin typeface="Arial"/>
                <a:cs typeface="Arial"/>
              </a:rPr>
              <a:t>problemlere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5" dirty="0" err="1">
                <a:latin typeface="Arial"/>
                <a:cs typeface="Arial"/>
              </a:rPr>
              <a:t>değinilmektedir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lang="tr-TR" sz="2400" spc="-1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Ancak</a:t>
            </a:r>
            <a:r>
              <a:rPr sz="2400" spc="-5" dirty="0">
                <a:latin typeface="Arial"/>
                <a:cs typeface="Arial"/>
              </a:rPr>
              <a:t> her </a:t>
            </a:r>
            <a:r>
              <a:rPr sz="2400" dirty="0">
                <a:latin typeface="Arial"/>
                <a:cs typeface="Arial"/>
              </a:rPr>
              <a:t>zaman </a:t>
            </a:r>
            <a:r>
              <a:rPr sz="2400" spc="-5" dirty="0">
                <a:latin typeface="Arial"/>
                <a:cs typeface="Arial"/>
              </a:rPr>
              <a:t>durum böyle </a:t>
            </a:r>
            <a:r>
              <a:rPr sz="2400" spc="-10" dirty="0">
                <a:latin typeface="Arial"/>
                <a:cs typeface="Arial"/>
              </a:rPr>
              <a:t>değildir </a:t>
            </a:r>
            <a:r>
              <a:rPr sz="2400" dirty="0">
                <a:latin typeface="Arial"/>
                <a:cs typeface="Arial"/>
              </a:rPr>
              <a:t>ve </a:t>
            </a:r>
            <a:r>
              <a:rPr sz="2400" spc="-5" dirty="0">
                <a:latin typeface="Arial"/>
                <a:cs typeface="Arial"/>
              </a:rPr>
              <a:t>bazen </a:t>
            </a:r>
            <a:r>
              <a:rPr sz="2400" spc="-10" dirty="0">
                <a:latin typeface="Arial"/>
                <a:cs typeface="Arial"/>
              </a:rPr>
              <a:t>diğer  </a:t>
            </a:r>
            <a:r>
              <a:rPr sz="2400" spc="-5" dirty="0">
                <a:latin typeface="Arial"/>
                <a:cs typeface="Arial"/>
              </a:rPr>
              <a:t>doğrultulardaki </a:t>
            </a:r>
            <a:r>
              <a:rPr sz="2400" spc="-10" dirty="0">
                <a:latin typeface="Arial"/>
                <a:cs typeface="Arial"/>
              </a:rPr>
              <a:t>ısı </a:t>
            </a:r>
            <a:r>
              <a:rPr sz="2400" spc="-5" dirty="0">
                <a:latin typeface="Arial"/>
                <a:cs typeface="Arial"/>
              </a:rPr>
              <a:t>transferinin de göz önüne </a:t>
            </a:r>
            <a:r>
              <a:rPr sz="2400" spc="-10" dirty="0">
                <a:latin typeface="Arial"/>
                <a:cs typeface="Arial"/>
              </a:rPr>
              <a:t>alınması  </a:t>
            </a:r>
            <a:r>
              <a:rPr sz="2400" spc="-20" dirty="0">
                <a:latin typeface="Arial"/>
                <a:cs typeface="Arial"/>
              </a:rPr>
              <a:t>gerekir.</a:t>
            </a:r>
            <a:endParaRPr sz="2400" dirty="0">
              <a:latin typeface="Arial"/>
              <a:cs typeface="Arial"/>
            </a:endParaRPr>
          </a:p>
          <a:p>
            <a:pPr marL="12700" marR="86995" algn="just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latin typeface="Arial"/>
                <a:cs typeface="Arial"/>
              </a:rPr>
              <a:t>Bu </a:t>
            </a:r>
            <a:r>
              <a:rPr sz="2400" spc="-5" dirty="0">
                <a:latin typeface="Arial"/>
                <a:cs typeface="Arial"/>
              </a:rPr>
              <a:t>durumlarda </a:t>
            </a:r>
            <a:r>
              <a:rPr sz="2400" spc="-10" dirty="0">
                <a:latin typeface="Arial"/>
                <a:cs typeface="Arial"/>
              </a:rPr>
              <a:t>ısı </a:t>
            </a:r>
            <a:r>
              <a:rPr sz="2400" spc="-5" dirty="0">
                <a:latin typeface="Arial"/>
                <a:cs typeface="Arial"/>
              </a:rPr>
              <a:t>transferi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çok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boyutlu </a:t>
            </a:r>
            <a:r>
              <a:rPr sz="2400" spc="-10" dirty="0">
                <a:latin typeface="Arial"/>
                <a:cs typeface="Arial"/>
              </a:rPr>
              <a:t>ısı </a:t>
            </a:r>
            <a:r>
              <a:rPr sz="2400" spc="-5" dirty="0">
                <a:latin typeface="Arial"/>
                <a:cs typeface="Arial"/>
              </a:rPr>
              <a:t>transferi  olarak </a:t>
            </a:r>
            <a:r>
              <a:rPr sz="2400" spc="-20" dirty="0">
                <a:latin typeface="Arial"/>
                <a:cs typeface="Arial"/>
              </a:rPr>
              <a:t>adlandırılır. </a:t>
            </a:r>
            <a:r>
              <a:rPr sz="2400" dirty="0">
                <a:latin typeface="Arial"/>
                <a:cs typeface="Arial"/>
              </a:rPr>
              <a:t>Bu </a:t>
            </a:r>
            <a:r>
              <a:rPr sz="2400" spc="-5" dirty="0">
                <a:latin typeface="Arial"/>
                <a:cs typeface="Arial"/>
              </a:rPr>
              <a:t>bölümde kartezyen, silindirik ve  </a:t>
            </a:r>
            <a:r>
              <a:rPr sz="2400" dirty="0">
                <a:latin typeface="Arial"/>
                <a:cs typeface="Arial"/>
              </a:rPr>
              <a:t>küresel </a:t>
            </a:r>
            <a:r>
              <a:rPr sz="2400" spc="-5" dirty="0">
                <a:latin typeface="Arial"/>
                <a:cs typeface="Arial"/>
              </a:rPr>
              <a:t>koordinat sistemlerinde ana diferansiyel  denklemler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türetilmektedir.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9958133">
            <a:off x="54466" y="755198"/>
            <a:ext cx="34689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Kartezyen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Koordinatlar</a:t>
            </a:r>
            <a:endParaRPr sz="24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FE9D15F-9B78-41F3-8693-0A0F4C92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17" y="75388"/>
            <a:ext cx="5184782" cy="105298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BAB661B-33FB-436C-A1D3-29AB23BB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447800"/>
            <a:ext cx="4724399" cy="5202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56FF2A1-E0FE-4784-A468-2C85AA18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62" y="381000"/>
            <a:ext cx="8167076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90800" y="2895600"/>
            <a:ext cx="3448050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3E3D24F-8B7F-4248-BCFE-7A8ECD76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458200" cy="24472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0329253">
            <a:off x="-124948" y="553896"/>
            <a:ext cx="32067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cap="all" dirty="0">
                <a:solidFill>
                  <a:srgbClr val="FF0000"/>
                </a:solidFill>
                <a:latin typeface="Arial"/>
                <a:cs typeface="Arial"/>
              </a:rPr>
              <a:t>Silindirik</a:t>
            </a:r>
            <a:r>
              <a:rPr sz="2400" b="1" cap="all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cap="all" spc="-5" dirty="0">
                <a:solidFill>
                  <a:srgbClr val="FF0000"/>
                </a:solidFill>
                <a:latin typeface="Arial"/>
                <a:cs typeface="Arial"/>
              </a:rPr>
              <a:t>Koordinatlar</a:t>
            </a:r>
            <a:endParaRPr sz="2400" cap="all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304800"/>
            <a:ext cx="60509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Bir </a:t>
            </a:r>
            <a:r>
              <a:rPr sz="1800" spc="-5" dirty="0">
                <a:latin typeface="Arial"/>
                <a:cs typeface="Arial"/>
              </a:rPr>
              <a:t>noktanın kartezyen ve silindirik koordinat </a:t>
            </a:r>
            <a:r>
              <a:rPr sz="1800" spc="-5" dirty="0" err="1">
                <a:latin typeface="Arial"/>
                <a:cs typeface="Arial"/>
              </a:rPr>
              <a:t>sistemlerindeki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koordinatları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arasında: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D441BE4-9E55-4D67-96A7-10DDA236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00755"/>
            <a:ext cx="6096000" cy="77360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CB883D1-0EDE-4034-9BBD-6D0FC6D2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03" y="1988413"/>
            <a:ext cx="8194497" cy="1195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0347261">
            <a:off x="186449" y="517342"/>
            <a:ext cx="30416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525588" algn="l"/>
              </a:tabLst>
            </a:pPr>
            <a:r>
              <a:rPr sz="2400" b="1" cap="all" spc="-5" dirty="0">
                <a:solidFill>
                  <a:srgbClr val="FF0000"/>
                </a:solidFill>
                <a:latin typeface="Arial"/>
                <a:cs typeface="Arial"/>
              </a:rPr>
              <a:t>Küresel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cap="all" spc="-5" dirty="0">
                <a:solidFill>
                  <a:srgbClr val="FF0000"/>
                </a:solidFill>
                <a:latin typeface="Arial"/>
                <a:cs typeface="Arial"/>
              </a:rPr>
              <a:t>Koordinatlar</a:t>
            </a:r>
            <a:endParaRPr sz="2400" cap="all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0" y="762000"/>
            <a:ext cx="7236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Bir </a:t>
            </a:r>
            <a:r>
              <a:rPr sz="1800" spc="-5" dirty="0">
                <a:latin typeface="Arial"/>
                <a:cs typeface="Arial"/>
              </a:rPr>
              <a:t>noktanın Kartezyen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küresel koordinat sistemlerindeki  koordinatları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arasında: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027" y="2652673"/>
            <a:ext cx="8077946" cy="590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E69BFCB-3955-4020-AB06-A1DCB03E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66" y="1533745"/>
            <a:ext cx="7962534" cy="857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</TotalTime>
  <Words>229</Words>
  <Application>Microsoft Office PowerPoint</Application>
  <PresentationFormat>Ekran Gösterisi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Futura LT Book</vt:lpstr>
      <vt:lpstr>Gill Sans MT</vt:lpstr>
      <vt:lpstr>Galeri</vt:lpstr>
      <vt:lpstr>PROF. DR. BİRCE TABAN</vt:lpstr>
      <vt:lpstr>GENEL ISI İLETİM DENKLEMİ</vt:lpstr>
      <vt:lpstr>Kartezyen Koordinatlar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4</dc:title>
  <dc:creator>WinXP Tablet</dc:creator>
  <cp:lastModifiedBy>Birce Mercanoglu Taban</cp:lastModifiedBy>
  <cp:revision>30</cp:revision>
  <dcterms:created xsi:type="dcterms:W3CDTF">2021-03-29T17:16:47Z</dcterms:created>
  <dcterms:modified xsi:type="dcterms:W3CDTF">2021-11-16T06:53:58Z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2021-03-29T00:00:00Z</vt:filetime>
  </property>
</Properties>
</file>