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2" r:id="rId5"/>
    <p:sldId id="273" r:id="rId6"/>
    <p:sldId id="276" r:id="rId7"/>
    <p:sldId id="277" r:id="rId8"/>
    <p:sldId id="279" r:id="rId9"/>
    <p:sldId id="309" r:id="rId10"/>
    <p:sldId id="31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33FF"/>
    <a:srgbClr val="E8D0FC"/>
    <a:srgbClr val="DE8CE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18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4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0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4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5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7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70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9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5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54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ULUSLARASI İKLİM KUŞAKLARI</a:t>
            </a:r>
          </a:p>
          <a:p>
            <a:pPr marL="0" indent="0">
              <a:buNone/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                                Hesaplanan veriler              Türetilen veriler</a:t>
            </a:r>
          </a:p>
          <a:p>
            <a:pPr marL="0" indent="0">
              <a:buNone/>
            </a:pPr>
            <a:endParaRPr lang="tr-TR" sz="20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24116"/>
              </p:ext>
            </p:extLst>
          </p:nvPr>
        </p:nvGraphicFramePr>
        <p:xfrm>
          <a:off x="467544" y="1916832"/>
          <a:ext cx="7920878" cy="35433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84176"/>
                <a:gridCol w="1008112"/>
                <a:gridCol w="864096"/>
                <a:gridCol w="1069832"/>
                <a:gridCol w="1131554"/>
                <a:gridCol w="1131554"/>
                <a:gridCol w="1131554"/>
              </a:tblGrid>
              <a:tr h="558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İklim Kuşağı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Sıcaklık </a:t>
                      </a: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(°C ) </a:t>
                      </a:r>
                      <a:endParaRPr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Bağıl 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Basınç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i="1" u="none" strike="noStrike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mbar</a:t>
                      </a: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Sıcaklık </a:t>
                      </a: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(°C ) </a:t>
                      </a:r>
                      <a:endParaRPr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Bağıl 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Basınç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800" b="1" i="1" u="none" strike="noStrike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mbar</a:t>
                      </a:r>
                      <a:r>
                        <a:rPr lang="tr-TR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6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1)Ilıman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9.9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11.2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677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Subtropik</a:t>
                      </a:r>
                      <a:endParaRPr lang="tr-TR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(Akdeniz)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19.0	</a:t>
                      </a:r>
                    </a:p>
                  </a:txBody>
                  <a:tcPr/>
                </a:tc>
              </a:tr>
              <a:tr h="55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3)Sıcak Kuru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11.9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	</a:t>
                      </a:r>
                    </a:p>
                  </a:txBody>
                  <a:tcPr/>
                </a:tc>
              </a:tr>
              <a:tr h="55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4)Sıcak Nemli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27.4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980728"/>
            <a:ext cx="7883525" cy="3921125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tr-TR" sz="2800" dirty="0" err="1" smtClean="0">
                <a:solidFill>
                  <a:srgbClr val="FF0000"/>
                </a:solidFill>
              </a:rPr>
              <a:t>Stabilite</a:t>
            </a:r>
            <a:r>
              <a:rPr lang="tr-TR" sz="2800" dirty="0" smtClean="0">
                <a:solidFill>
                  <a:srgbClr val="FF0000"/>
                </a:solidFill>
              </a:rPr>
              <a:t> raporunda olması gereken bilgiler:</a:t>
            </a:r>
          </a:p>
          <a:p>
            <a:pPr eaLnBrk="1" hangingPunct="1">
              <a:defRPr/>
            </a:pPr>
            <a:r>
              <a:rPr lang="tr-TR" sz="2800" dirty="0" smtClean="0"/>
              <a:t>Genel bilgiler,</a:t>
            </a:r>
          </a:p>
          <a:p>
            <a:pPr eaLnBrk="1" hangingPunct="1">
              <a:defRPr/>
            </a:pPr>
            <a:r>
              <a:rPr lang="tr-TR" sz="2800" dirty="0" err="1" smtClean="0"/>
              <a:t>Spesifikasyonlar</a:t>
            </a:r>
            <a:r>
              <a:rPr lang="tr-TR" sz="2800" dirty="0" smtClean="0"/>
              <a:t> ve  metodoloji çalışmaları,</a:t>
            </a:r>
          </a:p>
          <a:p>
            <a:pPr eaLnBrk="1" hangingPunct="1">
              <a:defRPr/>
            </a:pPr>
            <a:r>
              <a:rPr lang="tr-TR" sz="2800" dirty="0" smtClean="0"/>
              <a:t>Çalışma tasarımı ve koşulları,</a:t>
            </a:r>
          </a:p>
          <a:p>
            <a:pPr eaLnBrk="1" hangingPunct="1">
              <a:defRPr/>
            </a:pPr>
            <a:r>
              <a:rPr lang="tr-TR" sz="2800" dirty="0" err="1" smtClean="0"/>
              <a:t>Stabilite</a:t>
            </a:r>
            <a:r>
              <a:rPr lang="tr-TR" sz="2800" dirty="0" smtClean="0"/>
              <a:t> verileri,</a:t>
            </a:r>
          </a:p>
          <a:p>
            <a:pPr eaLnBrk="1" hangingPunct="1">
              <a:defRPr/>
            </a:pPr>
            <a:r>
              <a:rPr lang="tr-TR" sz="2800" dirty="0" smtClean="0"/>
              <a:t>Verilerin analizi,</a:t>
            </a:r>
          </a:p>
          <a:p>
            <a:pPr eaLnBrk="1" hangingPunct="1">
              <a:defRPr/>
            </a:pPr>
            <a:r>
              <a:rPr lang="tr-TR" sz="2800" dirty="0" smtClean="0"/>
              <a:t>Yorum.</a:t>
            </a:r>
          </a:p>
          <a:p>
            <a:pPr eaLnBrk="1" hangingPunct="1">
              <a:defRPr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0588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96" y="692696"/>
            <a:ext cx="8229600" cy="5101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I VE II İKLİM KUŞAĞINDA YER ALAN ÜLKELERDE ETKEN MADDE VE ÜRÜNLER İÇİN STABİLİTE KOŞULLARI</a:t>
            </a:r>
          </a:p>
          <a:p>
            <a:pPr marL="0" indent="0">
              <a:buNone/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Oda </a:t>
            </a:r>
            <a:r>
              <a:rPr lang="tr-TR" sz="2000" b="1" dirty="0">
                <a:solidFill>
                  <a:srgbClr val="7030A0"/>
                </a:solidFill>
              </a:rPr>
              <a:t>sıcaklığında saklanması önerilen </a:t>
            </a:r>
            <a:r>
              <a:rPr lang="tr-TR" sz="2000" b="1" dirty="0" smtClean="0">
                <a:solidFill>
                  <a:srgbClr val="7030A0"/>
                </a:solidFill>
              </a:rPr>
              <a:t>etken </a:t>
            </a:r>
            <a:r>
              <a:rPr lang="tr-TR" sz="2000" b="1" dirty="0">
                <a:solidFill>
                  <a:srgbClr val="7030A0"/>
                </a:solidFill>
              </a:rPr>
              <a:t>madde ve ürünler için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r>
              <a:rPr lang="tr-TR" sz="2000" b="1" dirty="0" smtClean="0">
                <a:solidFill>
                  <a:srgbClr val="7030A0"/>
                </a:solidFill>
              </a:rPr>
              <a:t> test </a:t>
            </a:r>
            <a:r>
              <a:rPr lang="tr-TR" sz="2000" b="1" dirty="0">
                <a:solidFill>
                  <a:srgbClr val="7030A0"/>
                </a:solidFill>
              </a:rPr>
              <a:t>koşulları;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47432"/>
              </p:ext>
            </p:extLst>
          </p:nvPr>
        </p:nvGraphicFramePr>
        <p:xfrm>
          <a:off x="539552" y="3068960"/>
          <a:ext cx="7704856" cy="24231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32248"/>
                <a:gridCol w="1512168"/>
                <a:gridCol w="1800200"/>
                <a:gridCol w="2160240"/>
              </a:tblGrid>
              <a:tr h="568072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Çalışma Adı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Sıcaklık(°C)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BağılNem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Başvuru için Min. Süre, Ay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436417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Uzun Süreli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25±2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60±5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ay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516417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Orta Seviyeli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30±2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65±5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ay	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55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Hızlandırılmış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40±2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75±5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6ay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51520" y="5794231"/>
            <a:ext cx="85689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I</a:t>
            </a:r>
            <a:r>
              <a:rPr lang="tr-TR" sz="1200" dirty="0" smtClean="0"/>
              <a:t>CH,GuidanceforIndustryQ1A(R2)StabilityTestingofNewDrugSubstancesandProducts,Nov2003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1029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4321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III VE VI İKLİM KUŞAĞINDA YER ALAN ÜLKELERDE ETKEN MADDE VE ÜRÜNLER İÇİN STABİLİTEKOŞULLARI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Oda </a:t>
            </a:r>
            <a:r>
              <a:rPr lang="tr-TR" sz="2000" b="1" dirty="0">
                <a:solidFill>
                  <a:srgbClr val="7030A0"/>
                </a:solidFill>
              </a:rPr>
              <a:t>sıcaklığında saklanması önerilen </a:t>
            </a:r>
            <a:r>
              <a:rPr lang="tr-TR" sz="2000" b="1" dirty="0" smtClean="0">
                <a:solidFill>
                  <a:srgbClr val="7030A0"/>
                </a:solidFill>
              </a:rPr>
              <a:t>etken </a:t>
            </a:r>
            <a:r>
              <a:rPr lang="tr-TR" sz="2000" b="1" dirty="0">
                <a:solidFill>
                  <a:srgbClr val="7030A0"/>
                </a:solidFill>
              </a:rPr>
              <a:t>madde ve ürünler için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r>
              <a:rPr lang="tr-TR" sz="2000" b="1" dirty="0" smtClean="0">
                <a:solidFill>
                  <a:srgbClr val="7030A0"/>
                </a:solidFill>
              </a:rPr>
              <a:t> test </a:t>
            </a:r>
            <a:r>
              <a:rPr lang="tr-TR" sz="2000" b="1" dirty="0">
                <a:solidFill>
                  <a:srgbClr val="7030A0"/>
                </a:solidFill>
              </a:rPr>
              <a:t>koşulları;</a:t>
            </a:r>
            <a:endParaRPr lang="tr-TR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85304"/>
              </p:ext>
            </p:extLst>
          </p:nvPr>
        </p:nvGraphicFramePr>
        <p:xfrm>
          <a:off x="395536" y="2924944"/>
          <a:ext cx="7704856" cy="18516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32248"/>
                <a:gridCol w="1512168"/>
                <a:gridCol w="1800200"/>
                <a:gridCol w="2160240"/>
              </a:tblGrid>
              <a:tr h="558729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Çalışma Adı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Sıcaklık(°C)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Bağıl Nem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Başvuru için Min. Süre, Ay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436417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Uzun Süreli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30±2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65±5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ay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55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Hızlandırılmış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40±2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75±5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6ay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395536" y="5836050"/>
            <a:ext cx="6012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ICH,GuidanceforIndustryQ1A(R2)StabilityTestingofNewDrugSubstancesandProducts,Nov2003</a:t>
            </a:r>
          </a:p>
        </p:txBody>
      </p:sp>
    </p:spTree>
    <p:extLst>
      <p:ext uri="{BB962C8B-B14F-4D97-AF65-F5344CB8AC3E}">
        <p14:creationId xmlns:p14="http://schemas.microsoft.com/office/powerpoint/2010/main" val="26306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TÜM İKLİM KUŞAKLARINDA ETKEN MADDE VE ÜRÜNLER İÇİN SOĞUK STABİLİTE KOŞULLARI</a:t>
            </a:r>
          </a:p>
          <a:p>
            <a:pPr marL="0" indent="0">
              <a:buNone/>
            </a:pPr>
            <a:endParaRPr lang="tr-TR" sz="2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Buzdolabında çalışılması gerekli ise;</a:t>
            </a:r>
            <a:endParaRPr lang="tr-TR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10650"/>
              </p:ext>
            </p:extLst>
          </p:nvPr>
        </p:nvGraphicFramePr>
        <p:xfrm>
          <a:off x="683568" y="2756898"/>
          <a:ext cx="7704856" cy="225627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32248"/>
                <a:gridCol w="1512168"/>
                <a:gridCol w="1800200"/>
                <a:gridCol w="2160240"/>
              </a:tblGrid>
              <a:tr h="808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Tipi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Sıcaklık(°C)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tr-TR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BağılNem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Başvuru için Min. Süre, Ay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808099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Uzun Süreli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5±3 	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Çevre Nemi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ay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472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Hızlandırılmış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25±3	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60±5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6ay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6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2005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Derin Dondurucuda çalışılması gerekli ise;</a:t>
            </a:r>
            <a:endParaRPr lang="tr-TR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30498"/>
              </p:ext>
            </p:extLst>
          </p:nvPr>
        </p:nvGraphicFramePr>
        <p:xfrm>
          <a:off x="683568" y="2924944"/>
          <a:ext cx="7704856" cy="19202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32248"/>
                <a:gridCol w="1512168"/>
                <a:gridCol w="1800200"/>
                <a:gridCol w="2160240"/>
              </a:tblGrid>
              <a:tr h="558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Tipi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Sıcaklık(°C)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Bağıl Nem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Başvuru için Min. Süre, Ay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436417">
                <a:tc>
                  <a:txBody>
                    <a:bodyPr/>
                    <a:lstStyle/>
                    <a:p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Uzun Süreli</a:t>
                      </a: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-20±5 	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-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ay	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554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Hızlandırılmış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5±3	</a:t>
                      </a:r>
                    </a:p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-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6ay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387508" y="5866239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CH,GuidanceforIndustryQ1A(R2)StabilityTestingofNewDrugSubstancesandProducts,Nov2003</a:t>
            </a:r>
          </a:p>
        </p:txBody>
      </p:sp>
    </p:spTree>
    <p:extLst>
      <p:ext uri="{BB962C8B-B14F-4D97-AF65-F5344CB8AC3E}">
        <p14:creationId xmlns:p14="http://schemas.microsoft.com/office/powerpoint/2010/main" val="25214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ETKEN MADDE VE ÜRÜN STABİLİTE TESTLERİ</a:t>
            </a:r>
          </a:p>
          <a:p>
            <a:pPr marL="0" indent="0">
              <a:buNone/>
            </a:pPr>
            <a:endParaRPr lang="tr-TR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Uzun </a:t>
            </a:r>
            <a:r>
              <a:rPr lang="tr-TR" sz="2000" b="1" dirty="0">
                <a:solidFill>
                  <a:srgbClr val="7030A0"/>
                </a:solidFill>
              </a:rPr>
              <a:t>Süreli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r>
              <a:rPr lang="tr-TR" sz="2000" b="1" dirty="0" smtClean="0">
                <a:solidFill>
                  <a:srgbClr val="7030A0"/>
                </a:solidFill>
              </a:rPr>
              <a:t> Testleri</a:t>
            </a:r>
          </a:p>
          <a:p>
            <a:pPr marL="0" indent="0">
              <a:buNone/>
            </a:pPr>
            <a:r>
              <a:rPr lang="tr-TR" sz="2000" dirty="0" smtClean="0"/>
              <a:t>Bir ilacın ruhsat alabilmesi için yapılması gereken yasal testlerdir. Bu testler ,ilacın etiketinde </a:t>
            </a:r>
            <a:r>
              <a:rPr lang="tr-TR" sz="2000" b="1" dirty="0" smtClean="0"/>
              <a:t>saklama koşulu </a:t>
            </a:r>
            <a:r>
              <a:rPr lang="tr-TR" sz="2000" dirty="0" smtClean="0"/>
              <a:t>olarak verilen sıcaklık ve nem koşullarında ,öngörülen raf ömrü boyunca yapılır.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Hızlandırılmış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r>
              <a:rPr lang="tr-TR" sz="2000" b="1" dirty="0" smtClean="0">
                <a:solidFill>
                  <a:srgbClr val="7030A0"/>
                </a:solidFill>
              </a:rPr>
              <a:t> Testleri</a:t>
            </a:r>
          </a:p>
          <a:p>
            <a:pPr marL="0" indent="0">
              <a:buNone/>
            </a:pPr>
            <a:r>
              <a:rPr lang="tr-TR" sz="2000" dirty="0" smtClean="0"/>
              <a:t>Yasal olarak yapılması gereken </a:t>
            </a:r>
            <a:r>
              <a:rPr lang="tr-TR" sz="2000" dirty="0" err="1" smtClean="0"/>
              <a:t>stabilite</a:t>
            </a:r>
            <a:r>
              <a:rPr lang="tr-TR" sz="2000" dirty="0" smtClean="0"/>
              <a:t> test programının bir parçası olup, </a:t>
            </a:r>
            <a:r>
              <a:rPr lang="tr-TR" sz="2000" b="1" dirty="0" smtClean="0"/>
              <a:t>yüksek sıcaklık </a:t>
            </a:r>
            <a:r>
              <a:rPr lang="tr-TR" sz="2000" dirty="0" smtClean="0"/>
              <a:t>ve </a:t>
            </a:r>
            <a:r>
              <a:rPr lang="tr-TR" sz="2000" b="1" dirty="0" smtClean="0"/>
              <a:t>yüksek nem </a:t>
            </a:r>
            <a:r>
              <a:rPr lang="tr-TR" sz="2000" dirty="0" smtClean="0"/>
              <a:t>gibi hızlandırılmış test koşulları uygulamak suretiyle kimyasal </a:t>
            </a:r>
            <a:r>
              <a:rPr lang="tr-TR" sz="2000" dirty="0" err="1" smtClean="0"/>
              <a:t>bozunma</a:t>
            </a:r>
            <a:r>
              <a:rPr lang="tr-TR" sz="2000" dirty="0" smtClean="0"/>
              <a:t> ve fiziksel değişim hızını arttırmaya yönelik olarak yapılan testlerdir.</a:t>
            </a:r>
          </a:p>
          <a:p>
            <a:pPr marL="0" indent="0">
              <a:buNone/>
            </a:pPr>
            <a:endParaRPr lang="tr-TR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sz="20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51520" y="5877272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ICH,GuidanceforIndustryQ1A(R2)StabilityTestingofNewDrugSubstancesandProducts,Nov2003</a:t>
            </a:r>
          </a:p>
        </p:txBody>
      </p:sp>
    </p:spTree>
    <p:extLst>
      <p:ext uri="{BB962C8B-B14F-4D97-AF65-F5344CB8AC3E}">
        <p14:creationId xmlns:p14="http://schemas.microsoft.com/office/powerpoint/2010/main" val="15883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SAKLAMA </a:t>
            </a:r>
            <a:r>
              <a:rPr lang="tr-TR" sz="2000" b="1" dirty="0">
                <a:solidFill>
                  <a:srgbClr val="7030A0"/>
                </a:solidFill>
              </a:rPr>
              <a:t>KOŞULLARINI </a:t>
            </a:r>
            <a:r>
              <a:rPr lang="tr-TR" sz="2000" dirty="0"/>
              <a:t>belirten ifadeler </a:t>
            </a:r>
            <a:r>
              <a:rPr lang="tr-TR" sz="2000" dirty="0" smtClean="0"/>
              <a:t>;</a:t>
            </a:r>
          </a:p>
          <a:p>
            <a:pPr marL="0" indent="0">
              <a:buNone/>
            </a:pPr>
            <a:endParaRPr lang="tr-TR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Kontrollü Oda Sıcaklığı</a:t>
            </a:r>
            <a:r>
              <a:rPr lang="tr-TR" sz="2000" b="1" dirty="0" smtClean="0">
                <a:solidFill>
                  <a:srgbClr val="7030A0"/>
                </a:solidFill>
              </a:rPr>
              <a:t>: </a:t>
            </a:r>
            <a:r>
              <a:rPr lang="tr-TR" sz="2000" dirty="0" smtClean="0"/>
              <a:t>İklim </a:t>
            </a:r>
            <a:r>
              <a:rPr lang="tr-TR" sz="2000" dirty="0"/>
              <a:t>kuşaklarına bağlı olarak 20-25°C arasındaki sıcaklığı </a:t>
            </a:r>
            <a:r>
              <a:rPr lang="tr-TR" sz="2000" dirty="0" err="1"/>
              <a:t>belirtir.İzin</a:t>
            </a:r>
            <a:r>
              <a:rPr lang="tr-TR" sz="2000" dirty="0"/>
              <a:t> verilen sınırlar 15-30°C‘dir. Türkiye için 25°C’dir.</a:t>
            </a:r>
            <a:endParaRPr lang="tr-TR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Oda Sıcaklığı: </a:t>
            </a:r>
            <a:r>
              <a:rPr lang="tr-TR" sz="2000" dirty="0"/>
              <a:t>İklim kuşaklarına bağlı olarak 20-25°C arasındaki sıcaklığı belirtir. İzin verilen sınırlar 15-30°C‘dir.Türkiye için 25°C’dir.</a:t>
            </a:r>
            <a:endParaRPr lang="tr-TR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Serin Yer</a:t>
            </a:r>
            <a:r>
              <a:rPr lang="tr-TR" sz="2000" b="1" dirty="0" smtClean="0">
                <a:solidFill>
                  <a:srgbClr val="7030A0"/>
                </a:solidFill>
              </a:rPr>
              <a:t>:</a:t>
            </a:r>
            <a:r>
              <a:rPr lang="tr-TR" sz="2000" b="1" dirty="0" smtClean="0">
                <a:solidFill>
                  <a:srgbClr val="002060"/>
                </a:solidFill>
              </a:rPr>
              <a:t> </a:t>
            </a:r>
            <a:r>
              <a:rPr lang="tr-TR" sz="2000" dirty="0" smtClean="0"/>
              <a:t>8-15°C </a:t>
            </a:r>
            <a:r>
              <a:rPr lang="tr-TR" sz="2000" dirty="0"/>
              <a:t>arasında sıcaklığı belirtir.</a:t>
            </a:r>
            <a:endParaRPr lang="tr-TR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Soğuk(Buzdolabı</a:t>
            </a:r>
            <a:r>
              <a:rPr lang="tr-TR" sz="2000" b="1" dirty="0" smtClean="0">
                <a:solidFill>
                  <a:srgbClr val="7030A0"/>
                </a:solidFill>
              </a:rPr>
              <a:t>): </a:t>
            </a:r>
            <a:r>
              <a:rPr lang="tr-TR" sz="2000" dirty="0" smtClean="0"/>
              <a:t>2-8°Carasındaki </a:t>
            </a:r>
            <a:r>
              <a:rPr lang="tr-TR" sz="2000" dirty="0"/>
              <a:t>sıcaklığı belirtir.</a:t>
            </a:r>
            <a:endParaRPr lang="tr-TR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Derin Dondurucu</a:t>
            </a:r>
            <a:r>
              <a:rPr lang="tr-TR" sz="2000" b="1" dirty="0" smtClean="0">
                <a:solidFill>
                  <a:srgbClr val="7030A0"/>
                </a:solidFill>
              </a:rPr>
              <a:t>: </a:t>
            </a:r>
            <a:r>
              <a:rPr lang="tr-TR" sz="2000" dirty="0" smtClean="0"/>
              <a:t>(-</a:t>
            </a:r>
            <a:r>
              <a:rPr lang="tr-TR" sz="2000" dirty="0"/>
              <a:t>25)-(-10)°C arasındaki sıcaklığı belirtir.</a:t>
            </a:r>
            <a:endParaRPr lang="tr-TR" sz="2000" b="1" dirty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61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Stres Testleri</a:t>
            </a:r>
          </a:p>
          <a:p>
            <a:pPr marL="0" indent="0">
              <a:buNone/>
            </a:pPr>
            <a:endParaRPr lang="tr-TR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000" dirty="0" smtClean="0"/>
              <a:t>Yüksek sıcaklık, nem, ışık, </a:t>
            </a:r>
            <a:r>
              <a:rPr lang="tr-TR" sz="2000" dirty="0" err="1" smtClean="0"/>
              <a:t>oksidanajanlar</a:t>
            </a:r>
            <a:r>
              <a:rPr lang="tr-TR" sz="2000" dirty="0" smtClean="0"/>
              <a:t> ve </a:t>
            </a:r>
            <a:r>
              <a:rPr lang="tr-TR" sz="2000" dirty="0" err="1" smtClean="0"/>
              <a:t>pH</a:t>
            </a:r>
            <a:r>
              <a:rPr lang="tr-TR" sz="2000" dirty="0" smtClean="0"/>
              <a:t> aralığının </a:t>
            </a:r>
            <a:r>
              <a:rPr lang="tr-TR" sz="2000" dirty="0" err="1" smtClean="0"/>
              <a:t>stabiliteye</a:t>
            </a:r>
            <a:r>
              <a:rPr lang="tr-TR" sz="2000" dirty="0" smtClean="0"/>
              <a:t> olan etkisi incelenir. </a:t>
            </a:r>
          </a:p>
          <a:p>
            <a:pPr marL="0" indent="0">
              <a:buNone/>
            </a:pPr>
            <a:r>
              <a:rPr lang="tr-TR" sz="2000" dirty="0" smtClean="0"/>
              <a:t>Özellikle bu testler ile etkin maddenin zorlanmış koşullardaki parçalanma  ürünleri ve parçalanma mekanizmaları hakkında bilgi almak üzere yapılır. </a:t>
            </a:r>
          </a:p>
          <a:p>
            <a:pPr marL="0" indent="0">
              <a:buNone/>
            </a:pPr>
            <a:r>
              <a:rPr lang="tr-TR" sz="2000" dirty="0" smtClean="0"/>
              <a:t>Stres testleri, hızlandırılmış </a:t>
            </a:r>
            <a:r>
              <a:rPr lang="tr-TR" sz="2000" dirty="0" err="1" smtClean="0"/>
              <a:t>stabilite</a:t>
            </a:r>
            <a:r>
              <a:rPr lang="tr-TR" sz="2000" dirty="0" smtClean="0"/>
              <a:t> testlerinden en az 10ºC yüksek sıcaklıklarda (50,60,70ºC…) veya yüksek nem koşullarında  yapılır (</a:t>
            </a:r>
            <a:r>
              <a:rPr lang="tr-TR" sz="2000" dirty="0"/>
              <a:t>≥%</a:t>
            </a:r>
            <a:r>
              <a:rPr lang="tr-TR" sz="2000" dirty="0" smtClean="0"/>
              <a:t>75 Bağıl Nem).</a:t>
            </a:r>
            <a:endParaRPr lang="tr-TR" sz="2000" dirty="0"/>
          </a:p>
          <a:p>
            <a:pPr marL="0" indent="0">
              <a:buNone/>
            </a:pP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1520" y="5877272"/>
            <a:ext cx="71287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ICH,GuidanceforIndustryQ1A(R2)StabilityTestingofNewDrugSubstancesandProducts,Nov2003</a:t>
            </a:r>
          </a:p>
        </p:txBody>
      </p:sp>
    </p:spTree>
    <p:extLst>
      <p:ext uri="{BB962C8B-B14F-4D97-AF65-F5344CB8AC3E}">
        <p14:creationId xmlns:p14="http://schemas.microsoft.com/office/powerpoint/2010/main" val="375556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8313" y="404813"/>
            <a:ext cx="8316912" cy="638175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Tx/>
              <a:buNone/>
              <a:defRPr/>
            </a:pPr>
            <a:r>
              <a:rPr lang="tr-TR" sz="2800" b="1" dirty="0" err="1" smtClean="0">
                <a:solidFill>
                  <a:srgbClr val="FF0000"/>
                </a:solidFill>
              </a:rPr>
              <a:t>Stress</a:t>
            </a:r>
            <a:r>
              <a:rPr lang="tr-TR" sz="2800" b="1" dirty="0" smtClean="0">
                <a:solidFill>
                  <a:srgbClr val="FF0000"/>
                </a:solidFill>
              </a:rPr>
              <a:t> Testi: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Etkin madde ve 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Farmasötik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şeklin tipine göre saklama koşulları belirlenir,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Saklama koşulları değiştirilir;</a:t>
            </a: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50</a:t>
            </a:r>
            <a:r>
              <a:rPr lang="tr-TR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aseline="30000" dirty="0" err="1" smtClean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C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, 60</a:t>
            </a:r>
            <a:r>
              <a:rPr lang="tr-TR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aseline="30000" dirty="0" err="1" smtClean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C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, 70</a:t>
            </a:r>
            <a:r>
              <a:rPr lang="tr-TR" sz="28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baseline="30000" dirty="0" err="1" smtClean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C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gibi yüksek sıcaklıklarda çalışılır,</a:t>
            </a: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%75’ten daha yüksek nem koşulları sağlanır,</a:t>
            </a: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Oksidasyona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maruz bırakılır,</a:t>
            </a: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Farklı 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pH’larda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hidroliz olayı gözlenir,</a:t>
            </a: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Işığa maruz bırakılır (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Fotostabilite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).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Degradasyon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ürünlerinin tanımlanması,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Analitik metodun valide edilmesi,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Tek bir </a:t>
            </a:r>
            <a:r>
              <a:rPr lang="tr-TR" sz="2800" dirty="0" err="1" smtClean="0">
                <a:solidFill>
                  <a:schemeClr val="tx1">
                    <a:lumMod val="85000"/>
                  </a:schemeClr>
                </a:solidFill>
              </a:rPr>
              <a:t>batch’te</a:t>
            </a:r>
            <a:r>
              <a:rPr lang="tr-TR" sz="2800" dirty="0" smtClean="0">
                <a:solidFill>
                  <a:schemeClr val="tx1">
                    <a:lumMod val="85000"/>
                  </a:schemeClr>
                </a:solidFill>
              </a:rPr>
              <a:t> yapılabilir.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sz="28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sz="2800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11480" lvl="1" indent="-18288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defRPr/>
            </a:pPr>
            <a:endParaRPr lang="tr-TR" sz="28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4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566</Words>
  <Application>Microsoft Office PowerPoint</Application>
  <PresentationFormat>Ekran Gösterisi 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Dilek Özer</dc:creator>
  <cp:lastModifiedBy>Burcu Doğan Topal</cp:lastModifiedBy>
  <cp:revision>257</cp:revision>
  <dcterms:created xsi:type="dcterms:W3CDTF">2015-04-24T13:23:18Z</dcterms:created>
  <dcterms:modified xsi:type="dcterms:W3CDTF">2019-02-21T10:23:41Z</dcterms:modified>
</cp:coreProperties>
</file>