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snapToGrid="0">
      <p:cViewPr varScale="1">
        <p:scale>
          <a:sx n="55" d="100"/>
          <a:sy n="55" d="100"/>
        </p:scale>
        <p:origin x="90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9080BBE-84B8-4B90-9CDB-541EFAEB4C7D}" type="datetimeFigureOut">
              <a:rPr lang="tr-TR" smtClean="0"/>
              <a:pPr/>
              <a:t>26.11.2021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6C02FB-A4B8-4E9E-BAF5-8BB1B17C7329}" type="slidenum">
              <a:rPr lang="tr-TR" smtClean="0"/>
              <a:pPr/>
              <a:t>‹#›</a:t>
            </a:fld>
            <a:endParaRPr lang="tr-TR"/>
          </a:p>
        </p:txBody>
      </p:sp>
    </p:spTree>
    <p:extLst>
      <p:ext uri="{BB962C8B-B14F-4D97-AF65-F5344CB8AC3E}">
        <p14:creationId xmlns:p14="http://schemas.microsoft.com/office/powerpoint/2010/main" val="371615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9080BBE-84B8-4B90-9CDB-541EFAEB4C7D}" type="datetimeFigureOut">
              <a:rPr lang="tr-TR" smtClean="0"/>
              <a:pPr/>
              <a:t>26.11.2021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6C02FB-A4B8-4E9E-BAF5-8BB1B17C7329}" type="slidenum">
              <a:rPr lang="tr-TR" smtClean="0"/>
              <a:pPr/>
              <a:t>‹#›</a:t>
            </a:fld>
            <a:endParaRPr lang="tr-TR"/>
          </a:p>
        </p:txBody>
      </p:sp>
    </p:spTree>
    <p:extLst>
      <p:ext uri="{BB962C8B-B14F-4D97-AF65-F5344CB8AC3E}">
        <p14:creationId xmlns:p14="http://schemas.microsoft.com/office/powerpoint/2010/main" val="81342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9080BBE-84B8-4B90-9CDB-541EFAEB4C7D}" type="datetimeFigureOut">
              <a:rPr lang="tr-TR" smtClean="0"/>
              <a:pPr/>
              <a:t>26.11.2021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6C02FB-A4B8-4E9E-BAF5-8BB1B17C7329}" type="slidenum">
              <a:rPr lang="tr-TR" smtClean="0"/>
              <a:pPr/>
              <a:t>‹#›</a:t>
            </a:fld>
            <a:endParaRPr lang="tr-TR"/>
          </a:p>
        </p:txBody>
      </p:sp>
    </p:spTree>
    <p:extLst>
      <p:ext uri="{BB962C8B-B14F-4D97-AF65-F5344CB8AC3E}">
        <p14:creationId xmlns:p14="http://schemas.microsoft.com/office/powerpoint/2010/main" val="105252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9080BBE-84B8-4B90-9CDB-541EFAEB4C7D}" type="datetimeFigureOut">
              <a:rPr lang="tr-TR" smtClean="0"/>
              <a:pPr/>
              <a:t>26.11.2021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6C02FB-A4B8-4E9E-BAF5-8BB1B17C7329}" type="slidenum">
              <a:rPr lang="tr-TR" smtClean="0"/>
              <a:pPr/>
              <a:t>‹#›</a:t>
            </a:fld>
            <a:endParaRPr lang="tr-TR"/>
          </a:p>
        </p:txBody>
      </p:sp>
    </p:spTree>
    <p:extLst>
      <p:ext uri="{BB962C8B-B14F-4D97-AF65-F5344CB8AC3E}">
        <p14:creationId xmlns:p14="http://schemas.microsoft.com/office/powerpoint/2010/main" val="24820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9080BBE-84B8-4B90-9CDB-541EFAEB4C7D}" type="datetimeFigureOut">
              <a:rPr lang="tr-TR" smtClean="0"/>
              <a:pPr/>
              <a:t>26.11.2021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6C02FB-A4B8-4E9E-BAF5-8BB1B17C7329}" type="slidenum">
              <a:rPr lang="tr-TR" smtClean="0"/>
              <a:pPr/>
              <a:t>‹#›</a:t>
            </a:fld>
            <a:endParaRPr lang="tr-TR"/>
          </a:p>
        </p:txBody>
      </p:sp>
    </p:spTree>
    <p:extLst>
      <p:ext uri="{BB962C8B-B14F-4D97-AF65-F5344CB8AC3E}">
        <p14:creationId xmlns:p14="http://schemas.microsoft.com/office/powerpoint/2010/main" val="331164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9080BBE-84B8-4B90-9CDB-541EFAEB4C7D}" type="datetimeFigureOut">
              <a:rPr lang="tr-TR" smtClean="0"/>
              <a:pPr/>
              <a:t>26.11.2021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6C02FB-A4B8-4E9E-BAF5-8BB1B17C7329}" type="slidenum">
              <a:rPr lang="tr-TR" smtClean="0"/>
              <a:pPr/>
              <a:t>‹#›</a:t>
            </a:fld>
            <a:endParaRPr lang="tr-TR"/>
          </a:p>
        </p:txBody>
      </p:sp>
    </p:spTree>
    <p:extLst>
      <p:ext uri="{BB962C8B-B14F-4D97-AF65-F5344CB8AC3E}">
        <p14:creationId xmlns:p14="http://schemas.microsoft.com/office/powerpoint/2010/main" val="27298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9080BBE-84B8-4B90-9CDB-541EFAEB4C7D}" type="datetimeFigureOut">
              <a:rPr lang="tr-TR" smtClean="0"/>
              <a:pPr/>
              <a:t>26.11.2021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76C02FB-A4B8-4E9E-BAF5-8BB1B17C7329}" type="slidenum">
              <a:rPr lang="tr-TR" smtClean="0"/>
              <a:pPr/>
              <a:t>‹#›</a:t>
            </a:fld>
            <a:endParaRPr lang="tr-TR"/>
          </a:p>
        </p:txBody>
      </p:sp>
    </p:spTree>
    <p:extLst>
      <p:ext uri="{BB962C8B-B14F-4D97-AF65-F5344CB8AC3E}">
        <p14:creationId xmlns:p14="http://schemas.microsoft.com/office/powerpoint/2010/main" val="61038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9080BBE-84B8-4B90-9CDB-541EFAEB4C7D}" type="datetimeFigureOut">
              <a:rPr lang="tr-TR" smtClean="0"/>
              <a:pPr/>
              <a:t>26.11.2021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76C02FB-A4B8-4E9E-BAF5-8BB1B17C7329}" type="slidenum">
              <a:rPr lang="tr-TR" smtClean="0"/>
              <a:pPr/>
              <a:t>‹#›</a:t>
            </a:fld>
            <a:endParaRPr lang="tr-TR"/>
          </a:p>
        </p:txBody>
      </p:sp>
    </p:spTree>
    <p:extLst>
      <p:ext uri="{BB962C8B-B14F-4D97-AF65-F5344CB8AC3E}">
        <p14:creationId xmlns:p14="http://schemas.microsoft.com/office/powerpoint/2010/main" val="358526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9080BBE-84B8-4B90-9CDB-541EFAEB4C7D}" type="datetimeFigureOut">
              <a:rPr lang="tr-TR" smtClean="0"/>
              <a:pPr/>
              <a:t>26.11.2021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76C02FB-A4B8-4E9E-BAF5-8BB1B17C7329}" type="slidenum">
              <a:rPr lang="tr-TR" smtClean="0"/>
              <a:pPr/>
              <a:t>‹#›</a:t>
            </a:fld>
            <a:endParaRPr lang="tr-TR"/>
          </a:p>
        </p:txBody>
      </p:sp>
    </p:spTree>
    <p:extLst>
      <p:ext uri="{BB962C8B-B14F-4D97-AF65-F5344CB8AC3E}">
        <p14:creationId xmlns:p14="http://schemas.microsoft.com/office/powerpoint/2010/main" val="149974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9080BBE-84B8-4B90-9CDB-541EFAEB4C7D}" type="datetimeFigureOut">
              <a:rPr lang="tr-TR" smtClean="0"/>
              <a:pPr/>
              <a:t>26.11.2021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6C02FB-A4B8-4E9E-BAF5-8BB1B17C7329}" type="slidenum">
              <a:rPr lang="tr-TR" smtClean="0"/>
              <a:pPr/>
              <a:t>‹#›</a:t>
            </a:fld>
            <a:endParaRPr lang="tr-TR"/>
          </a:p>
        </p:txBody>
      </p:sp>
    </p:spTree>
    <p:extLst>
      <p:ext uri="{BB962C8B-B14F-4D97-AF65-F5344CB8AC3E}">
        <p14:creationId xmlns:p14="http://schemas.microsoft.com/office/powerpoint/2010/main" val="257890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9080BBE-84B8-4B90-9CDB-541EFAEB4C7D}" type="datetimeFigureOut">
              <a:rPr lang="tr-TR" smtClean="0"/>
              <a:pPr/>
              <a:t>26.11.2021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6C02FB-A4B8-4E9E-BAF5-8BB1B17C7329}" type="slidenum">
              <a:rPr lang="tr-TR" smtClean="0"/>
              <a:pPr/>
              <a:t>‹#›</a:t>
            </a:fld>
            <a:endParaRPr lang="tr-TR"/>
          </a:p>
        </p:txBody>
      </p:sp>
    </p:spTree>
    <p:extLst>
      <p:ext uri="{BB962C8B-B14F-4D97-AF65-F5344CB8AC3E}">
        <p14:creationId xmlns:p14="http://schemas.microsoft.com/office/powerpoint/2010/main" val="144315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80BBE-84B8-4B90-9CDB-541EFAEB4C7D}" type="datetimeFigureOut">
              <a:rPr lang="tr-TR" smtClean="0"/>
              <a:pPr/>
              <a:t>26.11.2021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C02FB-A4B8-4E9E-BAF5-8BB1B17C7329}" type="slidenum">
              <a:rPr lang="tr-TR" smtClean="0"/>
              <a:pPr/>
              <a:t>‹#›</a:t>
            </a:fld>
            <a:endParaRPr lang="tr-TR"/>
          </a:p>
        </p:txBody>
      </p:sp>
    </p:spTree>
    <p:extLst>
      <p:ext uri="{BB962C8B-B14F-4D97-AF65-F5344CB8AC3E}">
        <p14:creationId xmlns:p14="http://schemas.microsoft.com/office/powerpoint/2010/main" val="3381819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smtClean="0"/>
              <a:t>Psikiyatrik Sosyal Hizmet</a:t>
            </a:r>
            <a:br>
              <a:rPr lang="tr-TR" b="1" dirty="0" smtClean="0"/>
            </a:br>
            <a:r>
              <a:rPr lang="tr-TR" b="1" dirty="0" err="1" smtClean="0"/>
              <a:t>Anksiyete</a:t>
            </a:r>
            <a:r>
              <a:rPr lang="tr-TR" b="1" dirty="0" smtClean="0"/>
              <a:t>, Depresyon, </a:t>
            </a:r>
            <a:r>
              <a:rPr lang="tr-TR" b="1" dirty="0" err="1" smtClean="0"/>
              <a:t>Tssb</a:t>
            </a:r>
            <a:endParaRPr lang="tr-TR" dirty="0"/>
          </a:p>
        </p:txBody>
      </p:sp>
      <p:sp>
        <p:nvSpPr>
          <p:cNvPr id="3" name="Alt Başlık 2"/>
          <p:cNvSpPr>
            <a:spLocks noGrp="1"/>
          </p:cNvSpPr>
          <p:nvPr>
            <p:ph type="subTitle" idx="1"/>
          </p:nvPr>
        </p:nvSpPr>
        <p:spPr/>
        <p:txBody>
          <a:bodyPr/>
          <a:lstStyle/>
          <a:p>
            <a:pPr algn="r"/>
            <a:endParaRPr lang="tr-TR" dirty="0"/>
          </a:p>
        </p:txBody>
      </p:sp>
    </p:spTree>
    <p:extLst>
      <p:ext uri="{BB962C8B-B14F-4D97-AF65-F5344CB8AC3E}">
        <p14:creationId xmlns:p14="http://schemas.microsoft.com/office/powerpoint/2010/main" val="280922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571500" indent="-571500">
              <a:buFont typeface="+mj-lt"/>
              <a:buAutoNum type="romanUcPeriod" startAt="3"/>
            </a:pPr>
            <a:r>
              <a:rPr lang="tr-TR" b="1" dirty="0" smtClean="0"/>
              <a:t>Duygulanım</a:t>
            </a:r>
          </a:p>
          <a:p>
            <a:r>
              <a:rPr lang="tr-TR" dirty="0" smtClean="0"/>
              <a:t>Hasta içinde korkuya benzeyen bir duygusu olduğunu, sanki kötü bir şey olacakmış gibi hissettiğini anlatır.</a:t>
            </a:r>
          </a:p>
          <a:p>
            <a:r>
              <a:rPr lang="tr-TR" dirty="0" smtClean="0"/>
              <a:t>Fakat korkusunun nedenini ve nesnesini bilmez.</a:t>
            </a:r>
          </a:p>
          <a:p>
            <a:r>
              <a:rPr lang="tr-TR" dirty="0" smtClean="0"/>
              <a:t>Bunaltı durumu uzun sürdüğünde, hastada derin bir yılgınlığa neden olduğundan sıklıkla, ruhsal çökkünlük belirtileri de birlikte bulunabilir.</a:t>
            </a:r>
          </a:p>
          <a:p>
            <a:pPr marL="571500" indent="-571500">
              <a:buFont typeface="+mj-lt"/>
              <a:buAutoNum type="romanUcPeriod" startAt="4"/>
            </a:pPr>
            <a:r>
              <a:rPr lang="tr-TR" b="1" dirty="0" smtClean="0"/>
              <a:t>Bilişsel yetiler</a:t>
            </a:r>
          </a:p>
          <a:p>
            <a:r>
              <a:rPr lang="tr-TR" dirty="0" smtClean="0"/>
              <a:t>Hastanın bilişsel yetilerinde temel bir bozukluk yoktur.</a:t>
            </a:r>
          </a:p>
          <a:p>
            <a:r>
              <a:rPr lang="tr-TR" dirty="0" smtClean="0"/>
              <a:t>Aşırı ve yorucu olan sıkıntı nedeniyle dikkati çabuk dağılabilir ve bu nedenle geçici unutkanlıklar olabilir.</a:t>
            </a:r>
            <a:endParaRPr lang="tr-TR" dirty="0"/>
          </a:p>
        </p:txBody>
      </p:sp>
    </p:spTree>
    <p:extLst>
      <p:ext uri="{BB962C8B-B14F-4D97-AF65-F5344CB8AC3E}">
        <p14:creationId xmlns:p14="http://schemas.microsoft.com/office/powerpoint/2010/main" val="14012723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571500" indent="-571500">
              <a:buFont typeface="+mj-lt"/>
              <a:buAutoNum type="romanUcPeriod" startAt="5"/>
            </a:pPr>
            <a:r>
              <a:rPr lang="tr-TR" b="1" dirty="0" smtClean="0"/>
              <a:t>Düşünce süreci ve içeriği: </a:t>
            </a:r>
            <a:r>
              <a:rPr lang="tr-TR" dirty="0" smtClean="0"/>
              <a:t>Düşünce sürecinde genellikle belirgin bozukluk yoktur.</a:t>
            </a:r>
          </a:p>
          <a:p>
            <a:r>
              <a:rPr lang="tr-TR" dirty="0" smtClean="0"/>
              <a:t>Düşünce içeriğinde olayın yineleyici olarak anımsanması ve yaşanması hastayı çok tedirgin eder.</a:t>
            </a:r>
          </a:p>
          <a:p>
            <a:r>
              <a:rPr lang="tr-TR" dirty="0" smtClean="0"/>
              <a:t>Olayı anımsatan ya da simgeleyen uyaranla belirtiler daha da şiddetlenir.</a:t>
            </a:r>
          </a:p>
          <a:p>
            <a:r>
              <a:rPr lang="tr-TR" dirty="0" smtClean="0"/>
              <a:t>Olaydan sağ kurtulduğu için kendini suçlayabilir.</a:t>
            </a:r>
            <a:endParaRPr lang="tr-TR" dirty="0"/>
          </a:p>
        </p:txBody>
      </p:sp>
    </p:spTree>
    <p:extLst>
      <p:ext uri="{BB962C8B-B14F-4D97-AF65-F5344CB8AC3E}">
        <p14:creationId xmlns:p14="http://schemas.microsoft.com/office/powerpoint/2010/main" val="10621834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571500" indent="-571500">
              <a:buFont typeface="+mj-lt"/>
              <a:buAutoNum type="romanUcPeriod" startAt="6"/>
            </a:pPr>
            <a:r>
              <a:rPr lang="tr-TR" b="1" dirty="0" smtClean="0"/>
              <a:t>Bedensel ve fizyolojik belirtiler: </a:t>
            </a:r>
            <a:r>
              <a:rPr lang="tr-TR" dirty="0" smtClean="0"/>
              <a:t>korku ve bunaltıya ilişkin bütün bedensel ve fizyolojik belirtiler vardır.</a:t>
            </a:r>
          </a:p>
          <a:p>
            <a:r>
              <a:rPr lang="tr-TR" dirty="0" smtClean="0"/>
              <a:t>Organizma sürekli bir uyarılış içinde irkilmeye hazır durumdadır.</a:t>
            </a:r>
          </a:p>
          <a:p>
            <a:r>
              <a:rPr lang="tr-TR" dirty="0" smtClean="0"/>
              <a:t>Örseleyici olay düşlerde sık sık yinelendiğinden uyku çok bozulur.</a:t>
            </a:r>
          </a:p>
          <a:p>
            <a:r>
              <a:rPr lang="tr-TR" dirty="0" smtClean="0"/>
              <a:t>Hasta bu düşleri görmemek için bilinçli olarak uykusunu önlemeye çalışabilir.</a:t>
            </a:r>
            <a:endParaRPr lang="tr-TR" dirty="0"/>
          </a:p>
        </p:txBody>
      </p:sp>
    </p:spTree>
    <p:extLst>
      <p:ext uri="{BB962C8B-B14F-4D97-AF65-F5344CB8AC3E}">
        <p14:creationId xmlns:p14="http://schemas.microsoft.com/office/powerpoint/2010/main" val="20066402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buNone/>
            </a:pPr>
            <a:r>
              <a:rPr lang="tr-TR" b="1" dirty="0" smtClean="0"/>
              <a:t>Tanı</a:t>
            </a:r>
          </a:p>
          <a:p>
            <a:r>
              <a:rPr lang="tr-TR" dirty="0" smtClean="0"/>
              <a:t>Örselenme sonrası zorlanma bozukluğu ağır bir örselenmenin ardından çıkan bir rahatsızlıktır.</a:t>
            </a:r>
          </a:p>
          <a:p>
            <a:r>
              <a:rPr lang="tr-TR" dirty="0" smtClean="0"/>
              <a:t>Tanı konulabilmesi için örseleyici olay şiddet ya da kaza içerilmelidir.</a:t>
            </a:r>
          </a:p>
          <a:p>
            <a:r>
              <a:rPr lang="tr-TR" dirty="0" smtClean="0"/>
              <a:t>DSM-5’e göre örseleyici olayı doğrudan yaşamak, tanık olmak, dolaylı olarak yakın akraba ya da yakın arkadaşın uğradığı örselenmenin ayrıntılarını öğrenmek, görev gereği yineleyici olarak bu tür olaylarla karşılaşmak gerekmektedir.</a:t>
            </a:r>
          </a:p>
          <a:p>
            <a:r>
              <a:rPr lang="tr-TR" dirty="0" smtClean="0"/>
              <a:t>Dolaylı olarak internet, televizyon, sinema ya da fotoğraflarla karşılaşma örselenme olarak sayılmamaktadır.</a:t>
            </a:r>
            <a:endParaRPr lang="tr-TR" dirty="0"/>
          </a:p>
        </p:txBody>
      </p:sp>
    </p:spTree>
    <p:extLst>
      <p:ext uri="{BB962C8B-B14F-4D97-AF65-F5344CB8AC3E}">
        <p14:creationId xmlns:p14="http://schemas.microsoft.com/office/powerpoint/2010/main" val="20424311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dirty="0" smtClean="0"/>
              <a:t>Belirtiler örseleyici olaydan sonraki birkaç hafta ya da birkaç ay içinde ortaya çıkar.</a:t>
            </a:r>
          </a:p>
          <a:p>
            <a:r>
              <a:rPr lang="tr-TR" dirty="0" smtClean="0"/>
              <a:t>Bu süre ender olarak altı ayı geçer.</a:t>
            </a:r>
          </a:p>
          <a:p>
            <a:pPr marL="0" indent="0">
              <a:buNone/>
            </a:pPr>
            <a:r>
              <a:rPr lang="tr-TR" b="1" dirty="0" smtClean="0"/>
              <a:t>Ayırıcı Tanı</a:t>
            </a:r>
          </a:p>
          <a:p>
            <a:r>
              <a:rPr lang="tr-TR" dirty="0" smtClean="0"/>
              <a:t>İşten atılma, boşanma, hastaneye yatma gibi örseleyici olaylardan sonra ortaya çıkan ruhsal belirtiler </a:t>
            </a:r>
            <a:r>
              <a:rPr lang="tr-TR" i="1" dirty="0" smtClean="0"/>
              <a:t>uyum bozukluğu </a:t>
            </a:r>
            <a:r>
              <a:rPr lang="tr-TR" dirty="0" smtClean="0"/>
              <a:t>başlığı altında ele alınır.</a:t>
            </a:r>
          </a:p>
          <a:p>
            <a:r>
              <a:rPr lang="tr-TR" dirty="0" smtClean="0"/>
              <a:t>Akut stres bozukluğu belirtileri örseleyici olaydan sonraki ilk bir ayda başlayıp geçer.</a:t>
            </a:r>
          </a:p>
          <a:p>
            <a:r>
              <a:rPr lang="tr-TR" dirty="0" smtClean="0"/>
              <a:t>Başta akut stres bozukluğu tanısı konulan bir kişide belirtiler uzarsa tanı TSSB olarak değiştirilebilir.</a:t>
            </a:r>
            <a:endParaRPr lang="tr-TR" dirty="0"/>
          </a:p>
        </p:txBody>
      </p:sp>
    </p:spTree>
    <p:extLst>
      <p:ext uri="{BB962C8B-B14F-4D97-AF65-F5344CB8AC3E}">
        <p14:creationId xmlns:p14="http://schemas.microsoft.com/office/powerpoint/2010/main" val="205384358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buNone/>
            </a:pPr>
            <a:r>
              <a:rPr lang="tr-TR" b="1" dirty="0" smtClean="0"/>
              <a:t>Gidiş ve Sonlanış</a:t>
            </a:r>
          </a:p>
          <a:p>
            <a:r>
              <a:rPr lang="tr-TR" dirty="0" smtClean="0"/>
              <a:t>Örselenme sonrası zorlanma bozukluğu olan hastaların yarısında belirtiler ilk üç ay içinde düzelir.</a:t>
            </a:r>
          </a:p>
          <a:p>
            <a:r>
              <a:rPr lang="tr-TR" dirty="0" smtClean="0"/>
              <a:t>Ancak azımsanmayacak sayıda hasta 12 ay sonra belirtilerin sürdüğü bilinmektedir.</a:t>
            </a:r>
          </a:p>
          <a:p>
            <a:r>
              <a:rPr lang="tr-TR" dirty="0" smtClean="0"/>
              <a:t>İlk üç ayda düzelmeyen hastalarda süreğenleşme olasılığı yüksektir.</a:t>
            </a:r>
          </a:p>
          <a:p>
            <a:r>
              <a:rPr lang="tr-TR" dirty="0" smtClean="0"/>
              <a:t>Süreğenleşme yaşam kalitesinde bozulma ve kişisel, toplumsal, ekonomik yüklere yol açar.</a:t>
            </a:r>
          </a:p>
          <a:p>
            <a:r>
              <a:rPr lang="tr-TR" dirty="0" smtClean="0"/>
              <a:t>Uygun sağaltım ve rehberlik ile hasta kısa sürede normal yaşama döner.</a:t>
            </a:r>
            <a:endParaRPr lang="tr-TR" dirty="0"/>
          </a:p>
        </p:txBody>
      </p:sp>
    </p:spTree>
    <p:extLst>
      <p:ext uri="{BB962C8B-B14F-4D97-AF65-F5344CB8AC3E}">
        <p14:creationId xmlns:p14="http://schemas.microsoft.com/office/powerpoint/2010/main" val="20788922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Oluş nedenleri</a:t>
            </a:r>
          </a:p>
          <a:p>
            <a:r>
              <a:rPr lang="tr-TR" dirty="0" smtClean="0"/>
              <a:t>Her insanın baş edemeyeceği ağır zorlanma (stres) durumları olabilir.</a:t>
            </a:r>
          </a:p>
          <a:p>
            <a:r>
              <a:rPr lang="tr-TR" dirty="0" smtClean="0"/>
              <a:t>Benliğin bütünüyle dağıldığı, çaresiz kaldığı, ileri derece </a:t>
            </a:r>
            <a:r>
              <a:rPr lang="tr-TR" dirty="0" err="1" smtClean="0"/>
              <a:t>regresif</a:t>
            </a:r>
            <a:r>
              <a:rPr lang="tr-TR" dirty="0" smtClean="0"/>
              <a:t> davranış biçimlerine başvurduğu görülebilir.</a:t>
            </a:r>
          </a:p>
          <a:p>
            <a:r>
              <a:rPr lang="tr-TR" dirty="0" smtClean="0"/>
              <a:t>Gerçek oluş nedeni yalnızca zorlanmanın ağırlığına bağlanamaz.</a:t>
            </a:r>
          </a:p>
          <a:p>
            <a:r>
              <a:rPr lang="tr-TR" dirty="0" smtClean="0"/>
              <a:t>Belli bir yapının ve kişilik yatkınlığının da bulunması gerekir.</a:t>
            </a:r>
          </a:p>
          <a:p>
            <a:r>
              <a:rPr lang="tr-TR" dirty="0" smtClean="0"/>
              <a:t>Bunaltı utanç, kaygı, kişiler arası duyarlılık gibi özelliklerle tanımlanan nörotik kişilik özellikleri olan kişilerde, örselenme sonrası zorlanma bozukluğunun gelişme riski daha yüksektir.</a:t>
            </a:r>
            <a:endParaRPr lang="tr-TR" dirty="0"/>
          </a:p>
        </p:txBody>
      </p:sp>
    </p:spTree>
    <p:extLst>
      <p:ext uri="{BB962C8B-B14F-4D97-AF65-F5344CB8AC3E}">
        <p14:creationId xmlns:p14="http://schemas.microsoft.com/office/powerpoint/2010/main" val="35109707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buNone/>
            </a:pPr>
            <a:r>
              <a:rPr lang="tr-TR" b="1" dirty="0" smtClean="0"/>
              <a:t>Sağaltım</a:t>
            </a:r>
          </a:p>
          <a:p>
            <a:r>
              <a:rPr lang="tr-TR" dirty="0" smtClean="0"/>
              <a:t>Örselenme sonrası zorlanma bozukluğu sağaltımında ilaç uygulaması ve psikoterapinin birlikte kullanılması önerilmektedir.</a:t>
            </a:r>
          </a:p>
          <a:p>
            <a:r>
              <a:rPr lang="tr-TR" dirty="0" smtClean="0"/>
              <a:t>Belirtilerin çok şiddetli olmadığı durumlarda öncelikle psikoterapi, daha şiddetli durumlarda ilaç ve psikoterapinin birlikte uygulanmasından yarar görülmektedir.</a:t>
            </a:r>
          </a:p>
          <a:p>
            <a:r>
              <a:rPr lang="tr-TR" b="1" dirty="0" smtClean="0"/>
              <a:t>İlaç sağaltımı; </a:t>
            </a:r>
            <a:r>
              <a:rPr lang="tr-TR" dirty="0" smtClean="0"/>
              <a:t>ilaç sağaltımının amaçları uykuyu düzenlemek, zorlayıcı düşünceler, geri dönüşler ve kabusları azaltmak, kaçınma davranışını gidermek, aşırı uyarılmayı, çökkünlüğü düzeltmek, kendine zarar verme davranışını azaltmak, </a:t>
            </a:r>
            <a:r>
              <a:rPr lang="tr-TR" dirty="0" err="1" smtClean="0"/>
              <a:t>dissosyatif</a:t>
            </a:r>
            <a:r>
              <a:rPr lang="tr-TR" dirty="0" smtClean="0"/>
              <a:t> ve </a:t>
            </a:r>
            <a:r>
              <a:rPr lang="tr-TR" dirty="0" err="1" smtClean="0"/>
              <a:t>psikotik</a:t>
            </a:r>
            <a:r>
              <a:rPr lang="tr-TR" dirty="0" smtClean="0"/>
              <a:t> belirtileri yatıştırmaktadır.</a:t>
            </a:r>
            <a:endParaRPr lang="tr-TR" b="1" dirty="0"/>
          </a:p>
        </p:txBody>
      </p:sp>
    </p:spTree>
    <p:extLst>
      <p:ext uri="{BB962C8B-B14F-4D97-AF65-F5344CB8AC3E}">
        <p14:creationId xmlns:p14="http://schemas.microsoft.com/office/powerpoint/2010/main" val="130215354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buNone/>
            </a:pPr>
            <a:r>
              <a:rPr lang="tr-TR" b="1" dirty="0" smtClean="0"/>
              <a:t>Bilişsel Davranışçı Terapi</a:t>
            </a:r>
          </a:p>
          <a:p>
            <a:r>
              <a:rPr lang="tr-TR" dirty="0" smtClean="0"/>
              <a:t>Örselenme sonrası zorlanma bozukluğu sağaltımında en sık kullanılan ve en yararlı yaklaşım üstüne giderek </a:t>
            </a:r>
            <a:r>
              <a:rPr lang="tr-TR" i="1" dirty="0" smtClean="0"/>
              <a:t>alıştırma</a:t>
            </a:r>
            <a:r>
              <a:rPr lang="tr-TR" dirty="0" smtClean="0"/>
              <a:t> yöntemidir.</a:t>
            </a:r>
          </a:p>
          <a:p>
            <a:r>
              <a:rPr lang="tr-TR" dirty="0" smtClean="0"/>
              <a:t>Hasta örseleyici </a:t>
            </a:r>
            <a:r>
              <a:rPr lang="tr-TR" smtClean="0"/>
              <a:t>olayla çağrışım </a:t>
            </a:r>
            <a:r>
              <a:rPr lang="tr-TR" dirty="0" smtClean="0"/>
              <a:t>yapan herhangi bir yer, eşya ya da kişiyle karşılaştığında belirgin tedirginlik yaşandığından bu gibi durumlardan kaçınmayı yeğler.</a:t>
            </a:r>
          </a:p>
          <a:p>
            <a:r>
              <a:rPr lang="tr-TR" dirty="0" smtClean="0"/>
              <a:t>Alıştırma sağaltımında ya zihinde ya da gerçek yaşamda giderek artan biçimde karşılaşarak bu durumlara bir duyarsızlaşma sağlanmaya çalışılır.</a:t>
            </a:r>
          </a:p>
          <a:p>
            <a:r>
              <a:rPr lang="tr-TR" dirty="0" smtClean="0"/>
              <a:t>Bunun yanı sıra bilişsel olarak travmanın anlamı, önemi, organizmadaki etkileri, açıklandıktan sonra bu tür bir yaşantının üstesinden gelmesi için hastanın yeni bakış açıları geliştirmesine çalışılır.</a:t>
            </a:r>
            <a:endParaRPr lang="tr-TR" dirty="0"/>
          </a:p>
        </p:txBody>
      </p:sp>
    </p:spTree>
    <p:extLst>
      <p:ext uri="{BB962C8B-B14F-4D97-AF65-F5344CB8AC3E}">
        <p14:creationId xmlns:p14="http://schemas.microsoft.com/office/powerpoint/2010/main" val="34760945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Kaynak</a:t>
            </a:r>
          </a:p>
          <a:p>
            <a:pPr lvl="0"/>
            <a:r>
              <a:rPr lang="tr-TR" dirty="0"/>
              <a:t>Öztürk, O., Uluşahin, A. Ruh Sağlığı ve Bozuklukları. Ankara, 2016. </a:t>
            </a:r>
          </a:p>
        </p:txBody>
      </p:sp>
    </p:spTree>
    <p:extLst>
      <p:ext uri="{BB962C8B-B14F-4D97-AF65-F5344CB8AC3E}">
        <p14:creationId xmlns:p14="http://schemas.microsoft.com/office/powerpoint/2010/main" val="144295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Anlama ve öğrenme azalabilir.</a:t>
            </a:r>
          </a:p>
          <a:p>
            <a:r>
              <a:rPr lang="tr-TR" dirty="0" smtClean="0"/>
              <a:t>Eğer bilişsel yetilerde belirgin bozukluk varsa, o zaman hastada başka bir rahatsızlığın da olabileceği düşünülmeli ve belirtilerin türüne göre durum incelenmelidir.</a:t>
            </a:r>
          </a:p>
          <a:p>
            <a:pPr marL="571500" indent="-571500">
              <a:buFont typeface="+mj-lt"/>
              <a:buAutoNum type="romanUcPeriod" startAt="5"/>
            </a:pPr>
            <a:r>
              <a:rPr lang="tr-TR" b="1" dirty="0" smtClean="0"/>
              <a:t>Düşünce süreci ve içeriği</a:t>
            </a:r>
          </a:p>
          <a:p>
            <a:r>
              <a:rPr lang="tr-TR" dirty="0" smtClean="0"/>
              <a:t>Hastanın düşünce sürecinde belirgin bozukluk olmaz.</a:t>
            </a:r>
          </a:p>
          <a:p>
            <a:r>
              <a:rPr lang="tr-TR" dirty="0" smtClean="0"/>
              <a:t>Düşünce içeriğinde tasaları baskındır.</a:t>
            </a:r>
          </a:p>
        </p:txBody>
      </p:sp>
    </p:spTree>
    <p:extLst>
      <p:ext uri="{BB962C8B-B14F-4D97-AF65-F5344CB8AC3E}">
        <p14:creationId xmlns:p14="http://schemas.microsoft.com/office/powerpoint/2010/main" val="7835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571500" indent="-571500">
              <a:buFont typeface="+mj-lt"/>
              <a:buAutoNum type="romanUcPeriod" startAt="6"/>
            </a:pPr>
            <a:r>
              <a:rPr lang="tr-TR" b="1" dirty="0" smtClean="0"/>
              <a:t>Bedensel ve fizyolojik belirtiler</a:t>
            </a:r>
          </a:p>
          <a:p>
            <a:r>
              <a:rPr lang="tr-TR" dirty="0" smtClean="0"/>
              <a:t>Hastanın öznel bunaltı duygusu yanı sıra en önemli belirtiler </a:t>
            </a:r>
            <a:r>
              <a:rPr lang="tr-TR" dirty="0" err="1" smtClean="0"/>
              <a:t>otonomik</a:t>
            </a:r>
            <a:r>
              <a:rPr lang="tr-TR" dirty="0" smtClean="0"/>
              <a:t> kamçılanış ile ilgili olanlarıdır; kan basıncının yükselmesi, kalp atımının hızlanması, çarpıntı, kaslarda gerginlik, kılların dikleşmesi, gözbebeklerinde genişleme, ağız kuruması, yüzde solukluk ya da kızarma, terleme, sık işeme, sık dışkılama, öğürme ve bazen kusma, boğazda düğümlenme, soluk almada güçlük, hava açlığı, ellerde, ayaklarda soğukluk ve karıncalanmalar.</a:t>
            </a:r>
          </a:p>
          <a:p>
            <a:r>
              <a:rPr lang="tr-TR" dirty="0" smtClean="0"/>
              <a:t>Yaygın bunaltıda bu tehlikenin ne olduğu, nereden geldiği kişi tarafından bilinmemektedir ve bu özelliği ile doğal korku </a:t>
            </a:r>
            <a:r>
              <a:rPr lang="tr-TR" dirty="0" err="1" smtClean="0"/>
              <a:t>teplisinden</a:t>
            </a:r>
            <a:r>
              <a:rPr lang="tr-TR" dirty="0" smtClean="0"/>
              <a:t> ayırt edilir.</a:t>
            </a:r>
            <a:endParaRPr lang="tr-TR" dirty="0"/>
          </a:p>
        </p:txBody>
      </p:sp>
    </p:spTree>
    <p:extLst>
      <p:ext uri="{BB962C8B-B14F-4D97-AF65-F5344CB8AC3E}">
        <p14:creationId xmlns:p14="http://schemas.microsoft.com/office/powerpoint/2010/main" val="4009400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b="1" dirty="0" smtClean="0"/>
              <a:t>Ayırıcı tanı</a:t>
            </a:r>
          </a:p>
          <a:p>
            <a:r>
              <a:rPr lang="tr-TR" i="1" dirty="0" err="1" smtClean="0"/>
              <a:t>Fobik</a:t>
            </a:r>
            <a:r>
              <a:rPr lang="tr-TR" i="1" dirty="0" smtClean="0"/>
              <a:t> Bozuklukta: </a:t>
            </a:r>
            <a:r>
              <a:rPr lang="tr-TR" dirty="0" smtClean="0"/>
              <a:t>bunaltı özel durumlarda ya da nesneler karşısında ortaya çıkar ve kişi bu durumlardan kaçınmaya çalışır (agorafobi, sosyal fobi gibi).</a:t>
            </a:r>
          </a:p>
          <a:p>
            <a:r>
              <a:rPr lang="tr-TR" i="1" dirty="0" smtClean="0"/>
              <a:t>Panik Bozukluk: </a:t>
            </a:r>
            <a:r>
              <a:rPr lang="tr-TR" dirty="0" smtClean="0"/>
              <a:t>bunaltı önceden kestirilmeyen nöbetler halinde gelir ve nöbetler genellikle gün boyu sürmez.</a:t>
            </a:r>
          </a:p>
          <a:p>
            <a:pPr lvl="1"/>
            <a:r>
              <a:rPr lang="tr-TR" sz="2800" dirty="0" smtClean="0"/>
              <a:t>Ayrıca nöbetler sırasında şiddetli ölüm korkusu ya da kontrolünü yitirme, delirme korkusu olur.</a:t>
            </a:r>
          </a:p>
          <a:p>
            <a:r>
              <a:rPr lang="tr-TR" i="1" dirty="0" smtClean="0"/>
              <a:t>Obsesif-</a:t>
            </a:r>
            <a:r>
              <a:rPr lang="tr-TR" i="1" dirty="0" err="1" smtClean="0"/>
              <a:t>kompülsif</a:t>
            </a:r>
            <a:r>
              <a:rPr lang="tr-TR" i="1" dirty="0" smtClean="0"/>
              <a:t> bozukluk, </a:t>
            </a:r>
            <a:r>
              <a:rPr lang="tr-TR" i="1" dirty="0" err="1" smtClean="0"/>
              <a:t>hipokondriazis</a:t>
            </a:r>
            <a:r>
              <a:rPr lang="tr-TR" i="1" dirty="0" smtClean="0"/>
              <a:t> ve </a:t>
            </a:r>
            <a:r>
              <a:rPr lang="tr-TR" i="1" dirty="0" err="1" smtClean="0"/>
              <a:t>çökkünüklük</a:t>
            </a:r>
            <a:r>
              <a:rPr lang="tr-TR" i="1" dirty="0" smtClean="0"/>
              <a:t> </a:t>
            </a:r>
            <a:r>
              <a:rPr lang="tr-TR" dirty="0" err="1" smtClean="0"/>
              <a:t>bunaltıçok</a:t>
            </a:r>
            <a:r>
              <a:rPr lang="tr-TR" dirty="0" smtClean="0"/>
              <a:t> sık görülen bir belirtidir. Ayrıca bu rahatsızlıklar birlikte de bulunabilir. </a:t>
            </a:r>
            <a:endParaRPr lang="tr-TR" i="1" dirty="0"/>
          </a:p>
        </p:txBody>
      </p:sp>
    </p:spTree>
    <p:extLst>
      <p:ext uri="{BB962C8B-B14F-4D97-AF65-F5344CB8AC3E}">
        <p14:creationId xmlns:p14="http://schemas.microsoft.com/office/powerpoint/2010/main" val="101413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i="1" dirty="0" smtClean="0"/>
              <a:t>Şizofreninin </a:t>
            </a:r>
            <a:r>
              <a:rPr lang="tr-TR" dirty="0" smtClean="0"/>
              <a:t>başlangıç dönemlerinde ya da depreşme durumlarında zaman zaman panik derecesine varan ağır ve uzun süren bunaltı belirtileri görülebilir.</a:t>
            </a:r>
          </a:p>
          <a:p>
            <a:r>
              <a:rPr lang="tr-TR" dirty="0" smtClean="0"/>
              <a:t>Şizofrenideki bunaltı genellikle garip, anlaşılması güç açıklamaları içerir.</a:t>
            </a:r>
          </a:p>
          <a:p>
            <a:r>
              <a:rPr lang="tr-TR" dirty="0" smtClean="0"/>
              <a:t>Hasta acayip algıları, </a:t>
            </a:r>
            <a:r>
              <a:rPr lang="tr-TR" dirty="0" err="1" smtClean="0"/>
              <a:t>varsanıları</a:t>
            </a:r>
            <a:r>
              <a:rPr lang="tr-TR" dirty="0"/>
              <a:t> </a:t>
            </a:r>
            <a:r>
              <a:rPr lang="tr-TR" dirty="0" smtClean="0"/>
              <a:t>ve düşünceleri içinde çok bunaltılı olabilirler.</a:t>
            </a:r>
            <a:endParaRPr lang="tr-TR" dirty="0"/>
          </a:p>
        </p:txBody>
      </p:sp>
    </p:spTree>
    <p:extLst>
      <p:ext uri="{BB962C8B-B14F-4D97-AF65-F5344CB8AC3E}">
        <p14:creationId xmlns:p14="http://schemas.microsoft.com/office/powerpoint/2010/main" val="281495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buNone/>
            </a:pPr>
            <a:r>
              <a:rPr lang="tr-TR" b="1" dirty="0" smtClean="0"/>
              <a:t>Gidiş ve Sonlanış</a:t>
            </a:r>
          </a:p>
          <a:p>
            <a:r>
              <a:rPr lang="tr-TR" dirty="0" smtClean="0"/>
              <a:t>Hastalar zaman zaman hafifleyen ya da sönen , fakat ağır uyum bozukluğuna yol açmayan, bunaltıyı aylarca, yıllarca çekebilirler.</a:t>
            </a:r>
          </a:p>
          <a:p>
            <a:r>
              <a:rPr lang="tr-TR" dirty="0" smtClean="0"/>
              <a:t>Yaygın bunaltı bozukluğundaki bunaltı, dönemler halinde gelmekten çok dalgalanmalar gösterir.</a:t>
            </a:r>
          </a:p>
          <a:p>
            <a:r>
              <a:rPr lang="tr-TR" dirty="0" smtClean="0"/>
              <a:t>Ortalama başlangıç yaşı 21 olarak bildirilmektedir.</a:t>
            </a:r>
          </a:p>
          <a:p>
            <a:r>
              <a:rPr lang="tr-TR" dirty="0" err="1" smtClean="0"/>
              <a:t>Özkıyım</a:t>
            </a:r>
            <a:r>
              <a:rPr lang="tr-TR" dirty="0" smtClean="0"/>
              <a:t> riski yüksektir ve bu yükseklik sıklıkla bulunan çökkünlük ek tanısından bağımsızdır.</a:t>
            </a:r>
          </a:p>
          <a:p>
            <a:r>
              <a:rPr lang="tr-TR" dirty="0" smtClean="0"/>
              <a:t>Yaygın bunaltı bozukluğunda bedensel hastalık ek tanısı da sık görülmektedir.</a:t>
            </a:r>
            <a:endParaRPr lang="tr-TR" dirty="0"/>
          </a:p>
        </p:txBody>
      </p:sp>
    </p:spTree>
    <p:extLst>
      <p:ext uri="{BB962C8B-B14F-4D97-AF65-F5344CB8AC3E}">
        <p14:creationId xmlns:p14="http://schemas.microsoft.com/office/powerpoint/2010/main" val="281623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PANİK BOZUKLUĞU</a:t>
            </a:r>
            <a:endParaRPr lang="tr-TR" b="1" dirty="0"/>
          </a:p>
        </p:txBody>
      </p:sp>
      <p:sp>
        <p:nvSpPr>
          <p:cNvPr id="3" name="İçerik Yer Tutucusu 2"/>
          <p:cNvSpPr>
            <a:spLocks noGrp="1"/>
          </p:cNvSpPr>
          <p:nvPr>
            <p:ph idx="1"/>
          </p:nvPr>
        </p:nvSpPr>
        <p:spPr/>
        <p:txBody>
          <a:bodyPr>
            <a:normAutofit lnSpcReduction="10000"/>
          </a:bodyPr>
          <a:lstStyle/>
          <a:p>
            <a:r>
              <a:rPr lang="tr-TR" dirty="0" smtClean="0"/>
              <a:t>Panik nöbetleri bütün bunaltı bozukluklarında ya da başka ruhsal bozukluklarda ortaya çıkabilir.</a:t>
            </a:r>
          </a:p>
          <a:p>
            <a:r>
              <a:rPr lang="tr-TR" dirty="0" smtClean="0"/>
              <a:t>Panik bozukluğu ise kendiliğinden ve beklenmedik panik nöbetleri ile giden bir bunaltı bozukluğudur.</a:t>
            </a:r>
          </a:p>
          <a:p>
            <a:pPr marL="0" indent="0">
              <a:buNone/>
            </a:pPr>
            <a:r>
              <a:rPr lang="tr-TR" b="1" dirty="0" smtClean="0"/>
              <a:t>Sıklık ve Yaygınlık</a:t>
            </a:r>
          </a:p>
          <a:p>
            <a:r>
              <a:rPr lang="tr-TR" dirty="0" smtClean="0"/>
              <a:t>Panik nöbetlerinin fobilerden ayrımı yapılabildikçe sanıldığından çok daha sık görüldüğü anlaşılmaktadır.</a:t>
            </a:r>
          </a:p>
          <a:p>
            <a:r>
              <a:rPr lang="tr-TR" dirty="0" smtClean="0"/>
              <a:t>Fobi olarak bilinen birçok bozukluk aslında panik nöbeti ya da panik nöbeti korkusu olduğu için bu bozukluk epidemiyolojik açıdan da önemlidir.</a:t>
            </a:r>
            <a:endParaRPr lang="tr-TR" dirty="0"/>
          </a:p>
        </p:txBody>
      </p:sp>
    </p:spTree>
    <p:extLst>
      <p:ext uri="{BB962C8B-B14F-4D97-AF65-F5344CB8AC3E}">
        <p14:creationId xmlns:p14="http://schemas.microsoft.com/office/powerpoint/2010/main" val="46873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Yaşam boyu en az bir panik nöbeti geçirme olasılığı %10 olarak bulunuştur.</a:t>
            </a:r>
          </a:p>
          <a:p>
            <a:r>
              <a:rPr lang="tr-TR" dirty="0" smtClean="0"/>
              <a:t>Panik nöbetleri bunaltı bozukluğu dışında da sıklıkla görülmektedir.</a:t>
            </a:r>
          </a:p>
          <a:p>
            <a:r>
              <a:rPr lang="tr-TR" dirty="0" smtClean="0"/>
              <a:t>Türkiye Ruh Sağlığı Profili araştırmasına göre genel toplumda panik bozukluğu kadınlarda %0,5, erkeklerde %0,2dir.</a:t>
            </a:r>
          </a:p>
          <a:p>
            <a:r>
              <a:rPr lang="tr-TR" dirty="0" smtClean="0"/>
              <a:t>Başlangıç yaşı her iki cinsiyette de iki farklı yaş grubunda (15-25 ve 45-54) zirve yapmaktadır.</a:t>
            </a:r>
            <a:endParaRPr lang="tr-TR" dirty="0"/>
          </a:p>
        </p:txBody>
      </p:sp>
    </p:spTree>
    <p:extLst>
      <p:ext uri="{BB962C8B-B14F-4D97-AF65-F5344CB8AC3E}">
        <p14:creationId xmlns:p14="http://schemas.microsoft.com/office/powerpoint/2010/main" val="1897414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Belirtiler ve Bulgular</a:t>
            </a:r>
          </a:p>
          <a:p>
            <a:pPr marL="571500" indent="-571500">
              <a:buFont typeface="+mj-lt"/>
              <a:buAutoNum type="romanUcPeriod"/>
            </a:pPr>
            <a:r>
              <a:rPr lang="tr-TR" b="1" dirty="0" smtClean="0"/>
              <a:t>Genel görünüm ve davranış</a:t>
            </a:r>
          </a:p>
          <a:p>
            <a:r>
              <a:rPr lang="tr-TR" dirty="0" smtClean="0"/>
              <a:t>Panik nöbetleri olmayınca hastanın genel görünümünde belirgin bir bozukluk yoktur.</a:t>
            </a:r>
          </a:p>
          <a:p>
            <a:r>
              <a:rPr lang="tr-TR" dirty="0" smtClean="0"/>
              <a:t>Ancak panik nöbeti olduğu sırada hasta ileri derecede endişeli ve telaşlı görünür.</a:t>
            </a:r>
            <a:endParaRPr lang="tr-TR" dirty="0"/>
          </a:p>
        </p:txBody>
      </p:sp>
    </p:spTree>
    <p:extLst>
      <p:ext uri="{BB962C8B-B14F-4D97-AF65-F5344CB8AC3E}">
        <p14:creationId xmlns:p14="http://schemas.microsoft.com/office/powerpoint/2010/main" val="115599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571500" indent="-571500">
              <a:buFont typeface="+mj-lt"/>
              <a:buAutoNum type="romanUcPeriod" startAt="2"/>
            </a:pPr>
            <a:r>
              <a:rPr lang="tr-TR" b="1" dirty="0" smtClean="0"/>
              <a:t>Konuşma ve ilişki kurma</a:t>
            </a:r>
          </a:p>
          <a:p>
            <a:r>
              <a:rPr lang="tr-TR" dirty="0" smtClean="0"/>
              <a:t>Panik nöbeti sırasında hasta ağır korku ve panik nöbeti içerisinde rahat konuşamaz sesi titrer.</a:t>
            </a:r>
          </a:p>
          <a:p>
            <a:r>
              <a:rPr lang="tr-TR" dirty="0" smtClean="0"/>
              <a:t>Klinik belirtileri ağırlığı altında hasta ile ilişki kurmak güç olabilir.</a:t>
            </a:r>
          </a:p>
          <a:p>
            <a:pPr marL="571500" indent="-571500">
              <a:buFont typeface="+mj-lt"/>
              <a:buAutoNum type="romanUcPeriod" startAt="2"/>
            </a:pPr>
            <a:r>
              <a:rPr lang="tr-TR" b="1" dirty="0" smtClean="0"/>
              <a:t>Duygulanım</a:t>
            </a:r>
          </a:p>
          <a:p>
            <a:r>
              <a:rPr lang="tr-TR" dirty="0" smtClean="0"/>
              <a:t>Panik nöbetleri sırasında hastada ileri derecede korku ve uyarılma durumu vardır.</a:t>
            </a:r>
          </a:p>
          <a:p>
            <a:r>
              <a:rPr lang="tr-TR" dirty="0" smtClean="0"/>
              <a:t>Panik nöbeti sırasında hastada şiddetli bir ölüm korkusu ya da delirme, özdenetimi yitirme korkusu belirgindir.</a:t>
            </a:r>
            <a:endParaRPr lang="tr-TR" dirty="0"/>
          </a:p>
        </p:txBody>
      </p:sp>
    </p:spTree>
    <p:extLst>
      <p:ext uri="{BB962C8B-B14F-4D97-AF65-F5344CB8AC3E}">
        <p14:creationId xmlns:p14="http://schemas.microsoft.com/office/powerpoint/2010/main" val="87678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BUNALTI BOZUKLUKLARI</a:t>
            </a:r>
            <a:endParaRPr lang="tr-TR" b="1" dirty="0"/>
          </a:p>
        </p:txBody>
      </p:sp>
      <p:sp>
        <p:nvSpPr>
          <p:cNvPr id="3" name="İçerik Yer Tutucusu 2"/>
          <p:cNvSpPr>
            <a:spLocks noGrp="1"/>
          </p:cNvSpPr>
          <p:nvPr>
            <p:ph idx="1"/>
          </p:nvPr>
        </p:nvSpPr>
        <p:spPr/>
        <p:txBody>
          <a:bodyPr>
            <a:normAutofit lnSpcReduction="10000"/>
          </a:bodyPr>
          <a:lstStyle/>
          <a:p>
            <a:r>
              <a:rPr lang="tr-TR" dirty="0" smtClean="0"/>
              <a:t>Bunaltı bozuklukları </a:t>
            </a:r>
            <a:r>
              <a:rPr lang="tr-TR" dirty="0" err="1" smtClean="0"/>
              <a:t>duygudurum</a:t>
            </a:r>
            <a:r>
              <a:rPr lang="tr-TR" dirty="0" smtClean="0"/>
              <a:t> bozuklukları ile birlikte toplumda çok yaygın olarak bulunmakta ve önemli işgücü yitimine neden olmaktadır.</a:t>
            </a:r>
          </a:p>
          <a:p>
            <a:pPr marL="0" indent="0">
              <a:buNone/>
            </a:pPr>
            <a:r>
              <a:rPr lang="tr-TR" b="1" dirty="0" smtClean="0"/>
              <a:t>Sıklık ve Yaygınlık</a:t>
            </a:r>
          </a:p>
          <a:p>
            <a:r>
              <a:rPr lang="tr-TR" dirty="0" smtClean="0"/>
              <a:t>Toplum taramalarında bunaltı bozukluklarının yaygınlığı yüksektir.</a:t>
            </a:r>
          </a:p>
          <a:p>
            <a:r>
              <a:rPr lang="tr-TR" dirty="0" smtClean="0"/>
              <a:t>Yaşam boyu yaygınlığı %13,6 ile %28,8 arasında bildirilmektedir.</a:t>
            </a:r>
          </a:p>
          <a:p>
            <a:r>
              <a:rPr lang="tr-TR" dirty="0" smtClean="0"/>
              <a:t>Türkiye Ruh Sağlığı Profilinde bunaltı bozukluklarının 12 aylık yaygınlığı %6,7 olarak bildirilmektedir.</a:t>
            </a:r>
          </a:p>
          <a:p>
            <a:r>
              <a:rPr lang="tr-TR" dirty="0" smtClean="0"/>
              <a:t>Genel toplumda en sık görülen bunaltı bozuklukları özgül fobilerdir, bunu sosyal fobi izlemektedir.</a:t>
            </a:r>
            <a:endParaRPr lang="tr-TR" dirty="0"/>
          </a:p>
        </p:txBody>
      </p:sp>
    </p:spTree>
    <p:extLst>
      <p:ext uri="{BB962C8B-B14F-4D97-AF65-F5344CB8AC3E}">
        <p14:creationId xmlns:p14="http://schemas.microsoft.com/office/powerpoint/2010/main" val="127631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Hasta panik nöbetinin yinelenmesinden korkar.</a:t>
            </a:r>
          </a:p>
          <a:p>
            <a:pPr marL="571500" indent="-571500">
              <a:buFont typeface="+mj-lt"/>
              <a:buAutoNum type="romanUcPeriod" startAt="4"/>
            </a:pPr>
            <a:r>
              <a:rPr lang="tr-TR" b="1" dirty="0" smtClean="0"/>
              <a:t>Bilişsel Yetiler</a:t>
            </a:r>
          </a:p>
          <a:p>
            <a:r>
              <a:rPr lang="tr-TR" dirty="0" smtClean="0"/>
              <a:t>Genel olarak panik nöbetleri dışında hastanın yönelimi, algılaması ve bütün başka bilişsel yetileri yerindedir.</a:t>
            </a:r>
          </a:p>
          <a:p>
            <a:r>
              <a:rPr lang="tr-TR" dirty="0" smtClean="0"/>
              <a:t>Panik nöbeti sırasında hastada zaman zaman sanki çevresini tanımıyormuş, algı bozukluğu varmış gibi bir durum ortaya çıkabilir.</a:t>
            </a:r>
          </a:p>
          <a:p>
            <a:r>
              <a:rPr lang="tr-TR" dirty="0" smtClean="0"/>
              <a:t>Hasta zihinsel karışıklık, şaşkınlık içinde olabilir.</a:t>
            </a:r>
            <a:endParaRPr lang="tr-TR" dirty="0"/>
          </a:p>
        </p:txBody>
      </p:sp>
    </p:spTree>
    <p:extLst>
      <p:ext uri="{BB962C8B-B14F-4D97-AF65-F5344CB8AC3E}">
        <p14:creationId xmlns:p14="http://schemas.microsoft.com/office/powerpoint/2010/main" val="3695023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numCol="2"/>
          <a:lstStyle/>
          <a:p>
            <a:pPr marL="571500" indent="-571500">
              <a:buFont typeface="+mj-lt"/>
              <a:buAutoNum type="romanUcPeriod" startAt="5"/>
            </a:pPr>
            <a:r>
              <a:rPr lang="tr-TR" b="1" dirty="0" smtClean="0"/>
              <a:t>Düşünce süreci ve içeriği</a:t>
            </a:r>
          </a:p>
          <a:p>
            <a:r>
              <a:rPr lang="tr-TR" dirty="0" smtClean="0"/>
              <a:t>Panik nöbeti dışında hastanın düşünce sürecinde ve içeriğinde bozukluk yoktur.</a:t>
            </a:r>
          </a:p>
          <a:p>
            <a:pPr marL="571500" indent="-571500">
              <a:buFont typeface="+mj-lt"/>
              <a:buAutoNum type="romanUcPeriod" startAt="6"/>
            </a:pPr>
            <a:r>
              <a:rPr lang="tr-TR" b="1" dirty="0" smtClean="0"/>
              <a:t>Bedensel ve fizyolojik belirtiler</a:t>
            </a:r>
          </a:p>
          <a:p>
            <a:r>
              <a:rPr lang="tr-TR" dirty="0" smtClean="0"/>
              <a:t>Panik nöbeti sırasında şiddetli ölüm ya da delirme korkusu yanı sıra görülen fizyolojik belirtiler otonom sinir dizgesinin kamçılanışına bağlıdır:</a:t>
            </a:r>
          </a:p>
          <a:p>
            <a:r>
              <a:rPr lang="tr-TR" dirty="0" smtClean="0"/>
              <a:t>Çarpıntı, kalp atımlarını duyumsama ya da kalp hızında artma,</a:t>
            </a:r>
          </a:p>
          <a:p>
            <a:r>
              <a:rPr lang="tr-TR" dirty="0" smtClean="0"/>
              <a:t>Terleme</a:t>
            </a:r>
          </a:p>
          <a:p>
            <a:r>
              <a:rPr lang="tr-TR" dirty="0" smtClean="0"/>
              <a:t>Titreme</a:t>
            </a:r>
          </a:p>
          <a:p>
            <a:r>
              <a:rPr lang="tr-TR" dirty="0" smtClean="0"/>
              <a:t>Bulantı ya da karın ağrısı</a:t>
            </a:r>
          </a:p>
          <a:p>
            <a:r>
              <a:rPr lang="tr-TR" dirty="0" smtClean="0"/>
              <a:t>Sık idrara çıkma,</a:t>
            </a:r>
          </a:p>
          <a:p>
            <a:r>
              <a:rPr lang="tr-TR" dirty="0" smtClean="0"/>
              <a:t>Kan basıncının yükselmesi</a:t>
            </a:r>
          </a:p>
          <a:p>
            <a:r>
              <a:rPr lang="tr-TR" dirty="0" smtClean="0"/>
              <a:t>Üşüme, sıcak-soğuk basması</a:t>
            </a:r>
            <a:endParaRPr lang="tr-TR" dirty="0"/>
          </a:p>
        </p:txBody>
      </p:sp>
    </p:spTree>
    <p:extLst>
      <p:ext uri="{BB962C8B-B14F-4D97-AF65-F5344CB8AC3E}">
        <p14:creationId xmlns:p14="http://schemas.microsoft.com/office/powerpoint/2010/main" val="2243347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b="1" dirty="0" smtClean="0"/>
              <a:t>Tanı</a:t>
            </a:r>
          </a:p>
          <a:p>
            <a:r>
              <a:rPr lang="tr-TR" dirty="0" smtClean="0"/>
              <a:t>Panik nöbetlerinin ne zaman ve nerde geleceği genellikle belli olmaz, her durumda hatta uykuda bile gelebilir.</a:t>
            </a:r>
          </a:p>
          <a:p>
            <a:r>
              <a:rPr lang="tr-TR" dirty="0" smtClean="0"/>
              <a:t>Hasta bir kez panik nöbeti geçirdikten sonra sürekli yeni bir panik nöbeti geçireceğine ilişkin korku duyar. Buna </a:t>
            </a:r>
            <a:r>
              <a:rPr lang="tr-TR" b="1" i="1" dirty="0" smtClean="0"/>
              <a:t>beklenti bunaltısı </a:t>
            </a:r>
            <a:r>
              <a:rPr lang="tr-TR" dirty="0" smtClean="0"/>
              <a:t>denir.</a:t>
            </a:r>
          </a:p>
          <a:p>
            <a:r>
              <a:rPr lang="tr-TR" dirty="0" smtClean="0"/>
              <a:t>Daha önceden var olan </a:t>
            </a:r>
            <a:r>
              <a:rPr lang="tr-TR" dirty="0" err="1" smtClean="0"/>
              <a:t>fobik</a:t>
            </a:r>
            <a:r>
              <a:rPr lang="tr-TR" dirty="0" smtClean="0"/>
              <a:t> bir durumla karşılaşıldığında ortaya çıkan panik nöbeti fobinin şiddetinin göstergesi olarak kabul edilir, panik bozukluğu tanısı konmaz.</a:t>
            </a:r>
          </a:p>
          <a:p>
            <a:r>
              <a:rPr lang="tr-TR" dirty="0" smtClean="0"/>
              <a:t>Panik bozukluğu tanısı koymak için </a:t>
            </a:r>
            <a:r>
              <a:rPr lang="tr-TR" b="1" i="1" dirty="0" smtClean="0"/>
              <a:t>yineleyen ve beklenmedik </a:t>
            </a:r>
            <a:r>
              <a:rPr lang="tr-TR" dirty="0" smtClean="0"/>
              <a:t>panik nöbetleri olması gerekir.</a:t>
            </a:r>
            <a:endParaRPr lang="tr-TR" dirty="0"/>
          </a:p>
        </p:txBody>
      </p:sp>
    </p:spTree>
    <p:extLst>
      <p:ext uri="{BB962C8B-B14F-4D97-AF65-F5344CB8AC3E}">
        <p14:creationId xmlns:p14="http://schemas.microsoft.com/office/powerpoint/2010/main" val="225574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Ayırıcı Tanı</a:t>
            </a:r>
          </a:p>
          <a:p>
            <a:pPr marL="457200" lvl="1" indent="0">
              <a:buNone/>
            </a:pPr>
            <a:r>
              <a:rPr lang="tr-TR" b="1" dirty="0" smtClean="0"/>
              <a:t>Bedensel Hastalıklar</a:t>
            </a:r>
          </a:p>
          <a:p>
            <a:r>
              <a:rPr lang="tr-TR" dirty="0" smtClean="0"/>
              <a:t>Kalp atımı düzensizlikleri bazen panik nöbetlerindeki bedensel yakınmalarla birlikte bunaltıya da yol açabilir.</a:t>
            </a:r>
          </a:p>
          <a:p>
            <a:pPr marL="457200" lvl="1" indent="0">
              <a:buNone/>
            </a:pPr>
            <a:r>
              <a:rPr lang="tr-TR" b="1" dirty="0" smtClean="0"/>
              <a:t>Ruhsal Bozukluklar</a:t>
            </a:r>
          </a:p>
          <a:p>
            <a:r>
              <a:rPr lang="tr-TR" dirty="0" smtClean="0"/>
              <a:t>Panik bozukluğunu en çok yaygın bunaltı ve </a:t>
            </a:r>
            <a:r>
              <a:rPr lang="tr-TR" dirty="0" err="1" smtClean="0"/>
              <a:t>fobik</a:t>
            </a:r>
            <a:r>
              <a:rPr lang="tr-TR" dirty="0" smtClean="0"/>
              <a:t> bozukluklardan ayırt etmek gerekir.</a:t>
            </a:r>
          </a:p>
          <a:p>
            <a:r>
              <a:rPr lang="tr-TR" dirty="0" smtClean="0"/>
              <a:t>Yaygın bunaltı bozukluğu uzun sürelidir; korkunun derecesi panik nöbetlerdeki kadar şiddetli değildir.</a:t>
            </a:r>
            <a:endParaRPr lang="tr-TR" dirty="0"/>
          </a:p>
        </p:txBody>
      </p:sp>
    </p:spTree>
    <p:extLst>
      <p:ext uri="{BB962C8B-B14F-4D97-AF65-F5344CB8AC3E}">
        <p14:creationId xmlns:p14="http://schemas.microsoft.com/office/powerpoint/2010/main" val="273797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Fobilerde ise panik nöbetine benzer korkular ancak özel fobi nesnesi ya da durumu ile karşılaşınca görülür.</a:t>
            </a:r>
          </a:p>
          <a:p>
            <a:pPr marL="0" indent="0">
              <a:buNone/>
            </a:pPr>
            <a:r>
              <a:rPr lang="tr-TR" b="1" dirty="0" smtClean="0"/>
              <a:t>Gidiş ve Sonlanış</a:t>
            </a:r>
          </a:p>
          <a:p>
            <a:r>
              <a:rPr lang="tr-TR" dirty="0" smtClean="0"/>
              <a:t>Panik bozukluğu panik nöbetleriyle başlar, ardından beklenti bunaltısı ve </a:t>
            </a:r>
            <a:r>
              <a:rPr lang="tr-TR" dirty="0" err="1" smtClean="0"/>
              <a:t>fobik</a:t>
            </a:r>
            <a:r>
              <a:rPr lang="tr-TR" dirty="0" smtClean="0"/>
              <a:t> kaçınma eklenir.</a:t>
            </a:r>
          </a:p>
          <a:p>
            <a:r>
              <a:rPr lang="tr-TR" dirty="0" smtClean="0"/>
              <a:t>Hastaların %70’inde ilk panik nöbetinin ortaya çıkmasından önce zorlayıcı yaşam olayları bulunur.</a:t>
            </a:r>
          </a:p>
          <a:p>
            <a:r>
              <a:rPr lang="tr-TR" dirty="0" smtClean="0"/>
              <a:t>Hastaların çoğunda zaman içinde panik nöbetlerinin sıklığı azalır ya da tamamen kaybolur.</a:t>
            </a:r>
            <a:endParaRPr lang="tr-TR" dirty="0"/>
          </a:p>
        </p:txBody>
      </p:sp>
    </p:spTree>
    <p:extLst>
      <p:ext uri="{BB962C8B-B14F-4D97-AF65-F5344CB8AC3E}">
        <p14:creationId xmlns:p14="http://schemas.microsoft.com/office/powerpoint/2010/main" val="1197790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FOBİK BOZUKLUK</a:t>
            </a:r>
            <a:endParaRPr lang="tr-TR" b="1" dirty="0"/>
          </a:p>
        </p:txBody>
      </p:sp>
      <p:sp>
        <p:nvSpPr>
          <p:cNvPr id="3" name="İçerik Yer Tutucusu 2"/>
          <p:cNvSpPr>
            <a:spLocks noGrp="1"/>
          </p:cNvSpPr>
          <p:nvPr>
            <p:ph idx="1"/>
          </p:nvPr>
        </p:nvSpPr>
        <p:spPr/>
        <p:txBody>
          <a:bodyPr/>
          <a:lstStyle/>
          <a:p>
            <a:r>
              <a:rPr lang="tr-TR" dirty="0" smtClean="0"/>
              <a:t>Klasik anlamda fobi, normalde korkulmayacak belli bir durum ya da belli bir nesne ile karşılaşınca ortaya çıkan korkudur.</a:t>
            </a:r>
          </a:p>
          <a:p>
            <a:r>
              <a:rPr lang="tr-TR" dirty="0" smtClean="0"/>
              <a:t>Hasta bu durum ya da nesne karşısında bu denli korkulmayacağını bilir; korkusunu anlamsız, yersiz bulur.</a:t>
            </a:r>
          </a:p>
          <a:p>
            <a:r>
              <a:rPr lang="tr-TR" dirty="0" smtClean="0"/>
              <a:t>Yine de korktuğu nesne ve durumdan kaçınır.</a:t>
            </a:r>
          </a:p>
          <a:p>
            <a:pPr marL="0" indent="0">
              <a:buNone/>
            </a:pPr>
            <a:r>
              <a:rPr lang="tr-TR" b="1" dirty="0" smtClean="0"/>
              <a:t>Sıklık ve Yaygınlık</a:t>
            </a:r>
          </a:p>
          <a:p>
            <a:r>
              <a:rPr lang="tr-TR" dirty="0" smtClean="0"/>
              <a:t>Fobilerin yaygınlığını saptamak güçtür.</a:t>
            </a:r>
          </a:p>
          <a:p>
            <a:r>
              <a:rPr lang="tr-TR" dirty="0" smtClean="0"/>
              <a:t>Yaşamı çok kısıtlamayan durumlarda çoğu kez hekime başvurulmaz.</a:t>
            </a:r>
            <a:endParaRPr lang="tr-TR" dirty="0"/>
          </a:p>
        </p:txBody>
      </p:sp>
    </p:spTree>
    <p:extLst>
      <p:ext uri="{BB962C8B-B14F-4D97-AF65-F5344CB8AC3E}">
        <p14:creationId xmlns:p14="http://schemas.microsoft.com/office/powerpoint/2010/main" val="885166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Fobiler kadınlarda erkeklerden en az iki üç kat fazladır.</a:t>
            </a:r>
          </a:p>
          <a:p>
            <a:r>
              <a:rPr lang="tr-TR" dirty="0" smtClean="0"/>
              <a:t>Türkiye Ruh Sağlığı Profili araştırmasında yetişkinler arasında agorafobi %0,6, sosyal fobi %1,8, özgül Fobi %2,7 oranında bulunmuştur.</a:t>
            </a:r>
          </a:p>
          <a:p>
            <a:pPr marL="0" indent="0">
              <a:buNone/>
            </a:pPr>
            <a:r>
              <a:rPr lang="tr-TR" b="1" dirty="0" smtClean="0"/>
              <a:t>Belirtiler ve Bulgular</a:t>
            </a:r>
          </a:p>
          <a:p>
            <a:r>
              <a:rPr lang="tr-TR" dirty="0" err="1" smtClean="0"/>
              <a:t>Fobik</a:t>
            </a:r>
            <a:r>
              <a:rPr lang="tr-TR" dirty="0" smtClean="0"/>
              <a:t> kişide, fobi nesnesi karşısındaki bunaltı belirtilerinin dışında başka bir bozukluk genellikle bulunmaz.</a:t>
            </a:r>
          </a:p>
          <a:p>
            <a:r>
              <a:rPr lang="tr-TR" dirty="0" smtClean="0"/>
              <a:t>Daha önce panik nöbetinde sayılmış klinik belirtiler hastada </a:t>
            </a:r>
            <a:r>
              <a:rPr lang="tr-TR" dirty="0" err="1" smtClean="0"/>
              <a:t>fobik</a:t>
            </a:r>
            <a:r>
              <a:rPr lang="tr-TR" dirty="0" smtClean="0"/>
              <a:t> nesne ya da </a:t>
            </a:r>
            <a:r>
              <a:rPr lang="tr-TR" dirty="0" err="1" smtClean="0"/>
              <a:t>fobik</a:t>
            </a:r>
            <a:r>
              <a:rPr lang="tr-TR" dirty="0" smtClean="0"/>
              <a:t> durum karşısında aynı şekilde ortaya çıkar.</a:t>
            </a:r>
            <a:endParaRPr lang="tr-TR" dirty="0"/>
          </a:p>
        </p:txBody>
      </p:sp>
    </p:spTree>
    <p:extLst>
      <p:ext uri="{BB962C8B-B14F-4D97-AF65-F5344CB8AC3E}">
        <p14:creationId xmlns:p14="http://schemas.microsoft.com/office/powerpoint/2010/main" val="3681257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Fobik</a:t>
            </a:r>
            <a:r>
              <a:rPr lang="tr-TR" dirty="0" smtClean="0"/>
              <a:t> durumdan ya da nesneden uzaklaşınca, bütün belirtiler yatışır ve hasta bir daha böyle bir duruma girmemeye çalışır, fobi nesnesinde ya da durumundan kaçınır.</a:t>
            </a:r>
          </a:p>
          <a:p>
            <a:r>
              <a:rPr lang="tr-TR" dirty="0" err="1" smtClean="0"/>
              <a:t>Fobik</a:t>
            </a:r>
            <a:r>
              <a:rPr lang="tr-TR" dirty="0" smtClean="0"/>
              <a:t> bozukluklarda bir başka ruhsal hastalık ya da bunaltı bozukluğu sıklıkla bulunur.</a:t>
            </a:r>
          </a:p>
          <a:p>
            <a:pPr marL="0" indent="0">
              <a:buNone/>
            </a:pPr>
            <a:r>
              <a:rPr lang="tr-TR" b="1" dirty="0" smtClean="0"/>
              <a:t>Agorafobi</a:t>
            </a:r>
          </a:p>
          <a:p>
            <a:r>
              <a:rPr lang="tr-TR" dirty="0" smtClean="0"/>
              <a:t>Fobiler arasında sık görülen agorafobi eskiden yalnız meydanlardan, açık yerlerden korku olarak bilinirdi.</a:t>
            </a:r>
          </a:p>
          <a:p>
            <a:r>
              <a:rPr lang="tr-TR" dirty="0" smtClean="0"/>
              <a:t>Şimdi agorafobi çok daha geniş anlam taşımaktadır.</a:t>
            </a:r>
          </a:p>
          <a:p>
            <a:endParaRPr lang="tr-TR" dirty="0"/>
          </a:p>
        </p:txBody>
      </p:sp>
    </p:spTree>
    <p:extLst>
      <p:ext uri="{BB962C8B-B14F-4D97-AF65-F5344CB8AC3E}">
        <p14:creationId xmlns:p14="http://schemas.microsoft.com/office/powerpoint/2010/main" val="3598329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Yalnız başına kalmaktan, yalnız sokağa çıkmaktan, kalabalık yerlere girmekten, örneğin sinema, tiyatro, tünel, köprü, pasaj, asansör, otobüs, vapur, uçak gibi yerlerde duyulan korkular ve bu yerlerden kaçınma davranışı artık agorafobi sayılmaktadır.</a:t>
            </a:r>
          </a:p>
          <a:p>
            <a:r>
              <a:rPr lang="tr-TR" dirty="0" smtClean="0"/>
              <a:t>Bu korku bireyin bir yerde kurtulamayacakmış gibi tıkanıp kalması, çıkamaması ya da yardımsız çaresiz kalma, bu yüzden ileri derecede utanılacak bir duruma girmekten ya da panik nöbeti gelmesinden korkusudur.</a:t>
            </a:r>
          </a:p>
          <a:p>
            <a:r>
              <a:rPr lang="tr-TR" dirty="0" smtClean="0"/>
              <a:t>Hastaların bir bölümü daha önce geçirmiş oldukları bir panik nöbetini tekrar yaşama korkusu yüzünden yalnız başına sokağa çıkamamakta, kalabalığa girememekte, otobüse binememektedir.</a:t>
            </a:r>
            <a:endParaRPr lang="tr-TR" dirty="0"/>
          </a:p>
        </p:txBody>
      </p:sp>
    </p:spTree>
    <p:extLst>
      <p:ext uri="{BB962C8B-B14F-4D97-AF65-F5344CB8AC3E}">
        <p14:creationId xmlns:p14="http://schemas.microsoft.com/office/powerpoint/2010/main" val="1117829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Agorafobi ile panik bozukluğu arasında yakın ve karşılıklı bir bağ olduğu düşünülmektedir.</a:t>
            </a:r>
          </a:p>
          <a:p>
            <a:r>
              <a:rPr lang="tr-TR" dirty="0" smtClean="0"/>
              <a:t>Yani hem panik nöbetleri agorafobiye yol açabilmekte, hem de panik bozukluğu olmayan agorafobilerde de zaman içinde panik nöbetleri görülme riski bulunmaktadır.</a:t>
            </a:r>
          </a:p>
          <a:p>
            <a:pPr marL="0" indent="0">
              <a:buNone/>
            </a:pPr>
            <a:r>
              <a:rPr lang="tr-TR" b="1" dirty="0" smtClean="0"/>
              <a:t>Sosyal Fobi</a:t>
            </a:r>
          </a:p>
          <a:p>
            <a:r>
              <a:rPr lang="tr-TR" dirty="0" smtClean="0"/>
              <a:t>Toplum içinde konuşurken ya da herhangi bir eylem yaparken kızarma, terleme, ellerin terlemesi, kendini küçük düşürecek yanlış bir şey yapma korkusu olarak tanımlanır.</a:t>
            </a:r>
            <a:endParaRPr lang="tr-TR" dirty="0"/>
          </a:p>
        </p:txBody>
      </p:sp>
    </p:spTree>
    <p:extLst>
      <p:ext uri="{BB962C8B-B14F-4D97-AF65-F5344CB8AC3E}">
        <p14:creationId xmlns:p14="http://schemas.microsoft.com/office/powerpoint/2010/main" val="229324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Yaygınlığı en düşük olan bunaltı bozukluğu ise obsesif-</a:t>
            </a:r>
            <a:r>
              <a:rPr lang="tr-TR" dirty="0" err="1" smtClean="0"/>
              <a:t>kompülsif</a:t>
            </a:r>
            <a:r>
              <a:rPr lang="tr-TR" dirty="0" smtClean="0"/>
              <a:t> bozukluktur.</a:t>
            </a:r>
          </a:p>
          <a:p>
            <a:r>
              <a:rPr lang="tr-TR" dirty="0" smtClean="0"/>
              <a:t>Bunaltı bozuklukları genellikle erken yaşlarda başlar; ortaya çıkma açısından en riskli dönem 10-25 yaş arasındadır.</a:t>
            </a:r>
          </a:p>
          <a:p>
            <a:r>
              <a:rPr lang="tr-TR" dirty="0" smtClean="0"/>
              <a:t>Özgül ve sosyal fobi çoğunlukla çocukluk ya da erken ergenlikte ortaya çıkar.</a:t>
            </a:r>
          </a:p>
          <a:p>
            <a:r>
              <a:rPr lang="tr-TR" dirty="0" smtClean="0"/>
              <a:t>Yaygın bunaltı, panik bozukluğu ve agorafobi tipik olarak geç ergenlik ve erken erişkinlikte başlar.</a:t>
            </a:r>
          </a:p>
          <a:p>
            <a:r>
              <a:rPr lang="tr-TR" dirty="0" smtClean="0"/>
              <a:t>Bir bunaltı bozukluğu olan hastaların büyük bir çoğunluğunda başka bir bunaltı bozukluğu daha bulunur.</a:t>
            </a:r>
            <a:endParaRPr lang="tr-TR" dirty="0"/>
          </a:p>
        </p:txBody>
      </p:sp>
    </p:spTree>
    <p:extLst>
      <p:ext uri="{BB962C8B-B14F-4D97-AF65-F5344CB8AC3E}">
        <p14:creationId xmlns:p14="http://schemas.microsoft.com/office/powerpoint/2010/main" val="57831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Bu nedenle kişi topluluk içine girmekten kaçınır.</a:t>
            </a:r>
          </a:p>
          <a:p>
            <a:r>
              <a:rPr lang="tr-TR" dirty="0" smtClean="0"/>
              <a:t>Kaçınmadığı durumlarda, örneğin bir konuşma yapacaksa günler hatta bazen haftalar öncesinden beklenti bunaltısı yaşar.</a:t>
            </a:r>
          </a:p>
          <a:p>
            <a:r>
              <a:rPr lang="tr-TR" dirty="0" smtClean="0"/>
              <a:t>Sorunun en önemli kısmını bu beklenti bunaltısı oluşturabilir.</a:t>
            </a:r>
          </a:p>
          <a:p>
            <a:r>
              <a:rPr lang="tr-TR" dirty="0" smtClean="0"/>
              <a:t>Sık görülen sosyal fobi belirtileri arasında topluluk önünde konuşma, yeme içme, ya da halka açık tuvaletleri kullanma sayılabilir.</a:t>
            </a:r>
          </a:p>
          <a:p>
            <a:r>
              <a:rPr lang="tr-TR" dirty="0" smtClean="0"/>
              <a:t>Türkiye Ruh Sağlığı Profili araştırmasına göre sosyal fobi kadınlarda %2,3, erkeklerde %1,1 olarak bulunmuştur.</a:t>
            </a:r>
          </a:p>
          <a:p>
            <a:r>
              <a:rPr lang="tr-TR" dirty="0" smtClean="0"/>
              <a:t>Sosyal fobisi olan hastaların %25-21’inde çökkünlük de görülür.</a:t>
            </a:r>
            <a:endParaRPr lang="tr-TR" dirty="0"/>
          </a:p>
        </p:txBody>
      </p:sp>
    </p:spTree>
    <p:extLst>
      <p:ext uri="{BB962C8B-B14F-4D97-AF65-F5344CB8AC3E}">
        <p14:creationId xmlns:p14="http://schemas.microsoft.com/office/powerpoint/2010/main" val="4037780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Sosyal fobiyi başka bunaltı türlerinden ayıran özelliği hastanın başkalarının ne düşüneceği üzerinde fazla durmasıdır.</a:t>
            </a:r>
          </a:p>
          <a:p>
            <a:pPr marL="0" indent="0">
              <a:buNone/>
            </a:pPr>
            <a:r>
              <a:rPr lang="tr-TR" b="1" dirty="0" smtClean="0"/>
              <a:t>Özgül Fobiler</a:t>
            </a:r>
          </a:p>
          <a:p>
            <a:r>
              <a:rPr lang="tr-TR" dirty="0" smtClean="0"/>
              <a:t>Belli nesneler ya da durumlardan anormal korkudur.</a:t>
            </a:r>
          </a:p>
          <a:p>
            <a:r>
              <a:rPr lang="tr-TR" dirty="0" smtClean="0"/>
              <a:t>Örümcek, kedi, kelebek, köpek, hamam böceği, karanlık, fırtına, kapalı yer, yükseklik fobileri  en sık karşılaşılan özgül fobilerdir.</a:t>
            </a:r>
          </a:p>
          <a:p>
            <a:r>
              <a:rPr lang="tr-TR" dirty="0" smtClean="0"/>
              <a:t>Bu özgül nesneler ve durumlar olmadığında hastada rahatsızlık belirtisi yoktur.</a:t>
            </a:r>
          </a:p>
          <a:p>
            <a:r>
              <a:rPr lang="tr-TR" dirty="0" smtClean="0"/>
              <a:t>Yalnız fobi nesnesi ve durumuyla </a:t>
            </a:r>
            <a:r>
              <a:rPr lang="tr-TR" dirty="0" err="1" smtClean="0"/>
              <a:t>yüzyüze</a:t>
            </a:r>
            <a:r>
              <a:rPr lang="tr-TR" dirty="0" smtClean="0"/>
              <a:t> gelince panik derecesinde korku ortaya çıkmaktadır.</a:t>
            </a:r>
          </a:p>
          <a:p>
            <a:endParaRPr lang="tr-TR" dirty="0"/>
          </a:p>
        </p:txBody>
      </p:sp>
    </p:spTree>
    <p:extLst>
      <p:ext uri="{BB962C8B-B14F-4D97-AF65-F5344CB8AC3E}">
        <p14:creationId xmlns:p14="http://schemas.microsoft.com/office/powerpoint/2010/main" val="1906107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Fobi nesnesi veya durumlarından kaçınabiliyorsa sorun yoktur fakat sık karşılaşılan nesnelere (köpek, kedi, hamam böceği gibi) karşı korku yaşamı kısıtlayıcı olabilir.</a:t>
            </a:r>
          </a:p>
          <a:p>
            <a:r>
              <a:rPr lang="tr-TR" dirty="0" smtClean="0"/>
              <a:t>Fobiler korkunun ortaya çıktığı uyarana göre üçe ayrılabilir;</a:t>
            </a:r>
          </a:p>
          <a:p>
            <a:pPr lvl="1"/>
            <a:r>
              <a:rPr lang="tr-TR" i="1" dirty="0" smtClean="0"/>
              <a:t>Nesne Fobileri </a:t>
            </a:r>
            <a:r>
              <a:rPr lang="tr-TR" dirty="0" smtClean="0"/>
              <a:t>(böcek, kelebek, köpek, sivri uçlu eşya gibi)</a:t>
            </a:r>
          </a:p>
          <a:p>
            <a:pPr lvl="1"/>
            <a:r>
              <a:rPr lang="tr-TR" i="1" dirty="0" smtClean="0"/>
              <a:t>Durum Fobileri </a:t>
            </a:r>
            <a:r>
              <a:rPr lang="tr-TR" dirty="0" smtClean="0"/>
              <a:t>(kapalı/açık/yüksek/karanlık yer, asansör, kalabalıkta konuşmak korkuları gibi)</a:t>
            </a:r>
          </a:p>
          <a:p>
            <a:pPr lvl="1"/>
            <a:r>
              <a:rPr lang="tr-TR" i="1" dirty="0" smtClean="0"/>
              <a:t>İşlev Fobileri </a:t>
            </a:r>
            <a:r>
              <a:rPr lang="tr-TR" dirty="0" smtClean="0"/>
              <a:t>(altına kaçırma, gaz kaçırma, terleme, yüz kızarması)</a:t>
            </a:r>
          </a:p>
          <a:p>
            <a:r>
              <a:rPr lang="tr-TR" dirty="0" smtClean="0"/>
              <a:t>Durum fobileri arasında yer alan agorafobi ve sosyal fobi sınıflandırma dizgelerinde ayrı bozukluklar olarak bulunmaktadır.</a:t>
            </a:r>
            <a:endParaRPr lang="tr-TR" dirty="0"/>
          </a:p>
        </p:txBody>
      </p:sp>
    </p:spTree>
    <p:extLst>
      <p:ext uri="{BB962C8B-B14F-4D97-AF65-F5344CB8AC3E}">
        <p14:creationId xmlns:p14="http://schemas.microsoft.com/office/powerpoint/2010/main" val="3822309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Bu nedenle gerek DSM gerekse ICD dizgelerindeki özgül fobi tanısı bu iki durumun dışındaki fobileri kapsamaktadır.</a:t>
            </a:r>
          </a:p>
          <a:p>
            <a:r>
              <a:rPr lang="tr-TR" dirty="0" smtClean="0"/>
              <a:t>Özgü fobiler toplumda en yaygın görülen ruhsal hastalıklar arasındadır.</a:t>
            </a:r>
          </a:p>
          <a:p>
            <a:r>
              <a:rPr lang="tr-TR" dirty="0" smtClean="0"/>
              <a:t>Yaşam boyu görülme oranı %11 civarındadır.</a:t>
            </a:r>
          </a:p>
          <a:p>
            <a:endParaRPr lang="tr-TR" dirty="0" smtClean="0"/>
          </a:p>
          <a:p>
            <a:endParaRPr lang="tr-TR" dirty="0"/>
          </a:p>
        </p:txBody>
      </p:sp>
    </p:spTree>
    <p:extLst>
      <p:ext uri="{BB962C8B-B14F-4D97-AF65-F5344CB8AC3E}">
        <p14:creationId xmlns:p14="http://schemas.microsoft.com/office/powerpoint/2010/main" val="3781946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AYRILMA BUNALTISI BOZUKLUĞU</a:t>
            </a:r>
            <a:endParaRPr lang="tr-TR" b="1" dirty="0"/>
          </a:p>
        </p:txBody>
      </p:sp>
      <p:sp>
        <p:nvSpPr>
          <p:cNvPr id="3" name="İçerik Yer Tutucusu 2"/>
          <p:cNvSpPr>
            <a:spLocks noGrp="1"/>
          </p:cNvSpPr>
          <p:nvPr>
            <p:ph idx="1"/>
          </p:nvPr>
        </p:nvSpPr>
        <p:spPr/>
        <p:txBody>
          <a:bodyPr/>
          <a:lstStyle/>
          <a:p>
            <a:pPr marL="0" indent="0">
              <a:buNone/>
            </a:pPr>
            <a:r>
              <a:rPr lang="tr-TR" b="1" dirty="0" smtClean="0"/>
              <a:t>Bunaltı, Fobi ve Panik Bozukluğunun Oluş Nedenleri</a:t>
            </a:r>
          </a:p>
          <a:p>
            <a:pPr marL="971550" lvl="1" indent="-514350">
              <a:buFont typeface="+mj-lt"/>
              <a:buAutoNum type="alphaUcPeriod"/>
            </a:pPr>
            <a:r>
              <a:rPr lang="tr-TR" b="1" dirty="0" smtClean="0"/>
              <a:t>Bunaltının Ruhsal Kökeni</a:t>
            </a:r>
          </a:p>
          <a:p>
            <a:r>
              <a:rPr lang="tr-TR" dirty="0" smtClean="0"/>
              <a:t>Her şeyden önce bunaltı bozukluklarında </a:t>
            </a:r>
            <a:r>
              <a:rPr lang="tr-TR" dirty="0" err="1" smtClean="0"/>
              <a:t>psikodinamik</a:t>
            </a:r>
            <a:r>
              <a:rPr lang="tr-TR" dirty="0" smtClean="0"/>
              <a:t> etkenler, öğrenme ilkeleri ve biyolojik etkenlerin birlikte işlemekte olduğunu belirtmek gerekir.</a:t>
            </a:r>
          </a:p>
          <a:p>
            <a:pPr marL="457200" lvl="1" indent="0">
              <a:buNone/>
            </a:pPr>
            <a:r>
              <a:rPr lang="tr-TR" b="1" dirty="0" err="1" smtClean="0"/>
              <a:t>Psikanalitik</a:t>
            </a:r>
            <a:r>
              <a:rPr lang="tr-TR" b="1" dirty="0" smtClean="0"/>
              <a:t> görüş</a:t>
            </a:r>
          </a:p>
          <a:p>
            <a:r>
              <a:rPr lang="tr-TR" dirty="0" smtClean="0"/>
              <a:t>Bunaltı ve fobilerin oluş nedenleri ve oluş biçimi daha çok Freud’un başlattığı </a:t>
            </a:r>
            <a:r>
              <a:rPr lang="tr-TR" dirty="0" err="1" smtClean="0"/>
              <a:t>psikanalitik</a:t>
            </a:r>
            <a:r>
              <a:rPr lang="tr-TR" dirty="0" smtClean="0"/>
              <a:t> kuramla açıklanıyordu.</a:t>
            </a:r>
          </a:p>
          <a:p>
            <a:r>
              <a:rPr lang="tr-TR" dirty="0" smtClean="0"/>
              <a:t>Buna göre bunaltı temelde bir iç çatışmanın ürünüdür.</a:t>
            </a:r>
            <a:endParaRPr lang="tr-TR" dirty="0"/>
          </a:p>
        </p:txBody>
      </p:sp>
    </p:spTree>
    <p:extLst>
      <p:ext uri="{BB962C8B-B14F-4D97-AF65-F5344CB8AC3E}">
        <p14:creationId xmlns:p14="http://schemas.microsoft.com/office/powerpoint/2010/main" val="3698105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Psikanalitik</a:t>
            </a:r>
            <a:r>
              <a:rPr lang="tr-TR" dirty="0" smtClean="0"/>
              <a:t> yapısal varsayıma göre iç çatışma, benlik (ego) ve </a:t>
            </a:r>
            <a:r>
              <a:rPr lang="tr-TR" dirty="0" err="1" smtClean="0"/>
              <a:t>altbenlik</a:t>
            </a:r>
            <a:r>
              <a:rPr lang="tr-TR" dirty="0" smtClean="0"/>
              <a:t> (</a:t>
            </a:r>
            <a:r>
              <a:rPr lang="tr-TR" dirty="0" err="1" smtClean="0"/>
              <a:t>id</a:t>
            </a:r>
            <a:r>
              <a:rPr lang="tr-TR" dirty="0" smtClean="0"/>
              <a:t>) ya da benlik ve </a:t>
            </a:r>
            <a:r>
              <a:rPr lang="tr-TR" dirty="0" err="1" smtClean="0"/>
              <a:t>üstbenlik</a:t>
            </a:r>
            <a:r>
              <a:rPr lang="tr-TR" dirty="0" smtClean="0"/>
              <a:t> (</a:t>
            </a:r>
            <a:r>
              <a:rPr lang="tr-TR" dirty="0" err="1" smtClean="0"/>
              <a:t>süperego</a:t>
            </a:r>
            <a:r>
              <a:rPr lang="tr-TR" dirty="0" smtClean="0"/>
              <a:t>) arasında oluşmaktadır.</a:t>
            </a:r>
          </a:p>
          <a:p>
            <a:pPr marL="0" indent="0">
              <a:buNone/>
            </a:pPr>
            <a:r>
              <a:rPr lang="tr-TR" dirty="0" err="1" smtClean="0"/>
              <a:t>Psikanalitik</a:t>
            </a:r>
            <a:r>
              <a:rPr lang="tr-TR" dirty="0" smtClean="0"/>
              <a:t> görüşte bunaltı, kaynağına göre dört türe ayrılabilir;</a:t>
            </a:r>
          </a:p>
          <a:p>
            <a:r>
              <a:rPr lang="tr-TR" b="1" dirty="0" err="1" smtClean="0"/>
              <a:t>Üstbenlik</a:t>
            </a:r>
            <a:r>
              <a:rPr lang="tr-TR" b="1" dirty="0" smtClean="0"/>
              <a:t> (</a:t>
            </a:r>
            <a:r>
              <a:rPr lang="tr-TR" b="1" dirty="0" err="1" smtClean="0"/>
              <a:t>süperego</a:t>
            </a:r>
            <a:r>
              <a:rPr lang="tr-TR" b="1" dirty="0" smtClean="0"/>
              <a:t>) bunaltısı </a:t>
            </a:r>
            <a:r>
              <a:rPr lang="tr-TR" dirty="0" smtClean="0"/>
              <a:t>katı, cezalandırıcı bir </a:t>
            </a:r>
            <a:r>
              <a:rPr lang="tr-TR" dirty="0" err="1" smtClean="0"/>
              <a:t>üstbenliğin</a:t>
            </a:r>
            <a:r>
              <a:rPr lang="tr-TR" dirty="0" smtClean="0"/>
              <a:t> kişiyi eylemlerinden ya da eğilimlerinden ötürü aşırı denetleyici olması ve cezalandırılacakmış gibi bir duygunun ortaya çıkmasıdır. Bu duyguyu birey suçluluk duygusu ve bunaltı biçiminde yaşar.</a:t>
            </a:r>
          </a:p>
          <a:p>
            <a:r>
              <a:rPr lang="tr-TR" b="1" dirty="0" smtClean="0"/>
              <a:t>İğdişlik  (</a:t>
            </a:r>
            <a:r>
              <a:rPr lang="tr-TR" b="1" dirty="0" err="1" smtClean="0"/>
              <a:t>catration</a:t>
            </a:r>
            <a:r>
              <a:rPr lang="tr-TR" b="1" dirty="0" smtClean="0"/>
              <a:t>) Bunaltısı: </a:t>
            </a:r>
            <a:r>
              <a:rPr lang="tr-TR" dirty="0" smtClean="0"/>
              <a:t>kaynağını </a:t>
            </a:r>
            <a:r>
              <a:rPr lang="tr-TR" dirty="0" err="1" smtClean="0"/>
              <a:t>ödipal</a:t>
            </a:r>
            <a:r>
              <a:rPr lang="tr-TR" dirty="0" smtClean="0"/>
              <a:t> çatışmalardan alan yaralanma, bedenine zarar gelecek sakat kalacak gibi korkuların </a:t>
            </a:r>
            <a:endParaRPr lang="tr-TR" b="1" dirty="0"/>
          </a:p>
        </p:txBody>
      </p:sp>
    </p:spTree>
    <p:extLst>
      <p:ext uri="{BB962C8B-B14F-4D97-AF65-F5344CB8AC3E}">
        <p14:creationId xmlns:p14="http://schemas.microsoft.com/office/powerpoint/2010/main" val="1984433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a:t>
            </a:r>
            <a:r>
              <a:rPr lang="tr-TR" dirty="0" smtClean="0"/>
              <a:t>ulunması ile belirlidir.</a:t>
            </a:r>
          </a:p>
          <a:p>
            <a:r>
              <a:rPr lang="tr-TR" dirty="0" smtClean="0"/>
              <a:t>İğdişlik bunaltısı ayrıca başarısızlık, cinsel korkular, otorite karşısında aşırı sıkıntı duyma ve sinme biçiminde de görülebilir.</a:t>
            </a:r>
          </a:p>
          <a:p>
            <a:r>
              <a:rPr lang="tr-TR" b="1" dirty="0" smtClean="0"/>
              <a:t>Ayrılma Bunaltısı: </a:t>
            </a:r>
            <a:r>
              <a:rPr lang="tr-TR" dirty="0" smtClean="0"/>
              <a:t>Sevilen bir kişiyi yitirme ya da ondan uzaklaşma, kopma bunaltısıdır.</a:t>
            </a:r>
          </a:p>
          <a:p>
            <a:r>
              <a:rPr lang="tr-TR" dirty="0" smtClean="0"/>
              <a:t>Ayrılma bunaltısı en çok çocukluk çağında görülür.</a:t>
            </a:r>
          </a:p>
          <a:p>
            <a:r>
              <a:rPr lang="tr-TR" dirty="0" smtClean="0"/>
              <a:t>Küçük çocuğun annesinden ayrılması yaşamın belki en acı, en sıkıntı veren olaylarındandır. </a:t>
            </a:r>
          </a:p>
          <a:p>
            <a:r>
              <a:rPr lang="tr-TR" dirty="0" smtClean="0"/>
              <a:t>Yaşamın sonraki dönemlerinde , sevilen ya da ileri derecede bağlılık</a:t>
            </a:r>
            <a:endParaRPr lang="tr-TR" dirty="0"/>
          </a:p>
        </p:txBody>
      </p:sp>
    </p:spTree>
    <p:extLst>
      <p:ext uri="{BB962C8B-B14F-4D97-AF65-F5344CB8AC3E}">
        <p14:creationId xmlns:p14="http://schemas.microsoft.com/office/powerpoint/2010/main" val="543892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Duyulan kişiden ayrılma korkusu da çocukluk çağından kalma temel bunaltının bir bakıma yeniden yaşanması gibidir.</a:t>
            </a:r>
          </a:p>
          <a:p>
            <a:r>
              <a:rPr lang="tr-TR" dirty="0" smtClean="0"/>
              <a:t>Ayrılma bunaltısında birey sevdiği kişiyi tümüyle yitirecekmiş, dünyada yapayalnız, desteksiz, çaresiz kalacakmış gibi hisseder.</a:t>
            </a:r>
          </a:p>
          <a:p>
            <a:r>
              <a:rPr lang="tr-TR" b="1" dirty="0" err="1" smtClean="0"/>
              <a:t>Altbenlik</a:t>
            </a:r>
            <a:r>
              <a:rPr lang="tr-TR" b="1" dirty="0" smtClean="0"/>
              <a:t> (</a:t>
            </a:r>
            <a:r>
              <a:rPr lang="tr-TR" b="1" dirty="0" err="1" smtClean="0"/>
              <a:t>İd</a:t>
            </a:r>
            <a:r>
              <a:rPr lang="tr-TR" b="1" dirty="0" smtClean="0"/>
              <a:t>) Bunaltısı; </a:t>
            </a:r>
            <a:r>
              <a:rPr lang="tr-TR" dirty="0" smtClean="0"/>
              <a:t>çeşitli nedenlerle egonun denetim gücü azaldığında ya da </a:t>
            </a:r>
            <a:r>
              <a:rPr lang="tr-TR" dirty="0" err="1" smtClean="0"/>
              <a:t>altbenlik</a:t>
            </a:r>
            <a:r>
              <a:rPr lang="tr-TR" dirty="0" smtClean="0"/>
              <a:t> dürtülerinin aşırı güç kazandığı durumlarda dürtülerin bütün çıplaklığı ile ortaya çıkarak başıbozuk eylemlere yol açabileceği korkusudur aşırı derecede olabilir.</a:t>
            </a:r>
          </a:p>
          <a:p>
            <a:r>
              <a:rPr lang="tr-TR" dirty="0" smtClean="0"/>
              <a:t>Kişi </a:t>
            </a:r>
            <a:r>
              <a:rPr lang="tr-TR" dirty="0" err="1" smtClean="0"/>
              <a:t>altbenlik</a:t>
            </a:r>
            <a:r>
              <a:rPr lang="tr-TR" dirty="0" smtClean="0"/>
              <a:t> dürtüleri karşısında sanki denetim gücünü yitirecekmiş gibi hisseder.</a:t>
            </a:r>
            <a:endParaRPr lang="tr-TR" dirty="0"/>
          </a:p>
        </p:txBody>
      </p:sp>
    </p:spTree>
    <p:extLst>
      <p:ext uri="{BB962C8B-B14F-4D97-AF65-F5344CB8AC3E}">
        <p14:creationId xmlns:p14="http://schemas.microsoft.com/office/powerpoint/2010/main" val="2026567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Bu nedenle hem üst benlik cezasından hem de gerçeklere ters düşme tehlikesinden dolayı derin korkuya kapılabilir.</a:t>
            </a:r>
          </a:p>
          <a:p>
            <a:pPr marL="457200" lvl="1" indent="0">
              <a:buNone/>
            </a:pPr>
            <a:r>
              <a:rPr lang="tr-TR" b="1" dirty="0" smtClean="0"/>
              <a:t>Varoluşçu Görüş</a:t>
            </a:r>
          </a:p>
          <a:p>
            <a:r>
              <a:rPr lang="tr-TR" dirty="0" smtClean="0"/>
              <a:t>Bunaltı varoluşun temelinde bulunan varlık bilimsel (ontolojik) bir özellik olarak görülür.</a:t>
            </a:r>
          </a:p>
          <a:p>
            <a:r>
              <a:rPr lang="tr-TR" dirty="0" smtClean="0"/>
              <a:t>Gerçek bunaltı, kişinin varoluşunun yok edilebileceğinin, kendisinin ve dünyasının tümden yitirilebileceğinin, ‘hiç’ olabileceğinin ayrımına varmasıdır.</a:t>
            </a:r>
          </a:p>
          <a:p>
            <a:r>
              <a:rPr lang="tr-TR" dirty="0" smtClean="0"/>
              <a:t>Korku, kişinin varlığının dışında olan bir tehlikeye karşı tepki, bunaltı ise kişinin doğrudan doğruya varoluşuna, özüne bir tehdittir.</a:t>
            </a:r>
            <a:endParaRPr lang="tr-TR" dirty="0"/>
          </a:p>
        </p:txBody>
      </p:sp>
    </p:spTree>
    <p:extLst>
      <p:ext uri="{BB962C8B-B14F-4D97-AF65-F5344CB8AC3E}">
        <p14:creationId xmlns:p14="http://schemas.microsoft.com/office/powerpoint/2010/main" val="295149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457200" lvl="1" indent="0">
              <a:buNone/>
            </a:pPr>
            <a:r>
              <a:rPr lang="tr-TR" b="1" dirty="0" smtClean="0"/>
              <a:t>Davranışçı Görüş</a:t>
            </a:r>
          </a:p>
          <a:p>
            <a:r>
              <a:rPr lang="tr-TR" dirty="0" smtClean="0"/>
              <a:t>Davranışçı görüşe göre bunaltı ve fobiler öğrenilmiş durumlardır.</a:t>
            </a:r>
          </a:p>
          <a:p>
            <a:r>
              <a:rPr lang="tr-TR" dirty="0" smtClean="0"/>
              <a:t>Korku, acı veren ve tehlikeli bir uyarana karşı biyolojik temeli olan bir tepkidir.</a:t>
            </a:r>
          </a:p>
          <a:p>
            <a:r>
              <a:rPr lang="tr-TR" dirty="0" smtClean="0"/>
              <a:t>Kişi hiç korku uyandırmayan bir nesne ile sık sık karşılaştırılırken eş zamanlı olarak ağrılı bir uyaranla da karşılaştırılırsa korku duyulmayan nesneden kaçınma davranışı oluşacaktır.</a:t>
            </a:r>
          </a:p>
          <a:p>
            <a:r>
              <a:rPr lang="tr-TR" dirty="0" smtClean="0"/>
              <a:t>Bireyde korku uyandırmayan nesneye karşı koşullandırılmış korku tepkisi oluşacaktır.</a:t>
            </a:r>
          </a:p>
          <a:p>
            <a:r>
              <a:rPr lang="tr-TR" dirty="0" smtClean="0"/>
              <a:t>Bu öğrenilmiş bir fobidir.</a:t>
            </a:r>
            <a:endParaRPr lang="tr-TR" dirty="0"/>
          </a:p>
        </p:txBody>
      </p:sp>
    </p:spTree>
    <p:extLst>
      <p:ext uri="{BB962C8B-B14F-4D97-AF65-F5344CB8AC3E}">
        <p14:creationId xmlns:p14="http://schemas.microsoft.com/office/powerpoint/2010/main" val="60703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Bunaltı bozuklukları önemli bir </a:t>
            </a:r>
            <a:r>
              <a:rPr lang="tr-TR" dirty="0" err="1" smtClean="0"/>
              <a:t>yetiyitimi</a:t>
            </a:r>
            <a:r>
              <a:rPr lang="tr-TR" dirty="0" smtClean="0"/>
              <a:t> nedenidir.</a:t>
            </a:r>
          </a:p>
          <a:p>
            <a:r>
              <a:rPr lang="tr-TR" dirty="0" smtClean="0"/>
              <a:t>Bunaltı bozukluklarının erken yaşlarda, hatta çocuklukta başlaması aile ve akran ilişkilerinde ve akademik başarıda bozulmaya yol açabilir.</a:t>
            </a:r>
          </a:p>
        </p:txBody>
      </p:sp>
    </p:spTree>
    <p:extLst>
      <p:ext uri="{BB962C8B-B14F-4D97-AF65-F5344CB8AC3E}">
        <p14:creationId xmlns:p14="http://schemas.microsoft.com/office/powerpoint/2010/main" val="252455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Hayvanlarda böyle fobiler deneysel olarak yaratılabilmektedir.</a:t>
            </a:r>
          </a:p>
          <a:p>
            <a:r>
              <a:rPr lang="tr-TR" dirty="0" smtClean="0"/>
              <a:t>İnsanda basit koşullu öğrenme yerine çok karmaşık öğrenme süreçleri ile bu tür korkular yerleşebilmektedir.</a:t>
            </a:r>
          </a:p>
          <a:p>
            <a:r>
              <a:rPr lang="tr-TR" dirty="0" smtClean="0"/>
              <a:t>Davranışçı sağaltım ile fobilerde iyi sonuçlar alınması fobilerin oluşunda davranışçı okulun görüşünü güçlendirmiştir.</a:t>
            </a:r>
          </a:p>
          <a:p>
            <a:pPr marL="457200" lvl="1" indent="0">
              <a:buNone/>
            </a:pPr>
            <a:r>
              <a:rPr lang="tr-TR" b="1" dirty="0" smtClean="0"/>
              <a:t>Bilişsel Görüş</a:t>
            </a:r>
          </a:p>
          <a:p>
            <a:r>
              <a:rPr lang="tr-TR" dirty="0" smtClean="0"/>
              <a:t>Hastalıkların ortaya çıkmasında ve sürmesinde </a:t>
            </a:r>
            <a:r>
              <a:rPr lang="tr-TR" dirty="0" err="1" smtClean="0"/>
              <a:t>tasalamanın</a:t>
            </a:r>
            <a:r>
              <a:rPr lang="tr-TR" dirty="0" smtClean="0"/>
              <a:t> ve bununla ilgili bilişsel süreçlerin rolü üzerinde durulmaktadır.</a:t>
            </a:r>
          </a:p>
          <a:p>
            <a:r>
              <a:rPr lang="tr-TR" b="1" dirty="0" smtClean="0"/>
              <a:t>Bilişsel Kaçınma Kuramı </a:t>
            </a:r>
            <a:r>
              <a:rPr lang="tr-TR" dirty="0" err="1" smtClean="0"/>
              <a:t>Borkovic’in</a:t>
            </a:r>
            <a:r>
              <a:rPr lang="tr-TR" dirty="0" smtClean="0"/>
              <a:t> geliştirdiği bu kuram ‘tasalanmanın’ bunaltıdan kaçınma yolu olduğunu öne sürer.</a:t>
            </a:r>
          </a:p>
          <a:p>
            <a:endParaRPr lang="tr-TR" dirty="0"/>
          </a:p>
        </p:txBody>
      </p:sp>
    </p:spTree>
    <p:extLst>
      <p:ext uri="{BB962C8B-B14F-4D97-AF65-F5344CB8AC3E}">
        <p14:creationId xmlns:p14="http://schemas.microsoft.com/office/powerpoint/2010/main" val="1653903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smtClean="0"/>
              <a:t>Bu yaklaşıma göre tasalanma, duygusal olarak daha yüklü konulardan kaçınma, bunların yerine seçilen daha az önemli konulara odaklanmayı sağlayan bir süreç olarak anlaşılabilir.</a:t>
            </a:r>
          </a:p>
          <a:p>
            <a:pPr marL="971550" lvl="1" indent="-514350">
              <a:buFont typeface="+mj-lt"/>
              <a:buAutoNum type="alphaUcPeriod" startAt="2"/>
            </a:pPr>
            <a:r>
              <a:rPr lang="tr-TR" sz="2800" b="1" dirty="0" smtClean="0"/>
              <a:t>Çevresel Etkenler</a:t>
            </a:r>
          </a:p>
          <a:p>
            <a:pPr marL="0" indent="0">
              <a:buNone/>
            </a:pPr>
            <a:r>
              <a:rPr lang="tr-TR" b="1" dirty="0" smtClean="0"/>
              <a:t>Yaşamın ilk yıllarındaki olaylar</a:t>
            </a:r>
          </a:p>
          <a:p>
            <a:r>
              <a:rPr lang="tr-TR" dirty="0" smtClean="0"/>
              <a:t>Yaygın bunaltı bozukluğunun çocuklukta çocuğun kendine bakım veren kişiye güvensiz bağlanmasıyla ilgili olduğu düşünülmektedir.</a:t>
            </a:r>
          </a:p>
          <a:p>
            <a:r>
              <a:rPr lang="tr-TR" dirty="0" smtClean="0"/>
              <a:t>Güvensiz bağlanma, bakım veren ile alan arasındaki rollerin değişmesine yol açar.</a:t>
            </a:r>
          </a:p>
        </p:txBody>
      </p:sp>
    </p:spTree>
    <p:extLst>
      <p:ext uri="{BB962C8B-B14F-4D97-AF65-F5344CB8AC3E}">
        <p14:creationId xmlns:p14="http://schemas.microsoft.com/office/powerpoint/2010/main" val="935775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Çocuk olası tehditlere aşırı duyarlılaşır ve hem kendisi, hem de kendisine bakım veren için tasalanmaya başlar</a:t>
            </a:r>
            <a:r>
              <a:rPr lang="tr-TR" dirty="0" smtClean="0"/>
              <a:t>.</a:t>
            </a:r>
          </a:p>
          <a:p>
            <a:r>
              <a:rPr lang="tr-TR" dirty="0" smtClean="0"/>
              <a:t>Çocukluktaki </a:t>
            </a:r>
            <a:r>
              <a:rPr lang="tr-TR" dirty="0" err="1" smtClean="0"/>
              <a:t>travmatik</a:t>
            </a:r>
            <a:r>
              <a:rPr lang="tr-TR" dirty="0" smtClean="0"/>
              <a:t> yaşantılar,</a:t>
            </a:r>
          </a:p>
          <a:p>
            <a:r>
              <a:rPr lang="tr-TR" dirty="0" smtClean="0"/>
              <a:t>Cinsel ve fiziksel kötü muamele,</a:t>
            </a:r>
          </a:p>
          <a:p>
            <a:r>
              <a:rPr lang="tr-TR" dirty="0" smtClean="0"/>
              <a:t>Yaşamın ilk yıllarında ana-babadan ayrılma</a:t>
            </a:r>
          </a:p>
          <a:p>
            <a:r>
              <a:rPr lang="tr-TR" dirty="0" smtClean="0"/>
              <a:t>Toplumsal etkileşim olanaklarının bulunmaması</a:t>
            </a:r>
            <a:endParaRPr lang="tr-TR" dirty="0"/>
          </a:p>
        </p:txBody>
      </p:sp>
    </p:spTree>
    <p:extLst>
      <p:ext uri="{BB962C8B-B14F-4D97-AF65-F5344CB8AC3E}">
        <p14:creationId xmlns:p14="http://schemas.microsoft.com/office/powerpoint/2010/main" val="114691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971550" lvl="1" indent="-514350">
              <a:buFont typeface="+mj-lt"/>
              <a:buAutoNum type="alphaUcPeriod" startAt="3"/>
            </a:pPr>
            <a:r>
              <a:rPr lang="tr-TR" sz="2800" b="1" dirty="0" smtClean="0"/>
              <a:t>Bunaltının Biyolojik Kökenleri</a:t>
            </a:r>
          </a:p>
          <a:p>
            <a:r>
              <a:rPr lang="tr-TR" b="1" dirty="0" smtClean="0"/>
              <a:t>Deneyse bunaltı oluşturma çalışmaları; </a:t>
            </a:r>
            <a:r>
              <a:rPr lang="tr-TR" dirty="0" smtClean="0"/>
              <a:t>çeşitli biyolojik deneylerle deneysel bunaltı ve panik nöbetleri yaratılarak hastaların biyolojik yapılarındaki değişimler izlenmiştir.</a:t>
            </a:r>
          </a:p>
          <a:p>
            <a:r>
              <a:rPr lang="tr-TR" b="1" dirty="0" smtClean="0"/>
              <a:t>Kalıtım</a:t>
            </a:r>
            <a:r>
              <a:rPr lang="tr-TR" dirty="0" smtClean="0"/>
              <a:t>; birbirlerinden ayrı yerlerde yetiştirilmiş ikizlerde yapılan araştırmalar ve aile ağacı incelemeleri kalıtımsal etkenin varlığını göstermektedir.</a:t>
            </a:r>
          </a:p>
          <a:p>
            <a:r>
              <a:rPr lang="tr-TR" b="1" dirty="0" smtClean="0"/>
              <a:t>Beyin görüntüleme</a:t>
            </a:r>
            <a:r>
              <a:rPr lang="tr-TR" dirty="0" smtClean="0"/>
              <a:t>; beyin görüntüleme teknikleri ile bunaltı bozukluklarının yapısını ve nedenlerini açıklama çabasıdır.</a:t>
            </a:r>
            <a:endParaRPr lang="tr-TR" dirty="0"/>
          </a:p>
        </p:txBody>
      </p:sp>
    </p:spTree>
    <p:extLst>
      <p:ext uri="{BB962C8B-B14F-4D97-AF65-F5344CB8AC3E}">
        <p14:creationId xmlns:p14="http://schemas.microsoft.com/office/powerpoint/2010/main" val="3327082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SAĞALTIM</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3582" y="1825625"/>
            <a:ext cx="9744502" cy="4861778"/>
          </a:xfrm>
        </p:spPr>
      </p:pic>
    </p:spTree>
    <p:extLst>
      <p:ext uri="{BB962C8B-B14F-4D97-AF65-F5344CB8AC3E}">
        <p14:creationId xmlns:p14="http://schemas.microsoft.com/office/powerpoint/2010/main" val="2501507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Yaygın Bunaltı Bozukluğunda Sağaltım</a:t>
            </a:r>
          </a:p>
          <a:p>
            <a:r>
              <a:rPr lang="tr-TR" dirty="0" smtClean="0"/>
              <a:t>Bu rahatsızlıkta en önemli sağaltım araçları ilaç sağaltımı ve psikoterapidir.</a:t>
            </a:r>
          </a:p>
          <a:p>
            <a:pPr marL="457200" lvl="1" indent="0">
              <a:buNone/>
            </a:pPr>
            <a:r>
              <a:rPr lang="tr-TR" b="1" dirty="0" smtClean="0"/>
              <a:t>İlaç Sağaltımı</a:t>
            </a:r>
          </a:p>
          <a:p>
            <a:r>
              <a:rPr lang="tr-TR" dirty="0" smtClean="0"/>
              <a:t>Yaygın bunaltı bozukluğunun sağaltımında </a:t>
            </a:r>
            <a:r>
              <a:rPr lang="tr-TR" dirty="0" err="1" smtClean="0"/>
              <a:t>antidepresanlar</a:t>
            </a:r>
            <a:r>
              <a:rPr lang="tr-TR" dirty="0" smtClean="0"/>
              <a:t>, hem etkili ve güvenilir bulunmaları, hem de eşlik eden çökkünlük belirtilerinde de yararlı olmaları nedeniyle yaygın olarak kullanılmaktadır.</a:t>
            </a:r>
          </a:p>
          <a:p>
            <a:endParaRPr lang="tr-TR" dirty="0"/>
          </a:p>
        </p:txBody>
      </p:sp>
    </p:spTree>
    <p:extLst>
      <p:ext uri="{BB962C8B-B14F-4D97-AF65-F5344CB8AC3E}">
        <p14:creationId xmlns:p14="http://schemas.microsoft.com/office/powerpoint/2010/main" val="3572679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457200" lvl="1" indent="0">
              <a:buNone/>
            </a:pPr>
            <a:r>
              <a:rPr lang="tr-TR" b="1" dirty="0" smtClean="0"/>
              <a:t>Psikoterapi</a:t>
            </a:r>
          </a:p>
          <a:p>
            <a:pPr marL="457200" lvl="1" indent="0">
              <a:buNone/>
            </a:pPr>
            <a:r>
              <a:rPr lang="tr-TR" b="1" i="1" dirty="0" smtClean="0"/>
              <a:t>Bilişsel davranışçı sağaltım</a:t>
            </a:r>
          </a:p>
          <a:p>
            <a:r>
              <a:rPr lang="tr-TR" sz="2400" dirty="0" smtClean="0"/>
              <a:t>Yaygın bunaltı bozukluklarında en etkili psikoterapi yaklaşımıdır.</a:t>
            </a:r>
          </a:p>
          <a:p>
            <a:r>
              <a:rPr lang="tr-TR" sz="2400" dirty="0" smtClean="0"/>
              <a:t>Hastanın bunaltı öncesi ve sonrası algıları, beklentileri ele alınarak yapılır.</a:t>
            </a:r>
          </a:p>
          <a:p>
            <a:r>
              <a:rPr lang="tr-TR" sz="2400" dirty="0" smtClean="0"/>
              <a:t>Bilişsel-davranışçı terapide asıl amaç zorlayıcı yaşam olayları karşısında daha etkin bir rol alınması ile sorun çözme becerilerini arttırmak ve bunaltı belirtilerine katlanma gücünü yükseltmeye dayanmaktadır.</a:t>
            </a:r>
          </a:p>
          <a:p>
            <a:r>
              <a:rPr lang="tr-TR" sz="2400" dirty="0" smtClean="0"/>
              <a:t>Hafif durumlarda hastaya kendine yardım kitapları ya da kısa süreli bilişsel-davranışçı sağaltım önerilebilir.</a:t>
            </a:r>
            <a:endParaRPr lang="tr-TR" sz="2400" dirty="0"/>
          </a:p>
        </p:txBody>
      </p:sp>
    </p:spTree>
    <p:extLst>
      <p:ext uri="{BB962C8B-B14F-4D97-AF65-F5344CB8AC3E}">
        <p14:creationId xmlns:p14="http://schemas.microsoft.com/office/powerpoint/2010/main" val="711127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457200" lvl="1" indent="0">
              <a:buNone/>
            </a:pPr>
            <a:r>
              <a:rPr lang="tr-TR" b="1" dirty="0" smtClean="0"/>
              <a:t>Destekleyici psikoterapi</a:t>
            </a:r>
          </a:p>
          <a:p>
            <a:r>
              <a:rPr lang="tr-TR" sz="2400" dirty="0" smtClean="0"/>
              <a:t>Sıkıntı verici bilinçli sorunlar ele alınarak bunlara çözüm yolları bulunmaya, hastaya güven verici, rahatlatıcı yollar gösterilmeye çalışılır.</a:t>
            </a:r>
          </a:p>
          <a:p>
            <a:r>
              <a:rPr lang="tr-TR" sz="2400" dirty="0" smtClean="0"/>
              <a:t>Sorunlarını dinlemek, paylaşmak genel olarak her hastayı rahatlatan bir yöntemdir.</a:t>
            </a:r>
          </a:p>
          <a:p>
            <a:pPr marL="457200" lvl="1" indent="0">
              <a:buNone/>
            </a:pPr>
            <a:r>
              <a:rPr lang="tr-TR" b="1" dirty="0" smtClean="0"/>
              <a:t>Çözümleyici psikoterapi</a:t>
            </a:r>
          </a:p>
          <a:p>
            <a:r>
              <a:rPr lang="tr-TR" sz="2400" dirty="0" smtClean="0"/>
              <a:t>Bunaltının bilinç dışı kaynaklarını incelemeyi ve </a:t>
            </a:r>
            <a:r>
              <a:rPr lang="tr-TR" sz="2400" dirty="0" err="1" smtClean="0"/>
              <a:t>içgörü</a:t>
            </a:r>
            <a:r>
              <a:rPr lang="tr-TR" sz="2400" dirty="0" smtClean="0"/>
              <a:t> kazandırarak hastanın köklü çözüm yolları bulmasını amaçlayan psikoterapidir. </a:t>
            </a:r>
            <a:endParaRPr lang="tr-TR" sz="2400" dirty="0"/>
          </a:p>
        </p:txBody>
      </p:sp>
    </p:spTree>
    <p:extLst>
      <p:ext uri="{BB962C8B-B14F-4D97-AF65-F5344CB8AC3E}">
        <p14:creationId xmlns:p14="http://schemas.microsoft.com/office/powerpoint/2010/main" val="3216895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Panik Bozukluğu ve Fobilerin Sağaltımı</a:t>
            </a:r>
          </a:p>
          <a:p>
            <a:r>
              <a:rPr lang="tr-TR" dirty="0" err="1" smtClean="0"/>
              <a:t>Fobik</a:t>
            </a:r>
            <a:r>
              <a:rPr lang="tr-TR" dirty="0" smtClean="0"/>
              <a:t> </a:t>
            </a:r>
            <a:r>
              <a:rPr lang="tr-TR" dirty="0"/>
              <a:t>b</a:t>
            </a:r>
            <a:r>
              <a:rPr lang="tr-TR" dirty="0" smtClean="0"/>
              <a:t>ozukluklarda yalnız başına ilaçların önemli bir etkisi yoktur.</a:t>
            </a:r>
          </a:p>
          <a:p>
            <a:r>
              <a:rPr lang="tr-TR" dirty="0" smtClean="0"/>
              <a:t>Bilişsel davranışçı sağaltım uygulanmalıdır. Kimi hastalarda bunu desteklemek amacıyla bunaltı giderici ilaçlar kullanılabilir.</a:t>
            </a:r>
          </a:p>
          <a:p>
            <a:r>
              <a:rPr lang="tr-TR" dirty="0" smtClean="0"/>
              <a:t> </a:t>
            </a:r>
            <a:r>
              <a:rPr lang="tr-TR" dirty="0" err="1" smtClean="0"/>
              <a:t>Fobik</a:t>
            </a:r>
            <a:r>
              <a:rPr lang="tr-TR" dirty="0" smtClean="0"/>
              <a:t> bozukluklar genelde süreğen rahatsızlıklar olduğu için sağaltımda yalnız başına ilaçlara dayanmak rahatsızlığın daha da süreğenleşmesine ya da hastanın ilaç bağımlısı olmasına yol açabilir.</a:t>
            </a:r>
          </a:p>
          <a:p>
            <a:r>
              <a:rPr lang="tr-TR" dirty="0" smtClean="0"/>
              <a:t>Panik bozukluğunun sağaltımında hastaların %75’inin ilaçlara iyi yanıt verdiği bilinmektedir.</a:t>
            </a:r>
            <a:endParaRPr lang="tr-TR" dirty="0"/>
          </a:p>
        </p:txBody>
      </p:sp>
    </p:spTree>
    <p:extLst>
      <p:ext uri="{BB962C8B-B14F-4D97-AF65-F5344CB8AC3E}">
        <p14:creationId xmlns:p14="http://schemas.microsoft.com/office/powerpoint/2010/main" val="134082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Başta bilişsel davranışçı terapi olmak üzere psikoterapinin de panik bozukluğu sağaltımındaki etkisi kanıtlanmıştır.</a:t>
            </a:r>
          </a:p>
          <a:p>
            <a:r>
              <a:rPr lang="tr-TR" dirty="0" smtClean="0"/>
              <a:t>Panik bozukluğunun sağaltımında ilaç ya da psikoterapi hangi yöntem seçilerse seçilsin </a:t>
            </a:r>
            <a:r>
              <a:rPr lang="tr-TR" dirty="0" err="1" smtClean="0"/>
              <a:t>psikoeğitim</a:t>
            </a:r>
            <a:r>
              <a:rPr lang="tr-TR" dirty="0" smtClean="0"/>
              <a:t> yani hastaya panik nöbetlerinin ne olduğu ve oluş mekanizmaları hakkında bilgi vermek çok önemlidir.</a:t>
            </a:r>
          </a:p>
          <a:p>
            <a:pPr marL="0" indent="0">
              <a:buNone/>
            </a:pPr>
            <a:r>
              <a:rPr lang="tr-TR" b="1" dirty="0" smtClean="0"/>
              <a:t>İlaç Sağaltımı</a:t>
            </a:r>
          </a:p>
          <a:p>
            <a:r>
              <a:rPr lang="tr-TR" dirty="0" smtClean="0"/>
              <a:t>Seçici </a:t>
            </a:r>
            <a:r>
              <a:rPr lang="tr-TR" dirty="0" err="1" smtClean="0"/>
              <a:t>serotonin</a:t>
            </a:r>
            <a:r>
              <a:rPr lang="tr-TR" dirty="0" smtClean="0"/>
              <a:t> geri alım önleyicilerinin (SSGÖ) doğrudan </a:t>
            </a:r>
            <a:r>
              <a:rPr lang="tr-TR" dirty="0" err="1" smtClean="0"/>
              <a:t>antipanik</a:t>
            </a:r>
            <a:r>
              <a:rPr lang="tr-TR" dirty="0" smtClean="0"/>
              <a:t> etkileri olduğu gösterilmiştir.</a:t>
            </a:r>
          </a:p>
          <a:p>
            <a:r>
              <a:rPr lang="tr-TR" dirty="0" smtClean="0"/>
              <a:t>Panik nöbetlerinin sıklığını ve şiddetini azaltırlar, beklenti bunaltısını ve agorafobiyi giderirler, eşlik eden çökkünlük belirtilerini yatıştırırlar.</a:t>
            </a:r>
          </a:p>
        </p:txBody>
      </p:sp>
    </p:spTree>
    <p:extLst>
      <p:ext uri="{BB962C8B-B14F-4D97-AF65-F5344CB8AC3E}">
        <p14:creationId xmlns:p14="http://schemas.microsoft.com/office/powerpoint/2010/main" val="360665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YAYGIN BUNALTI BOZUKLUĞU</a:t>
            </a:r>
            <a:endParaRPr lang="tr-TR" b="1" dirty="0"/>
          </a:p>
        </p:txBody>
      </p:sp>
      <p:sp>
        <p:nvSpPr>
          <p:cNvPr id="3" name="İçerik Yer Tutucusu 2"/>
          <p:cNvSpPr>
            <a:spLocks noGrp="1"/>
          </p:cNvSpPr>
          <p:nvPr>
            <p:ph idx="1"/>
          </p:nvPr>
        </p:nvSpPr>
        <p:spPr/>
        <p:txBody>
          <a:bodyPr>
            <a:normAutofit lnSpcReduction="10000"/>
          </a:bodyPr>
          <a:lstStyle/>
          <a:p>
            <a:r>
              <a:rPr lang="tr-TR" dirty="0" smtClean="0"/>
              <a:t>Bunaltı (</a:t>
            </a:r>
            <a:r>
              <a:rPr lang="tr-TR" dirty="0" err="1" smtClean="0"/>
              <a:t>anksiyete</a:t>
            </a:r>
            <a:r>
              <a:rPr lang="tr-TR" dirty="0" smtClean="0"/>
              <a:t>) korkuya benzeyen bir duygudur.</a:t>
            </a:r>
          </a:p>
          <a:p>
            <a:r>
              <a:rPr lang="tr-TR" dirty="0" smtClean="0"/>
              <a:t>Kişi bunaltıyı sanki kötü bir haber alacakmış, bir felaket olacakmış gibi nedeni belli olmayan bir sıkıntı, bir endişe duygusu olarak algılar ve tanımlar.</a:t>
            </a:r>
          </a:p>
          <a:p>
            <a:r>
              <a:rPr lang="tr-TR" dirty="0" smtClean="0"/>
              <a:t>Çok hafif tedirginlik, gerginlik duygusundan panik derecesine varan değişik yoğunlukta olabilir.</a:t>
            </a:r>
          </a:p>
          <a:p>
            <a:r>
              <a:rPr lang="tr-TR" dirty="0" smtClean="0"/>
              <a:t>Ağır derecelerinde kişinin benliği bu ruhsal acı altında ezilir; en güçlü bedensel ağrının bile bu denli rahatsız edici olmadığı hasta tarafından söylenir.</a:t>
            </a:r>
          </a:p>
          <a:p>
            <a:r>
              <a:rPr lang="tr-TR" dirty="0" smtClean="0"/>
              <a:t>Hasta bu sıkıntının giderilmesi için </a:t>
            </a:r>
            <a:r>
              <a:rPr lang="tr-TR" dirty="0" err="1" smtClean="0"/>
              <a:t>herşeye</a:t>
            </a:r>
            <a:r>
              <a:rPr lang="tr-TR" dirty="0" smtClean="0"/>
              <a:t> razı olduğunu anlatır.</a:t>
            </a:r>
            <a:endParaRPr lang="tr-TR" dirty="0"/>
          </a:p>
        </p:txBody>
      </p:sp>
    </p:spTree>
    <p:extLst>
      <p:ext uri="{BB962C8B-B14F-4D97-AF65-F5344CB8AC3E}">
        <p14:creationId xmlns:p14="http://schemas.microsoft.com/office/powerpoint/2010/main" val="4101727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Panik bozukluğunun sağaltımı sırasındaki önemli bir sorun </a:t>
            </a:r>
            <a:r>
              <a:rPr lang="tr-TR" dirty="0" err="1" smtClean="0"/>
              <a:t>antidepresan</a:t>
            </a:r>
            <a:r>
              <a:rPr lang="tr-TR" dirty="0" smtClean="0"/>
              <a:t> ilaçların başlanması sırasında geçici olarak bunaltının artmasıdır.</a:t>
            </a:r>
          </a:p>
          <a:p>
            <a:r>
              <a:rPr lang="tr-TR" dirty="0" smtClean="0"/>
              <a:t>Bu konuda hastaya bilgi verilmesi ve ilk birkaç günden sonra hafifleyip iki hafta içinde geçeceğinin açıklanmasında yarar vardır.</a:t>
            </a:r>
          </a:p>
          <a:p>
            <a:pPr marL="457200" lvl="1" indent="0">
              <a:buNone/>
            </a:pPr>
            <a:r>
              <a:rPr lang="tr-TR" sz="2800" b="1" dirty="0" smtClean="0"/>
              <a:t>Psikoterapi</a:t>
            </a:r>
          </a:p>
          <a:p>
            <a:pPr marL="0" indent="0">
              <a:buNone/>
            </a:pPr>
            <a:r>
              <a:rPr lang="tr-TR" b="1" dirty="0" smtClean="0"/>
              <a:t>Bilişsel davranışçı sağaltım: </a:t>
            </a:r>
            <a:r>
              <a:rPr lang="tr-TR" dirty="0" smtClean="0"/>
              <a:t>bilişsel davranışçı yaklaşımda önce hastanın felaket düşüncelerinin ve bunu sürdüren güvenlik arama davranışlarının değerlendirilmesi gerekir.</a:t>
            </a:r>
            <a:endParaRPr lang="tr-TR" b="1" dirty="0"/>
          </a:p>
        </p:txBody>
      </p:sp>
    </p:spTree>
    <p:extLst>
      <p:ext uri="{BB962C8B-B14F-4D97-AF65-F5344CB8AC3E}">
        <p14:creationId xmlns:p14="http://schemas.microsoft.com/office/powerpoint/2010/main" val="1987023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Panik bozukluğunda en etkili yöntemin</a:t>
            </a:r>
            <a:r>
              <a:rPr lang="tr-TR" i="1" dirty="0" smtClean="0"/>
              <a:t> üstüne giderek alıştırma uygulaması</a:t>
            </a:r>
            <a:r>
              <a:rPr lang="tr-TR" dirty="0" smtClean="0"/>
              <a:t> olduğu ifade edilmiştir.</a:t>
            </a:r>
          </a:p>
          <a:p>
            <a:r>
              <a:rPr lang="tr-TR" i="1" dirty="0" smtClean="0"/>
              <a:t>Alıştırma yönteminde </a:t>
            </a:r>
            <a:r>
              <a:rPr lang="tr-TR" dirty="0" smtClean="0"/>
              <a:t>hastanın </a:t>
            </a:r>
            <a:r>
              <a:rPr lang="tr-TR" dirty="0" err="1" smtClean="0"/>
              <a:t>fobik</a:t>
            </a:r>
            <a:r>
              <a:rPr lang="tr-TR" dirty="0" smtClean="0"/>
              <a:t> durumla özellikle karşılaşması ve korku doğuran durumun ya da nesnenin üzerine azar azar artan derecede ve sürelerle gitmesi istenir.</a:t>
            </a:r>
          </a:p>
          <a:p>
            <a:r>
              <a:rPr lang="tr-TR" i="1" dirty="0" smtClean="0"/>
              <a:t>Ters niyetlenme </a:t>
            </a:r>
            <a:r>
              <a:rPr lang="tr-TR" dirty="0" smtClean="0"/>
              <a:t>yönteminin de birlikte kullanılması sağaltımı güçlendirmektedir.</a:t>
            </a:r>
          </a:p>
          <a:p>
            <a:r>
              <a:rPr lang="tr-TR" dirty="0" smtClean="0"/>
              <a:t>Korkuyu çağırarak üstüne gitme ve alıştırma yönteminde hastaya korktuğu yerde </a:t>
            </a:r>
            <a:r>
              <a:rPr lang="tr-TR" i="1" dirty="0" smtClean="0"/>
              <a:t>korkunun gelmesini isteme </a:t>
            </a:r>
            <a:r>
              <a:rPr lang="tr-TR" dirty="0" smtClean="0"/>
              <a:t>öğretilir</a:t>
            </a:r>
            <a:endParaRPr lang="tr-TR" dirty="0"/>
          </a:p>
        </p:txBody>
      </p:sp>
    </p:spTree>
    <p:extLst>
      <p:ext uri="{BB962C8B-B14F-4D97-AF65-F5344CB8AC3E}">
        <p14:creationId xmlns:p14="http://schemas.microsoft.com/office/powerpoint/2010/main" val="3505937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Hastaların önemli bir kesiminde korku ya gelirse diye endişeli bir bekleyiş, kendi kendine ‘korkma, bir şey olmayacak’ türünden bir güvence vermenin ardından  ‘ya gelirse’ düşüncesi korku ve paniğin gelmesinde önemli bir uyarıcı olabilmektedir.</a:t>
            </a:r>
          </a:p>
        </p:txBody>
      </p:sp>
    </p:spTree>
    <p:extLst>
      <p:ext uri="{BB962C8B-B14F-4D97-AF65-F5344CB8AC3E}">
        <p14:creationId xmlns:p14="http://schemas.microsoft.com/office/powerpoint/2010/main" val="747031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DUYGUDURUM BOZKULUKLARI</a:t>
            </a:r>
            <a:endParaRPr lang="tr-TR" b="1" dirty="0"/>
          </a:p>
        </p:txBody>
      </p:sp>
      <p:sp>
        <p:nvSpPr>
          <p:cNvPr id="3" name="İçerik Yer Tutucusu 2"/>
          <p:cNvSpPr>
            <a:spLocks noGrp="1"/>
          </p:cNvSpPr>
          <p:nvPr>
            <p:ph idx="1"/>
          </p:nvPr>
        </p:nvSpPr>
        <p:spPr/>
        <p:txBody>
          <a:bodyPr>
            <a:normAutofit lnSpcReduction="10000"/>
          </a:bodyPr>
          <a:lstStyle/>
          <a:p>
            <a:r>
              <a:rPr lang="tr-TR" dirty="0" smtClean="0"/>
              <a:t>İnsan ruhsal yaşamında </a:t>
            </a:r>
            <a:r>
              <a:rPr lang="tr-TR" i="1" dirty="0" smtClean="0"/>
              <a:t>bilişsel</a:t>
            </a:r>
            <a:r>
              <a:rPr lang="tr-TR" dirty="0" smtClean="0"/>
              <a:t> ve </a:t>
            </a:r>
            <a:r>
              <a:rPr lang="tr-TR" i="1" dirty="0" smtClean="0"/>
              <a:t>duygusal</a:t>
            </a:r>
            <a:r>
              <a:rPr lang="tr-TR" dirty="0" smtClean="0"/>
              <a:t> süreçler birbirinden ayrılmaz.</a:t>
            </a:r>
          </a:p>
          <a:p>
            <a:r>
              <a:rPr lang="tr-TR" i="1" dirty="0" smtClean="0"/>
              <a:t>Bilişsel</a:t>
            </a:r>
            <a:r>
              <a:rPr lang="tr-TR" dirty="0" smtClean="0"/>
              <a:t> deyince algılamak, tanımak, değerlendirmek, zamana ve yere oturmak, neden sonuç bağlantıları kurmak, belleğe yerleştirmek gibi zihinsel yetiler anlaşılır.</a:t>
            </a:r>
          </a:p>
          <a:p>
            <a:r>
              <a:rPr lang="tr-TR" i="1" dirty="0" smtClean="0"/>
              <a:t>Duygulanım</a:t>
            </a:r>
            <a:r>
              <a:rPr lang="tr-TR" dirty="0" smtClean="0"/>
              <a:t> deyince neşe, üzüntü, öfke, kin, nefret, korku, bunaltı, kaygı gibi duygusal tepkilerin yaşanması anlaşılır.</a:t>
            </a:r>
          </a:p>
          <a:p>
            <a:r>
              <a:rPr lang="tr-TR" i="1" dirty="0" err="1" smtClean="0"/>
              <a:t>Duygudurum</a:t>
            </a:r>
            <a:r>
              <a:rPr lang="tr-TR" dirty="0" smtClean="0"/>
              <a:t> kişinin kendisini nasıl hissettiği sorusunun yanıtını yansıtır. Bireyin bir süre değişik derecelerde rahat, neşeli, üzüntülü, tedirgin, öfkeli, taşkın ya da çökkün bir duygulanım içinde bulunuşudur.</a:t>
            </a:r>
            <a:endParaRPr lang="tr-TR" dirty="0"/>
          </a:p>
        </p:txBody>
      </p:sp>
    </p:spTree>
    <p:extLst>
      <p:ext uri="{BB962C8B-B14F-4D97-AF65-F5344CB8AC3E}">
        <p14:creationId xmlns:p14="http://schemas.microsoft.com/office/powerpoint/2010/main" val="3238238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buNone/>
            </a:pPr>
            <a:r>
              <a:rPr lang="tr-TR" b="1" dirty="0" smtClean="0"/>
              <a:t>Dört </a:t>
            </a:r>
            <a:r>
              <a:rPr lang="tr-TR" b="1" dirty="0" err="1" smtClean="0"/>
              <a:t>duygudurum</a:t>
            </a:r>
            <a:endParaRPr lang="tr-TR" b="1" dirty="0" smtClean="0"/>
          </a:p>
          <a:p>
            <a:r>
              <a:rPr lang="tr-TR" b="1" dirty="0" smtClean="0"/>
              <a:t>Normal </a:t>
            </a:r>
            <a:r>
              <a:rPr lang="tr-TR" b="1" dirty="0" err="1" smtClean="0"/>
              <a:t>duygudurum</a:t>
            </a:r>
            <a:r>
              <a:rPr lang="tr-TR" b="1" dirty="0" smtClean="0"/>
              <a:t>:</a:t>
            </a:r>
            <a:r>
              <a:rPr lang="tr-TR" dirty="0" smtClean="0"/>
              <a:t> Belli sınırlar içinde dalgalanmalar gösteren, fakat kişinin kendisine ya da yakınlarının gözlemlerine göre aşırılığı olmayan bir duygusal durumdur.</a:t>
            </a:r>
          </a:p>
          <a:p>
            <a:r>
              <a:rPr lang="tr-TR" b="1" dirty="0" smtClean="0"/>
              <a:t>Taşkın </a:t>
            </a:r>
            <a:r>
              <a:rPr lang="tr-TR" b="1" dirty="0" err="1" smtClean="0"/>
              <a:t>duygudurum</a:t>
            </a:r>
            <a:r>
              <a:rPr lang="tr-TR" b="1" dirty="0" smtClean="0"/>
              <a:t>: </a:t>
            </a:r>
            <a:r>
              <a:rPr lang="tr-TR" dirty="0" smtClean="0"/>
              <a:t>kişinin günlük yaşamında aşırı neşelilik, kendini aşırı hissetme egemendir.</a:t>
            </a:r>
          </a:p>
          <a:p>
            <a:r>
              <a:rPr lang="tr-TR" b="1" dirty="0" smtClean="0"/>
              <a:t>Çökkün </a:t>
            </a:r>
            <a:r>
              <a:rPr lang="tr-TR" b="1" dirty="0" err="1" smtClean="0"/>
              <a:t>duydudurum</a:t>
            </a:r>
            <a:r>
              <a:rPr lang="tr-TR" b="1" dirty="0" smtClean="0"/>
              <a:t>: </a:t>
            </a:r>
            <a:r>
              <a:rPr lang="tr-TR" dirty="0" smtClean="0"/>
              <a:t>kişinin günlük yaşamında üzüntü, elem, hüzün duygusu egemendir.</a:t>
            </a:r>
          </a:p>
          <a:p>
            <a:r>
              <a:rPr lang="tr-TR" b="1" dirty="0" smtClean="0"/>
              <a:t>Sıkıntılı, tedirgin </a:t>
            </a:r>
            <a:r>
              <a:rPr lang="tr-TR" b="1" dirty="0" err="1" smtClean="0"/>
              <a:t>duygudurum</a:t>
            </a:r>
            <a:r>
              <a:rPr lang="tr-TR" b="1" dirty="0" smtClean="0"/>
              <a:t>: </a:t>
            </a:r>
            <a:r>
              <a:rPr lang="tr-TR" dirty="0" smtClean="0"/>
              <a:t>kişinin günlük yaşamında, tedirginlik, sıkıntı, öfke, mutsuzluk baskındır.</a:t>
            </a:r>
            <a:endParaRPr lang="tr-TR" dirty="0"/>
          </a:p>
        </p:txBody>
      </p:sp>
    </p:spTree>
    <p:extLst>
      <p:ext uri="{BB962C8B-B14F-4D97-AF65-F5344CB8AC3E}">
        <p14:creationId xmlns:p14="http://schemas.microsoft.com/office/powerpoint/2010/main" val="3961035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ÇÖKKÜNLÜK (DEPRESYON)</a:t>
            </a:r>
            <a:endParaRPr lang="tr-TR" b="1" dirty="0"/>
          </a:p>
        </p:txBody>
      </p:sp>
      <p:sp>
        <p:nvSpPr>
          <p:cNvPr id="3" name="İçerik Yer Tutucusu 2"/>
          <p:cNvSpPr>
            <a:spLocks noGrp="1"/>
          </p:cNvSpPr>
          <p:nvPr>
            <p:ph idx="1"/>
          </p:nvPr>
        </p:nvSpPr>
        <p:spPr/>
        <p:txBody>
          <a:bodyPr/>
          <a:lstStyle/>
          <a:p>
            <a:r>
              <a:rPr lang="tr-TR" b="1" dirty="0" smtClean="0"/>
              <a:t>Çökkünlük</a:t>
            </a:r>
            <a:r>
              <a:rPr lang="tr-TR" dirty="0" smtClean="0"/>
              <a:t>, derin üzüntülü, bazen de hem üzüntülü, hem bunaltılı bir </a:t>
            </a:r>
            <a:r>
              <a:rPr lang="tr-TR" dirty="0" err="1" smtClean="0"/>
              <a:t>duygudurumla</a:t>
            </a:r>
            <a:r>
              <a:rPr lang="tr-TR" dirty="0" smtClean="0"/>
              <a:t> birlikte düşünce, konuşma, devinim ve fizyolojik işlevlerde yavaşlama, durgunlaşma ve bunların yanı sıra değersizlik, küçüklük, güçsüzlük, isteksizlik, karamsarlık duygu ve düşünceleri ile belirli bir sendromdur.</a:t>
            </a:r>
          </a:p>
          <a:p>
            <a:r>
              <a:rPr lang="tr-TR" dirty="0" smtClean="0"/>
              <a:t>Bu sendrom birçok ruhsal ya da ruhsal olmayan hastalıkta görülebilir.</a:t>
            </a:r>
          </a:p>
          <a:p>
            <a:endParaRPr lang="tr-TR" dirty="0"/>
          </a:p>
        </p:txBody>
      </p:sp>
    </p:spTree>
    <p:extLst>
      <p:ext uri="{BB962C8B-B14F-4D97-AF65-F5344CB8AC3E}">
        <p14:creationId xmlns:p14="http://schemas.microsoft.com/office/powerpoint/2010/main" val="2143440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buNone/>
            </a:pPr>
            <a:r>
              <a:rPr lang="tr-TR" b="1" dirty="0" smtClean="0"/>
              <a:t>Belirtiler ve Bulgular</a:t>
            </a:r>
          </a:p>
          <a:p>
            <a:pPr marL="1028700" lvl="1" indent="-571500">
              <a:buFont typeface="+mj-lt"/>
              <a:buAutoNum type="romanUcPeriod"/>
            </a:pPr>
            <a:r>
              <a:rPr lang="tr-TR" b="1" dirty="0" smtClean="0"/>
              <a:t>Genel Görünüm</a:t>
            </a:r>
          </a:p>
          <a:p>
            <a:r>
              <a:rPr lang="tr-TR" dirty="0" smtClean="0"/>
              <a:t>Çökkün bir hastada genel olarak yüz çizgileri belirgin, alın çizgileri derinleşmiş, omuzlar çöküktür, yüzünde üzüntülü bir ifade vardır.</a:t>
            </a:r>
          </a:p>
          <a:p>
            <a:r>
              <a:rPr lang="tr-TR" dirty="0" smtClean="0"/>
              <a:t>Kimi hastaların kendine bakımı azalmış olabilir.</a:t>
            </a:r>
          </a:p>
          <a:p>
            <a:pPr marL="1028700" lvl="1" indent="-571500">
              <a:buFont typeface="+mj-lt"/>
              <a:buAutoNum type="romanUcPeriod" startAt="2"/>
            </a:pPr>
            <a:r>
              <a:rPr lang="tr-TR" b="1" dirty="0" smtClean="0"/>
              <a:t>Konuşma ve İlişki Kurma</a:t>
            </a:r>
          </a:p>
          <a:p>
            <a:r>
              <a:rPr lang="tr-TR" dirty="0" smtClean="0"/>
              <a:t>Hafif ve orta şiddetteki çökkünlüklerde hasta ile ilişki ve işbirliği kurmak güç olmaz.</a:t>
            </a:r>
          </a:p>
          <a:p>
            <a:r>
              <a:rPr lang="tr-TR" dirty="0" smtClean="0"/>
              <a:t>Şiddetli çökkünlüklerde konuşma alçak sesli, yavaştır.</a:t>
            </a:r>
          </a:p>
          <a:p>
            <a:r>
              <a:rPr lang="tr-TR" dirty="0" smtClean="0"/>
              <a:t>Çok ağır çökkünlükte hiç konuşmama görülebilir.</a:t>
            </a:r>
            <a:endParaRPr lang="tr-TR" dirty="0"/>
          </a:p>
        </p:txBody>
      </p:sp>
    </p:spTree>
    <p:extLst>
      <p:ext uri="{BB962C8B-B14F-4D97-AF65-F5344CB8AC3E}">
        <p14:creationId xmlns:p14="http://schemas.microsoft.com/office/powerpoint/2010/main" val="302365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marL="971550" lvl="1" indent="-514350">
              <a:buFont typeface="+mj-lt"/>
              <a:buAutoNum type="romanUcPeriod" startAt="3"/>
            </a:pPr>
            <a:r>
              <a:rPr lang="tr-TR" b="1" dirty="0" smtClean="0"/>
              <a:t>Duygulanım</a:t>
            </a:r>
          </a:p>
          <a:p>
            <a:r>
              <a:rPr lang="tr-TR" dirty="0" smtClean="0"/>
              <a:t>Duygulanımda genel bir keyifsizlikten derin üzüntü, iç acısı duyma derecesine varan artma vardır.</a:t>
            </a:r>
          </a:p>
          <a:p>
            <a:r>
              <a:rPr lang="tr-TR" dirty="0" smtClean="0"/>
              <a:t>Hastalar sık ve kolay ağlamaktan yakınabilirler.</a:t>
            </a:r>
          </a:p>
          <a:p>
            <a:pPr marL="971550" lvl="1" indent="-514350">
              <a:buFont typeface="+mj-lt"/>
              <a:buAutoNum type="romanUcPeriod" startAt="4"/>
            </a:pPr>
            <a:r>
              <a:rPr lang="tr-TR" b="1" dirty="0" smtClean="0"/>
              <a:t>Bilişsel Yetiler</a:t>
            </a:r>
          </a:p>
          <a:p>
            <a:r>
              <a:rPr lang="tr-TR" dirty="0" smtClean="0"/>
              <a:t>Hastanın bilinci açıktır.</a:t>
            </a:r>
          </a:p>
          <a:p>
            <a:r>
              <a:rPr lang="tr-TR" dirty="0" smtClean="0"/>
              <a:t>Çok ağır durgun, uyuşuk çökkünlüklerde bazen bilinç bulanıklığı izlenimi olabilir.</a:t>
            </a:r>
          </a:p>
          <a:p>
            <a:r>
              <a:rPr lang="tr-TR" dirty="0" smtClean="0"/>
              <a:t>Hastalar sıklıkla unutkanlıktan yakınırlar.</a:t>
            </a:r>
          </a:p>
          <a:p>
            <a:r>
              <a:rPr lang="tr-TR" dirty="0" smtClean="0"/>
              <a:t>Fakat bu gerçek bir bellek bozukluğu değildir.</a:t>
            </a:r>
          </a:p>
          <a:p>
            <a:r>
              <a:rPr lang="tr-TR" dirty="0" smtClean="0"/>
              <a:t>Unutkanlık yakınması ağır üzüntü, sıkıntı ve dikkat azalmasına bağlıdır.</a:t>
            </a:r>
          </a:p>
          <a:p>
            <a:r>
              <a:rPr lang="tr-TR" dirty="0" smtClean="0"/>
              <a:t>Çökkünlük iyileşince bu tür unutkanlık da düzelir.</a:t>
            </a:r>
          </a:p>
        </p:txBody>
      </p:sp>
    </p:spTree>
    <p:extLst>
      <p:ext uri="{BB962C8B-B14F-4D97-AF65-F5344CB8AC3E}">
        <p14:creationId xmlns:p14="http://schemas.microsoft.com/office/powerpoint/2010/main" val="1631665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pPr marL="1028700" lvl="1" indent="-571500">
              <a:buFont typeface="+mj-lt"/>
              <a:buAutoNum type="romanUcPeriod" startAt="5"/>
            </a:pPr>
            <a:r>
              <a:rPr lang="tr-TR" b="1" dirty="0" smtClean="0"/>
              <a:t>Düşünce Süreci ve İçeriği</a:t>
            </a:r>
          </a:p>
          <a:p>
            <a:r>
              <a:rPr lang="tr-TR" dirty="0" smtClean="0"/>
              <a:t>Düşünce hızı yavaşlamıştır.</a:t>
            </a:r>
          </a:p>
          <a:p>
            <a:r>
              <a:rPr lang="tr-TR" dirty="0" smtClean="0"/>
              <a:t>Hastalar düşüncelerini düşük bir ses tonu ile yavaş ve zorlukla söyleyebilir.</a:t>
            </a:r>
          </a:p>
          <a:p>
            <a:r>
              <a:rPr lang="tr-TR" dirty="0" smtClean="0"/>
              <a:t>Düşünce içeriği geçmiş pişmanlıklar, acı veren olumsuz anılar, gelecek korkusu ile doludur.</a:t>
            </a:r>
          </a:p>
          <a:p>
            <a:r>
              <a:rPr lang="tr-TR" dirty="0" smtClean="0"/>
              <a:t>Çaresizlik, umutsuzluk düşünceleri hastanın ruhsal yaşamına egemendir.</a:t>
            </a:r>
          </a:p>
          <a:p>
            <a:r>
              <a:rPr lang="tr-TR" dirty="0" smtClean="0"/>
              <a:t>Kendi kendini suçlama eğilimi vardır.</a:t>
            </a:r>
          </a:p>
          <a:p>
            <a:r>
              <a:rPr lang="tr-TR" dirty="0" smtClean="0"/>
              <a:t>Hastanın özsaygısı çok azalmıştır.</a:t>
            </a:r>
          </a:p>
          <a:p>
            <a:r>
              <a:rPr lang="tr-TR" dirty="0" smtClean="0"/>
              <a:t>Kendini işe yaramaz, değersiz, küçük görür.</a:t>
            </a:r>
            <a:endParaRPr lang="tr-TR" dirty="0"/>
          </a:p>
        </p:txBody>
      </p:sp>
    </p:spTree>
    <p:extLst>
      <p:ext uri="{BB962C8B-B14F-4D97-AF65-F5344CB8AC3E}">
        <p14:creationId xmlns:p14="http://schemas.microsoft.com/office/powerpoint/2010/main" val="1773496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1028700" lvl="1" indent="-571500">
              <a:buFont typeface="+mj-lt"/>
              <a:buAutoNum type="romanUcPeriod" startAt="6"/>
            </a:pPr>
            <a:r>
              <a:rPr lang="tr-TR" b="1" dirty="0" smtClean="0"/>
              <a:t>Devinim</a:t>
            </a:r>
          </a:p>
          <a:p>
            <a:r>
              <a:rPr lang="tr-TR" dirty="0" smtClean="0"/>
              <a:t>Ruhsal süreçlerdeki yavaşlamaya koşut olarak devinimde de yavaşlama belirgindir.</a:t>
            </a:r>
          </a:p>
          <a:p>
            <a:r>
              <a:rPr lang="tr-TR" dirty="0" smtClean="0"/>
              <a:t>Ağır çökkünlüğü olan bazı hastaların konuşmaları, yürümeleri, iş yapmaları zorlukla olur.</a:t>
            </a:r>
          </a:p>
          <a:p>
            <a:r>
              <a:rPr lang="tr-TR" dirty="0" err="1" smtClean="0"/>
              <a:t>Psikomotor</a:t>
            </a:r>
            <a:r>
              <a:rPr lang="tr-TR" dirty="0" smtClean="0"/>
              <a:t> yavaşlama hastanın öznel yaşantısına değil muayene sırasında gözlenebilir nitelikte olmasına dayandırılmalıdır.</a:t>
            </a:r>
            <a:endParaRPr lang="tr-TR" dirty="0"/>
          </a:p>
        </p:txBody>
      </p:sp>
    </p:spTree>
    <p:extLst>
      <p:ext uri="{BB962C8B-B14F-4D97-AF65-F5344CB8AC3E}">
        <p14:creationId xmlns:p14="http://schemas.microsoft.com/office/powerpoint/2010/main" val="201503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Yaygın bunaltı bozukluğu belli bir nesneye, yere organa, saplantılı düşünceye ya da </a:t>
            </a:r>
            <a:r>
              <a:rPr lang="tr-TR" dirty="0" err="1" smtClean="0"/>
              <a:t>zorlantıya</a:t>
            </a:r>
            <a:r>
              <a:rPr lang="tr-TR" dirty="0" smtClean="0"/>
              <a:t> odaklanmamış, yani belli bir düşünsel ya da </a:t>
            </a:r>
            <a:r>
              <a:rPr lang="tr-TR" dirty="0" err="1" smtClean="0"/>
              <a:t>devinimsel</a:t>
            </a:r>
            <a:r>
              <a:rPr lang="tr-TR" dirty="0" smtClean="0"/>
              <a:t> içeriği olmayan, organizmada yaygın ruhsal ve fizyolojik bunaltı belirtileri ile yaşanan bir bozukluktur.</a:t>
            </a:r>
          </a:p>
          <a:p>
            <a:pPr marL="0" indent="0">
              <a:buNone/>
            </a:pPr>
            <a:r>
              <a:rPr lang="tr-TR" b="1" dirty="0" smtClean="0"/>
              <a:t>Sıklık ve Yaygınlık</a:t>
            </a:r>
          </a:p>
          <a:p>
            <a:r>
              <a:rPr lang="tr-TR" dirty="0" smtClean="0"/>
              <a:t>Bir belirti ve sendrom olarak bunaltı birçok hastalıkta ya da gelip geçici olarak zor yaşam durumlarında görülebilir.</a:t>
            </a:r>
          </a:p>
          <a:p>
            <a:r>
              <a:rPr lang="tr-TR" dirty="0" smtClean="0"/>
              <a:t>Aslında yaygın bunaltı bozukluğu diye bir bozukluğun bağımsız olarak varlığı bile tartışmalıdır.</a:t>
            </a:r>
            <a:endParaRPr lang="tr-TR" dirty="0"/>
          </a:p>
        </p:txBody>
      </p:sp>
    </p:spTree>
    <p:extLst>
      <p:ext uri="{BB962C8B-B14F-4D97-AF65-F5344CB8AC3E}">
        <p14:creationId xmlns:p14="http://schemas.microsoft.com/office/powerpoint/2010/main" val="2122531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1028700" lvl="1" indent="-571500">
              <a:buFont typeface="+mj-lt"/>
              <a:buAutoNum type="romanUcPeriod" startAt="7"/>
            </a:pPr>
            <a:r>
              <a:rPr lang="tr-TR" b="1" dirty="0" smtClean="0"/>
              <a:t>Bedensel ve Fizyolojik Belirtiler</a:t>
            </a:r>
          </a:p>
          <a:p>
            <a:r>
              <a:rPr lang="tr-TR" dirty="0" smtClean="0"/>
              <a:t>Hastaların çoğunda yeme isteği azalır. Bu yüzden kısa sürede zayıflama olabilir.</a:t>
            </a:r>
          </a:p>
          <a:p>
            <a:r>
              <a:rPr lang="tr-TR" dirty="0" smtClean="0"/>
              <a:t>Yemeklere ve yemek kokularına karşı bir tiksinti olabilir.</a:t>
            </a:r>
          </a:p>
          <a:p>
            <a:r>
              <a:rPr lang="tr-TR" dirty="0" smtClean="0"/>
              <a:t>Hastalar genellikle enerji azlığı, güçsüzlük, halsizlik ve çabuk yorulmadan yakınırlar.</a:t>
            </a:r>
          </a:p>
          <a:p>
            <a:r>
              <a:rPr lang="tr-TR" dirty="0" smtClean="0"/>
              <a:t>Sabah yataktan dinlenmeden kalkar, yorucu bir iş yapmadan kendilerini halsiz, bitkin ve yorgun hissederler.</a:t>
            </a:r>
          </a:p>
          <a:p>
            <a:r>
              <a:rPr lang="tr-TR" dirty="0" smtClean="0"/>
              <a:t>Hastaların çoğunda uyku bozulur.</a:t>
            </a:r>
          </a:p>
          <a:p>
            <a:r>
              <a:rPr lang="tr-TR" dirty="0" smtClean="0"/>
              <a:t>Uykuya dalmada güçlük, uykunun sık bölünmesi ya da erken uyanma olur.</a:t>
            </a:r>
          </a:p>
          <a:p>
            <a:endParaRPr lang="tr-TR" dirty="0"/>
          </a:p>
        </p:txBody>
      </p:sp>
    </p:spTree>
    <p:extLst>
      <p:ext uri="{BB962C8B-B14F-4D97-AF65-F5344CB8AC3E}">
        <p14:creationId xmlns:p14="http://schemas.microsoft.com/office/powerpoint/2010/main" val="3401891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ÇÖKKÜNLÜKLERDE TANI</a:t>
            </a:r>
            <a:endParaRPr lang="tr-TR" b="1" dirty="0"/>
          </a:p>
        </p:txBody>
      </p:sp>
      <p:sp>
        <p:nvSpPr>
          <p:cNvPr id="3" name="İçerik Yer Tutucusu 2"/>
          <p:cNvSpPr>
            <a:spLocks noGrp="1"/>
          </p:cNvSpPr>
          <p:nvPr>
            <p:ph idx="1"/>
          </p:nvPr>
        </p:nvSpPr>
        <p:spPr/>
        <p:txBody>
          <a:bodyPr/>
          <a:lstStyle/>
          <a:p>
            <a:r>
              <a:rPr lang="tr-TR" dirty="0" smtClean="0"/>
              <a:t>DSM-5’e göre majör depresyon tanısı koymak için;</a:t>
            </a:r>
          </a:p>
          <a:p>
            <a:pPr lvl="1"/>
            <a:r>
              <a:rPr lang="tr-TR" dirty="0" smtClean="0"/>
              <a:t>Çökkün </a:t>
            </a:r>
            <a:r>
              <a:rPr lang="tr-TR" dirty="0" err="1" smtClean="0"/>
              <a:t>duygudurum</a:t>
            </a:r>
            <a:r>
              <a:rPr lang="tr-TR" dirty="0" smtClean="0"/>
              <a:t> ve isteksizlik ya da zevk alamamanın da içinde bulunduğu en az beş belirtinin olması,</a:t>
            </a:r>
          </a:p>
          <a:p>
            <a:pPr lvl="1"/>
            <a:r>
              <a:rPr lang="tr-TR" dirty="0" smtClean="0"/>
              <a:t>Bu belirtilerin günlük sosyal ve mesleki işlevleri etkileyecek ya da belirgin sıkıntı verecek şiddette olması,</a:t>
            </a:r>
          </a:p>
          <a:p>
            <a:pPr lvl="1"/>
            <a:r>
              <a:rPr lang="tr-TR" dirty="0" smtClean="0"/>
              <a:t>En az iki hafta süresi gereklidir.</a:t>
            </a:r>
            <a:endParaRPr lang="tr-TR" dirty="0"/>
          </a:p>
        </p:txBody>
      </p:sp>
    </p:spTree>
    <p:extLst>
      <p:ext uri="{BB962C8B-B14F-4D97-AF65-F5344CB8AC3E}">
        <p14:creationId xmlns:p14="http://schemas.microsoft.com/office/powerpoint/2010/main" val="3803679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ÇÖKKÜNLÜKLERİN SINIFLANDIRMASI</a:t>
            </a:r>
            <a:endParaRPr lang="tr-TR" b="1" dirty="0"/>
          </a:p>
        </p:txBody>
      </p:sp>
      <p:sp>
        <p:nvSpPr>
          <p:cNvPr id="3" name="İçerik Yer Tutucusu 2"/>
          <p:cNvSpPr>
            <a:spLocks noGrp="1"/>
          </p:cNvSpPr>
          <p:nvPr>
            <p:ph idx="1"/>
          </p:nvPr>
        </p:nvSpPr>
        <p:spPr/>
        <p:txBody>
          <a:bodyPr>
            <a:normAutofit lnSpcReduction="10000"/>
          </a:bodyPr>
          <a:lstStyle/>
          <a:p>
            <a:pPr marL="0" indent="0">
              <a:buNone/>
            </a:pPr>
            <a:r>
              <a:rPr lang="tr-TR" b="1" dirty="0" smtClean="0"/>
              <a:t>Çökkünlüğün Türleri</a:t>
            </a:r>
          </a:p>
          <a:p>
            <a:pPr marL="0" indent="0">
              <a:buNone/>
            </a:pPr>
            <a:r>
              <a:rPr lang="tr-TR" b="1" dirty="0" smtClean="0"/>
              <a:t>Somatik belirtili/melankolik özellikli: </a:t>
            </a:r>
            <a:r>
              <a:rPr lang="tr-TR" dirty="0" smtClean="0"/>
              <a:t>Eskiden </a:t>
            </a:r>
            <a:r>
              <a:rPr lang="tr-TR" dirty="0" err="1" smtClean="0"/>
              <a:t>içkökenli</a:t>
            </a:r>
            <a:r>
              <a:rPr lang="tr-TR" dirty="0" smtClean="0"/>
              <a:t> çökkünlüğün belirtileri olduğu düşünülen klinik özellikler (ilgide, zevk almada azalma, çevresel koşullarla belirtilerin düzelmemesi, sabah erken uyanma ve kötü hissetme, </a:t>
            </a:r>
            <a:r>
              <a:rPr lang="tr-TR" dirty="0" err="1" smtClean="0"/>
              <a:t>psikomotor</a:t>
            </a:r>
            <a:r>
              <a:rPr lang="tr-TR" dirty="0" smtClean="0"/>
              <a:t> yavaşlama ya da ajitasyon, iştah azalması ve kilo yitimi, libido azalması) ICD-10’da ‘somatik belirtiler’ olarak tanımlanmıştır.</a:t>
            </a:r>
          </a:p>
          <a:p>
            <a:pPr marL="0" indent="0">
              <a:buNone/>
            </a:pPr>
            <a:r>
              <a:rPr lang="tr-TR" b="1" dirty="0" err="1" smtClean="0"/>
              <a:t>Atipik</a:t>
            </a:r>
            <a:r>
              <a:rPr lang="tr-TR" b="1" dirty="0" smtClean="0"/>
              <a:t> özellikli çökkünlük: </a:t>
            </a:r>
            <a:r>
              <a:rPr lang="tr-TR" dirty="0" smtClean="0"/>
              <a:t>Çökkünlükteki </a:t>
            </a:r>
            <a:r>
              <a:rPr lang="tr-TR" dirty="0" err="1" smtClean="0"/>
              <a:t>atipik</a:t>
            </a:r>
            <a:r>
              <a:rPr lang="tr-TR" dirty="0" smtClean="0"/>
              <a:t> özellikler çevresel koşullarla belirtilerin hafiflemesi temel belirtisi ile birlikte iştah ve kilo artışı, fazla uyuma, ağır halsizlik ve insan ilişkilerinde aşırı duyarlılık bulunmaktadır.</a:t>
            </a:r>
            <a:endParaRPr lang="tr-TR" b="1" dirty="0"/>
          </a:p>
        </p:txBody>
      </p:sp>
    </p:spTree>
    <p:extLst>
      <p:ext uri="{BB962C8B-B14F-4D97-AF65-F5344CB8AC3E}">
        <p14:creationId xmlns:p14="http://schemas.microsoft.com/office/powerpoint/2010/main" val="3507629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b="1" dirty="0" err="1" smtClean="0"/>
              <a:t>Psikotik</a:t>
            </a:r>
            <a:r>
              <a:rPr lang="tr-TR" b="1" dirty="0" smtClean="0"/>
              <a:t> özellikli çökkünlük; </a:t>
            </a:r>
            <a:r>
              <a:rPr lang="tr-TR" dirty="0" smtClean="0"/>
              <a:t>Bu tür çökkünlüklerde değersizlik, suçluluk duyguları, </a:t>
            </a:r>
            <a:r>
              <a:rPr lang="tr-TR" dirty="0" err="1" smtClean="0"/>
              <a:t>psikomotor</a:t>
            </a:r>
            <a:r>
              <a:rPr lang="tr-TR" dirty="0" smtClean="0"/>
              <a:t> ajitasyon, ve </a:t>
            </a:r>
            <a:r>
              <a:rPr lang="tr-TR" dirty="0" err="1" smtClean="0"/>
              <a:t>özkıyım</a:t>
            </a:r>
            <a:r>
              <a:rPr lang="tr-TR" dirty="0" smtClean="0"/>
              <a:t> düşünceleri sık görülür.</a:t>
            </a:r>
          </a:p>
          <a:p>
            <a:r>
              <a:rPr lang="tr-TR" b="1" dirty="0" smtClean="0"/>
              <a:t>Mevsimsel özellikli çökkünlük: </a:t>
            </a:r>
            <a:r>
              <a:rPr lang="tr-TR" dirty="0" smtClean="0"/>
              <a:t>Bazı hastalarda çökkünlük her yıl sonbahar ve kış aylarında yineler, ilkbahar ve yaz aylarında iyileşir.</a:t>
            </a:r>
          </a:p>
          <a:p>
            <a:r>
              <a:rPr lang="tr-TR" dirty="0" smtClean="0"/>
              <a:t>Gündüzlerin kısa olduğu gün ışığının yeterli olmadığı kuzey ülkelerinde daha sık görülen bu tür çökkünlükler ışık sağaltımından yararlanırlar.</a:t>
            </a:r>
          </a:p>
          <a:p>
            <a:r>
              <a:rPr lang="tr-TR" b="1" dirty="0" smtClean="0"/>
              <a:t>Bunaltılı çökkünlük: </a:t>
            </a:r>
            <a:r>
              <a:rPr lang="tr-TR" dirty="0" smtClean="0"/>
              <a:t>Çökkünlüğe sıklıkla bunaltı belirtileri eşlik eder.</a:t>
            </a:r>
          </a:p>
          <a:p>
            <a:r>
              <a:rPr lang="tr-TR" dirty="0" smtClean="0"/>
              <a:t>Bunaltı bozuklukları bazen çökkünlüğü izler, bazen de öncülük eder.</a:t>
            </a:r>
          </a:p>
          <a:p>
            <a:r>
              <a:rPr lang="tr-TR" dirty="0" smtClean="0"/>
              <a:t>Bunaltı belirtilerinin eşlik ettiği çökkünlüklerde </a:t>
            </a:r>
            <a:r>
              <a:rPr lang="tr-TR" dirty="0" err="1" smtClean="0"/>
              <a:t>özkıyım</a:t>
            </a:r>
            <a:r>
              <a:rPr lang="tr-TR" dirty="0" smtClean="0"/>
              <a:t> riski daha yüksek ve gidiş özellikleri daha olumsuzdur. </a:t>
            </a:r>
            <a:endParaRPr lang="tr-TR" dirty="0"/>
          </a:p>
        </p:txBody>
      </p:sp>
    </p:spTree>
    <p:extLst>
      <p:ext uri="{BB962C8B-B14F-4D97-AF65-F5344CB8AC3E}">
        <p14:creationId xmlns:p14="http://schemas.microsoft.com/office/powerpoint/2010/main" val="3139169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smtClean="0"/>
              <a:t>Karma </a:t>
            </a:r>
            <a:r>
              <a:rPr lang="tr-TR" b="1" dirty="0"/>
              <a:t>ö</a:t>
            </a:r>
            <a:r>
              <a:rPr lang="tr-TR" b="1" dirty="0" smtClean="0"/>
              <a:t>zellikli çökkünlük:</a:t>
            </a:r>
            <a:r>
              <a:rPr lang="tr-TR" dirty="0" smtClean="0"/>
              <a:t> Çökkünlük belirtilerine mani belirtilerinden en az üç tanesinin eşlik ettiği durumlardır. </a:t>
            </a:r>
          </a:p>
          <a:p>
            <a:r>
              <a:rPr lang="tr-TR" dirty="0" smtClean="0"/>
              <a:t>Karma özellikli çökkünlük iki uçlu göstergesi olarak düşünüldüğü için aşağıda iki uçlu bozukluk altında ele alınmaktadır.</a:t>
            </a:r>
          </a:p>
          <a:p>
            <a:endParaRPr lang="tr-TR" b="1" dirty="0"/>
          </a:p>
        </p:txBody>
      </p:sp>
    </p:spTree>
    <p:extLst>
      <p:ext uri="{BB962C8B-B14F-4D97-AF65-F5344CB8AC3E}">
        <p14:creationId xmlns:p14="http://schemas.microsoft.com/office/powerpoint/2010/main" val="19931023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ÇÖKKÜNLÜKLERDE AYIRICI TANI</a:t>
            </a:r>
            <a:endParaRPr lang="tr-TR" b="1" dirty="0"/>
          </a:p>
        </p:txBody>
      </p:sp>
      <p:sp>
        <p:nvSpPr>
          <p:cNvPr id="3" name="İçerik Yer Tutucusu 2"/>
          <p:cNvSpPr>
            <a:spLocks noGrp="1"/>
          </p:cNvSpPr>
          <p:nvPr>
            <p:ph idx="1"/>
          </p:nvPr>
        </p:nvSpPr>
        <p:spPr/>
        <p:txBody>
          <a:bodyPr>
            <a:normAutofit fontScale="92500" lnSpcReduction="20000"/>
          </a:bodyPr>
          <a:lstStyle/>
          <a:p>
            <a:pPr marL="514350" indent="-514350">
              <a:buFont typeface="+mj-lt"/>
              <a:buAutoNum type="alphaUcPeriod"/>
            </a:pPr>
            <a:r>
              <a:rPr lang="tr-TR" b="1" dirty="0" smtClean="0"/>
              <a:t>İkincil Çökkünlükler</a:t>
            </a:r>
          </a:p>
          <a:p>
            <a:r>
              <a:rPr lang="tr-TR" dirty="0" smtClean="0"/>
              <a:t>Çökkünlüğü olan bir hastayı değerlendirirken üzerinde durulması gereken en önemli noktalardan biri, hastalık tablosunun bedensel bir hastalığa ya da ilaç kullanımına ikincil gelişip gelişmediğidir.</a:t>
            </a:r>
          </a:p>
          <a:p>
            <a:pPr marL="514350" indent="-514350">
              <a:buFont typeface="+mj-lt"/>
              <a:buAutoNum type="alphaUcPeriod" startAt="2"/>
            </a:pPr>
            <a:r>
              <a:rPr lang="tr-TR" b="1" dirty="0" smtClean="0"/>
              <a:t>Bunama</a:t>
            </a:r>
          </a:p>
          <a:p>
            <a:r>
              <a:rPr lang="tr-TR" dirty="0" smtClean="0"/>
              <a:t>Çökkünlük altta yatan bunamaya ikincil gelişebilir.</a:t>
            </a:r>
          </a:p>
          <a:p>
            <a:pPr marL="514350" indent="-514350">
              <a:buFont typeface="+mj-lt"/>
              <a:buAutoNum type="alphaUcPeriod" startAt="3"/>
            </a:pPr>
            <a:r>
              <a:rPr lang="tr-TR" b="1" dirty="0" smtClean="0"/>
              <a:t>Yas</a:t>
            </a:r>
          </a:p>
          <a:p>
            <a:r>
              <a:rPr lang="tr-TR" dirty="0" smtClean="0"/>
              <a:t>Yasta görülen belirtilerle çökkünlük belirtileri arasında bazı farklar vardır.</a:t>
            </a:r>
          </a:p>
          <a:p>
            <a:r>
              <a:rPr lang="tr-TR" dirty="0" smtClean="0"/>
              <a:t>Yasta bireyin kendisine saygısı genellikle kaybolmaz.</a:t>
            </a:r>
          </a:p>
          <a:p>
            <a:r>
              <a:rPr lang="tr-TR" dirty="0" smtClean="0"/>
              <a:t>Yas döneminde ölüm ve </a:t>
            </a:r>
            <a:r>
              <a:rPr lang="tr-TR" dirty="0" err="1" smtClean="0"/>
              <a:t>özkıyım</a:t>
            </a:r>
            <a:r>
              <a:rPr lang="tr-TR" dirty="0" smtClean="0"/>
              <a:t> düşünceleri varsa da çökkünlükten farklı olarak ölen kişiye kavuşma amaçlıdır.</a:t>
            </a:r>
            <a:endParaRPr lang="tr-TR" dirty="0"/>
          </a:p>
        </p:txBody>
      </p:sp>
    </p:spTree>
    <p:extLst>
      <p:ext uri="{BB962C8B-B14F-4D97-AF65-F5344CB8AC3E}">
        <p14:creationId xmlns:p14="http://schemas.microsoft.com/office/powerpoint/2010/main" val="913075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SIKLIK VE YAYGINLIK</a:t>
            </a:r>
            <a:endParaRPr lang="tr-TR" b="1" dirty="0"/>
          </a:p>
        </p:txBody>
      </p:sp>
      <p:sp>
        <p:nvSpPr>
          <p:cNvPr id="3" name="İçerik Yer Tutucusu 2"/>
          <p:cNvSpPr>
            <a:spLocks noGrp="1"/>
          </p:cNvSpPr>
          <p:nvPr>
            <p:ph idx="1"/>
          </p:nvPr>
        </p:nvSpPr>
        <p:spPr/>
        <p:txBody>
          <a:bodyPr/>
          <a:lstStyle/>
          <a:p>
            <a:r>
              <a:rPr lang="tr-TR" dirty="0" smtClean="0"/>
              <a:t>Majör depresyon yinelemelerle giden yüksek </a:t>
            </a:r>
            <a:r>
              <a:rPr lang="tr-TR" dirty="0" err="1" smtClean="0"/>
              <a:t>yetiyitimine</a:t>
            </a:r>
            <a:r>
              <a:rPr lang="tr-TR" dirty="0" smtClean="0"/>
              <a:t> neden olan ve sık görülen bir hastalıktır.</a:t>
            </a:r>
          </a:p>
          <a:p>
            <a:r>
              <a:rPr lang="tr-TR" dirty="0" smtClean="0"/>
              <a:t>Türkiye Ruh Sağlığı Profili araştırmasına göre bütün çökkünlük bozukluklarının son 12 aydaki yaygınlığı %7,2 olarak belirlenmiştir.</a:t>
            </a:r>
          </a:p>
          <a:p>
            <a:r>
              <a:rPr lang="tr-TR" dirty="0" smtClean="0"/>
              <a:t>Çökkünlükler ölüm riski açısından da önem taşır.</a:t>
            </a:r>
          </a:p>
          <a:p>
            <a:r>
              <a:rPr lang="tr-TR" dirty="0" smtClean="0"/>
              <a:t>Bütün </a:t>
            </a:r>
            <a:r>
              <a:rPr lang="tr-TR" dirty="0" err="1" smtClean="0"/>
              <a:t>özkıyımların</a:t>
            </a:r>
            <a:r>
              <a:rPr lang="tr-TR" dirty="0" smtClean="0"/>
              <a:t> %50-70’i </a:t>
            </a:r>
            <a:r>
              <a:rPr lang="tr-TR" dirty="0" err="1" smtClean="0"/>
              <a:t>duygudurum</a:t>
            </a:r>
            <a:r>
              <a:rPr lang="tr-TR" dirty="0" smtClean="0"/>
              <a:t> bozukluklarından kaynaklanmaktadır.</a:t>
            </a:r>
            <a:endParaRPr lang="tr-TR" dirty="0"/>
          </a:p>
        </p:txBody>
      </p:sp>
    </p:spTree>
    <p:extLst>
      <p:ext uri="{BB962C8B-B14F-4D97-AF65-F5344CB8AC3E}">
        <p14:creationId xmlns:p14="http://schemas.microsoft.com/office/powerpoint/2010/main" val="735681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ÖZKIYIM SORUNU</a:t>
            </a:r>
            <a:endParaRPr lang="tr-TR" b="1" dirty="0"/>
          </a:p>
        </p:txBody>
      </p:sp>
      <p:sp>
        <p:nvSpPr>
          <p:cNvPr id="3" name="İçerik Yer Tutucusu 2"/>
          <p:cNvSpPr>
            <a:spLocks noGrp="1"/>
          </p:cNvSpPr>
          <p:nvPr>
            <p:ph idx="1"/>
          </p:nvPr>
        </p:nvSpPr>
        <p:spPr/>
        <p:txBody>
          <a:bodyPr/>
          <a:lstStyle/>
          <a:p>
            <a:r>
              <a:rPr lang="tr-TR" dirty="0" err="1" smtClean="0"/>
              <a:t>Özkıyımın</a:t>
            </a:r>
            <a:r>
              <a:rPr lang="tr-TR" dirty="0" smtClean="0"/>
              <a:t> çok karmaşık, kültürel, etnik, dinsel ve sosyoekonomik yönleri vardır.</a:t>
            </a:r>
          </a:p>
          <a:p>
            <a:r>
              <a:rPr lang="tr-TR" dirty="0" smtClean="0"/>
              <a:t>Toplumumuzda </a:t>
            </a:r>
            <a:r>
              <a:rPr lang="tr-TR" dirty="0" err="1" smtClean="0"/>
              <a:t>özkıyımı</a:t>
            </a:r>
            <a:r>
              <a:rPr lang="tr-TR" dirty="0" smtClean="0"/>
              <a:t> gizleme, resmi kayıtlara geçirmeme eğilimi çok yaygın olduğundan hastane ve polis kayıtlarının güvenirliği düşüktür.</a:t>
            </a:r>
          </a:p>
          <a:p>
            <a:r>
              <a:rPr lang="tr-TR" dirty="0" err="1" smtClean="0"/>
              <a:t>Özkıyım</a:t>
            </a:r>
            <a:r>
              <a:rPr lang="tr-TR" dirty="0" smtClean="0"/>
              <a:t> oranları erkeklerde kadınlardan yüksektir.</a:t>
            </a:r>
          </a:p>
          <a:p>
            <a:r>
              <a:rPr lang="tr-TR" dirty="0" err="1" smtClean="0"/>
              <a:t>Özkıyım</a:t>
            </a:r>
            <a:r>
              <a:rPr lang="tr-TR" dirty="0" smtClean="0"/>
              <a:t> girişiminde bulunanların %20’sinin daha sonraki girişimlerinde </a:t>
            </a:r>
            <a:r>
              <a:rPr lang="tr-TR" dirty="0" err="1"/>
              <a:t>ö</a:t>
            </a:r>
            <a:r>
              <a:rPr lang="tr-TR" dirty="0" err="1" smtClean="0"/>
              <a:t>zkıyım</a:t>
            </a:r>
            <a:r>
              <a:rPr lang="tr-TR" dirty="0" smtClean="0"/>
              <a:t> sonucu öldükleri bilinmektedir.</a:t>
            </a:r>
          </a:p>
          <a:p>
            <a:r>
              <a:rPr lang="tr-TR" dirty="0" smtClean="0"/>
              <a:t>Çökkünlükte </a:t>
            </a:r>
            <a:r>
              <a:rPr lang="tr-TR" dirty="0" err="1" smtClean="0"/>
              <a:t>özkıyım</a:t>
            </a:r>
            <a:r>
              <a:rPr lang="tr-TR" dirty="0" smtClean="0"/>
              <a:t> riski yüksektir</a:t>
            </a:r>
            <a:endParaRPr lang="tr-TR" dirty="0"/>
          </a:p>
        </p:txBody>
      </p:sp>
    </p:spTree>
    <p:extLst>
      <p:ext uri="{BB962C8B-B14F-4D97-AF65-F5344CB8AC3E}">
        <p14:creationId xmlns:p14="http://schemas.microsoft.com/office/powerpoint/2010/main" val="3990975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buNone/>
            </a:pPr>
            <a:r>
              <a:rPr lang="tr-TR" b="1" dirty="0" err="1" smtClean="0"/>
              <a:t>Özkıyıma</a:t>
            </a:r>
            <a:r>
              <a:rPr lang="tr-TR" b="1" dirty="0" smtClean="0"/>
              <a:t> karşı önlemler</a:t>
            </a:r>
          </a:p>
          <a:p>
            <a:r>
              <a:rPr lang="tr-TR" dirty="0" smtClean="0"/>
              <a:t>Böcek ilaçları, ateşli silahlar, bazı ilaçlar gibi en sık kullanılan </a:t>
            </a:r>
            <a:r>
              <a:rPr lang="tr-TR" dirty="0" err="1" smtClean="0"/>
              <a:t>özkıyım</a:t>
            </a:r>
            <a:r>
              <a:rPr lang="tr-TR" dirty="0" smtClean="0"/>
              <a:t> araçlarına ulaşımın güçleştirilmesinin sağlanması.</a:t>
            </a:r>
          </a:p>
          <a:p>
            <a:r>
              <a:rPr lang="tr-TR" dirty="0" smtClean="0"/>
              <a:t>Hekimin bu konuda çok dikkatli olması ve </a:t>
            </a:r>
            <a:r>
              <a:rPr lang="tr-TR" dirty="0" err="1" smtClean="0"/>
              <a:t>özkıyım</a:t>
            </a:r>
            <a:r>
              <a:rPr lang="tr-TR" dirty="0" smtClean="0"/>
              <a:t> ibareleri konusunda uyanık olmalıdır.</a:t>
            </a:r>
          </a:p>
          <a:p>
            <a:r>
              <a:rPr lang="tr-TR" dirty="0" smtClean="0"/>
              <a:t>Çok sıkıntılı çökkün hastalarda duruma göre aileyi, arkadaşlarını uyarmak, hastanın yalnız bırakılmamasını söylemek gerekebilir.</a:t>
            </a:r>
          </a:p>
          <a:p>
            <a:r>
              <a:rPr lang="tr-TR" dirty="0" smtClean="0"/>
              <a:t>Her türlü </a:t>
            </a:r>
            <a:r>
              <a:rPr lang="tr-TR" dirty="0" err="1" smtClean="0"/>
              <a:t>özkıyım</a:t>
            </a:r>
            <a:r>
              <a:rPr lang="tr-TR" dirty="0" smtClean="0"/>
              <a:t> düşüncesi ya da girişimi ciddiye alınmalıdır. Bu bir yardım çağrısıdır.</a:t>
            </a:r>
          </a:p>
          <a:p>
            <a:r>
              <a:rPr lang="tr-TR" dirty="0"/>
              <a:t>Hekim hastadan gizli ve onun arkasından planlar yapmamalı</a:t>
            </a:r>
            <a:r>
              <a:rPr lang="tr-TR" dirty="0" smtClean="0"/>
              <a:t>,</a:t>
            </a:r>
            <a:endParaRPr lang="tr-TR" dirty="0"/>
          </a:p>
        </p:txBody>
      </p:sp>
    </p:spTree>
    <p:extLst>
      <p:ext uri="{BB962C8B-B14F-4D97-AF65-F5344CB8AC3E}">
        <p14:creationId xmlns:p14="http://schemas.microsoft.com/office/powerpoint/2010/main" val="4237170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ÇÖKKÜNLÜKTE OLUŞ NEDENLERİ</a:t>
            </a:r>
            <a:endParaRPr lang="tr-TR" b="1" dirty="0"/>
          </a:p>
        </p:txBody>
      </p:sp>
      <p:sp>
        <p:nvSpPr>
          <p:cNvPr id="3" name="İçerik Yer Tutucusu 2"/>
          <p:cNvSpPr>
            <a:spLocks noGrp="1"/>
          </p:cNvSpPr>
          <p:nvPr>
            <p:ph idx="1"/>
          </p:nvPr>
        </p:nvSpPr>
        <p:spPr/>
        <p:txBody>
          <a:bodyPr>
            <a:normAutofit fontScale="92500" lnSpcReduction="10000"/>
          </a:bodyPr>
          <a:lstStyle/>
          <a:p>
            <a:pPr marL="571500" indent="-571500">
              <a:buFont typeface="+mj-lt"/>
              <a:buAutoNum type="arabicPeriod"/>
            </a:pPr>
            <a:r>
              <a:rPr lang="tr-TR" b="1" dirty="0" smtClean="0"/>
              <a:t>Kalıtım</a:t>
            </a:r>
          </a:p>
          <a:p>
            <a:r>
              <a:rPr lang="tr-TR" dirty="0" smtClean="0"/>
              <a:t>Çökkünlük geçiren hastaların birinci derece akrabalarında hastalanma riski genel nüfustaki riske göre iki üç kat yüksektir.</a:t>
            </a:r>
          </a:p>
          <a:p>
            <a:r>
              <a:rPr lang="tr-TR" dirty="0" smtClean="0"/>
              <a:t>İkiz çalışmalarına dayanarak kalıtımla geçiş oranı %31-42 arasında tahmin edilmektedir.</a:t>
            </a:r>
          </a:p>
          <a:p>
            <a:pPr marL="514350" indent="-514350">
              <a:buFont typeface="+mj-lt"/>
              <a:buAutoNum type="arabicPeriod" startAt="2"/>
            </a:pPr>
            <a:r>
              <a:rPr lang="tr-TR" b="1" dirty="0" smtClean="0"/>
              <a:t>Çökkünlükte beyin görüntüleme çalışmaları</a:t>
            </a:r>
          </a:p>
          <a:p>
            <a:pPr marL="514350" indent="-514350">
              <a:buFont typeface="+mj-lt"/>
              <a:buAutoNum type="arabicPeriod" startAt="2"/>
            </a:pPr>
            <a:r>
              <a:rPr lang="tr-TR" b="1" dirty="0" smtClean="0"/>
              <a:t>Biyokimyasal etkenler</a:t>
            </a:r>
          </a:p>
          <a:p>
            <a:pPr marL="514350" indent="-514350">
              <a:buFont typeface="+mj-lt"/>
              <a:buAutoNum type="arabicPeriod" startAt="2"/>
            </a:pPr>
            <a:r>
              <a:rPr lang="tr-TR" b="1" dirty="0" smtClean="0"/>
              <a:t>Çökkünlükte endokrin dizge</a:t>
            </a:r>
          </a:p>
          <a:p>
            <a:pPr marL="514350" indent="-514350">
              <a:buFont typeface="+mj-lt"/>
              <a:buAutoNum type="arabicPeriod" startAt="2"/>
            </a:pPr>
            <a:r>
              <a:rPr lang="tr-TR" b="1" dirty="0" smtClean="0"/>
              <a:t>Çökkünlükte bağışıklık dizgesi</a:t>
            </a:r>
          </a:p>
          <a:p>
            <a:pPr marL="514350" indent="-514350">
              <a:buFont typeface="+mj-lt"/>
              <a:buAutoNum type="arabicPeriod" startAt="2"/>
            </a:pPr>
            <a:r>
              <a:rPr lang="tr-TR" b="1" dirty="0" err="1" smtClean="0"/>
              <a:t>Nörofizyolojik</a:t>
            </a:r>
            <a:r>
              <a:rPr lang="tr-TR" b="1" dirty="0" smtClean="0"/>
              <a:t> çalışmalar</a:t>
            </a:r>
            <a:endParaRPr lang="tr-TR" b="1" dirty="0"/>
          </a:p>
        </p:txBody>
      </p:sp>
    </p:spTree>
    <p:extLst>
      <p:ext uri="{BB962C8B-B14F-4D97-AF65-F5344CB8AC3E}">
        <p14:creationId xmlns:p14="http://schemas.microsoft.com/office/powerpoint/2010/main" val="69871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Bu bozukluğun temelde depresyona bağlı olduğuna ilişkin verilerin de olduğu unutulmamalıdır.</a:t>
            </a:r>
          </a:p>
          <a:p>
            <a:r>
              <a:rPr lang="tr-TR" dirty="0" smtClean="0"/>
              <a:t>Yaygın bunaltı bozukluğunun genel nüfustaki yaşam boyu yaygınlık oran %3-6 olarak bildirilmektedir.</a:t>
            </a:r>
          </a:p>
          <a:p>
            <a:r>
              <a:rPr lang="tr-TR" dirty="0" smtClean="0"/>
              <a:t>Temel sağlık hizmetlerine başvuran hastalarda en sık görülen bunaltı bozukluğu yaygın bunaltı bozukluğudur.</a:t>
            </a:r>
          </a:p>
          <a:p>
            <a:r>
              <a:rPr lang="tr-TR" dirty="0" smtClean="0"/>
              <a:t>Kadınlarda erkeklere oranla iki kat daha sık görülmektedir.</a:t>
            </a:r>
          </a:p>
          <a:p>
            <a:r>
              <a:rPr lang="tr-TR" dirty="0" smtClean="0"/>
              <a:t>Türkiye Ruh Sağlığı Profili araştırmasında 12 aylık bir dönem içinde kadınlarda %0,8, erkeklerde %0,5 oranında bulunmuştur.</a:t>
            </a:r>
            <a:endParaRPr lang="tr-TR" dirty="0"/>
          </a:p>
        </p:txBody>
      </p:sp>
    </p:spTree>
    <p:extLst>
      <p:ext uri="{BB962C8B-B14F-4D97-AF65-F5344CB8AC3E}">
        <p14:creationId xmlns:p14="http://schemas.microsoft.com/office/powerpoint/2010/main" val="24044805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514350" indent="-514350">
              <a:buFont typeface="+mj-lt"/>
              <a:buAutoNum type="arabicPeriod" startAt="7"/>
            </a:pPr>
            <a:r>
              <a:rPr lang="tr-TR" b="1" dirty="0" smtClean="0"/>
              <a:t>Ruhsal-toplumsal etkenler</a:t>
            </a:r>
          </a:p>
          <a:p>
            <a:r>
              <a:rPr lang="tr-TR" dirty="0" smtClean="0"/>
              <a:t>Önemli ekonomik sorunlar, aile bunalımları, iş yaşamındaki çatışmalar ve doyumsuzluklar, emeklilik, iş yitimi, sevgi nesnesinin yitimi, beden sağlığının bozulması, benliği örseleyen, inciten, onur kırıcı durumlarla karşılaşmak ve daha nice fiziksel ya da </a:t>
            </a:r>
            <a:r>
              <a:rPr lang="tr-TR" dirty="0" err="1" smtClean="0"/>
              <a:t>psikososyal</a:t>
            </a:r>
            <a:r>
              <a:rPr lang="tr-TR" dirty="0" smtClean="0"/>
              <a:t> olay gerçek </a:t>
            </a:r>
            <a:r>
              <a:rPr lang="tr-TR" dirty="0" err="1" smtClean="0"/>
              <a:t>duygudurum</a:t>
            </a:r>
            <a:r>
              <a:rPr lang="tr-TR" dirty="0" smtClean="0"/>
              <a:t> bozukluklarının ortaya çıkmasında ve süreğenleşmesinde büyük rol oynar.</a:t>
            </a:r>
          </a:p>
          <a:p>
            <a:r>
              <a:rPr lang="tr-TR" dirty="0" smtClean="0"/>
              <a:t>İlk </a:t>
            </a:r>
            <a:r>
              <a:rPr lang="tr-TR" dirty="0" err="1" smtClean="0"/>
              <a:t>duydudurum</a:t>
            </a:r>
            <a:r>
              <a:rPr lang="tr-TR" dirty="0" smtClean="0"/>
              <a:t> bozukluğu dönemini genellikle önemli bir yaşam olayı kamçılar</a:t>
            </a:r>
            <a:endParaRPr lang="tr-TR" dirty="0"/>
          </a:p>
        </p:txBody>
      </p:sp>
    </p:spTree>
    <p:extLst>
      <p:ext uri="{BB962C8B-B14F-4D97-AF65-F5344CB8AC3E}">
        <p14:creationId xmlns:p14="http://schemas.microsoft.com/office/powerpoint/2010/main" val="1399512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514350" indent="-514350">
              <a:buFont typeface="+mj-lt"/>
              <a:buAutoNum type="alphaUcPeriod"/>
            </a:pPr>
            <a:r>
              <a:rPr lang="tr-TR" b="1" dirty="0" smtClean="0"/>
              <a:t>Çökkünlüklerde </a:t>
            </a:r>
            <a:r>
              <a:rPr lang="tr-TR" b="1" dirty="0" err="1" smtClean="0"/>
              <a:t>Psikanalitik</a:t>
            </a:r>
            <a:r>
              <a:rPr lang="tr-TR" b="1" dirty="0" smtClean="0"/>
              <a:t> Görüş</a:t>
            </a:r>
          </a:p>
          <a:p>
            <a:r>
              <a:rPr lang="tr-TR" dirty="0" smtClean="0"/>
              <a:t>Freud ruhsal çökkünlüklerdeki belirtilerin yas tutma sırasındaki belirtilere benzerliğine dikkati çekmiştir.</a:t>
            </a:r>
          </a:p>
          <a:p>
            <a:r>
              <a:rPr lang="tr-TR" dirty="0" smtClean="0"/>
              <a:t>Yas tutan kişinin yitirdiği gerçek bir sevgi nesnesi vardır.</a:t>
            </a:r>
          </a:p>
          <a:p>
            <a:r>
              <a:rPr lang="tr-TR" dirty="0" smtClean="0"/>
              <a:t>Zaman içerisinde yas belirtileri yavaş yavaş azalır ve söner.</a:t>
            </a:r>
          </a:p>
          <a:p>
            <a:r>
              <a:rPr lang="tr-TR" dirty="0" smtClean="0"/>
              <a:t>Çökkünlüklerde ise, gerçek sevgi nesnesi yitimi olabilir de, olmayabilir de.</a:t>
            </a:r>
          </a:p>
          <a:p>
            <a:r>
              <a:rPr lang="tr-TR" dirty="0" smtClean="0"/>
              <a:t>Yani yeti yitim duygusu bilinç dışı etkilerle ortaya çıkabilir.</a:t>
            </a:r>
          </a:p>
          <a:p>
            <a:r>
              <a:rPr lang="tr-TR" dirty="0" smtClean="0"/>
              <a:t>Çökkünlüklerde gerçek ya da gerçek dışı yitim duygusunun eşliğinde ‘sevdiğimi yitirdim, artık sevilmiyorum, ben artık kötüyüm’ duygusu ve buna bağlı olarak da özsaygı yitimi olabilir.</a:t>
            </a:r>
          </a:p>
        </p:txBody>
      </p:sp>
    </p:spTree>
    <p:extLst>
      <p:ext uri="{BB962C8B-B14F-4D97-AF65-F5344CB8AC3E}">
        <p14:creationId xmlns:p14="http://schemas.microsoft.com/office/powerpoint/2010/main" val="2486669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smtClean="0"/>
              <a:t>Bilinç dışı etkenler ve düzenekler şöyle sıralanabilir;</a:t>
            </a:r>
          </a:p>
          <a:p>
            <a:pPr lvl="1"/>
            <a:r>
              <a:rPr lang="tr-TR" dirty="0" smtClean="0"/>
              <a:t>Kişinin </a:t>
            </a:r>
            <a:r>
              <a:rPr lang="tr-TR" i="1" dirty="0" err="1" smtClean="0"/>
              <a:t>üstbenliği</a:t>
            </a:r>
            <a:r>
              <a:rPr lang="tr-TR" dirty="0" smtClean="0"/>
              <a:t> katı, acımasızca cezalandırıcıdır.</a:t>
            </a:r>
          </a:p>
          <a:p>
            <a:pPr lvl="1"/>
            <a:r>
              <a:rPr lang="tr-TR" dirty="0" smtClean="0"/>
              <a:t>İlişkilerinde </a:t>
            </a:r>
            <a:r>
              <a:rPr lang="tr-TR" i="1" dirty="0" smtClean="0"/>
              <a:t>ikili duygular </a:t>
            </a:r>
            <a:r>
              <a:rPr lang="tr-TR" dirty="0" smtClean="0"/>
              <a:t>egemendir. Yani sevgi ve nefret yan yana bulunur.</a:t>
            </a:r>
          </a:p>
          <a:p>
            <a:pPr lvl="1"/>
            <a:r>
              <a:rPr lang="tr-TR" i="1" dirty="0" smtClean="0"/>
              <a:t>İçe atılmış </a:t>
            </a:r>
            <a:r>
              <a:rPr lang="tr-TR" dirty="0" smtClean="0"/>
              <a:t>olarak kişinin benliğinde yaşatılan sevgi nesnesine karşı güçlü ikili duygular vardır.</a:t>
            </a:r>
          </a:p>
          <a:p>
            <a:pPr lvl="1"/>
            <a:r>
              <a:rPr lang="tr-TR" dirty="0" smtClean="0"/>
              <a:t>Belki gerçek bir duruma, ya da düşüncede olan bir değişime bağlı olarak bireyde bir </a:t>
            </a:r>
            <a:r>
              <a:rPr lang="tr-TR" i="1" dirty="0" smtClean="0"/>
              <a:t>yitim duygusu </a:t>
            </a:r>
            <a:r>
              <a:rPr lang="tr-TR" dirty="0" smtClean="0"/>
              <a:t>olur; sevdiği kişiyi ya da nesneyi yitirdiği duygusu gelişir, ya da gerçekten yitirmiştir.</a:t>
            </a:r>
          </a:p>
          <a:p>
            <a:pPr lvl="1"/>
            <a:r>
              <a:rPr lang="tr-TR" dirty="0" smtClean="0"/>
              <a:t>Bu yitim duygusu ikili duyguları, yani sevgi ve özlemle birlikte </a:t>
            </a:r>
            <a:r>
              <a:rPr lang="tr-TR" i="1" dirty="0" smtClean="0"/>
              <a:t>bilinç dışı kin ve nefreti </a:t>
            </a:r>
            <a:r>
              <a:rPr lang="tr-TR" dirty="0" smtClean="0"/>
              <a:t>uyandırır.</a:t>
            </a:r>
          </a:p>
          <a:p>
            <a:pPr lvl="1"/>
            <a:r>
              <a:rPr lang="tr-TR" dirty="0" smtClean="0"/>
              <a:t>Katı </a:t>
            </a:r>
            <a:r>
              <a:rPr lang="tr-TR" dirty="0" err="1" smtClean="0"/>
              <a:t>üstbenlik</a:t>
            </a:r>
            <a:r>
              <a:rPr lang="tr-TR" dirty="0" smtClean="0"/>
              <a:t> yüzünden kin ve nefret bireyin kendisine yönelir.</a:t>
            </a:r>
          </a:p>
          <a:p>
            <a:pPr lvl="1"/>
            <a:r>
              <a:rPr lang="tr-TR" dirty="0" smtClean="0"/>
              <a:t>Birey, kin ve nefreti kendisine yöneltince </a:t>
            </a:r>
            <a:r>
              <a:rPr lang="tr-TR" i="1" dirty="0" smtClean="0"/>
              <a:t>özsaygı düşer</a:t>
            </a:r>
            <a:r>
              <a:rPr lang="tr-TR" dirty="0" smtClean="0"/>
              <a:t>; kişi kendini değersiz, küçük ve suçlu görür. Yaşam anlamını yitirir. Artık ölümü bile hak etmiştir. Böylece ruhsal çökkünlük oluşmuştur.</a:t>
            </a:r>
          </a:p>
        </p:txBody>
      </p:sp>
    </p:spTree>
    <p:extLst>
      <p:ext uri="{BB962C8B-B14F-4D97-AF65-F5344CB8AC3E}">
        <p14:creationId xmlns:p14="http://schemas.microsoft.com/office/powerpoint/2010/main" val="5906760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514350" indent="-514350">
              <a:buFont typeface="+mj-lt"/>
              <a:buAutoNum type="alphaUcPeriod" startAt="2"/>
            </a:pPr>
            <a:r>
              <a:rPr lang="tr-TR" b="1" dirty="0" smtClean="0"/>
              <a:t>Bilişsel Görüş</a:t>
            </a:r>
          </a:p>
          <a:p>
            <a:r>
              <a:rPr lang="tr-TR" dirty="0" smtClean="0"/>
              <a:t>Çökkünlük temelde bir </a:t>
            </a:r>
            <a:r>
              <a:rPr lang="tr-TR" dirty="0" err="1" smtClean="0"/>
              <a:t>duygudurum</a:t>
            </a:r>
            <a:r>
              <a:rPr lang="tr-TR" dirty="0" smtClean="0"/>
              <a:t> bozukluğu değil, bilişsel bir bozukluktur.</a:t>
            </a:r>
          </a:p>
          <a:p>
            <a:r>
              <a:rPr lang="tr-TR" dirty="0" err="1" smtClean="0"/>
              <a:t>Duygudurum</a:t>
            </a:r>
            <a:r>
              <a:rPr lang="tr-TR" dirty="0" smtClean="0"/>
              <a:t> bozukluğu bilişsel bozukluğa ikincil gelişir.</a:t>
            </a:r>
          </a:p>
          <a:p>
            <a:r>
              <a:rPr lang="tr-TR" dirty="0" smtClean="0"/>
              <a:t>Çökkünlüğe yatkın kişilerde yaşamın ilk dönemlerinden başlayarak, yerleşmiş olan kendisine, geleceğe ve dış dünyaya karşı olumsuz kavramlar vardır.</a:t>
            </a:r>
          </a:p>
          <a:p>
            <a:r>
              <a:rPr lang="tr-TR" dirty="0" smtClean="0"/>
              <a:t>Bu olumsuz kavramlar giderek olumsuz yargılara, düşüncelere ve tutumlara neden olur.</a:t>
            </a:r>
          </a:p>
          <a:p>
            <a:r>
              <a:rPr lang="tr-TR" dirty="0" smtClean="0"/>
              <a:t>Kişi her olayda önce olumsuz yönleri algılar ve düşünür.</a:t>
            </a:r>
          </a:p>
        </p:txBody>
      </p:sp>
    </p:spTree>
    <p:extLst>
      <p:ext uri="{BB962C8B-B14F-4D97-AF65-F5344CB8AC3E}">
        <p14:creationId xmlns:p14="http://schemas.microsoft.com/office/powerpoint/2010/main" val="3748593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Bu düşünceler </a:t>
            </a:r>
            <a:r>
              <a:rPr lang="tr-TR" i="1" dirty="0" smtClean="0"/>
              <a:t>otomatiktir</a:t>
            </a:r>
            <a:r>
              <a:rPr lang="tr-TR" dirty="0" smtClean="0"/>
              <a:t>, farkına varmadan, birden bire akla gelirler; </a:t>
            </a:r>
            <a:r>
              <a:rPr lang="tr-TR" i="1" dirty="0" smtClean="0"/>
              <a:t>çarpıtılmıştır</a:t>
            </a:r>
            <a:r>
              <a:rPr lang="tr-TR" dirty="0" smtClean="0"/>
              <a:t>, gerçekleri tam olarak yansıtmazlar; </a:t>
            </a:r>
            <a:r>
              <a:rPr lang="tr-TR" i="1" dirty="0" smtClean="0"/>
              <a:t>engelleyicidir</a:t>
            </a:r>
            <a:r>
              <a:rPr lang="tr-TR" dirty="0" smtClean="0"/>
              <a:t>, çökkünlüğün sürmesine neden olurlar, bazı şeylerin değiştirilmesi için harekete geçmeyi engellerler; </a:t>
            </a:r>
            <a:r>
              <a:rPr lang="tr-TR" i="1" dirty="0" smtClean="0"/>
              <a:t>sorgulanmazlar</a:t>
            </a:r>
            <a:r>
              <a:rPr lang="tr-TR" dirty="0" smtClean="0"/>
              <a:t>, gerçeklere uygun ve doğruymuş gibi görünürler, bu nedenle doğru olup olmadıkları sorgulanmaz; </a:t>
            </a:r>
            <a:r>
              <a:rPr lang="tr-TR" i="1" dirty="0" smtClean="0"/>
              <a:t>direngendir</a:t>
            </a:r>
            <a:r>
              <a:rPr lang="tr-TR" dirty="0" smtClean="0"/>
              <a:t>, akıldan atılmaları zordur.</a:t>
            </a:r>
          </a:p>
          <a:p>
            <a:r>
              <a:rPr lang="tr-TR" dirty="0" smtClean="0"/>
              <a:t>Bir bakıma bu kişiler yaşam olayları karşısında olumsuz ve karamsar senaryolar yazarlar.</a:t>
            </a:r>
            <a:endParaRPr lang="tr-TR" dirty="0"/>
          </a:p>
        </p:txBody>
      </p:sp>
    </p:spTree>
    <p:extLst>
      <p:ext uri="{BB962C8B-B14F-4D97-AF65-F5344CB8AC3E}">
        <p14:creationId xmlns:p14="http://schemas.microsoft.com/office/powerpoint/2010/main" val="34120403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514350" indent="-514350">
              <a:buFont typeface="+mj-lt"/>
              <a:buAutoNum type="alphaUcPeriod" startAt="3"/>
            </a:pPr>
            <a:r>
              <a:rPr lang="tr-TR" b="1" dirty="0" smtClean="0"/>
              <a:t>Davranışçı Görüş</a:t>
            </a:r>
          </a:p>
          <a:p>
            <a:r>
              <a:rPr lang="tr-TR" dirty="0" smtClean="0"/>
              <a:t>Davranışçı yaklaşım daha çok bunaltı ve </a:t>
            </a:r>
            <a:r>
              <a:rPr lang="tr-TR" dirty="0" err="1" smtClean="0"/>
              <a:t>fobik</a:t>
            </a:r>
            <a:r>
              <a:rPr lang="tr-TR" dirty="0" smtClean="0"/>
              <a:t> bozukluklarla ilgilenmektedir.</a:t>
            </a:r>
          </a:p>
          <a:p>
            <a:r>
              <a:rPr lang="tr-TR" dirty="0" smtClean="0"/>
              <a:t>Bu görüşe göre, çökkünlük çocukluktan beri acılı uyaranlarla karşılaşınca bunlardan kaçınmayı, kurtulmayı bilememe ve çaresiz kalma durumudur.</a:t>
            </a:r>
            <a:endParaRPr lang="tr-TR" dirty="0"/>
          </a:p>
        </p:txBody>
      </p:sp>
    </p:spTree>
    <p:extLst>
      <p:ext uri="{BB962C8B-B14F-4D97-AF65-F5344CB8AC3E}">
        <p14:creationId xmlns:p14="http://schemas.microsoft.com/office/powerpoint/2010/main" val="38111212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514350" indent="-514350">
              <a:buFont typeface="+mj-lt"/>
              <a:buAutoNum type="alphaUcPeriod" startAt="4"/>
            </a:pPr>
            <a:r>
              <a:rPr lang="tr-TR" b="1" dirty="0" smtClean="0"/>
              <a:t>Hastalık Öncesi Kişilik</a:t>
            </a:r>
          </a:p>
          <a:p>
            <a:r>
              <a:rPr lang="tr-TR" dirty="0" smtClean="0"/>
              <a:t>Klasik yayınlarda en sık tanımlanan kişilik özellikleri; aşırı sorumluluk duyma eğilimi, bağımlılık, öz severlik, titizlik, güvensizlik, kolayca suçlanma eğilimidir.</a:t>
            </a:r>
          </a:p>
          <a:p>
            <a:r>
              <a:rPr lang="tr-TR" dirty="0" smtClean="0"/>
              <a:t>Bu kişiler genellikle kimseyi incitmemeye, herkesi hoşnut etmeye, iyilik sever olma eğilimli, aşırı duyarlı, titiz, sorumluluk duygusu güçlü, yakınlarına aşırı bağlı ve bağımlı, kendinden ve yakınlarından yüksek beklentileri olan, mükemmeli arayan, onurlarına düşkün, öfke duygularını dışa vurmayan, çabuk etkilenen ve üzülen, kuruntulu kişilerdir.</a:t>
            </a:r>
          </a:p>
        </p:txBody>
      </p:sp>
    </p:spTree>
    <p:extLst>
      <p:ext uri="{BB962C8B-B14F-4D97-AF65-F5344CB8AC3E}">
        <p14:creationId xmlns:p14="http://schemas.microsoft.com/office/powerpoint/2010/main" val="1860086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Bu özelliklerin çoğu yaşamlarının bir döneminde erdemli bir kişiliği gösterir.</a:t>
            </a:r>
          </a:p>
          <a:p>
            <a:r>
              <a:rPr lang="tr-TR" dirty="0" smtClean="0"/>
              <a:t>Bu erdemler yüzünden bu kişiler sevilirler, sayılırlar, başarılı olurlar.</a:t>
            </a:r>
          </a:p>
          <a:p>
            <a:r>
              <a:rPr lang="tr-TR" dirty="0" smtClean="0"/>
              <a:t>Çeşitli yaşam olayları, baskılar, örseleyici durumlar, yaşlanma, beklentilerin gerçekleşmemesi gibi durumlarla karşılaştıkça kişinin bu hayır diyememe, hep vermeye çalışma, aşırı sorumluluk alma meziyetleri eziyet haline gelir.</a:t>
            </a:r>
          </a:p>
        </p:txBody>
      </p:sp>
    </p:spTree>
    <p:extLst>
      <p:ext uri="{BB962C8B-B14F-4D97-AF65-F5344CB8AC3E}">
        <p14:creationId xmlns:p14="http://schemas.microsoft.com/office/powerpoint/2010/main" val="41463620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ÇÖKKÜNLÜK SAĞALTIMI</a:t>
            </a:r>
            <a:endParaRPr lang="tr-TR" b="1" dirty="0"/>
          </a:p>
        </p:txBody>
      </p:sp>
      <p:sp>
        <p:nvSpPr>
          <p:cNvPr id="3" name="İçerik Yer Tutucusu 2"/>
          <p:cNvSpPr>
            <a:spLocks noGrp="1"/>
          </p:cNvSpPr>
          <p:nvPr>
            <p:ph idx="1"/>
          </p:nvPr>
        </p:nvSpPr>
        <p:spPr/>
        <p:txBody>
          <a:bodyPr>
            <a:normAutofit lnSpcReduction="10000"/>
          </a:bodyPr>
          <a:lstStyle/>
          <a:p>
            <a:pPr marL="571500" indent="-571500">
              <a:buFont typeface="+mj-lt"/>
              <a:buAutoNum type="romanUcPeriod"/>
            </a:pPr>
            <a:r>
              <a:rPr lang="tr-TR" b="1" dirty="0" smtClean="0"/>
              <a:t>Genel İlkeler</a:t>
            </a:r>
          </a:p>
          <a:p>
            <a:r>
              <a:rPr lang="tr-TR" dirty="0" smtClean="0"/>
              <a:t>Çökkünlüklerin sağaltımında ilaçların, </a:t>
            </a:r>
            <a:r>
              <a:rPr lang="tr-TR" dirty="0" err="1" smtClean="0"/>
              <a:t>EKT’nin</a:t>
            </a:r>
            <a:r>
              <a:rPr lang="tr-TR" dirty="0" smtClean="0"/>
              <a:t> ve psikoterapinin etkisi kanıtlanmıştır.</a:t>
            </a:r>
          </a:p>
          <a:p>
            <a:r>
              <a:rPr lang="tr-TR" dirty="0" smtClean="0"/>
              <a:t>Hekim hastanın durumuna göre seçim yapabilir.</a:t>
            </a:r>
          </a:p>
          <a:p>
            <a:r>
              <a:rPr lang="tr-TR" dirty="0" smtClean="0"/>
              <a:t>Günümüzde çökkünlük sağaltımı büyük ölçüde </a:t>
            </a:r>
            <a:r>
              <a:rPr lang="tr-TR" dirty="0" err="1" smtClean="0"/>
              <a:t>antidepresan</a:t>
            </a:r>
            <a:r>
              <a:rPr lang="tr-TR" dirty="0" smtClean="0"/>
              <a:t> ilaçlara dayanmaktadır.</a:t>
            </a:r>
          </a:p>
          <a:p>
            <a:r>
              <a:rPr lang="tr-TR" dirty="0" smtClean="0"/>
              <a:t>Hafif çökkünlüklerde </a:t>
            </a:r>
            <a:r>
              <a:rPr lang="tr-TR" dirty="0" err="1" smtClean="0"/>
              <a:t>psikososyal</a:t>
            </a:r>
            <a:r>
              <a:rPr lang="tr-TR" dirty="0" smtClean="0"/>
              <a:t> sağaltım yöntemleri yeterli olabilir.</a:t>
            </a:r>
          </a:p>
          <a:p>
            <a:r>
              <a:rPr lang="tr-TR" dirty="0" smtClean="0"/>
              <a:t>Sağaltıma başlamadan önce hastanın genel fizik durumunu, çökkünlüğün ağırlığını, </a:t>
            </a:r>
            <a:r>
              <a:rPr lang="tr-TR" dirty="0" err="1" smtClean="0"/>
              <a:t>özkıyım</a:t>
            </a:r>
            <a:r>
              <a:rPr lang="tr-TR" dirty="0" smtClean="0"/>
              <a:t> tehlikesinin olup olmadığı değerlendirmek zorunludur.</a:t>
            </a:r>
            <a:endParaRPr lang="tr-TR" dirty="0"/>
          </a:p>
        </p:txBody>
      </p:sp>
    </p:spTree>
    <p:extLst>
      <p:ext uri="{BB962C8B-B14F-4D97-AF65-F5344CB8AC3E}">
        <p14:creationId xmlns:p14="http://schemas.microsoft.com/office/powerpoint/2010/main" val="41750216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967154" y="1690688"/>
            <a:ext cx="10515600" cy="4351338"/>
          </a:xfrm>
        </p:spPr>
        <p:txBody>
          <a:bodyPr/>
          <a:lstStyle/>
          <a:p>
            <a:r>
              <a:rPr lang="tr-TR" dirty="0" smtClean="0"/>
              <a:t>Çökkünlük sağaltımında asıl amaç belirtilerin tamamen ortadan kaldırılması olmalıdır.</a:t>
            </a:r>
          </a:p>
          <a:p>
            <a:r>
              <a:rPr lang="tr-TR" dirty="0" smtClean="0"/>
              <a:t>Eşik altı düzeyde olsa bile belirtilerin sürmesi yineleme ve süreğenleşme olasılığını arttırdığı unutulmamalıdır.</a:t>
            </a:r>
          </a:p>
          <a:p>
            <a:r>
              <a:rPr lang="tr-TR" dirty="0" smtClean="0"/>
              <a:t>Hastaya ve yakınlarına ruhsal çökkünlük ve sağaltım hakkında bilgi verilmelidir.</a:t>
            </a:r>
          </a:p>
          <a:p>
            <a:endParaRPr lang="tr-TR" dirty="0"/>
          </a:p>
        </p:txBody>
      </p:sp>
    </p:spTree>
    <p:extLst>
      <p:ext uri="{BB962C8B-B14F-4D97-AF65-F5344CB8AC3E}">
        <p14:creationId xmlns:p14="http://schemas.microsoft.com/office/powerpoint/2010/main" val="311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Risk etkenleri arasında kötü muamele görmüş olma, düşük </a:t>
            </a:r>
            <a:r>
              <a:rPr lang="tr-TR" dirty="0" err="1" smtClean="0"/>
              <a:t>sosyo</a:t>
            </a:r>
            <a:r>
              <a:rPr lang="tr-TR" dirty="0" smtClean="0"/>
              <a:t> ekonomik durum, sorunlarını içe atma eğilimi ve gene çocukluktaki davranım bozuklukları sayılmaktadır.</a:t>
            </a:r>
            <a:endParaRPr lang="tr-TR" dirty="0"/>
          </a:p>
        </p:txBody>
      </p:sp>
    </p:spTree>
    <p:extLst>
      <p:ext uri="{BB962C8B-B14F-4D97-AF65-F5344CB8AC3E}">
        <p14:creationId xmlns:p14="http://schemas.microsoft.com/office/powerpoint/2010/main" val="42625975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571500" indent="-571500">
              <a:buFont typeface="+mj-lt"/>
              <a:buAutoNum type="romanUcPeriod" startAt="2"/>
            </a:pPr>
            <a:r>
              <a:rPr lang="tr-TR" b="1" dirty="0" smtClean="0"/>
              <a:t>İlaç Sağaltımı</a:t>
            </a:r>
          </a:p>
          <a:p>
            <a:r>
              <a:rPr lang="tr-TR" dirty="0" smtClean="0"/>
              <a:t>Orta şiddetli çökkünlüklerde sağaltımdaki ilk seçenek </a:t>
            </a:r>
            <a:r>
              <a:rPr lang="tr-TR" dirty="0" err="1" smtClean="0"/>
              <a:t>antidepresan</a:t>
            </a:r>
            <a:r>
              <a:rPr lang="tr-TR" dirty="0" smtClean="0"/>
              <a:t> ilaçlardır.</a:t>
            </a:r>
          </a:p>
          <a:p>
            <a:r>
              <a:rPr lang="tr-TR" dirty="0" err="1" smtClean="0"/>
              <a:t>Antidepresan</a:t>
            </a:r>
            <a:r>
              <a:rPr lang="tr-TR" dirty="0" smtClean="0"/>
              <a:t> ilaçlar çökkünlük ne ölçüde şiddetli ise o ölçüde etkili olurlar.</a:t>
            </a:r>
          </a:p>
          <a:p>
            <a:r>
              <a:rPr lang="tr-TR" dirty="0" smtClean="0"/>
              <a:t>İyi bir muayene yapıldıktan ve gerekli incelemeler tamamlandıktan sonra hastaya rahatsızlığının ne olduğu, sağaltımın nasıl yapılacağı, seçilen ilaç, ilacın kullanım biçimi, süresi, iyileşme etkisinin ne zaman görülebileceği, olası yan etkileri üzerinde açıklamalar yapmak gerekir.</a:t>
            </a:r>
            <a:endParaRPr lang="tr-TR" dirty="0"/>
          </a:p>
        </p:txBody>
      </p:sp>
    </p:spTree>
    <p:extLst>
      <p:ext uri="{BB962C8B-B14F-4D97-AF65-F5344CB8AC3E}">
        <p14:creationId xmlns:p14="http://schemas.microsoft.com/office/powerpoint/2010/main" val="14779361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Çökkünlük sağaltımında en önemli sorunlardan biri hastanın ilaç sağaltımını yarıda bırakmasıdır.</a:t>
            </a:r>
          </a:p>
          <a:p>
            <a:r>
              <a:rPr lang="tr-TR" dirty="0" err="1" smtClean="0"/>
              <a:t>Antidepresan</a:t>
            </a:r>
            <a:r>
              <a:rPr lang="tr-TR" dirty="0" smtClean="0"/>
              <a:t> ilaçlarının en önemli sorunu sağaltıma yanıtın geç belli olmasıdır.</a:t>
            </a:r>
          </a:p>
          <a:p>
            <a:endParaRPr lang="tr-TR" dirty="0"/>
          </a:p>
        </p:txBody>
      </p:sp>
    </p:spTree>
    <p:extLst>
      <p:ext uri="{BB962C8B-B14F-4D97-AF65-F5344CB8AC3E}">
        <p14:creationId xmlns:p14="http://schemas.microsoft.com/office/powerpoint/2010/main" val="3101765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571500" indent="-571500">
              <a:buFont typeface="+mj-lt"/>
              <a:buAutoNum type="romanUcPeriod" startAt="3"/>
            </a:pPr>
            <a:r>
              <a:rPr lang="tr-TR" b="1" dirty="0" smtClean="0"/>
              <a:t>Çökkünlüklerde Psikoterapi</a:t>
            </a:r>
          </a:p>
          <a:p>
            <a:r>
              <a:rPr lang="tr-TR" dirty="0" smtClean="0"/>
              <a:t>Çökkün hasta başlangıçta uzun konuşmalara ve çözümlemelere dayanamaz.</a:t>
            </a:r>
          </a:p>
          <a:p>
            <a:r>
              <a:rPr lang="tr-TR" dirty="0" smtClean="0"/>
              <a:t>Konuşmaya zorlanmakla hasta gereksiz yere yüklenmemelidir.</a:t>
            </a:r>
          </a:p>
          <a:p>
            <a:r>
              <a:rPr lang="tr-TR" dirty="0" smtClean="0"/>
              <a:t>Hastayı dinlemek, onun istediklerini anlatabilmesi için zaman vermek önemlidir.</a:t>
            </a:r>
          </a:p>
          <a:p>
            <a:r>
              <a:rPr lang="tr-TR" dirty="0" smtClean="0"/>
              <a:t>Çökkünlük dönemi sırasında hastaların günlük iş ve uyum beklentilerini en düşük düzeye indirmeleri için yardımcı olmak gerekir.</a:t>
            </a:r>
          </a:p>
          <a:p>
            <a:r>
              <a:rPr lang="tr-TR" dirty="0" smtClean="0"/>
              <a:t>Beklentiler yüksek tutulup gerçekleştirilemedikçe yetersizlik, güçsüzlük, suçluluk duyguları artar ve çökkünlük derinleşir.</a:t>
            </a:r>
            <a:endParaRPr lang="tr-TR" dirty="0"/>
          </a:p>
        </p:txBody>
      </p:sp>
    </p:spTree>
    <p:extLst>
      <p:ext uri="{BB962C8B-B14F-4D97-AF65-F5344CB8AC3E}">
        <p14:creationId xmlns:p14="http://schemas.microsoft.com/office/powerpoint/2010/main" val="14209485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Aileden biri çökkünlük geçiriyorsa bu , çoğu kez o ailede bir şeylerin iyi gitmediğinin göstergesi olabilir.</a:t>
            </a:r>
          </a:p>
          <a:p>
            <a:r>
              <a:rPr lang="tr-TR" dirty="0" smtClean="0"/>
              <a:t>Sık yineleyen çökkünlükler ya da taşkınlıklar bütün aile bireylerini etkiler.</a:t>
            </a:r>
          </a:p>
          <a:p>
            <a:r>
              <a:rPr lang="tr-TR" dirty="0" smtClean="0"/>
              <a:t>Aile bireylerinin tutumları da nöbetlerin ortaya çıkmasında ya da süreğenleşmesinde, sağaltımın etkisiz kalmasında önemli etken olabilirler.</a:t>
            </a:r>
          </a:p>
          <a:p>
            <a:r>
              <a:rPr lang="tr-TR" dirty="0" smtClean="0"/>
              <a:t>Bunları aile bireyleri ile konuşmalı, onların sağaltıma katkıları sağlanmaya çalışılmalıdır.</a:t>
            </a:r>
            <a:endParaRPr lang="tr-TR" dirty="0"/>
          </a:p>
        </p:txBody>
      </p:sp>
    </p:spTree>
    <p:extLst>
      <p:ext uri="{BB962C8B-B14F-4D97-AF65-F5344CB8AC3E}">
        <p14:creationId xmlns:p14="http://schemas.microsoft.com/office/powerpoint/2010/main" val="18054722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Başlangıçta destekleyici bir yaklaşım uygulanmalı; iyileşme olduktan sonra çökkünlüğe yatkınlık doğuran kişilik özellikleri ele alınmalıdır.</a:t>
            </a:r>
          </a:p>
          <a:p>
            <a:r>
              <a:rPr lang="tr-TR" dirty="0" smtClean="0"/>
              <a:t>Bilişsel davranışçı terapi gebelik, emzirme gibi nedenlerle ilaç kullanamayan, ilaç kullanmak istemeyen hastalarda ya da hafif çökkünlüklerde tek başına önerilebilir.</a:t>
            </a:r>
          </a:p>
          <a:p>
            <a:r>
              <a:rPr lang="tr-TR" dirty="0" smtClean="0"/>
              <a:t>Bilişsel davranışçı terapi yaklaşımı hastanın çocukluktan beri kendi benliğine, dünyaya, geleceğe karşı geliştirmiş olduğu olumsuz ve karamsar değerlendirmeleri değiştirebilmesi için uygulanır.</a:t>
            </a:r>
          </a:p>
          <a:p>
            <a:r>
              <a:rPr lang="tr-TR" dirty="0" smtClean="0"/>
              <a:t>BDT ile benzer düzeyde etkili bulunan bir psikoterapi yöntemi de kişilerarası psikoterapidir.</a:t>
            </a:r>
            <a:endParaRPr lang="tr-TR" dirty="0"/>
          </a:p>
        </p:txBody>
      </p:sp>
    </p:spTree>
    <p:extLst>
      <p:ext uri="{BB962C8B-B14F-4D97-AF65-F5344CB8AC3E}">
        <p14:creationId xmlns:p14="http://schemas.microsoft.com/office/powerpoint/2010/main" val="25314618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Yapılandırılmış bir destekleyici psikoterapi türü olan kişiler arası psikoterapi özellikle insan ilişkilerindeki zorlanmalarla bağlantılı çökkünlüklerde kullanılmakta; çökkünlük belirtilerinin toplumsal ve insan ilişkileri bağlamındaki anlamlarının anlaşılmasına ve çözülmesine yardımcı olmayı amaçlamaktadır.</a:t>
            </a:r>
            <a:endParaRPr lang="tr-TR" dirty="0"/>
          </a:p>
          <a:p>
            <a:r>
              <a:rPr lang="tr-TR" dirty="0" smtClean="0"/>
              <a:t>Bu yaklaşımla hastanın insan ilişkilerinde yeni başa çıkma yolları geliştirmesi sağlanmaya </a:t>
            </a:r>
            <a:r>
              <a:rPr lang="tr-TR" smtClean="0"/>
              <a:t>çalışılır.</a:t>
            </a:r>
          </a:p>
          <a:p>
            <a:endParaRPr lang="tr-TR" dirty="0"/>
          </a:p>
        </p:txBody>
      </p:sp>
    </p:spTree>
    <p:extLst>
      <p:ext uri="{BB962C8B-B14F-4D97-AF65-F5344CB8AC3E}">
        <p14:creationId xmlns:p14="http://schemas.microsoft.com/office/powerpoint/2010/main" val="1910253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b="1" dirty="0" smtClean="0"/>
              <a:t>ÖRSELENME ya da ZORLANMA ETKİSİNE BAĞLI BOZUKLUKLAR</a:t>
            </a:r>
            <a:endParaRPr lang="tr-TR" b="1"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42546184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Örselenme (travma) kavramı bireyin ruhsal ve bedensel varlığını çok değişik biçimlerde sarsan, inciten, yaralayan her türlü olay için kullanılmaktadır.</a:t>
            </a:r>
          </a:p>
          <a:p>
            <a:r>
              <a:rPr lang="tr-TR" dirty="0" smtClean="0"/>
              <a:t>Zorlanma (stres) organizmanın denge durumunu bozan herhangi bir etkendir.</a:t>
            </a:r>
          </a:p>
          <a:p>
            <a:r>
              <a:rPr lang="tr-TR" dirty="0" smtClean="0"/>
              <a:t>Her türlü hastalığının tetiklenmesinde değişik derecelerde kısa ya da uzun süreli zorlanmaların önemli etkisi bulunmaktadır.</a:t>
            </a:r>
          </a:p>
          <a:p>
            <a:r>
              <a:rPr lang="tr-TR" dirty="0" smtClean="0"/>
              <a:t>Kişiler böyle bir tehlike ile karşılaşmadığı, fakat bu tür örseleyici olaylara tanık olduğu durumlar da örselenme etkisi yapabilmektedir be bu nedenle böyle tanıklıklar da örselenme sayılır.</a:t>
            </a:r>
            <a:endParaRPr lang="tr-TR" dirty="0"/>
          </a:p>
        </p:txBody>
      </p:sp>
    </p:spTree>
    <p:extLst>
      <p:ext uri="{BB962C8B-B14F-4D97-AF65-F5344CB8AC3E}">
        <p14:creationId xmlns:p14="http://schemas.microsoft.com/office/powerpoint/2010/main" val="2961704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numCol="2"/>
          <a:lstStyle/>
          <a:p>
            <a:r>
              <a:rPr lang="tr-TR" dirty="0" smtClean="0"/>
              <a:t>Ağır örseleyici olaylar arasında;</a:t>
            </a:r>
          </a:p>
          <a:p>
            <a:pPr lvl="1"/>
            <a:r>
              <a:rPr lang="tr-TR" dirty="0" smtClean="0"/>
              <a:t>Trafik ve uçak kazaları,</a:t>
            </a:r>
          </a:p>
          <a:p>
            <a:pPr lvl="1"/>
            <a:r>
              <a:rPr lang="tr-TR" dirty="0" smtClean="0"/>
              <a:t>Deprem, sel gibi doğal afetler,</a:t>
            </a:r>
          </a:p>
          <a:p>
            <a:pPr lvl="1"/>
            <a:r>
              <a:rPr lang="tr-TR" dirty="0" smtClean="0"/>
              <a:t>Ağır dayak, işkence görmek,</a:t>
            </a:r>
          </a:p>
          <a:p>
            <a:pPr lvl="1"/>
            <a:r>
              <a:rPr lang="tr-TR" dirty="0" smtClean="0"/>
              <a:t>Irza saldırı,</a:t>
            </a:r>
          </a:p>
          <a:p>
            <a:pPr lvl="1"/>
            <a:r>
              <a:rPr lang="tr-TR" dirty="0" smtClean="0"/>
              <a:t>Terörist elinde rehin tutulmak,</a:t>
            </a:r>
          </a:p>
          <a:p>
            <a:pPr lvl="1"/>
            <a:r>
              <a:rPr lang="tr-TR" dirty="0" smtClean="0"/>
              <a:t>Toplama kampında kalmak,</a:t>
            </a:r>
          </a:p>
          <a:p>
            <a:pPr lvl="1"/>
            <a:r>
              <a:rPr lang="tr-TR" dirty="0" smtClean="0"/>
              <a:t>Savata uzun süre siperde ya da bombardıman altında kalmak</a:t>
            </a:r>
          </a:p>
          <a:p>
            <a:pPr marL="0" indent="0">
              <a:buNone/>
            </a:pPr>
            <a:r>
              <a:rPr lang="tr-TR" dirty="0" smtClean="0"/>
              <a:t>gibi olaylar sayılabilir.</a:t>
            </a:r>
          </a:p>
          <a:p>
            <a:r>
              <a:rPr lang="tr-TR" dirty="0" smtClean="0"/>
              <a:t>Örselenme ya da zorlanma karşısındaki dayanma gücü kişinin kalıtımsal yapısına, gelişimsel özelliklerine, öğrenmelerle geliştirdiği benlik gücüne, böyle bir olaya karşı hazırlıklı olup olmadığına ve daha birçok etkene bağlıdır.</a:t>
            </a:r>
            <a:endParaRPr lang="tr-TR" dirty="0"/>
          </a:p>
        </p:txBody>
      </p:sp>
    </p:spTree>
    <p:extLst>
      <p:ext uri="{BB962C8B-B14F-4D97-AF65-F5344CB8AC3E}">
        <p14:creationId xmlns:p14="http://schemas.microsoft.com/office/powerpoint/2010/main" val="6429630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AKUT ZORLANMA BOZUKLUĞU</a:t>
            </a:r>
            <a:endParaRPr lang="tr-TR" b="1" dirty="0"/>
          </a:p>
        </p:txBody>
      </p:sp>
      <p:sp>
        <p:nvSpPr>
          <p:cNvPr id="3" name="İçerik Yer Tutucusu 2"/>
          <p:cNvSpPr>
            <a:spLocks noGrp="1"/>
          </p:cNvSpPr>
          <p:nvPr>
            <p:ph idx="1"/>
          </p:nvPr>
        </p:nvSpPr>
        <p:spPr/>
        <p:txBody>
          <a:bodyPr/>
          <a:lstStyle/>
          <a:p>
            <a:r>
              <a:rPr lang="tr-TR" dirty="0" smtClean="0"/>
              <a:t>Yukarıda tanımlanan türden ağır bir bedensel ya da ruhsal örselenme sonucu gelişen geçici bir bozukluktur.</a:t>
            </a:r>
          </a:p>
          <a:p>
            <a:r>
              <a:rPr lang="tr-TR" dirty="0" smtClean="0"/>
              <a:t>Tanı koymak için zorlanmayla belirtiler arasında zamansal ilişki olması gerekir.</a:t>
            </a:r>
          </a:p>
          <a:p>
            <a:r>
              <a:rPr lang="tr-TR" dirty="0" smtClean="0"/>
              <a:t>Genellikle saatler ya da günler içinde azalarak geçer.</a:t>
            </a:r>
          </a:p>
          <a:p>
            <a:pPr marL="0" indent="0">
              <a:buNone/>
            </a:pPr>
            <a:r>
              <a:rPr lang="tr-TR" b="1" dirty="0" smtClean="0"/>
              <a:t>Sıklık</a:t>
            </a:r>
          </a:p>
          <a:p>
            <a:r>
              <a:rPr lang="tr-TR" dirty="0" smtClean="0"/>
              <a:t>Akut zorlanma bozukluğunun sıklığı toplumdan topluma, bölgeden bölgeye, ülkeden ülkeye büyük değişiklikler gösterir ve bir sıklık oranı vermek zor, belki de olanaksızdır.</a:t>
            </a:r>
            <a:endParaRPr lang="tr-TR" dirty="0"/>
          </a:p>
        </p:txBody>
      </p:sp>
    </p:spTree>
    <p:extLst>
      <p:ext uri="{BB962C8B-B14F-4D97-AF65-F5344CB8AC3E}">
        <p14:creationId xmlns:p14="http://schemas.microsoft.com/office/powerpoint/2010/main" val="755585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Belirtiler ve Bulgular</a:t>
            </a:r>
            <a:endParaRPr lang="tr-TR" b="1" dirty="0"/>
          </a:p>
        </p:txBody>
      </p:sp>
      <p:sp>
        <p:nvSpPr>
          <p:cNvPr id="3" name="İçerik Yer Tutucusu 2"/>
          <p:cNvSpPr>
            <a:spLocks noGrp="1"/>
          </p:cNvSpPr>
          <p:nvPr>
            <p:ph idx="1"/>
          </p:nvPr>
        </p:nvSpPr>
        <p:spPr/>
        <p:txBody>
          <a:bodyPr/>
          <a:lstStyle/>
          <a:p>
            <a:pPr marL="571500" indent="-571500">
              <a:buFont typeface="+mj-lt"/>
              <a:buAutoNum type="romanUcPeriod"/>
            </a:pPr>
            <a:r>
              <a:rPr lang="tr-TR" b="1" dirty="0" smtClean="0"/>
              <a:t>Genel görünüm ve davranış</a:t>
            </a:r>
          </a:p>
          <a:p>
            <a:r>
              <a:rPr lang="tr-TR" dirty="0" smtClean="0"/>
              <a:t>Hastada genel bir huzursuzluk, endişeli yüz, gergin duruş, hareketlerinde tedirginlik, çabuk irkilme, çabuk kızma, sabırsızlık, bazen yerinde duramama vardır.</a:t>
            </a:r>
          </a:p>
          <a:p>
            <a:pPr marL="571500" indent="-571500">
              <a:buFont typeface="+mj-lt"/>
              <a:buAutoNum type="romanUcPeriod" startAt="2"/>
            </a:pPr>
            <a:r>
              <a:rPr lang="tr-TR" b="1" dirty="0" smtClean="0"/>
              <a:t>Konuşma ve ilişki kurma</a:t>
            </a:r>
          </a:p>
          <a:p>
            <a:r>
              <a:rPr lang="tr-TR" dirty="0" smtClean="0"/>
              <a:t>Hastanın sesinde heyecanlı bir titreklik, zor konuşma olabilir, fakat konuşması düzgündür.</a:t>
            </a:r>
          </a:p>
          <a:p>
            <a:r>
              <a:rPr lang="tr-TR" dirty="0" smtClean="0"/>
              <a:t>İlişkilerinde endişeli, huzursuz, gergindir.</a:t>
            </a:r>
            <a:endParaRPr lang="tr-TR" dirty="0"/>
          </a:p>
        </p:txBody>
      </p:sp>
    </p:spTree>
    <p:extLst>
      <p:ext uri="{BB962C8B-B14F-4D97-AF65-F5344CB8AC3E}">
        <p14:creationId xmlns:p14="http://schemas.microsoft.com/office/powerpoint/2010/main" val="28841919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Belirtiler ve Bulgular</a:t>
            </a:r>
          </a:p>
          <a:p>
            <a:r>
              <a:rPr lang="tr-TR" dirty="0" smtClean="0"/>
              <a:t>Hasta ya çok sessiz, durgun ya da şaşkın, bazen de saldırgan bir devingenlik içinde olabilir.</a:t>
            </a:r>
          </a:p>
          <a:p>
            <a:r>
              <a:rPr lang="tr-TR" dirty="0" smtClean="0"/>
              <a:t>Büyük huzursuzluk belirtileri, çılgınca devinimler gösterip, bağırıp çağırabilir, donakalmış gibi de görünebilir.</a:t>
            </a:r>
          </a:p>
          <a:p>
            <a:r>
              <a:rPr lang="tr-TR" dirty="0" smtClean="0"/>
              <a:t>Hastayla konuşmak ilişki kurma güç olabilir.</a:t>
            </a:r>
          </a:p>
          <a:p>
            <a:r>
              <a:rPr lang="tr-TR" dirty="0" smtClean="0"/>
              <a:t>Kendisini yatıştırmak isteyenlerin ayırımında değil gibidir.</a:t>
            </a:r>
          </a:p>
          <a:p>
            <a:r>
              <a:rPr lang="tr-TR" dirty="0" smtClean="0"/>
              <a:t>Bu belirtiler kısa sürede yatışsa bile toplumdan çekilme daha uzun sürebilir.</a:t>
            </a:r>
            <a:endParaRPr lang="tr-TR" dirty="0"/>
          </a:p>
        </p:txBody>
      </p:sp>
    </p:spTree>
    <p:extLst>
      <p:ext uri="{BB962C8B-B14F-4D97-AF65-F5344CB8AC3E}">
        <p14:creationId xmlns:p14="http://schemas.microsoft.com/office/powerpoint/2010/main" val="31947299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Kalbin hızlı atması, terleme, yüz kızarması, bedende, kollarda, bacaklarda titremeler olabilir.</a:t>
            </a:r>
          </a:p>
          <a:p>
            <a:r>
              <a:rPr lang="tr-TR" dirty="0" smtClean="0"/>
              <a:t>Kimi hastalarda ağır öfke nöbetleri görülebilir</a:t>
            </a:r>
          </a:p>
          <a:p>
            <a:r>
              <a:rPr lang="tr-TR" dirty="0" smtClean="0"/>
              <a:t>Birçok hasta da böyle ağır bir bunaltı, öfkeli durumdan kısa süre sonra ya da hemen başlangıçta </a:t>
            </a:r>
            <a:r>
              <a:rPr lang="tr-TR" i="1" dirty="0" smtClean="0"/>
              <a:t>duygusal tepkilerde donukluk, duygu yitimi</a:t>
            </a:r>
            <a:r>
              <a:rPr lang="tr-TR" dirty="0" smtClean="0"/>
              <a:t>, kendini çok ötede, uzaklarda ve hiçbir şey hissetmiyormuş , dışardan gözlüyormuş gibi algılama olabilir.</a:t>
            </a:r>
          </a:p>
          <a:p>
            <a:r>
              <a:rPr lang="tr-TR" dirty="0" smtClean="0"/>
              <a:t>Kimi hastalarda çevrenin değişik algılanması türünden </a:t>
            </a:r>
            <a:r>
              <a:rPr lang="tr-TR" i="1" dirty="0" err="1" smtClean="0"/>
              <a:t>gerçekdışılaşma</a:t>
            </a:r>
            <a:r>
              <a:rPr lang="tr-TR" dirty="0" smtClean="0"/>
              <a:t> görülebilir.</a:t>
            </a:r>
          </a:p>
          <a:p>
            <a:r>
              <a:rPr lang="tr-TR" dirty="0" smtClean="0"/>
              <a:t>Başlangıçta bilinç bulanıklığına benzer bir </a:t>
            </a:r>
            <a:r>
              <a:rPr lang="tr-TR" i="1" dirty="0" smtClean="0"/>
              <a:t>şaşkınlık</a:t>
            </a:r>
            <a:r>
              <a:rPr lang="tr-TR" dirty="0" smtClean="0"/>
              <a:t> vardır.</a:t>
            </a:r>
            <a:endParaRPr lang="tr-TR" dirty="0"/>
          </a:p>
        </p:txBody>
      </p:sp>
    </p:spTree>
    <p:extLst>
      <p:ext uri="{BB962C8B-B14F-4D97-AF65-F5344CB8AC3E}">
        <p14:creationId xmlns:p14="http://schemas.microsoft.com/office/powerpoint/2010/main" val="42710389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Gidiş ve Sonlanış</a:t>
            </a:r>
          </a:p>
          <a:p>
            <a:r>
              <a:rPr lang="tr-TR" dirty="0" smtClean="0"/>
              <a:t>Akut zorlanma bozukluğu olaydan hemen sonra başlar ve genellikle kendiliğinden 2-3 gün içinde düzelir.</a:t>
            </a:r>
          </a:p>
          <a:p>
            <a:r>
              <a:rPr lang="tr-TR" dirty="0" smtClean="0"/>
              <a:t>Dört haftadan uzun süren olgularda tanıyı gözden geçirmek, travma sonrası stres bozukluğu ve yaygın bunaltı, panik, çökkünlük bozuklukları başta olmak üzere başka tür ruhsal bozuklukları düşünmek gerekir.</a:t>
            </a:r>
          </a:p>
          <a:p>
            <a:endParaRPr lang="tr-TR" dirty="0"/>
          </a:p>
        </p:txBody>
      </p:sp>
    </p:spTree>
    <p:extLst>
      <p:ext uri="{BB962C8B-B14F-4D97-AF65-F5344CB8AC3E}">
        <p14:creationId xmlns:p14="http://schemas.microsoft.com/office/powerpoint/2010/main" val="18021056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Sağaltım</a:t>
            </a:r>
          </a:p>
          <a:p>
            <a:r>
              <a:rPr lang="tr-TR" dirty="0" smtClean="0"/>
              <a:t>Bu bozukluk genellikle 2-3 gün içerisinde düzeldiğinden özel sağaltım gerekmeyebilir.</a:t>
            </a:r>
          </a:p>
          <a:p>
            <a:r>
              <a:rPr lang="tr-TR" dirty="0" smtClean="0"/>
              <a:t>Bu gibi durumlarda aile yakınları, arkadaşlar, gönüllü yardımcıların yakın ilgisi kişinin düzelmesinde etkili olur.</a:t>
            </a:r>
          </a:p>
          <a:p>
            <a:r>
              <a:rPr lang="tr-TR" dirty="0" smtClean="0"/>
              <a:t>Çoğu olguda örseleyici durumun sona ermesi  ya da böyle bir durumdan uzaklaşma ile belirtiler yatışır.</a:t>
            </a:r>
          </a:p>
        </p:txBody>
      </p:sp>
    </p:spTree>
    <p:extLst>
      <p:ext uri="{BB962C8B-B14F-4D97-AF65-F5344CB8AC3E}">
        <p14:creationId xmlns:p14="http://schemas.microsoft.com/office/powerpoint/2010/main" val="7508861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ÖRSELENME SONRASI ZORLANMA BOZUKLUĞU</a:t>
            </a:r>
            <a:br>
              <a:rPr lang="tr-TR" sz="4000" b="1" dirty="0" smtClean="0"/>
            </a:br>
            <a:r>
              <a:rPr lang="tr-TR" sz="3200" dirty="0" smtClean="0"/>
              <a:t>(Travma Sonrası Stres Bozukluğu/ TSSB)</a:t>
            </a:r>
            <a:endParaRPr lang="tr-TR" sz="4000" dirty="0"/>
          </a:p>
        </p:txBody>
      </p:sp>
      <p:sp>
        <p:nvSpPr>
          <p:cNvPr id="3" name="İçerik Yer Tutucusu 2"/>
          <p:cNvSpPr>
            <a:spLocks noGrp="1"/>
          </p:cNvSpPr>
          <p:nvPr>
            <p:ph idx="1"/>
          </p:nvPr>
        </p:nvSpPr>
        <p:spPr/>
        <p:txBody>
          <a:bodyPr/>
          <a:lstStyle/>
          <a:p>
            <a:r>
              <a:rPr lang="tr-TR" dirty="0" smtClean="0"/>
              <a:t>Olağan dışı örseleyici olayları (doğal ya da insanların yol açtığı yıkımlar, savaş, ağır kazalar, saldırıya uğrama, tecavüz, işkence, başkalarının vahşi biçimde öldürülesine tanık olma) yaşayan hemen hemen herkes aşırı korku, şaşkınlık ve öfke hisseder.</a:t>
            </a:r>
          </a:p>
          <a:p>
            <a:r>
              <a:rPr lang="tr-TR" dirty="0" smtClean="0"/>
              <a:t>Böyle bir yaşantı sonrasında çoğu insanda akut örselenme belirtileri olur, zamanla yatışır.</a:t>
            </a:r>
          </a:p>
          <a:p>
            <a:r>
              <a:rPr lang="tr-TR" dirty="0" smtClean="0"/>
              <a:t>Bazı kişilerde ise belirtiler zamanla yatışmaz ve kötüleşir.</a:t>
            </a:r>
          </a:p>
          <a:p>
            <a:r>
              <a:rPr lang="tr-TR" dirty="0" smtClean="0"/>
              <a:t>Örselenme sonrası zorlanma bozukluğu yukarıda tanımlanan olağan dışı örseleyici durumlarda gecikmiş ve uzamış olarak ortaya çıkan bir belirtiler kümesidir.</a:t>
            </a:r>
            <a:endParaRPr lang="tr-TR" dirty="0"/>
          </a:p>
        </p:txBody>
      </p:sp>
    </p:spTree>
    <p:extLst>
      <p:ext uri="{BB962C8B-B14F-4D97-AF65-F5344CB8AC3E}">
        <p14:creationId xmlns:p14="http://schemas.microsoft.com/office/powerpoint/2010/main" val="12270148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buNone/>
            </a:pPr>
            <a:r>
              <a:rPr lang="tr-TR" b="1" dirty="0" smtClean="0"/>
              <a:t>Sıklık</a:t>
            </a:r>
          </a:p>
          <a:p>
            <a:r>
              <a:rPr lang="tr-TR" dirty="0" smtClean="0"/>
              <a:t>TSSB her yaşta gelişebilir ama en sık genç erişkinlerde görülür.</a:t>
            </a:r>
          </a:p>
          <a:p>
            <a:r>
              <a:rPr lang="tr-TR" dirty="0" smtClean="0"/>
              <a:t>Bunun nedeninin bu yaş grubunun örseleyici zorlanmalarla karşılaşma olasılığının daha yüksek olmasıdır.</a:t>
            </a:r>
          </a:p>
          <a:p>
            <a:r>
              <a:rPr lang="tr-TR" dirty="0" smtClean="0"/>
              <a:t>Kadınlarda TSSB gelişme riski erkeklerden iki kat fazladır.</a:t>
            </a:r>
          </a:p>
          <a:p>
            <a:r>
              <a:rPr lang="tr-TR" dirty="0" smtClean="0"/>
              <a:t>Meslek grupları olarak itfaiyeciler, askerler, polisler, acil servis çalışanları, TSSB açısından risk altındadır.</a:t>
            </a:r>
          </a:p>
          <a:p>
            <a:r>
              <a:rPr lang="tr-TR" dirty="0" smtClean="0"/>
              <a:t>Bekar, dul ya da boşanmış olmak, düşük eğitim düzeyi, ruhsal hastalık ve olumsuz yaşam olayları öyküsü TSSB gelişmesinde rol oynayan risk etkenleri arasındadır.</a:t>
            </a:r>
          </a:p>
          <a:p>
            <a:endParaRPr lang="tr-TR" dirty="0"/>
          </a:p>
        </p:txBody>
      </p:sp>
    </p:spTree>
    <p:extLst>
      <p:ext uri="{BB962C8B-B14F-4D97-AF65-F5344CB8AC3E}">
        <p14:creationId xmlns:p14="http://schemas.microsoft.com/office/powerpoint/2010/main" val="10945841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Örselenme sonrası zorlanma bozukluğunun sıklığı, toplumdan topluma, ülkeden ülkeye, bölgeden bölgeye, hatta mevsimden mevsime büyük değişiklikler gösterdiğinden genel sıklık ve yaygınlık yüzdeleri vermek çok zor, belki de olanaksızdır.</a:t>
            </a:r>
          </a:p>
          <a:p>
            <a:r>
              <a:rPr lang="tr-TR" dirty="0" smtClean="0"/>
              <a:t>Ancak felaketlerle karşılaşan insanların %30-40’ında TSSB geliştiği bilinmektedir.</a:t>
            </a:r>
            <a:endParaRPr lang="tr-TR" dirty="0"/>
          </a:p>
        </p:txBody>
      </p:sp>
    </p:spTree>
    <p:extLst>
      <p:ext uri="{BB962C8B-B14F-4D97-AF65-F5344CB8AC3E}">
        <p14:creationId xmlns:p14="http://schemas.microsoft.com/office/powerpoint/2010/main" val="5246902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buNone/>
            </a:pPr>
            <a:r>
              <a:rPr lang="tr-TR" b="1" dirty="0" smtClean="0"/>
              <a:t>Belirtiler ve Bulgular</a:t>
            </a:r>
          </a:p>
          <a:p>
            <a:pPr marL="571500" indent="-571500">
              <a:buFont typeface="+mj-lt"/>
              <a:buAutoNum type="romanUcPeriod"/>
            </a:pPr>
            <a:r>
              <a:rPr lang="tr-TR" b="1" dirty="0" smtClean="0"/>
              <a:t>Genel görünüm ve davranış: </a:t>
            </a:r>
            <a:r>
              <a:rPr lang="tr-TR" dirty="0" smtClean="0"/>
              <a:t>hasta aşırı telaş ve korku içerisindedir.</a:t>
            </a:r>
          </a:p>
          <a:p>
            <a:r>
              <a:rPr lang="tr-TR" dirty="0" smtClean="0"/>
              <a:t>Normalde aldırış edilmeyecek uyaranlara karşı aşırı derecede duyarlıdır ve en küçük uyarana </a:t>
            </a:r>
            <a:r>
              <a:rPr lang="tr-TR" i="1" dirty="0" smtClean="0"/>
              <a:t>irkilme tepkisi </a:t>
            </a:r>
            <a:r>
              <a:rPr lang="tr-TR" dirty="0" smtClean="0"/>
              <a:t>verir.</a:t>
            </a:r>
          </a:p>
          <a:p>
            <a:r>
              <a:rPr lang="tr-TR" dirty="0" smtClean="0"/>
              <a:t>Yerinde duramayacak kadar huzursuzluk belirtileri, ellerde kaba titremeler görülebilir.</a:t>
            </a:r>
          </a:p>
          <a:p>
            <a:pPr marL="571500" indent="-571500">
              <a:buFont typeface="+mj-lt"/>
              <a:buAutoNum type="romanUcPeriod" startAt="2"/>
            </a:pPr>
            <a:r>
              <a:rPr lang="tr-TR" b="1" dirty="0" smtClean="0"/>
              <a:t>Konuşma ve ilişki kurma: </a:t>
            </a:r>
            <a:r>
              <a:rPr lang="tr-TR" dirty="0" smtClean="0"/>
              <a:t>Belirgin bir bozukluk yoktur; fakat </a:t>
            </a:r>
            <a:r>
              <a:rPr lang="tr-TR" i="1" dirty="0" smtClean="0"/>
              <a:t>aşırı telaş ve duyarlılık</a:t>
            </a:r>
            <a:r>
              <a:rPr lang="tr-TR" dirty="0" smtClean="0"/>
              <a:t> nedeni ile hasta uyarıcı durumlardan kaçınmak isteyebilir.</a:t>
            </a:r>
          </a:p>
          <a:p>
            <a:r>
              <a:rPr lang="tr-TR" dirty="0" smtClean="0"/>
              <a:t>Hasta olayları anlatmak istemeyebilir, suskun kalabilir.</a:t>
            </a:r>
            <a:endParaRPr lang="tr-TR" dirty="0"/>
          </a:p>
        </p:txBody>
      </p:sp>
    </p:spTree>
    <p:extLst>
      <p:ext uri="{BB962C8B-B14F-4D97-AF65-F5344CB8AC3E}">
        <p14:creationId xmlns:p14="http://schemas.microsoft.com/office/powerpoint/2010/main" val="30574488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571500" indent="-571500">
              <a:buFont typeface="+mj-lt"/>
              <a:buAutoNum type="romanUcPeriod" startAt="3"/>
            </a:pPr>
            <a:r>
              <a:rPr lang="tr-TR" b="1" dirty="0" smtClean="0"/>
              <a:t>Duygulanım: </a:t>
            </a:r>
            <a:r>
              <a:rPr lang="tr-TR" dirty="0" smtClean="0"/>
              <a:t>Duygulanımda bunaltı egemendir. </a:t>
            </a:r>
          </a:p>
          <a:p>
            <a:r>
              <a:rPr lang="tr-TR" dirty="0" smtClean="0"/>
              <a:t>Örseleyici olay anımsandıkça, düşlerde sık sık yaşandıkça hastanın sıkıntısı artar.</a:t>
            </a:r>
          </a:p>
          <a:p>
            <a:r>
              <a:rPr lang="tr-TR" dirty="0" smtClean="0"/>
              <a:t>Çok huzursuz ve tedirgin olur.</a:t>
            </a:r>
          </a:p>
          <a:p>
            <a:r>
              <a:rPr lang="tr-TR" dirty="0" smtClean="0"/>
              <a:t>Bunaltı çok uzun sürerse çökkünlük gelişebilir.</a:t>
            </a:r>
          </a:p>
          <a:p>
            <a:r>
              <a:rPr lang="tr-TR" dirty="0" smtClean="0"/>
              <a:t>Bu hastalarda sıklıkla insan ilişkilerinde ilgi azalması ve duygusal uyuşukluk vardır.</a:t>
            </a:r>
          </a:p>
          <a:p>
            <a:r>
              <a:rPr lang="tr-TR" dirty="0" smtClean="0"/>
              <a:t>Çevreye ilgisizlik, tepkisizlik, haz alamama, çabuk sinirlenme öfke patlamaları görülebilir.</a:t>
            </a:r>
            <a:endParaRPr lang="tr-TR" dirty="0"/>
          </a:p>
        </p:txBody>
      </p:sp>
    </p:spTree>
    <p:extLst>
      <p:ext uri="{BB962C8B-B14F-4D97-AF65-F5344CB8AC3E}">
        <p14:creationId xmlns:p14="http://schemas.microsoft.com/office/powerpoint/2010/main" val="656314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571500" indent="-571500">
              <a:buFont typeface="+mj-lt"/>
              <a:buAutoNum type="romanUcPeriod" startAt="4"/>
            </a:pPr>
            <a:r>
              <a:rPr lang="tr-TR" b="1" dirty="0" smtClean="0"/>
              <a:t>Bilişsel yetiler: </a:t>
            </a:r>
            <a:r>
              <a:rPr lang="tr-TR" dirty="0" smtClean="0"/>
              <a:t>Örseleyici olayla ilgili bazı anılar için bellek çok güçlenmiştir, fakat olayın önemli bazı yönlerini hatırlayamaz.</a:t>
            </a:r>
          </a:p>
          <a:p>
            <a:r>
              <a:rPr lang="tr-TR" dirty="0" smtClean="0"/>
              <a:t>Başka olaylara karşı ilgi, dikkat azalmıştır.</a:t>
            </a:r>
          </a:p>
          <a:p>
            <a:r>
              <a:rPr lang="tr-TR" dirty="0" smtClean="0"/>
              <a:t>Hasta unutkanlıktan yakınabilir.</a:t>
            </a:r>
          </a:p>
          <a:p>
            <a:r>
              <a:rPr lang="tr-TR" dirty="0" smtClean="0"/>
              <a:t>En tipik belirti olayın sık sık anımsanması ve her anımsanışta yeni baştan yaşanıyor gibi algılanmasıdır.</a:t>
            </a:r>
          </a:p>
          <a:p>
            <a:r>
              <a:rPr lang="tr-TR" dirty="0" smtClean="0"/>
              <a:t>Olayın yineleyici biçimde yaşanması düşlerde de olur.</a:t>
            </a:r>
          </a:p>
          <a:p>
            <a:r>
              <a:rPr lang="tr-TR" dirty="0" smtClean="0"/>
              <a:t>Dikkatin belli bir konuda tutulması güç olur.</a:t>
            </a:r>
          </a:p>
          <a:p>
            <a:r>
              <a:rPr lang="tr-TR" dirty="0" smtClean="0"/>
              <a:t>Yönelimde bozukluk yoktur.</a:t>
            </a:r>
            <a:endParaRPr lang="tr-TR" dirty="0"/>
          </a:p>
        </p:txBody>
      </p:sp>
    </p:spTree>
    <p:extLst>
      <p:ext uri="{BB962C8B-B14F-4D97-AF65-F5344CB8AC3E}">
        <p14:creationId xmlns:p14="http://schemas.microsoft.com/office/powerpoint/2010/main" val="1612769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6760</Words>
  <Application>Microsoft Office PowerPoint</Application>
  <PresentationFormat>Geniş ekran</PresentationFormat>
  <Paragraphs>532</Paragraphs>
  <Slides>108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108</vt:i4>
      </vt:variant>
    </vt:vector>
  </HeadingPairs>
  <TitlesOfParts>
    <vt:vector size="112" baseType="lpstr">
      <vt:lpstr>Arial</vt:lpstr>
      <vt:lpstr>Calibri</vt:lpstr>
      <vt:lpstr>Calibri Light</vt:lpstr>
      <vt:lpstr>Office Teması</vt:lpstr>
      <vt:lpstr>Psikiyatrik Sosyal Hizmet Anksiyete, Depresyon, Tssb</vt:lpstr>
      <vt:lpstr>BUNALTI BOZUKLUKLARI</vt:lpstr>
      <vt:lpstr>PowerPoint Sunusu</vt:lpstr>
      <vt:lpstr>PowerPoint Sunusu</vt:lpstr>
      <vt:lpstr>YAYGIN BUNALTI BOZUKLUĞU</vt:lpstr>
      <vt:lpstr>PowerPoint Sunusu</vt:lpstr>
      <vt:lpstr>PowerPoint Sunusu</vt:lpstr>
      <vt:lpstr>PowerPoint Sunusu</vt:lpstr>
      <vt:lpstr>Belirtiler ve Bulgular</vt:lpstr>
      <vt:lpstr>PowerPoint Sunusu</vt:lpstr>
      <vt:lpstr>PowerPoint Sunusu</vt:lpstr>
      <vt:lpstr>PowerPoint Sunusu</vt:lpstr>
      <vt:lpstr>PowerPoint Sunusu</vt:lpstr>
      <vt:lpstr>PowerPoint Sunusu</vt:lpstr>
      <vt:lpstr>PowerPoint Sunusu</vt:lpstr>
      <vt:lpstr>PANİK BOZUKLUĞU</vt:lpstr>
      <vt:lpstr>PowerPoint Sunusu</vt:lpstr>
      <vt:lpstr>PowerPoint Sunusu</vt:lpstr>
      <vt:lpstr>PowerPoint Sunusu</vt:lpstr>
      <vt:lpstr>PowerPoint Sunusu</vt:lpstr>
      <vt:lpstr>PowerPoint Sunusu</vt:lpstr>
      <vt:lpstr>PowerPoint Sunusu</vt:lpstr>
      <vt:lpstr>PowerPoint Sunusu</vt:lpstr>
      <vt:lpstr>PowerPoint Sunusu</vt:lpstr>
      <vt:lpstr>FOBİK BOZUKLUK</vt:lpstr>
      <vt:lpstr>PowerPoint Sunusu</vt:lpstr>
      <vt:lpstr>PowerPoint Sunusu</vt:lpstr>
      <vt:lpstr>PowerPoint Sunusu</vt:lpstr>
      <vt:lpstr>PowerPoint Sunusu</vt:lpstr>
      <vt:lpstr>PowerPoint Sunusu</vt:lpstr>
      <vt:lpstr>PowerPoint Sunusu</vt:lpstr>
      <vt:lpstr>PowerPoint Sunusu</vt:lpstr>
      <vt:lpstr>PowerPoint Sunusu</vt:lpstr>
      <vt:lpstr>AYRILMA BUNALTISI BOZUKLUĞU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SAĞALTIM</vt:lpstr>
      <vt:lpstr>PowerPoint Sunusu</vt:lpstr>
      <vt:lpstr>PowerPoint Sunusu</vt:lpstr>
      <vt:lpstr>PowerPoint Sunusu</vt:lpstr>
      <vt:lpstr>PowerPoint Sunusu</vt:lpstr>
      <vt:lpstr>PowerPoint Sunusu</vt:lpstr>
      <vt:lpstr>PowerPoint Sunusu</vt:lpstr>
      <vt:lpstr>PowerPoint Sunusu</vt:lpstr>
      <vt:lpstr>PowerPoint Sunusu</vt:lpstr>
      <vt:lpstr>DUYGUDURUM BOZKULUKLARI</vt:lpstr>
      <vt:lpstr>PowerPoint Sunusu</vt:lpstr>
      <vt:lpstr>ÇÖKKÜNLÜK (DEPRESYON)</vt:lpstr>
      <vt:lpstr>PowerPoint Sunusu</vt:lpstr>
      <vt:lpstr>PowerPoint Sunusu</vt:lpstr>
      <vt:lpstr>PowerPoint Sunusu</vt:lpstr>
      <vt:lpstr>PowerPoint Sunusu</vt:lpstr>
      <vt:lpstr>PowerPoint Sunusu</vt:lpstr>
      <vt:lpstr>ÇÖKKÜNLÜKLERDE TANI</vt:lpstr>
      <vt:lpstr>ÇÖKKÜNLÜKLERİN SINIFLANDIRMASI</vt:lpstr>
      <vt:lpstr>PowerPoint Sunusu</vt:lpstr>
      <vt:lpstr>PowerPoint Sunusu</vt:lpstr>
      <vt:lpstr>ÇÖKKÜNLÜKLERDE AYIRICI TANI</vt:lpstr>
      <vt:lpstr>SIKLIK VE YAYGINLIK</vt:lpstr>
      <vt:lpstr>ÖZKIYIM SORUNU</vt:lpstr>
      <vt:lpstr>PowerPoint Sunusu</vt:lpstr>
      <vt:lpstr>ÇÖKKÜNLÜKTE OLUŞ NEDENLERİ</vt:lpstr>
      <vt:lpstr>PowerPoint Sunusu</vt:lpstr>
      <vt:lpstr>PowerPoint Sunusu</vt:lpstr>
      <vt:lpstr>PowerPoint Sunusu</vt:lpstr>
      <vt:lpstr>PowerPoint Sunusu</vt:lpstr>
      <vt:lpstr>PowerPoint Sunusu</vt:lpstr>
      <vt:lpstr>PowerPoint Sunusu</vt:lpstr>
      <vt:lpstr>PowerPoint Sunusu</vt:lpstr>
      <vt:lpstr>PowerPoint Sunusu</vt:lpstr>
      <vt:lpstr>ÇÖKKÜNLÜK SAĞALTIMI</vt:lpstr>
      <vt:lpstr>PowerPoint Sunusu</vt:lpstr>
      <vt:lpstr>PowerPoint Sunusu</vt:lpstr>
      <vt:lpstr>PowerPoint Sunusu</vt:lpstr>
      <vt:lpstr>PowerPoint Sunusu</vt:lpstr>
      <vt:lpstr>PowerPoint Sunusu</vt:lpstr>
      <vt:lpstr>PowerPoint Sunusu</vt:lpstr>
      <vt:lpstr>PowerPoint Sunusu</vt:lpstr>
      <vt:lpstr>ÖRSELENME ya da ZORLANMA ETKİSİNE BAĞLI BOZUKLUKLAR</vt:lpstr>
      <vt:lpstr>PowerPoint Sunusu</vt:lpstr>
      <vt:lpstr>PowerPoint Sunusu</vt:lpstr>
      <vt:lpstr>AKUT ZORLANMA BOZUKLUĞU</vt:lpstr>
      <vt:lpstr>PowerPoint Sunusu</vt:lpstr>
      <vt:lpstr>PowerPoint Sunusu</vt:lpstr>
      <vt:lpstr>PowerPoint Sunusu</vt:lpstr>
      <vt:lpstr>PowerPoint Sunusu</vt:lpstr>
      <vt:lpstr>ÖRSELENME SONRASI ZORLANMA BOZUKLUĞU (Travma Sonrası Stres Bozukluğu/ TSSB)</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Psikiyatrik Sosyal Hizmet Anksiyete, Depresyon, Tssb</dc:title>
  <dc:creator>Cihan Aslan</dc:creator>
  <cp:lastModifiedBy>Microsoft</cp:lastModifiedBy>
  <cp:revision>148</cp:revision>
  <dcterms:created xsi:type="dcterms:W3CDTF">2018-10-28T09:23:36Z</dcterms:created>
  <dcterms:modified xsi:type="dcterms:W3CDTF">2021-11-26T10:27:01Z</dcterms:modified>
</cp:coreProperties>
</file>