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313" r:id="rId3"/>
    <p:sldId id="288" r:id="rId4"/>
    <p:sldId id="258" r:id="rId5"/>
    <p:sldId id="260" r:id="rId6"/>
    <p:sldId id="261" r:id="rId7"/>
    <p:sldId id="262" r:id="rId8"/>
    <p:sldId id="263" r:id="rId9"/>
    <p:sldId id="264" r:id="rId10"/>
    <p:sldId id="265" r:id="rId11"/>
    <p:sldId id="294"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7" d="100"/>
          <a:sy n="67" d="100"/>
        </p:scale>
        <p:origin x="5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ce Mercanoglu Taban" userId="25c1212fd68bd1f9" providerId="LiveId" clId="{FEE8262D-8C50-41D9-8333-F9AB9CD42FEC}"/>
    <pc:docChg chg="custSel modSld">
      <pc:chgData name="Birce Mercanoglu Taban" userId="25c1212fd68bd1f9" providerId="LiveId" clId="{FEE8262D-8C50-41D9-8333-F9AB9CD42FEC}" dt="2021-11-28T11:58:59.875" v="4" actId="20577"/>
      <pc:docMkLst>
        <pc:docMk/>
      </pc:docMkLst>
      <pc:sldChg chg="delSp mod">
        <pc:chgData name="Birce Mercanoglu Taban" userId="25c1212fd68bd1f9" providerId="LiveId" clId="{FEE8262D-8C50-41D9-8333-F9AB9CD42FEC}" dt="2021-11-28T11:58:47.897" v="0" actId="21"/>
        <pc:sldMkLst>
          <pc:docMk/>
          <pc:sldMk cId="2188150829" sldId="263"/>
        </pc:sldMkLst>
        <pc:grpChg chg="del">
          <ac:chgData name="Birce Mercanoglu Taban" userId="25c1212fd68bd1f9" providerId="LiveId" clId="{FEE8262D-8C50-41D9-8333-F9AB9CD42FEC}" dt="2021-11-28T11:58:47.897" v="0" actId="21"/>
          <ac:grpSpMkLst>
            <pc:docMk/>
            <pc:sldMk cId="2188150829" sldId="263"/>
            <ac:grpSpMk id="3" creationId="{00000000-0000-0000-0000-000000000000}"/>
          </ac:grpSpMkLst>
        </pc:grpChg>
      </pc:sldChg>
      <pc:sldChg chg="delSp modSp mod">
        <pc:chgData name="Birce Mercanoglu Taban" userId="25c1212fd68bd1f9" providerId="LiveId" clId="{FEE8262D-8C50-41D9-8333-F9AB9CD42FEC}" dt="2021-11-28T11:58:59.875" v="4" actId="20577"/>
        <pc:sldMkLst>
          <pc:docMk/>
          <pc:sldMk cId="3763727570" sldId="266"/>
        </pc:sldMkLst>
        <pc:spChg chg="mod">
          <ac:chgData name="Birce Mercanoglu Taban" userId="25c1212fd68bd1f9" providerId="LiveId" clId="{FEE8262D-8C50-41D9-8333-F9AB9CD42FEC}" dt="2021-11-28T11:58:59.875" v="4" actId="20577"/>
          <ac:spMkLst>
            <pc:docMk/>
            <pc:sldMk cId="3763727570" sldId="266"/>
            <ac:spMk id="3" creationId="{00000000-0000-0000-0000-000000000000}"/>
          </ac:spMkLst>
        </pc:spChg>
        <pc:picChg chg="del">
          <ac:chgData name="Birce Mercanoglu Taban" userId="25c1212fd68bd1f9" providerId="LiveId" clId="{FEE8262D-8C50-41D9-8333-F9AB9CD42FEC}" dt="2021-11-28T11:58:55.823" v="1" actId="21"/>
          <ac:picMkLst>
            <pc:docMk/>
            <pc:sldMk cId="3763727570" sldId="266"/>
            <ac:picMk id="6"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11/28/2021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A16AA21-1863-4931-97CB-99D0A168701B}" type="datetimeFigureOut">
              <a:rPr lang="en-US" dirty="0"/>
              <a:t>11/28/2021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772C379-9A7C-4C87-A116-CBE9F58B04C5}" type="datetimeFigureOut">
              <a:rPr lang="en-US" dirty="0"/>
              <a:t>11/28/2021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11/28/2021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919536" y="1966913"/>
            <a:ext cx="7488832" cy="4538999"/>
          </a:xfrm>
        </p:spPr>
        <p:txBody>
          <a:bodyPr>
            <a:noAutofit/>
          </a:bodyPr>
          <a:lstStyle/>
          <a:p>
            <a:pPr algn="ctr"/>
            <a:r>
              <a:rPr lang="tr-TR" sz="5400" dirty="0"/>
              <a:t>SÜT ENDÜSTRİSİNDE İŞLEM MÜHENDİSLİĞİ</a:t>
            </a:r>
            <a:br>
              <a:rPr lang="tr-TR" sz="5400" dirty="0"/>
            </a:br>
            <a:br>
              <a:rPr lang="tr-TR" sz="5400" dirty="0">
                <a:solidFill>
                  <a:schemeClr val="tx1"/>
                </a:solidFill>
              </a:rPr>
            </a:br>
            <a:r>
              <a:rPr lang="tr-TR" sz="1100" b="1" dirty="0">
                <a:solidFill>
                  <a:schemeClr val="tx1"/>
                </a:solidFill>
                <a:latin typeface="Arial" panose="020B0604020202020204" pitchFamily="34" charset="0"/>
              </a:rPr>
              <a:t>Ders kapsamında sunulan slaytlardaki tüm yazılı ve görsel materyaller; Singh, R.P. Ve </a:t>
            </a:r>
            <a:r>
              <a:rPr lang="tr-TR" sz="1100" b="1" dirty="0" err="1">
                <a:solidFill>
                  <a:schemeClr val="tx1"/>
                </a:solidFill>
                <a:latin typeface="Arial" panose="020B0604020202020204" pitchFamily="34" charset="0"/>
              </a:rPr>
              <a:t>Heldman</a:t>
            </a:r>
            <a:r>
              <a:rPr lang="tr-TR" sz="1100" b="1" dirty="0">
                <a:solidFill>
                  <a:schemeClr val="tx1"/>
                </a:solidFill>
                <a:latin typeface="Arial" panose="020B0604020202020204" pitchFamily="34" charset="0"/>
              </a:rPr>
              <a:t> D.R. 2</a:t>
            </a:r>
            <a:r>
              <a:rPr lang="en-US" sz="1100" b="1" dirty="0">
                <a:solidFill>
                  <a:schemeClr val="tx1"/>
                </a:solidFill>
                <a:latin typeface="Arial" panose="020B0604020202020204" pitchFamily="34" charset="0"/>
              </a:rPr>
              <a:t>0</a:t>
            </a:r>
            <a:r>
              <a:rPr lang="tr-TR" sz="1100" b="1" dirty="0">
                <a:solidFill>
                  <a:schemeClr val="tx1"/>
                </a:solidFill>
                <a:latin typeface="Arial" panose="020B0604020202020204" pitchFamily="34" charset="0"/>
              </a:rPr>
              <a:t>14</a:t>
            </a:r>
            <a:r>
              <a:rPr lang="en-US"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Introduction</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to</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Food</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Engineering</a:t>
            </a:r>
            <a:r>
              <a:rPr lang="en-US" sz="1100" b="1" dirty="0">
                <a:solidFill>
                  <a:schemeClr val="tx1"/>
                </a:solidFill>
                <a:latin typeface="Arial" panose="020B0604020202020204" pitchFamily="34" charset="0"/>
              </a:rPr>
              <a:t>, </a:t>
            </a:r>
            <a:r>
              <a:rPr lang="tr-TR" sz="1100" b="1" dirty="0">
                <a:solidFill>
                  <a:schemeClr val="tx1"/>
                </a:solidFill>
                <a:latin typeface="Arial" panose="020B0604020202020204" pitchFamily="34" charset="0"/>
              </a:rPr>
              <a:t>5</a:t>
            </a:r>
            <a:r>
              <a:rPr lang="en-US" sz="1100" b="1" dirty="0" err="1">
                <a:solidFill>
                  <a:schemeClr val="tx1"/>
                </a:solidFill>
                <a:latin typeface="Arial" panose="020B0604020202020204" pitchFamily="34" charset="0"/>
              </a:rPr>
              <a:t>th</a:t>
            </a:r>
            <a:r>
              <a:rPr lang="en-US" sz="1100" b="1" dirty="0">
                <a:solidFill>
                  <a:schemeClr val="tx1"/>
                </a:solidFill>
                <a:latin typeface="Arial" panose="020B0604020202020204" pitchFamily="34" charset="0"/>
              </a:rPr>
              <a:t> Edition,</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Elsevier</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Inc</a:t>
            </a:r>
            <a:r>
              <a:rPr lang="tr-TR" sz="1100" b="1" dirty="0">
                <a:solidFill>
                  <a:schemeClr val="tx1"/>
                </a:solidFill>
                <a:latin typeface="Arial" panose="020B0604020202020204" pitchFamily="34" charset="0"/>
              </a:rPr>
              <a:t>.</a:t>
            </a:r>
            <a:r>
              <a:rPr lang="en-US" sz="1100" b="1" dirty="0">
                <a:solidFill>
                  <a:schemeClr val="tx1"/>
                </a:solidFill>
                <a:latin typeface="Arial" panose="020B0604020202020204" pitchFamily="34" charset="0"/>
              </a:rPr>
              <a:t>, </a:t>
            </a:r>
            <a:r>
              <a:rPr lang="tr-TR" sz="1100" b="1" dirty="0">
                <a:solidFill>
                  <a:schemeClr val="tx1"/>
                </a:solidFill>
                <a:latin typeface="Arial" panose="020B0604020202020204" pitchFamily="34" charset="0"/>
              </a:rPr>
              <a:t>Oxford</a:t>
            </a:r>
            <a:r>
              <a:rPr lang="en-US" sz="1100" b="1" dirty="0">
                <a:solidFill>
                  <a:schemeClr val="tx1"/>
                </a:solidFill>
                <a:latin typeface="Arial" panose="020B0604020202020204" pitchFamily="34" charset="0"/>
              </a:rPr>
              <a:t>, the U</a:t>
            </a:r>
            <a:r>
              <a:rPr lang="tr-TR" sz="1100" b="1" dirty="0">
                <a:solidFill>
                  <a:schemeClr val="tx1"/>
                </a:solidFill>
                <a:latin typeface="Arial" panose="020B0604020202020204" pitchFamily="34" charset="0"/>
              </a:rPr>
              <a:t>K</a:t>
            </a:r>
            <a:r>
              <a:rPr lang="en-US" sz="1100" b="1" dirty="0">
                <a:solidFill>
                  <a:schemeClr val="tx1"/>
                </a:solidFill>
                <a:latin typeface="Arial" panose="020B0604020202020204" pitchFamily="34" charset="0"/>
              </a:rPr>
              <a:t>, </a:t>
            </a:r>
            <a:r>
              <a:rPr lang="tr-TR" sz="1100" b="1" dirty="0">
                <a:solidFill>
                  <a:schemeClr val="tx1"/>
                </a:solidFill>
                <a:latin typeface="Arial" panose="020B0604020202020204" pitchFamily="34" charset="0"/>
              </a:rPr>
              <a:t>869</a:t>
            </a:r>
            <a:r>
              <a:rPr lang="en-US" sz="1100" b="1" dirty="0">
                <a:solidFill>
                  <a:schemeClr val="tx1"/>
                </a:solidFill>
                <a:latin typeface="Arial" panose="020B0604020202020204" pitchFamily="34" charset="0"/>
              </a:rPr>
              <a:t> pages. ISBN: 978-</a:t>
            </a:r>
            <a:r>
              <a:rPr lang="tr-TR" sz="1100" b="1" dirty="0">
                <a:solidFill>
                  <a:schemeClr val="tx1"/>
                </a:solidFill>
                <a:latin typeface="Arial" panose="020B0604020202020204" pitchFamily="34" charset="0"/>
              </a:rPr>
              <a:t>0-12-388530-9 ve Baysal, T., </a:t>
            </a:r>
            <a:r>
              <a:rPr lang="tr-TR" sz="1100" b="1" dirty="0" err="1">
                <a:solidFill>
                  <a:schemeClr val="tx1"/>
                </a:solidFill>
                <a:latin typeface="Arial" panose="020B0604020202020204" pitchFamily="34" charset="0"/>
              </a:rPr>
              <a:t>İçier</a:t>
            </a:r>
            <a:r>
              <a:rPr lang="tr-TR" sz="1100" b="1" dirty="0">
                <a:solidFill>
                  <a:schemeClr val="tx1"/>
                </a:solidFill>
                <a:latin typeface="Arial" panose="020B0604020202020204" pitchFamily="34" charset="0"/>
              </a:rPr>
              <a:t>, F. (Çeviri Editörleri). 2020. Gıda Mühendisliğine Giriş (Singh, R.P. ve </a:t>
            </a:r>
            <a:r>
              <a:rPr lang="tr-TR" sz="1100" b="1" dirty="0" err="1">
                <a:solidFill>
                  <a:schemeClr val="tx1"/>
                </a:solidFill>
                <a:latin typeface="Arial" panose="020B0604020202020204" pitchFamily="34" charset="0"/>
              </a:rPr>
              <a:t>Heidman</a:t>
            </a:r>
            <a:r>
              <a:rPr lang="tr-TR" sz="1100" b="1" dirty="0">
                <a:solidFill>
                  <a:schemeClr val="tx1"/>
                </a:solidFill>
                <a:latin typeface="Arial" panose="020B0604020202020204" pitchFamily="34" charset="0"/>
              </a:rPr>
              <a:t>, R., </a:t>
            </a:r>
            <a:r>
              <a:rPr lang="tr-TR" sz="1100" b="1" dirty="0" err="1">
                <a:solidFill>
                  <a:schemeClr val="tx1"/>
                </a:solidFill>
                <a:latin typeface="Arial" panose="020B0604020202020204" pitchFamily="34" charset="0"/>
              </a:rPr>
              <a:t>Introduction</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to</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Food</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Engineering</a:t>
            </a:r>
            <a:r>
              <a:rPr lang="tr-TR" sz="1100" b="1" dirty="0">
                <a:solidFill>
                  <a:schemeClr val="tx1"/>
                </a:solidFill>
                <a:latin typeface="Arial" panose="020B0604020202020204" pitchFamily="34" charset="0"/>
              </a:rPr>
              <a:t> 5. Basımından Çeviri), Nobel Akademik Yayıncılık. Türkiye, 864 sayfa. ISBN: </a:t>
            </a:r>
            <a:r>
              <a:rPr lang="tr-TR" sz="1100" b="1" dirty="0">
                <a:solidFill>
                  <a:schemeClr val="bg1"/>
                </a:solidFill>
                <a:latin typeface="Arial" panose="020B0604020202020204" pitchFamily="34" charset="0"/>
              </a:rPr>
              <a:t>978-605-320-151-9.</a:t>
            </a:r>
            <a:br>
              <a:rPr lang="tr-TR" sz="1800" dirty="0">
                <a:latin typeface="Verdana" panose="020B0604030504040204" pitchFamily="34" charset="0"/>
                <a:ea typeface="Times New Roman" panose="02020603050405020304" pitchFamily="18" charset="0"/>
                <a:cs typeface="Times New Roman" panose="02020603050405020304" pitchFamily="18" charset="0"/>
              </a:rPr>
            </a:br>
            <a:r>
              <a:rPr lang="tr-TR" sz="1100" b="1" dirty="0">
                <a:solidFill>
                  <a:schemeClr val="bg1"/>
                </a:solidFill>
                <a:latin typeface="Arial" panose="020B0604020202020204" pitchFamily="34" charset="0"/>
              </a:rPr>
              <a:t>künyeli kitaplardan alınmıştır.</a:t>
            </a:r>
            <a:br>
              <a:rPr lang="ru-RU" sz="5400" b="1" kern="0" dirty="0">
                <a:solidFill>
                  <a:schemeClr val="bg1"/>
                </a:solidFill>
              </a:rPr>
            </a:br>
            <a:r>
              <a:rPr lang="tr-TR" sz="5400" b="1" kern="0" dirty="0">
                <a:solidFill>
                  <a:schemeClr val="bg1"/>
                </a:solidFill>
              </a:rPr>
              <a:t> </a:t>
            </a:r>
            <a:endParaRPr lang="tr-TR" sz="5400" dirty="0">
              <a:solidFill>
                <a:schemeClr val="bg1"/>
              </a:solidFill>
            </a:endParaRPr>
          </a:p>
        </p:txBody>
      </p:sp>
    </p:spTree>
    <p:extLst>
      <p:ext uri="{BB962C8B-B14F-4D97-AF65-F5344CB8AC3E}">
        <p14:creationId xmlns:p14="http://schemas.microsoft.com/office/powerpoint/2010/main" val="18481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8203" y="1530119"/>
            <a:ext cx="10515600" cy="4004662"/>
          </a:xfrm>
        </p:spPr>
        <p:txBody>
          <a:bodyPr>
            <a:normAutofit/>
          </a:bodyPr>
          <a:lstStyle/>
          <a:p>
            <a:pPr marL="0" indent="0">
              <a:buNone/>
            </a:pPr>
            <a:r>
              <a:rPr lang="tr-TR" sz="2400" dirty="0">
                <a:latin typeface="Times New Roman" panose="02020603050405020304" pitchFamily="18" charset="0"/>
                <a:cs typeface="Times New Roman" panose="02020603050405020304" pitchFamily="18" charset="0"/>
              </a:rPr>
              <a:t>Bu eşitliği kütlesel veya hacimsel akış hızı temelli ifade edebiliriz</a:t>
            </a: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r>
              <a:rPr lang="tr-TR" sz="2400" dirty="0">
                <a:latin typeface="Times New Roman" panose="02020603050405020304" pitchFamily="18" charset="0"/>
                <a:cs typeface="Times New Roman" panose="02020603050405020304" pitchFamily="18" charset="0"/>
              </a:rPr>
              <a:t>Sıvılar gibi sıkıştırılmayan akışkanlar için, yoğunluk sabit kalır. Böylece, eşitlik </a:t>
            </a: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r>
              <a:rPr lang="tr-TR" sz="2400" dirty="0">
                <a:latin typeface="Times New Roman" panose="02020603050405020304" pitchFamily="18" charset="0"/>
                <a:cs typeface="Times New Roman" panose="02020603050405020304" pitchFamily="18" charset="0"/>
              </a:rPr>
              <a:t>Eşitlikte</a:t>
            </a:r>
          </a:p>
          <a:p>
            <a:pPr marL="0" indent="0">
              <a:buNone/>
            </a:pPr>
            <a:endParaRPr lang="tr-TR" sz="2400" dirty="0">
              <a:latin typeface="Times New Roman" panose="02020603050405020304" pitchFamily="18" charset="0"/>
              <a:cs typeface="Times New Roman" panose="02020603050405020304" pitchFamily="18" charset="0"/>
            </a:endParaRPr>
          </a:p>
        </p:txBody>
      </p:sp>
      <p:cxnSp>
        <p:nvCxnSpPr>
          <p:cNvPr id="4" name="Düz Bağlayıcı 3"/>
          <p:cNvCxnSpPr/>
          <p:nvPr/>
        </p:nvCxnSpPr>
        <p:spPr>
          <a:xfrm>
            <a:off x="5518150" y="2199338"/>
            <a:ext cx="15875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Rectangle 4"/>
          <p:cNvSpPr>
            <a:spLocks noChangeArrowheads="1"/>
          </p:cNvSpPr>
          <p:nvPr/>
        </p:nvSpPr>
        <p:spPr bwMode="auto">
          <a:xfrm>
            <a:off x="4762499" y="1946835"/>
            <a:ext cx="18288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1"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tr-TR" altLang="tr-TR" sz="3600" b="0" i="1" u="none" strike="noStrike" cap="none" normalizeH="0" baseline="0" dirty="0" err="1">
                <a:ln>
                  <a:noFill/>
                </a:ln>
                <a:effectLst/>
                <a:latin typeface="Times New Roman" panose="02020603050405020304" pitchFamily="18" charset="0"/>
                <a:ea typeface="Calibri" panose="020F0502020204030204" pitchFamily="34" charset="0"/>
                <a:cs typeface="Times New Roman" panose="02020603050405020304" pitchFamily="18" charset="0"/>
              </a:rPr>
              <a:t>Au</a:t>
            </a:r>
            <a:r>
              <a:rPr kumimoji="0" lang="tr-TR" altLang="tr-TR" sz="3600" b="0" i="1"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tr-TR" altLang="tr-TR" sz="4400" b="0" i="1"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m</a:t>
            </a:r>
            <a:endParaRPr kumimoji="0" lang="tr-TR" altLang="tr-TR" sz="2800" b="0" i="1"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sp>
        <p:nvSpPr>
          <p:cNvPr id="9" name="Akış Çizelgesi: Bağlayıcı 8"/>
          <p:cNvSpPr/>
          <p:nvPr/>
        </p:nvSpPr>
        <p:spPr>
          <a:xfrm>
            <a:off x="6191068" y="2130123"/>
            <a:ext cx="71120" cy="61595"/>
          </a:xfrm>
          <a:prstGeom prst="flowChartConnector">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cxnSp>
        <p:nvCxnSpPr>
          <p:cNvPr id="10" name="Düz Bağlayıcı 9"/>
          <p:cNvCxnSpPr/>
          <p:nvPr/>
        </p:nvCxnSpPr>
        <p:spPr>
          <a:xfrm>
            <a:off x="5260975" y="3408605"/>
            <a:ext cx="15875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Düz Bağlayıcı 10"/>
          <p:cNvCxnSpPr/>
          <p:nvPr/>
        </p:nvCxnSpPr>
        <p:spPr>
          <a:xfrm>
            <a:off x="6147253" y="3408605"/>
            <a:ext cx="15875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2" name="Rectangle 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3" name="Rectangle 8"/>
          <p:cNvSpPr>
            <a:spLocks noChangeArrowheads="1"/>
          </p:cNvSpPr>
          <p:nvPr/>
        </p:nvSpPr>
        <p:spPr bwMode="auto">
          <a:xfrm>
            <a:off x="4730749" y="3270840"/>
            <a:ext cx="1892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1" i="1"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A</a:t>
            </a:r>
            <a:r>
              <a:rPr kumimoji="0" lang="tr-TR" altLang="tr-TR" sz="2800" b="1" i="1" u="none" strike="noStrike" cap="none" normalizeH="0" baseline="-30000" dirty="0">
                <a:ln>
                  <a:noFill/>
                </a:ln>
                <a:effectLst/>
                <a:latin typeface="Times New Roman" panose="02020603050405020304" pitchFamily="18" charset="0"/>
                <a:ea typeface="Calibri" panose="020F0502020204030204" pitchFamily="34" charset="0"/>
                <a:cs typeface="Times New Roman" panose="02020603050405020304" pitchFamily="18" charset="0"/>
              </a:rPr>
              <a:t>1</a:t>
            </a:r>
            <a:r>
              <a:rPr kumimoji="0" lang="tr-TR" altLang="tr-TR" sz="2800" b="1" i="1"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u</a:t>
            </a:r>
            <a:r>
              <a:rPr kumimoji="0" lang="tr-TR" altLang="tr-TR" sz="2800" b="1" i="1" u="none" strike="noStrike" cap="none" normalizeH="0" baseline="-30000" dirty="0">
                <a:ln>
                  <a:noFill/>
                </a:ln>
                <a:effectLst/>
                <a:latin typeface="Times New Roman" panose="02020603050405020304" pitchFamily="18" charset="0"/>
                <a:ea typeface="Calibri" panose="020F0502020204030204" pitchFamily="34" charset="0"/>
                <a:cs typeface="Times New Roman" panose="02020603050405020304" pitchFamily="18" charset="0"/>
              </a:rPr>
              <a:t>1=</a:t>
            </a:r>
            <a:r>
              <a:rPr kumimoji="0" lang="tr-TR" altLang="tr-TR" sz="2800" b="1" i="1"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 A</a:t>
            </a:r>
            <a:r>
              <a:rPr kumimoji="0" lang="tr-TR" altLang="tr-TR" sz="2800" b="1" i="1" u="none" strike="noStrike" cap="none" normalizeH="0" baseline="-30000" dirty="0">
                <a:ln>
                  <a:noFill/>
                </a:ln>
                <a:effectLst/>
                <a:latin typeface="Times New Roman" panose="02020603050405020304" pitchFamily="18" charset="0"/>
                <a:ea typeface="Calibri" panose="020F0502020204030204" pitchFamily="34" charset="0"/>
                <a:cs typeface="Times New Roman" panose="02020603050405020304" pitchFamily="18" charset="0"/>
              </a:rPr>
              <a:t>2</a:t>
            </a:r>
            <a:r>
              <a:rPr kumimoji="0" lang="tr-TR" altLang="tr-TR" sz="2800" b="1" i="1"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u</a:t>
            </a:r>
            <a:r>
              <a:rPr kumimoji="0" lang="tr-TR" altLang="tr-TR" sz="2800" b="1" i="1" u="none" strike="noStrike" cap="none" normalizeH="0" baseline="-30000" dirty="0">
                <a:ln>
                  <a:noFill/>
                </a:ln>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tr-TR" altLang="tr-TR" sz="1800" b="1" i="0" u="none" strike="noStrike" cap="none" normalizeH="0" baseline="0" dirty="0">
              <a:ln>
                <a:noFill/>
              </a:ln>
              <a:effectLst/>
              <a:latin typeface="Arial" panose="020B0604020202020204" pitchFamily="34" charset="0"/>
            </a:endParaRPr>
          </a:p>
        </p:txBody>
      </p:sp>
      <p:cxnSp>
        <p:nvCxnSpPr>
          <p:cNvPr id="14" name="Düz Bağlayıcı 13"/>
          <p:cNvCxnSpPr/>
          <p:nvPr/>
        </p:nvCxnSpPr>
        <p:spPr>
          <a:xfrm>
            <a:off x="5340350" y="4310577"/>
            <a:ext cx="15875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5" name="Akış Çizelgesi: Bağlayıcı 14"/>
          <p:cNvSpPr/>
          <p:nvPr/>
        </p:nvSpPr>
        <p:spPr>
          <a:xfrm>
            <a:off x="5942057" y="4165222"/>
            <a:ext cx="71120" cy="61595"/>
          </a:xfrm>
          <a:prstGeom prst="flowChartConnector">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16"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Rectangle 12"/>
          <p:cNvSpPr>
            <a:spLocks noChangeArrowheads="1"/>
          </p:cNvSpPr>
          <p:nvPr/>
        </p:nvSpPr>
        <p:spPr bwMode="auto">
          <a:xfrm>
            <a:off x="4835978" y="4165222"/>
            <a:ext cx="14700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1" i="1"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A</a:t>
            </a:r>
            <a:r>
              <a:rPr kumimoji="0" lang="tr-TR" altLang="tr-TR" sz="2800" b="1" i="1" u="none" strike="noStrike" cap="none" normalizeH="0" baseline="-30000" dirty="0">
                <a:ln>
                  <a:noFill/>
                </a:ln>
                <a:effectLst/>
                <a:latin typeface="Times New Roman" panose="02020603050405020304" pitchFamily="18" charset="0"/>
                <a:ea typeface="Calibri" panose="020F0502020204030204" pitchFamily="34" charset="0"/>
                <a:cs typeface="Times New Roman" panose="02020603050405020304" pitchFamily="18" charset="0"/>
              </a:rPr>
              <a:t>1</a:t>
            </a:r>
            <a:r>
              <a:rPr kumimoji="0" lang="tr-TR" altLang="tr-TR" sz="2800" b="1" i="1"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u</a:t>
            </a:r>
            <a:r>
              <a:rPr kumimoji="0" lang="tr-TR" altLang="tr-TR" sz="2800" b="1" i="1" u="none" strike="noStrike" cap="none" normalizeH="0" baseline="-30000" dirty="0">
                <a:ln>
                  <a:noFill/>
                </a:ln>
                <a:effectLst/>
                <a:latin typeface="Times New Roman" panose="02020603050405020304" pitchFamily="18" charset="0"/>
                <a:ea typeface="Calibri" panose="020F0502020204030204" pitchFamily="34" charset="0"/>
                <a:cs typeface="Times New Roman" panose="02020603050405020304" pitchFamily="18" charset="0"/>
              </a:rPr>
              <a:t>1= </a:t>
            </a:r>
            <a:r>
              <a:rPr kumimoji="0" lang="tr-TR" altLang="tr-TR" sz="2800" b="1" i="1" u="none" strike="noStrike" cap="none" normalizeH="0" dirty="0">
                <a:ln>
                  <a:noFill/>
                </a:ln>
                <a:effectLst/>
                <a:latin typeface="Times New Roman" panose="02020603050405020304" pitchFamily="18" charset="0"/>
                <a:ea typeface="Calibri" panose="020F0502020204030204" pitchFamily="34" charset="0"/>
                <a:cs typeface="Times New Roman" panose="02020603050405020304" pitchFamily="18" charset="0"/>
              </a:rPr>
              <a:t>V</a:t>
            </a:r>
            <a:endParaRPr kumimoji="0" lang="tr-TR" altLang="tr-TR" sz="2800" b="1" i="0" u="none" strike="noStrike" cap="none" normalizeH="0" dirty="0">
              <a:ln>
                <a:noFill/>
              </a:ln>
              <a:effectLst/>
              <a:latin typeface="Arial" panose="020B0604020202020204" pitchFamily="34" charset="0"/>
            </a:endParaRPr>
          </a:p>
        </p:txBody>
      </p:sp>
    </p:spTree>
    <p:extLst>
      <p:ext uri="{BB962C8B-B14F-4D97-AF65-F5344CB8AC3E}">
        <p14:creationId xmlns:p14="http://schemas.microsoft.com/office/powerpoint/2010/main" val="87227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880"/>
            <a:ext cx="10515600" cy="5994083"/>
          </a:xfrm>
        </p:spPr>
        <p:txBody>
          <a:bodyPr>
            <a:normAutofit/>
          </a:bodyPr>
          <a:lstStyle/>
          <a:p>
            <a:pPr marL="0" indent="0" algn="just">
              <a:buNone/>
            </a:pPr>
            <a:r>
              <a:rPr lang="tr-TR" sz="2400" dirty="0">
                <a:latin typeface="Times New Roman" panose="02020603050405020304" pitchFamily="18" charset="0"/>
                <a:cs typeface="Times New Roman" panose="02020603050405020304" pitchFamily="18" charset="0"/>
              </a:rPr>
              <a:t>Soru: Bir boruda akan biranın hacimsel akış hızı 1.8 L/s’dir. Borunun iç çapı 3 cm’dir. Borunun yoğunluğu 1100 kg/m³’tür. Biranın ortalama hızının ve kütlesel akış hızını g/s olarak hesaplayınız. Kütlesel akış hızı nedir? 1.5 cm çapında başka bir boru kullanılırsa, aynı hacimsel akış hızı için hız ne olur?</a:t>
            </a:r>
          </a:p>
          <a:p>
            <a:pPr marL="0" indent="0" algn="just">
              <a:buNone/>
            </a:pPr>
            <a:r>
              <a:rPr lang="tr-TR" sz="2400" dirty="0">
                <a:latin typeface="Times New Roman" panose="02020603050405020304" pitchFamily="18" charset="0"/>
                <a:cs typeface="Times New Roman" panose="02020603050405020304" pitchFamily="18" charset="0"/>
              </a:rPr>
              <a:t>	Hız  = </a:t>
            </a: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r>
              <a:rPr lang="tr-TR" sz="24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Kütlesel Akış Hızı  </a:t>
            </a:r>
            <a:r>
              <a:rPr lang="tr-TR" sz="2400" dirty="0">
                <a:latin typeface="Times New Roman" panose="02020603050405020304" pitchFamily="18" charset="0"/>
                <a:cs typeface="Times New Roman" panose="02020603050405020304" pitchFamily="18" charset="0"/>
              </a:rPr>
              <a:t>=</a:t>
            </a: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r>
              <a:rPr lang="tr-TR" sz="24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Boru çapı yarıya indirilip hacimsel akış hızı aynı tutulursa yeni hız</a:t>
            </a:r>
            <a:r>
              <a:rPr lang="tr-TR" sz="2400" dirty="0">
                <a:latin typeface="Times New Roman" panose="02020603050405020304" pitchFamily="18" charset="0"/>
                <a:cs typeface="Times New Roman" panose="02020603050405020304" pitchFamily="18" charset="0"/>
              </a:rPr>
              <a:t>;</a:t>
            </a:r>
          </a:p>
          <a:p>
            <a:pPr marL="0" indent="0">
              <a:buNone/>
            </a:pPr>
            <a:r>
              <a:rPr lang="tr-TR" sz="2400" dirty="0">
                <a:latin typeface="Times New Roman" panose="02020603050405020304" pitchFamily="18" charset="0"/>
                <a:cs typeface="Times New Roman" panose="02020603050405020304" pitchFamily="18" charset="0"/>
              </a:rPr>
              <a:t>	</a:t>
            </a: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r>
              <a:rPr lang="tr-TR" sz="2400" dirty="0">
                <a:latin typeface="Times New Roman" panose="02020603050405020304" pitchFamily="18" charset="0"/>
                <a:cs typeface="Times New Roman" panose="02020603050405020304" pitchFamily="18" charset="0"/>
              </a:rPr>
              <a:t>	</a:t>
            </a:r>
          </a:p>
          <a:p>
            <a:pPr marL="0" indent="0">
              <a:buNone/>
            </a:pPr>
            <a:r>
              <a:rPr lang="tr-TR" sz="2400" dirty="0">
                <a:latin typeface="Times New Roman" panose="02020603050405020304" pitchFamily="18" charset="0"/>
                <a:cs typeface="Times New Roman" panose="02020603050405020304" pitchFamily="18" charset="0"/>
              </a:rPr>
              <a:t> </a:t>
            </a:r>
          </a:p>
        </p:txBody>
      </p:sp>
      <p:pic>
        <p:nvPicPr>
          <p:cNvPr id="2" name="Resim 1"/>
          <p:cNvPicPr>
            <a:picLocks noChangeAspect="1"/>
          </p:cNvPicPr>
          <p:nvPr/>
        </p:nvPicPr>
        <p:blipFill rotWithShape="1">
          <a:blip r:embed="rId2"/>
          <a:srcRect l="35944" t="34474" r="25235" b="43303"/>
          <a:stretch/>
        </p:blipFill>
        <p:spPr>
          <a:xfrm>
            <a:off x="2695303" y="1489349"/>
            <a:ext cx="3081383" cy="991710"/>
          </a:xfrm>
          <a:prstGeom prst="rect">
            <a:avLst/>
          </a:prstGeom>
        </p:spPr>
      </p:pic>
      <p:pic>
        <p:nvPicPr>
          <p:cNvPr id="7" name="Resim 6"/>
          <p:cNvPicPr>
            <a:picLocks noChangeAspect="1"/>
          </p:cNvPicPr>
          <p:nvPr/>
        </p:nvPicPr>
        <p:blipFill rotWithShape="1">
          <a:blip r:embed="rId3"/>
          <a:srcRect l="12072" t="42014" r="7052" b="41518"/>
          <a:stretch/>
        </p:blipFill>
        <p:spPr>
          <a:xfrm>
            <a:off x="4354287" y="2437530"/>
            <a:ext cx="5210628" cy="596527"/>
          </a:xfrm>
          <a:prstGeom prst="rect">
            <a:avLst/>
          </a:prstGeom>
        </p:spPr>
      </p:pic>
      <p:pic>
        <p:nvPicPr>
          <p:cNvPr id="9" name="Resim 8"/>
          <p:cNvPicPr>
            <a:picLocks noChangeAspect="1"/>
          </p:cNvPicPr>
          <p:nvPr/>
        </p:nvPicPr>
        <p:blipFill rotWithShape="1">
          <a:blip r:embed="rId3"/>
          <a:srcRect l="27355" t="61062" r="48103" b="30803"/>
          <a:stretch/>
        </p:blipFill>
        <p:spPr>
          <a:xfrm>
            <a:off x="4354287" y="3137106"/>
            <a:ext cx="1567543" cy="292134"/>
          </a:xfrm>
          <a:prstGeom prst="rect">
            <a:avLst/>
          </a:prstGeom>
        </p:spPr>
      </p:pic>
      <p:pic>
        <p:nvPicPr>
          <p:cNvPr id="10" name="Resim 9"/>
          <p:cNvPicPr>
            <a:picLocks noChangeAspect="1"/>
          </p:cNvPicPr>
          <p:nvPr/>
        </p:nvPicPr>
        <p:blipFill rotWithShape="1">
          <a:blip r:embed="rId4"/>
          <a:srcRect l="24008" t="32688" r="19323" b="37748"/>
          <a:stretch/>
        </p:blipFill>
        <p:spPr>
          <a:xfrm>
            <a:off x="2695303" y="3934027"/>
            <a:ext cx="3338286" cy="979143"/>
          </a:xfrm>
          <a:prstGeom prst="rect">
            <a:avLst/>
          </a:prstGeom>
        </p:spPr>
      </p:pic>
    </p:spTree>
    <p:extLst>
      <p:ext uri="{BB962C8B-B14F-4D97-AF65-F5344CB8AC3E}">
        <p14:creationId xmlns:p14="http://schemas.microsoft.com/office/powerpoint/2010/main" val="3223236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199" y="464457"/>
            <a:ext cx="10458451" cy="5712506"/>
          </a:xfrm>
        </p:spPr>
        <p:txBody>
          <a:bodyPr>
            <a:normAutofit/>
          </a:bodyPr>
          <a:lstStyle/>
          <a:p>
            <a:pPr marL="0" indent="0">
              <a:buNone/>
            </a:pPr>
            <a:r>
              <a:rPr lang="tr-TR" b="1" dirty="0" err="1">
                <a:latin typeface="Times New Roman" panose="02020603050405020304" pitchFamily="18" charset="0"/>
                <a:cs typeface="Times New Roman" panose="02020603050405020304" pitchFamily="18" charset="0"/>
              </a:rPr>
              <a:t>Reynold</a:t>
            </a:r>
            <a:r>
              <a:rPr lang="tr-TR" b="1" dirty="0">
                <a:latin typeface="Times New Roman" panose="02020603050405020304" pitchFamily="18" charset="0"/>
                <a:cs typeface="Times New Roman" panose="02020603050405020304" pitchFamily="18" charset="0"/>
              </a:rPr>
              <a:t> Sayısı</a:t>
            </a:r>
          </a:p>
          <a:p>
            <a:pPr marL="0" indent="0">
              <a:buNone/>
            </a:pPr>
            <a:endParaRPr lang="tr-TR" b="1" dirty="0">
              <a:latin typeface="Times New Roman" panose="02020603050405020304" pitchFamily="18" charset="0"/>
              <a:cs typeface="Times New Roman" panose="02020603050405020304" pitchFamily="18" charset="0"/>
            </a:endParaRPr>
          </a:p>
          <a:p>
            <a:pPr marL="0" indent="0">
              <a:buNone/>
            </a:pPr>
            <a:endParaRPr lang="tr-TR" b="1" dirty="0">
              <a:latin typeface="Times New Roman" panose="02020603050405020304" pitchFamily="18" charset="0"/>
              <a:cs typeface="Times New Roman" panose="02020603050405020304" pitchFamily="18" charset="0"/>
            </a:endParaRPr>
          </a:p>
          <a:p>
            <a:pPr marL="0" indent="0" algn="just">
              <a:buNone/>
            </a:pPr>
            <a:r>
              <a:rPr lang="tr-TR" dirty="0"/>
              <a:t>Bir sıvının akış özelliklerini gözümüzde canlandırmak için bir boruda akan sıvıya dikkatlice bir boyayı enjekte ederek basit bir deney yapabiliriz. </a:t>
            </a:r>
            <a:r>
              <a:rPr lang="tr-TR" b="1" dirty="0"/>
              <a:t>Boyanın yayılmasını yarıçap yönünde</a:t>
            </a:r>
            <a:r>
              <a:rPr lang="tr-TR" dirty="0"/>
              <a:t> boyanın bir kısmının hareketi ile oluşur. Yüksek akış hızlarında, boya enjeksiyondan sonra hemen yayılır. Bu yüksek akış hızlarında, boya hem yarıçap hem de eksen yönünde rastgele şekilde yayılır. Düşük akış hızlarında gözlemlenen düzenli akışa </a:t>
            </a:r>
            <a:r>
              <a:rPr lang="tr-TR" b="1" dirty="0" err="1"/>
              <a:t>laminar</a:t>
            </a:r>
            <a:r>
              <a:rPr lang="tr-TR" b="1" dirty="0"/>
              <a:t> akış</a:t>
            </a:r>
            <a:r>
              <a:rPr lang="tr-TR" dirty="0"/>
              <a:t> denir; orta akış hızlarında, akışa </a:t>
            </a:r>
            <a:r>
              <a:rPr lang="tr-TR" b="1" dirty="0"/>
              <a:t>geçiş akışı </a:t>
            </a:r>
            <a:r>
              <a:rPr lang="tr-TR" dirty="0"/>
              <a:t>denir; ve yüksek akış hızlarında elde edilen düzensiz akışa </a:t>
            </a:r>
            <a:r>
              <a:rPr lang="tr-TR" b="1" dirty="0"/>
              <a:t>kargaşalı akış </a:t>
            </a:r>
            <a:r>
              <a:rPr lang="tr-TR" dirty="0"/>
              <a:t>denir.</a:t>
            </a:r>
          </a:p>
          <a:p>
            <a:pPr marL="0" indent="0">
              <a:buNone/>
            </a:pPr>
            <a:endParaRPr lang="tr-TR" dirty="0"/>
          </a:p>
        </p:txBody>
      </p:sp>
    </p:spTree>
    <p:extLst>
      <p:ext uri="{BB962C8B-B14F-4D97-AF65-F5344CB8AC3E}">
        <p14:creationId xmlns:p14="http://schemas.microsoft.com/office/powerpoint/2010/main" val="376372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9263" y="228600"/>
            <a:ext cx="10515600" cy="2728291"/>
          </a:xfrm>
        </p:spPr>
        <p:txBody>
          <a:bodyPr>
            <a:normAutofit fontScale="92500" lnSpcReduction="20000"/>
          </a:bodyPr>
          <a:lstStyle/>
          <a:p>
            <a:pPr marL="0" indent="0" algn="just">
              <a:buNone/>
            </a:pPr>
            <a:r>
              <a:rPr lang="tr-TR" dirty="0">
                <a:latin typeface="Times New Roman" panose="02020603050405020304" pitchFamily="18" charset="0"/>
                <a:cs typeface="Times New Roman" panose="02020603050405020304" pitchFamily="18" charset="0"/>
              </a:rPr>
              <a:t>Kütlesel akış hızı arttıkça, momentum veya eylemsizlik kuvvetleri artar; ama bu kuvvetler akan sıvının içindeki sürtünme veya viskoz kuvvetlerce dengelenir.</a:t>
            </a: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Ortalama hız yerine, kütlesel akış hızı, </a:t>
            </a:r>
            <a:r>
              <a:rPr lang="tr-TR" i="1" dirty="0">
                <a:latin typeface="Times New Roman" panose="02020603050405020304" pitchFamily="18" charset="0"/>
                <a:cs typeface="Times New Roman" panose="02020603050405020304" pitchFamily="18" charset="0"/>
              </a:rPr>
              <a:t>m</a:t>
            </a:r>
            <a:r>
              <a:rPr lang="tr-TR" dirty="0">
                <a:latin typeface="Times New Roman" panose="02020603050405020304" pitchFamily="18" charset="0"/>
                <a:cs typeface="Times New Roman" panose="02020603050405020304" pitchFamily="18" charset="0"/>
              </a:rPr>
              <a:t>, ölçülür veya verilirse, </a:t>
            </a: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   </a:t>
            </a:r>
          </a:p>
        </p:txBody>
      </p:sp>
      <p:pic>
        <p:nvPicPr>
          <p:cNvPr id="4097" name="Resim 12"/>
          <p:cNvPicPr>
            <a:picLocks noChangeAspect="1" noChangeArrowheads="1"/>
          </p:cNvPicPr>
          <p:nvPr/>
        </p:nvPicPr>
        <p:blipFill>
          <a:blip r:embed="rId2">
            <a:extLst>
              <a:ext uri="{28A0092B-C50C-407E-A947-70E740481C1C}">
                <a14:useLocalDpi xmlns:a14="http://schemas.microsoft.com/office/drawing/2010/main" val="0"/>
              </a:ext>
            </a:extLst>
          </a:blip>
          <a:srcRect l="60182" t="51231" r="35863" b="39835"/>
          <a:stretch>
            <a:fillRect/>
          </a:stretch>
        </p:blipFill>
        <p:spPr bwMode="auto">
          <a:xfrm>
            <a:off x="5082317" y="1562888"/>
            <a:ext cx="276225" cy="3429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p:cNvCxnSpPr/>
          <p:nvPr/>
        </p:nvCxnSpPr>
        <p:spPr>
          <a:xfrm>
            <a:off x="5041900" y="1859461"/>
            <a:ext cx="158750" cy="0"/>
          </a:xfrm>
          <a:prstGeom prst="line">
            <a:avLst/>
          </a:prstGeom>
          <a:ln/>
        </p:spPr>
        <p:style>
          <a:lnRef idx="3">
            <a:schemeClr val="dk1"/>
          </a:lnRef>
          <a:fillRef idx="0">
            <a:schemeClr val="dk1"/>
          </a:fillRef>
          <a:effectRef idx="2">
            <a:schemeClr val="dk1"/>
          </a:effectRef>
          <a:fontRef idx="minor">
            <a:schemeClr val="tx1"/>
          </a:fontRef>
        </p:style>
      </p:cxn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6" name="Rectangle 4"/>
          <p:cNvSpPr>
            <a:spLocks noChangeArrowheads="1"/>
          </p:cNvSpPr>
          <p:nvPr/>
        </p:nvSpPr>
        <p:spPr bwMode="auto">
          <a:xfrm>
            <a:off x="4132263" y="1063196"/>
            <a:ext cx="2413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tr-TR" altLang="tr-TR" sz="2800" b="0" i="1"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a:t>
            </a:r>
            <a:r>
              <a:rPr kumimoji="0" lang="tr-TR" altLang="tr-TR"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2800" b="0"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tr-TR" altLang="tr-TR" sz="2800" b="0" i="0" u="sng"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uD</a:t>
            </a:r>
            <a:r>
              <a:rPr kumimoji="0" lang="tr-TR" altLang="tr-TR" sz="2800" b="0"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endParaRPr kumimoji="0" lang="tr-TR" altLang="tr-TR" sz="1100" b="0" i="0" u="none" strike="noStrike" cap="none" normalizeH="0" baseline="0" dirty="0">
              <a:ln>
                <a:noFill/>
              </a:ln>
              <a:solidFill>
                <a:schemeClr val="tx1"/>
              </a:solidFill>
              <a:effectLst/>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p>
        </p:txBody>
      </p:sp>
      <p:sp>
        <p:nvSpPr>
          <p:cNvPr id="7" name="Rectangle 5"/>
          <p:cNvSpPr>
            <a:spLocks noChangeArrowheads="1"/>
          </p:cNvSpPr>
          <p:nvPr/>
        </p:nvSpPr>
        <p:spPr bwMode="auto">
          <a:xfrm>
            <a:off x="449263" y="1257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4102" name="Resim 16"/>
          <p:cNvPicPr>
            <a:picLocks noChangeAspect="1" noChangeArrowheads="1"/>
          </p:cNvPicPr>
          <p:nvPr/>
        </p:nvPicPr>
        <p:blipFill>
          <a:blip r:embed="rId2" cstate="print">
            <a:extLst>
              <a:ext uri="{28A0092B-C50C-407E-A947-70E740481C1C}">
                <a14:useLocalDpi xmlns:a14="http://schemas.microsoft.com/office/drawing/2010/main" val="0"/>
              </a:ext>
            </a:extLst>
          </a:blip>
          <a:srcRect l="60182" t="51231" r="35863" b="39835"/>
          <a:stretch>
            <a:fillRect/>
          </a:stretch>
        </p:blipFill>
        <p:spPr bwMode="auto">
          <a:xfrm>
            <a:off x="5129213" y="4233102"/>
            <a:ext cx="209550" cy="2667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Rectangle 9"/>
          <p:cNvSpPr>
            <a:spLocks noChangeArrowheads="1"/>
          </p:cNvSpPr>
          <p:nvPr/>
        </p:nvSpPr>
        <p:spPr bwMode="auto">
          <a:xfrm>
            <a:off x="4244245" y="3747052"/>
            <a:ext cx="15953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tr-TR" altLang="tr-TR" sz="2800" b="0" i="1"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a:t>
            </a:r>
            <a:r>
              <a:rPr kumimoji="0" lang="tr-TR" altLang="tr-TR" sz="28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2800" b="0"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4m</a:t>
            </a:r>
            <a:r>
              <a:rPr lang="tr-TR" altLang="tr-TR" sz="2800" u="sng" dirty="0">
                <a:latin typeface="Times New Roman" panose="02020603050405020304" pitchFamily="18" charset="0"/>
                <a:ea typeface="Calibri" panose="020F0502020204030204" pitchFamily="34" charset="0"/>
                <a:cs typeface="Times New Roman" panose="02020603050405020304" pitchFamily="18" charset="0"/>
              </a:rPr>
              <a:t> </a:t>
            </a:r>
            <a:endParaRPr kumimoji="0" lang="tr-TR" altLang="tr-T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5227638" y="43410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tr-TR" altLang="tr-TR"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endParaRPr kumimoji="0" lang="tr-TR" altLang="tr-TR"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sp>
        <p:nvSpPr>
          <p:cNvPr id="14" name="Akış Çizelgesi: Bağlayıcı 13"/>
          <p:cNvSpPr/>
          <p:nvPr/>
        </p:nvSpPr>
        <p:spPr>
          <a:xfrm>
            <a:off x="5495743" y="3822372"/>
            <a:ext cx="71120" cy="6159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12" name="Metin kutusu 11"/>
          <p:cNvSpPr txBox="1"/>
          <p:nvPr/>
        </p:nvSpPr>
        <p:spPr>
          <a:xfrm>
            <a:off x="630692" y="4460924"/>
            <a:ext cx="11329079" cy="2677656"/>
          </a:xfrm>
          <a:prstGeom prst="rect">
            <a:avLst/>
          </a:prstGeom>
          <a:noFill/>
        </p:spPr>
        <p:txBody>
          <a:bodyPr wrap="square" rtlCol="0">
            <a:spAutoFit/>
          </a:bodyPr>
          <a:lstStyle/>
          <a:p>
            <a:pPr algn="just"/>
            <a:r>
              <a:rPr lang="tr-TR" sz="2400" dirty="0" err="1">
                <a:latin typeface="Times New Roman" panose="02020603050405020304" pitchFamily="18" charset="0"/>
                <a:cs typeface="Times New Roman" panose="02020603050405020304" pitchFamily="18" charset="0"/>
              </a:rPr>
              <a:t>Reynolds</a:t>
            </a:r>
            <a:r>
              <a:rPr lang="tr-TR" sz="2400" dirty="0">
                <a:latin typeface="Times New Roman" panose="02020603050405020304" pitchFamily="18" charset="0"/>
                <a:cs typeface="Times New Roman" panose="02020603050405020304" pitchFamily="18" charset="0"/>
              </a:rPr>
              <a:t> sayısının en yararlı olduğu durum bir borunun içinde veya farklı şekillerdeki cisimlerin üzerinde akan akışkanın akış özelliklerinin  nicel olarak tanımlanmasıdır.</a:t>
            </a:r>
          </a:p>
          <a:p>
            <a:pPr algn="just"/>
            <a:r>
              <a:rPr lang="tr-TR" sz="2400" dirty="0" err="1">
                <a:latin typeface="Times New Roman" panose="02020603050405020304" pitchFamily="18" charset="0"/>
                <a:cs typeface="Times New Roman" panose="02020603050405020304" pitchFamily="18" charset="0"/>
              </a:rPr>
              <a:t>Reynolds</a:t>
            </a:r>
            <a:r>
              <a:rPr lang="tr-TR" sz="2400" dirty="0">
                <a:latin typeface="Times New Roman" panose="02020603050405020304" pitchFamily="18" charset="0"/>
                <a:cs typeface="Times New Roman" panose="02020603050405020304" pitchFamily="18" charset="0"/>
              </a:rPr>
              <a:t> sayısı 2100 veya daha az olduğu sürece, akış özellikleri </a:t>
            </a:r>
            <a:r>
              <a:rPr lang="tr-TR" sz="2400" dirty="0" err="1">
                <a:latin typeface="Times New Roman" panose="02020603050405020304" pitchFamily="18" charset="0"/>
                <a:cs typeface="Times New Roman" panose="02020603050405020304" pitchFamily="18" charset="0"/>
              </a:rPr>
              <a:t>laminar</a:t>
            </a:r>
            <a:r>
              <a:rPr lang="tr-TR" sz="2400" dirty="0">
                <a:latin typeface="Times New Roman" panose="02020603050405020304" pitchFamily="18" charset="0"/>
                <a:cs typeface="Times New Roman" panose="02020603050405020304" pitchFamily="18" charset="0"/>
              </a:rPr>
              <a:t> veya düzgün akıştır. 2100 ve 4000 arası </a:t>
            </a:r>
            <a:r>
              <a:rPr lang="tr-TR" sz="2400" dirty="0" err="1">
                <a:latin typeface="Times New Roman" panose="02020603050405020304" pitchFamily="18" charset="0"/>
                <a:cs typeface="Times New Roman" panose="02020603050405020304" pitchFamily="18" charset="0"/>
              </a:rPr>
              <a:t>Reynolds</a:t>
            </a:r>
            <a:r>
              <a:rPr lang="tr-TR" sz="2400" dirty="0">
                <a:latin typeface="Times New Roman" panose="02020603050405020304" pitchFamily="18" charset="0"/>
                <a:cs typeface="Times New Roman" panose="02020603050405020304" pitchFamily="18" charset="0"/>
              </a:rPr>
              <a:t> sayıları geçiş akışını gösterir. </a:t>
            </a:r>
            <a:r>
              <a:rPr lang="tr-TR" sz="2400" dirty="0" err="1">
                <a:latin typeface="Times New Roman" panose="02020603050405020304" pitchFamily="18" charset="0"/>
                <a:cs typeface="Times New Roman" panose="02020603050405020304" pitchFamily="18" charset="0"/>
              </a:rPr>
              <a:t>Reynolds</a:t>
            </a:r>
            <a:r>
              <a:rPr lang="tr-TR" sz="2400" dirty="0">
                <a:latin typeface="Times New Roman" panose="02020603050405020304" pitchFamily="18" charset="0"/>
                <a:cs typeface="Times New Roman" panose="02020603050405020304" pitchFamily="18" charset="0"/>
              </a:rPr>
              <a:t> sayısının 4000’in üzerine çıkması enerji boşalımını üzerinde viskoz kuvvetlerin sınırlı etkisini, dolayısıyla kargaşalı akışı gösterir.</a:t>
            </a:r>
          </a:p>
          <a:p>
            <a:pPr algn="just"/>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06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6738" y="355600"/>
            <a:ext cx="10760936" cy="5405119"/>
          </a:xfrm>
        </p:spPr>
        <p:txBody>
          <a:bodyPr>
            <a:noAutofit/>
          </a:bodyPr>
          <a:lstStyle/>
          <a:p>
            <a:pPr lvl="1" algn="ctr"/>
            <a:endParaRPr lang="tr-TR" sz="2800" dirty="0">
              <a:latin typeface="Times New Roman" panose="02020603050405020304" pitchFamily="18" charset="0"/>
              <a:cs typeface="Times New Roman" panose="02020603050405020304" pitchFamily="18" charset="0"/>
            </a:endParaRPr>
          </a:p>
          <a:p>
            <a:pPr marL="274320" lvl="1" indent="0" algn="just">
              <a:buNone/>
            </a:pPr>
            <a:r>
              <a:rPr lang="tr-TR" sz="2800" dirty="0">
                <a:latin typeface="Times New Roman" panose="02020603050405020304" pitchFamily="18" charset="0"/>
                <a:cs typeface="Times New Roman" panose="02020603050405020304" pitchFamily="18" charset="0"/>
              </a:rPr>
              <a:t>Akışkan gazlar veya sıvılar için kullanılan genel bir terimdir. Tartışmamızın çoğu sıvı gıdaları içerecektir. Akışkan üzerine etkiyen kuvvetin hem büyüklüğü hem de yönü önemlidir. Bu yüzden,  akışa katkı yapan veya akışı engelleyen kuvvetlerin hangileri olduğunu belirlemek çok önemlidir.</a:t>
            </a:r>
          </a:p>
          <a:p>
            <a:pPr marL="274320" lvl="1" indent="0" algn="just">
              <a:buNone/>
            </a:pPr>
            <a:endParaRPr lang="tr-TR" sz="2800" dirty="0">
              <a:latin typeface="Times New Roman" panose="02020603050405020304" pitchFamily="18" charset="0"/>
              <a:cs typeface="Times New Roman" panose="02020603050405020304" pitchFamily="18" charset="0"/>
            </a:endParaRPr>
          </a:p>
          <a:p>
            <a:pPr marL="274320" lvl="1" indent="0" algn="just">
              <a:buNone/>
            </a:pPr>
            <a:r>
              <a:rPr lang="tr-TR" sz="2800" dirty="0">
                <a:latin typeface="Times New Roman" panose="02020603050405020304" pitchFamily="18" charset="0"/>
                <a:cs typeface="Times New Roman" panose="02020603050405020304" pitchFamily="18" charset="0"/>
              </a:rPr>
              <a:t>Eğer bir bölgede basınç diğer bölgedekinden daha yüksekse, akışkanın düşük basınçlı bölgeye doğru hareket ettiğini biliyoruz. Yerçekimi akışkan akışını yüksek rakımdan düşük rakıma doğru yöneltir. Düşük rakıma doğru hareket eden akışkanın kinetik enerjisi artarken potansiyel azalır.</a:t>
            </a:r>
          </a:p>
          <a:p>
            <a:pPr marL="274320" lvl="1" indent="0" algn="just">
              <a:buNone/>
            </a:pPr>
            <a:endParaRPr lang="tr-TR" sz="2800" dirty="0">
              <a:latin typeface="Times New Roman" panose="02020603050405020304" pitchFamily="18" charset="0"/>
              <a:cs typeface="Times New Roman" panose="02020603050405020304" pitchFamily="18" charset="0"/>
            </a:endParaRPr>
          </a:p>
          <a:p>
            <a:pPr marL="274320" lvl="1" indent="0" algn="just">
              <a:buNone/>
            </a:pPr>
            <a:r>
              <a:rPr lang="tr-TR" sz="2800" dirty="0">
                <a:latin typeface="Times New Roman" panose="02020603050405020304" pitchFamily="18" charset="0"/>
                <a:cs typeface="Times New Roman" panose="02020603050405020304" pitchFamily="18" charset="0"/>
              </a:rPr>
              <a:t>Sıcaklık farkı varsa, ısınan akışkanın yoğunluğun azalmasıyla, daha hafif akışkan yükselirken, daha yoğun akışkan onun yerini alır.</a:t>
            </a:r>
          </a:p>
        </p:txBody>
      </p:sp>
    </p:spTree>
    <p:extLst>
      <p:ext uri="{BB962C8B-B14F-4D97-AF65-F5344CB8AC3E}">
        <p14:creationId xmlns:p14="http://schemas.microsoft.com/office/powerpoint/2010/main" val="383880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42900"/>
            <a:ext cx="10515600" cy="5834063"/>
          </a:xfrm>
        </p:spPr>
        <p:txBody>
          <a:bodyPr>
            <a:normAutofit/>
          </a:bodyPr>
          <a:lstStyle/>
          <a:p>
            <a:pPr marL="0" indent="0">
              <a:buNone/>
            </a:pPr>
            <a:r>
              <a:rPr lang="tr-TR" sz="2400" b="1" dirty="0">
                <a:latin typeface="Times New Roman" panose="02020603050405020304" pitchFamily="18" charset="0"/>
                <a:cs typeface="Times New Roman" panose="02020603050405020304" pitchFamily="18" charset="0"/>
              </a:rPr>
              <a:t>Sıvı Taşıma Sistemleri</a:t>
            </a:r>
          </a:p>
          <a:p>
            <a:pPr marL="0" indent="0">
              <a:buNone/>
            </a:pPr>
            <a:r>
              <a:rPr lang="tr-TR" sz="2400" dirty="0">
                <a:latin typeface="Times New Roman" panose="02020603050405020304" pitchFamily="18" charset="0"/>
                <a:cs typeface="Times New Roman" panose="02020603050405020304" pitchFamily="18" charset="0"/>
              </a:rPr>
              <a:t>Tipik bir taşıma sistemi tank, boru hattı, pompa ve bağlantı elemanları içeren dört ana bileşenden oluşur. Aşağıdaki şekilde basit bir pompa hattını göstermektedir.</a:t>
            </a:r>
          </a:p>
        </p:txBody>
      </p:sp>
      <p:pic>
        <p:nvPicPr>
          <p:cNvPr id="4" name="İçerik Yer Tutucusu 3"/>
          <p:cNvPicPr>
            <a:picLocks noChangeAspect="1"/>
          </p:cNvPicPr>
          <p:nvPr/>
        </p:nvPicPr>
        <p:blipFill rotWithShape="1">
          <a:blip r:embed="rId2"/>
          <a:srcRect l="23336" t="14656" r="23694" b="20692"/>
          <a:stretch/>
        </p:blipFill>
        <p:spPr>
          <a:xfrm>
            <a:off x="2035907" y="1639104"/>
            <a:ext cx="7365267" cy="4537859"/>
          </a:xfrm>
          <a:prstGeom prst="rect">
            <a:avLst/>
          </a:prstGeom>
        </p:spPr>
      </p:pic>
      <p:sp>
        <p:nvSpPr>
          <p:cNvPr id="5" name="Metin kutusu 4"/>
          <p:cNvSpPr txBox="1"/>
          <p:nvPr/>
        </p:nvSpPr>
        <p:spPr>
          <a:xfrm>
            <a:off x="3991634" y="6219825"/>
            <a:ext cx="4080804" cy="400110"/>
          </a:xfrm>
          <a:prstGeom prst="rect">
            <a:avLst/>
          </a:prstGeom>
          <a:noFill/>
        </p:spPr>
        <p:txBody>
          <a:bodyPr wrap="square" rtlCol="0">
            <a:spAutoFit/>
          </a:bodyPr>
          <a:lstStyle/>
          <a:p>
            <a:r>
              <a:rPr lang="tr-TR" sz="2000" dirty="0"/>
              <a:t>Şekil: Süt İşletim Hattı</a:t>
            </a:r>
          </a:p>
        </p:txBody>
      </p:sp>
    </p:spTree>
    <p:extLst>
      <p:ext uri="{BB962C8B-B14F-4D97-AF65-F5344CB8AC3E}">
        <p14:creationId xmlns:p14="http://schemas.microsoft.com/office/powerpoint/2010/main" val="201441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09488"/>
            <a:ext cx="10515600" cy="6288259"/>
          </a:xfrm>
        </p:spPr>
        <p:txBody>
          <a:bodyPr>
            <a:normAutofit fontScale="85000" lnSpcReduction="20000"/>
          </a:bodyPr>
          <a:lstStyle/>
          <a:p>
            <a:pPr marL="0" indent="0">
              <a:buNone/>
            </a:pPr>
            <a:r>
              <a:rPr lang="tr-TR" sz="3300" b="1" dirty="0">
                <a:latin typeface="Times New Roman" panose="02020603050405020304" pitchFamily="18" charset="0"/>
                <a:cs typeface="Times New Roman" panose="02020603050405020304" pitchFamily="18" charset="0"/>
              </a:rPr>
              <a:t>İşleme Tesis Boruları</a:t>
            </a:r>
          </a:p>
          <a:p>
            <a:pPr marL="0" indent="0" algn="just">
              <a:buNone/>
            </a:pPr>
            <a:r>
              <a:rPr lang="tr-TR" sz="3000" dirty="0">
                <a:latin typeface="Times New Roman" panose="02020603050405020304" pitchFamily="18" charset="0"/>
                <a:cs typeface="Times New Roman" panose="02020603050405020304" pitchFamily="18" charset="0"/>
              </a:rPr>
              <a:t>Gıda işleme tesislerindeki akışkanlar (sıvılar veya gazlar) genellikle dairesel ise boru, dairesel değilse kanan denen kapalı sistemlerde taşınır.  En belirgin özellik muhtemelen donanım için paslanmaz çelik kullanımıdır. Bu metal pürüzsüzdür, kolay temizlenir ve korozyona dirençlidir. Paslanmaz çeliğin korozyon direnci </a:t>
            </a:r>
            <a:r>
              <a:rPr lang="tr-TR" sz="3000" dirty="0" err="1">
                <a:latin typeface="Times New Roman" panose="02020603050405020304" pitchFamily="18" charset="0"/>
                <a:cs typeface="Times New Roman" panose="02020603050405020304" pitchFamily="18" charset="0"/>
              </a:rPr>
              <a:t>direnci</a:t>
            </a:r>
            <a:r>
              <a:rPr lang="tr-TR" sz="3000" dirty="0">
                <a:latin typeface="Times New Roman" panose="02020603050405020304" pitchFamily="18" charset="0"/>
                <a:cs typeface="Times New Roman" panose="02020603050405020304" pitchFamily="18" charset="0"/>
              </a:rPr>
              <a:t> hava ile temas ettiğinde yüzeyde film tabakası oluşumu (edilgenlik) ile ilgilidir.</a:t>
            </a:r>
          </a:p>
          <a:p>
            <a:pPr marL="0" indent="0" algn="just">
              <a:buNone/>
            </a:pPr>
            <a:r>
              <a:rPr lang="tr-TR" sz="3000" dirty="0">
                <a:latin typeface="Times New Roman" panose="02020603050405020304" pitchFamily="18" charset="0"/>
                <a:cs typeface="Times New Roman" panose="02020603050405020304" pitchFamily="18" charset="0"/>
              </a:rPr>
              <a:t>Pratikte, bu yüzey filmi, yüzey her defasında temizlendikten sonra tekrar oluşmalıdır. Koruyucu yüzey filmi edilgenliğin kaybolması veya filmin yok olmasına sebep olan bir durum nedeniyle zedelenirse, madde korozyona hassas hale gelir. Bu yüzden, paslanmaz çelik yüzeylerde özellikle temizlikten sonra korozyon direnci korumak dikkat gerektirir.</a:t>
            </a:r>
          </a:p>
          <a:p>
            <a:pPr marL="0" indent="0" algn="just">
              <a:buNone/>
            </a:pPr>
            <a:r>
              <a:rPr lang="tr-TR" sz="3000" dirty="0">
                <a:latin typeface="Times New Roman" panose="02020603050405020304" pitchFamily="18" charset="0"/>
                <a:cs typeface="Times New Roman" panose="02020603050405020304" pitchFamily="18" charset="0"/>
              </a:rPr>
              <a:t>Bir diğer bileşen akış hızını kontrol etmek için kullanılan valftir;</a:t>
            </a:r>
          </a:p>
          <a:p>
            <a:pPr marL="0" indent="0" algn="just">
              <a:buNone/>
            </a:pPr>
            <a:r>
              <a:rPr lang="tr-TR" sz="3000" dirty="0">
                <a:latin typeface="Times New Roman" panose="02020603050405020304" pitchFamily="18" charset="0"/>
                <a:cs typeface="Times New Roman" panose="02020603050405020304" pitchFamily="18" charset="0"/>
              </a:rPr>
              <a:t>Boru hattı sisteminin tüm bileşenlerinin ürünün hijyenik işlenmesine katkı yapması gereklidir. Paslanmaz çelik yüzeyler temizleme ve sanitasyon için gereken pürüzsüzlüğü sağlar. Sistemin uygun kullanımı ilaveten istenen korozyon direncini sağlar. Sistemin uygun kullanımı ilaveten istenen korozyon direncini sağlar. Bu sistemlerin temizliği çoğunlukla yerinde temizleme (CIP) ile sağlandığından, sistemin ilk tasarımında faktör göz önünde alınmalıdır.</a:t>
            </a:r>
          </a:p>
          <a:p>
            <a:endParaRPr lang="tr-TR" sz="2600" b="1" dirty="0">
              <a:solidFill>
                <a:srgbClr val="FF0000"/>
              </a:solidFill>
            </a:endParaRPr>
          </a:p>
        </p:txBody>
      </p:sp>
    </p:spTree>
    <p:extLst>
      <p:ext uri="{BB962C8B-B14F-4D97-AF65-F5344CB8AC3E}">
        <p14:creationId xmlns:p14="http://schemas.microsoft.com/office/powerpoint/2010/main" val="1197740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51692"/>
            <a:ext cx="10515600" cy="5825271"/>
          </a:xfrm>
        </p:spPr>
        <p:txBody>
          <a:bodyPr>
            <a:normAutofit/>
          </a:bodyPr>
          <a:lstStyle/>
          <a:p>
            <a:pPr marL="0" indent="0" algn="just">
              <a:buNone/>
            </a:pPr>
            <a:r>
              <a:rPr lang="tr-TR" b="1" dirty="0">
                <a:latin typeface="Times New Roman" panose="02020603050405020304" pitchFamily="18" charset="0"/>
                <a:cs typeface="Times New Roman" panose="02020603050405020304" pitchFamily="18" charset="0"/>
              </a:rPr>
              <a:t>Pompa Tipleri</a:t>
            </a:r>
          </a:p>
          <a:p>
            <a:pPr marL="0" indent="0" algn="just">
              <a:buNone/>
            </a:pPr>
            <a:r>
              <a:rPr lang="tr-TR" dirty="0">
                <a:latin typeface="Times New Roman" panose="02020603050405020304" pitchFamily="18" charset="0"/>
                <a:cs typeface="Times New Roman" panose="02020603050405020304" pitchFamily="18" charset="0"/>
              </a:rPr>
              <a:t>Yerçekimin sıvı ürünleri taşımada kullanılabildiği durumların haricinde, sıvının aktarılmasına karşı koyan kuvvetlerin üstesinden gelmek için mekanik enerjiye ihtiyaç vardır. Şekil 2.4’te gösterildiği gibi, pompalar merkezkaç ve pozitif hareket pompaları olarak sınıflandırılabilir. Şekilde gösterildiği gibi, her bir çeşidin içinde farklılıklar mevcuttur.</a:t>
            </a:r>
          </a:p>
          <a:p>
            <a:pPr marL="0" indent="0" algn="just">
              <a:buNone/>
            </a:pPr>
            <a:r>
              <a:rPr lang="tr-TR" b="1" dirty="0">
                <a:latin typeface="Times New Roman" panose="02020603050405020304" pitchFamily="18" charset="0"/>
                <a:cs typeface="Times New Roman" panose="02020603050405020304" pitchFamily="18" charset="0"/>
              </a:rPr>
              <a:t>Merkezkaç Pompalar</a:t>
            </a:r>
          </a:p>
          <a:p>
            <a:pPr marL="0" indent="0" algn="just">
              <a:buNone/>
            </a:pPr>
            <a:r>
              <a:rPr lang="tr-TR" dirty="0">
                <a:latin typeface="Times New Roman" panose="02020603050405020304" pitchFamily="18" charset="0"/>
                <a:cs typeface="Times New Roman" panose="02020603050405020304" pitchFamily="18" charset="0"/>
              </a:rPr>
              <a:t>Gıda endüstrisinde kullanılan çoğu merkezkaç pompalar iki </a:t>
            </a:r>
            <a:r>
              <a:rPr lang="tr-TR" dirty="0" err="1">
                <a:latin typeface="Times New Roman" panose="02020603050405020304" pitchFamily="18" charset="0"/>
                <a:cs typeface="Times New Roman" panose="02020603050405020304" pitchFamily="18" charset="0"/>
              </a:rPr>
              <a:t>kanatçıklı</a:t>
            </a:r>
            <a:r>
              <a:rPr lang="tr-TR" dirty="0">
                <a:latin typeface="Times New Roman" panose="02020603050405020304" pitchFamily="18" charset="0"/>
                <a:cs typeface="Times New Roman" panose="02020603050405020304" pitchFamily="18" charset="0"/>
              </a:rPr>
              <a:t> çarklardır. Merkezkaç pompalar akış hızlarının yüksek ve basınç  gereksinimlerinin orta derecede olduğu süt ve meyve suları gibi düşük </a:t>
            </a:r>
            <a:r>
              <a:rPr lang="tr-TR" dirty="0" err="1">
                <a:latin typeface="Times New Roman" panose="02020603050405020304" pitchFamily="18" charset="0"/>
                <a:cs typeface="Times New Roman" panose="02020603050405020304" pitchFamily="18" charset="0"/>
              </a:rPr>
              <a:t>viskoziteli</a:t>
            </a:r>
            <a:r>
              <a:rPr lang="tr-TR" dirty="0">
                <a:latin typeface="Times New Roman" panose="02020603050405020304" pitchFamily="18" charset="0"/>
                <a:cs typeface="Times New Roman" panose="02020603050405020304" pitchFamily="18" charset="0"/>
              </a:rPr>
              <a:t> sıvılarda en verimlidir.  Merkezkaç pompalardan tahliye akışı sabittir. Bu pompalar temiz ve berrak veya  kirli ve aşındırıcı sıvılar için uygundur ve ayrıca katı parçacıklar içeren sıvıları (su içinde bezelyeler) taşımada kullanılır. Bal gibi yüksek </a:t>
            </a:r>
            <a:r>
              <a:rPr lang="tr-TR" dirty="0" err="1">
                <a:latin typeface="Times New Roman" panose="02020603050405020304" pitchFamily="18" charset="0"/>
                <a:cs typeface="Times New Roman" panose="02020603050405020304" pitchFamily="18" charset="0"/>
              </a:rPr>
              <a:t>viskoziteli</a:t>
            </a:r>
            <a:r>
              <a:rPr lang="tr-TR" dirty="0">
                <a:latin typeface="Times New Roman" panose="02020603050405020304" pitchFamily="18" charset="0"/>
                <a:cs typeface="Times New Roman" panose="02020603050405020304" pitchFamily="18" charset="0"/>
              </a:rPr>
              <a:t> sıvıların, üründe yüksek viskoz kuvvetlerle sağlanan  gerekli hıza erişimleri mümkün olmadığından merkezkaç pompalar ile taşınması zordur. Merkezkaç pompa boyunca akış hızları pompanın tahliye ucuyla birleşen boruya takılan valf ile kontrol edilir.</a:t>
            </a:r>
          </a:p>
          <a:p>
            <a:pPr marL="0" indent="0" algn="just">
              <a:buNone/>
            </a:pPr>
            <a:r>
              <a:rPr lang="tr-TR" dirty="0">
                <a:latin typeface="Times New Roman" panose="02020603050405020304" pitchFamily="18" charset="0"/>
                <a:cs typeface="Times New Roman" panose="02020603050405020304" pitchFamily="18" charset="0"/>
              </a:rPr>
              <a:t>Bu yaklaşım akışı durdurmak için tahliye valfinin tamamen kapatılmasını da sağlayacak şekilde akış hızını düzenlemenin ucuz bir yoldur. Bu basamak pompaya hasar vermeyeceği için, sıvı gıda işlemlerinde sıklıkla kullanılır. Bununla beraber, pompanın hasar görme olasılığından dolayı, uzun süre merkezkaç pompadan akışın engellenmesi tavsiye edilmemektedir.</a:t>
            </a:r>
            <a:endParaRPr lang="tr-TR" b="1"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612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39150"/>
            <a:ext cx="10515600" cy="6246055"/>
          </a:xfrm>
        </p:spPr>
        <p:txBody>
          <a:bodyPr>
            <a:normAutofit/>
          </a:bodyPr>
          <a:lstStyle/>
          <a:p>
            <a:pPr marL="0" indent="0" algn="just">
              <a:buNone/>
            </a:pPr>
            <a:r>
              <a:rPr lang="tr-TR" b="1" dirty="0">
                <a:latin typeface="Times New Roman" panose="02020603050405020304" pitchFamily="18" charset="0"/>
                <a:cs typeface="Times New Roman" panose="02020603050405020304" pitchFamily="18" charset="0"/>
              </a:rPr>
              <a:t>Pozitif Hareket Pompaları</a:t>
            </a:r>
          </a:p>
          <a:p>
            <a:pPr marL="0" indent="0" algn="just">
              <a:buNone/>
            </a:pPr>
            <a:r>
              <a:rPr lang="tr-TR" dirty="0">
                <a:latin typeface="Times New Roman" panose="02020603050405020304" pitchFamily="18" charset="0"/>
                <a:cs typeface="Times New Roman" panose="02020603050405020304" pitchFamily="18" charset="0"/>
              </a:rPr>
              <a:t>Akışkan üzerine kuvvet uygulandığında akış başlar. Birim alana uygulanan kuvvete </a:t>
            </a:r>
            <a:r>
              <a:rPr lang="tr-TR" b="1" dirty="0">
                <a:latin typeface="Times New Roman" panose="02020603050405020304" pitchFamily="18" charset="0"/>
                <a:cs typeface="Times New Roman" panose="02020603050405020304" pitchFamily="18" charset="0"/>
              </a:rPr>
              <a:t>gerilim </a:t>
            </a:r>
            <a:r>
              <a:rPr lang="tr-TR" dirty="0">
                <a:latin typeface="Times New Roman" panose="02020603050405020304" pitchFamily="18" charset="0"/>
                <a:cs typeface="Times New Roman" panose="02020603050405020304" pitchFamily="18" charset="0"/>
              </a:rPr>
              <a:t>denir. Yüzey üzerine etkiyen kuvvet yüzeye </a:t>
            </a:r>
            <a:r>
              <a:rPr lang="tr-TR" b="1" dirty="0">
                <a:latin typeface="Times New Roman" panose="02020603050405020304" pitchFamily="18" charset="0"/>
                <a:cs typeface="Times New Roman" panose="02020603050405020304" pitchFamily="18" charset="0"/>
              </a:rPr>
              <a:t>dik </a:t>
            </a:r>
            <a:r>
              <a:rPr lang="tr-TR" dirty="0">
                <a:latin typeface="Times New Roman" panose="02020603050405020304" pitchFamily="18" charset="0"/>
                <a:cs typeface="Times New Roman" panose="02020603050405020304" pitchFamily="18" charset="0"/>
              </a:rPr>
              <a:t>olduğunda bu gerilime </a:t>
            </a:r>
            <a:r>
              <a:rPr lang="tr-TR" b="1" dirty="0">
                <a:latin typeface="Times New Roman" panose="02020603050405020304" pitchFamily="18" charset="0"/>
                <a:cs typeface="Times New Roman" panose="02020603050405020304" pitchFamily="18" charset="0"/>
              </a:rPr>
              <a:t>normal gerilim</a:t>
            </a:r>
            <a:r>
              <a:rPr lang="tr-TR" dirty="0">
                <a:latin typeface="Times New Roman" panose="02020603050405020304" pitchFamily="18" charset="0"/>
                <a:cs typeface="Times New Roman" panose="02020603050405020304" pitchFamily="18" charset="0"/>
              </a:rPr>
              <a:t>, daha yaygın kullanımıyla </a:t>
            </a:r>
            <a:r>
              <a:rPr lang="tr-TR" b="1" dirty="0">
                <a:latin typeface="Times New Roman" panose="02020603050405020304" pitchFamily="18" charset="0"/>
                <a:cs typeface="Times New Roman" panose="02020603050405020304" pitchFamily="18" charset="0"/>
              </a:rPr>
              <a:t>basınç </a:t>
            </a:r>
            <a:r>
              <a:rPr lang="tr-TR" dirty="0">
                <a:latin typeface="Times New Roman" panose="02020603050405020304" pitchFamily="18" charset="0"/>
                <a:cs typeface="Times New Roman" panose="02020603050405020304" pitchFamily="18" charset="0"/>
              </a:rPr>
              <a:t>denir. Kuvvet yüzeye paralel hareket etiğinde, gerilime kayma gerilimi, o, denir. Kayma gerilimi akışkana uygulandığı zaman akışkan kayma gerilimine direnemez, aksine akışkan biçim değiştirir veya basit ifadesiyle akar.</a:t>
            </a:r>
          </a:p>
          <a:p>
            <a:pPr marL="0" indent="0" algn="just">
              <a:buNone/>
            </a:pPr>
            <a:r>
              <a:rPr lang="tr-TR" dirty="0">
                <a:latin typeface="Times New Roman" panose="02020603050405020304" pitchFamily="18" charset="0"/>
                <a:cs typeface="Times New Roman" panose="02020603050405020304" pitchFamily="18" charset="0"/>
              </a:rPr>
              <a:t>Katılar ve sıvılar üzerinde kayma geriliminin etkisi bu gibi maddeleri, en genel anlamda plastik, elastik ve akışkan diye sınıflamamıza yol açar. </a:t>
            </a:r>
          </a:p>
          <a:p>
            <a:pPr marL="0" indent="0" algn="just">
              <a:buNone/>
            </a:pPr>
            <a:r>
              <a:rPr lang="tr-TR" b="1" dirty="0">
                <a:latin typeface="Times New Roman" panose="02020603050405020304" pitchFamily="18" charset="0"/>
                <a:cs typeface="Times New Roman" panose="02020603050405020304" pitchFamily="18" charset="0"/>
              </a:rPr>
              <a:t>Elastik </a:t>
            </a:r>
            <a:r>
              <a:rPr lang="tr-TR" dirty="0">
                <a:latin typeface="Times New Roman" panose="02020603050405020304" pitchFamily="18" charset="0"/>
                <a:cs typeface="Times New Roman" panose="02020603050405020304" pitchFamily="18" charset="0"/>
              </a:rPr>
              <a:t>katıda, kayma gerilimi uygulandığında, oransal sonlu bir biçim değiştirme (deformasyon) olur, </a:t>
            </a:r>
            <a:r>
              <a:rPr lang="tr-TR" b="1" dirty="0">
                <a:latin typeface="Times New Roman" panose="02020603050405020304" pitchFamily="18" charset="0"/>
                <a:cs typeface="Times New Roman" panose="02020603050405020304" pitchFamily="18" charset="0"/>
              </a:rPr>
              <a:t>ancak madde akışı yoktur. </a:t>
            </a:r>
            <a:r>
              <a:rPr lang="tr-TR" dirty="0">
                <a:latin typeface="Times New Roman" panose="02020603050405020304" pitchFamily="18" charset="0"/>
                <a:cs typeface="Times New Roman" panose="02020603050405020304" pitchFamily="18" charset="0"/>
              </a:rPr>
              <a:t>Uygulanan kuvvet kaldırıldığında, katı ilk haline döner.</a:t>
            </a:r>
          </a:p>
          <a:p>
            <a:pPr marL="0" indent="0" algn="just">
              <a:buNone/>
            </a:pPr>
            <a:r>
              <a:rPr lang="tr-TR" dirty="0">
                <a:latin typeface="Times New Roman" panose="02020603050405020304" pitchFamily="18" charset="0"/>
                <a:cs typeface="Times New Roman" panose="02020603050405020304" pitchFamily="18" charset="0"/>
              </a:rPr>
              <a:t>Öte yandan </a:t>
            </a:r>
            <a:r>
              <a:rPr lang="tr-TR" b="1" dirty="0">
                <a:latin typeface="Times New Roman" panose="02020603050405020304" pitchFamily="18" charset="0"/>
                <a:cs typeface="Times New Roman" panose="02020603050405020304" pitchFamily="18" charset="0"/>
              </a:rPr>
              <a:t>plastik </a:t>
            </a:r>
            <a:r>
              <a:rPr lang="tr-TR" dirty="0">
                <a:latin typeface="Times New Roman" panose="02020603050405020304" pitchFamily="18" charset="0"/>
                <a:cs typeface="Times New Roman" panose="02020603050405020304" pitchFamily="18" charset="0"/>
              </a:rPr>
              <a:t>madde ise kayma gerilimi uygulanmasıyla sürekli olarak biçim değiştirir; biçim değiştirme oranı kayma gerilimi ile doğru orantılıdır. Kayma gerilimi uzaklaştırıldığında, madde kısmen ilk haline döner. </a:t>
            </a:r>
            <a:r>
              <a:rPr lang="tr-TR" dirty="0" err="1">
                <a:latin typeface="Times New Roman" panose="02020603050405020304" pitchFamily="18" charset="0"/>
                <a:cs typeface="Times New Roman" panose="02020603050405020304" pitchFamily="18" charset="0"/>
              </a:rPr>
              <a:t>Jell</a:t>
            </a:r>
            <a:r>
              <a:rPr lang="tr-TR" dirty="0">
                <a:latin typeface="Times New Roman" panose="02020603050405020304" pitchFamily="18" charset="0"/>
                <a:cs typeface="Times New Roman" panose="02020603050405020304" pitchFamily="18" charset="0"/>
              </a:rPr>
              <a:t>-O ve bazı yumuşak peynirler örnek olarak verilebilir.</a:t>
            </a:r>
          </a:p>
          <a:p>
            <a:pPr marL="0" indent="0" algn="just">
              <a:buNone/>
            </a:pPr>
            <a:r>
              <a:rPr lang="tr-TR" b="1" dirty="0">
                <a:latin typeface="Times New Roman" panose="02020603050405020304" pitchFamily="18" charset="0"/>
                <a:cs typeface="Times New Roman" panose="02020603050405020304" pitchFamily="18" charset="0"/>
              </a:rPr>
              <a:t>Akışkan </a:t>
            </a:r>
            <a:r>
              <a:rPr lang="tr-TR" dirty="0">
                <a:latin typeface="Times New Roman" panose="02020603050405020304" pitchFamily="18" charset="0"/>
                <a:cs typeface="Times New Roman" panose="02020603050405020304" pitchFamily="18" charset="0"/>
              </a:rPr>
              <a:t>kayma gerilimi uygulanmasıyla sürekli biçim değiştirir. </a:t>
            </a:r>
            <a:r>
              <a:rPr lang="tr-TR" b="1" dirty="0">
                <a:latin typeface="Times New Roman" panose="02020603050405020304" pitchFamily="18" charset="0"/>
                <a:cs typeface="Times New Roman" panose="02020603050405020304" pitchFamily="18" charset="0"/>
              </a:rPr>
              <a:t>Geri dönüşüm yoktur; </a:t>
            </a:r>
            <a:r>
              <a:rPr lang="tr-TR" dirty="0">
                <a:latin typeface="Times New Roman" panose="02020603050405020304" pitchFamily="18" charset="0"/>
                <a:cs typeface="Times New Roman" panose="02020603050405020304" pitchFamily="18" charset="0"/>
              </a:rPr>
              <a:t>yani, gerilim uzaklaştırıldığında akışkan ilk haline dönemez veya dönmeye teşebbüs etmez.</a:t>
            </a:r>
          </a:p>
          <a:p>
            <a:pPr marL="0" indent="0" algn="just">
              <a:buNone/>
            </a:pPr>
            <a:r>
              <a:rPr lang="tr-TR" dirty="0">
                <a:latin typeface="Times New Roman" panose="02020603050405020304" pitchFamily="18" charset="0"/>
                <a:cs typeface="Times New Roman" panose="02020603050405020304" pitchFamily="18" charset="0"/>
              </a:rPr>
              <a:t>Sıvı üzerine normal gerilim veya basınç uygulandığında, kayda değer bir etki gözlemlenmez. Dolayısıyla, sıvılar </a:t>
            </a:r>
            <a:r>
              <a:rPr lang="tr-TR" b="1" dirty="0">
                <a:latin typeface="Times New Roman" panose="02020603050405020304" pitchFamily="18" charset="0"/>
                <a:cs typeface="Times New Roman" panose="02020603050405020304" pitchFamily="18" charset="0"/>
              </a:rPr>
              <a:t>sıkıştırılamayan </a:t>
            </a:r>
            <a:r>
              <a:rPr lang="tr-TR" dirty="0">
                <a:latin typeface="Times New Roman" panose="02020603050405020304" pitchFamily="18" charset="0"/>
                <a:cs typeface="Times New Roman" panose="02020603050405020304" pitchFamily="18" charset="0"/>
              </a:rPr>
              <a:t>akışkan iken gazlar </a:t>
            </a:r>
            <a:r>
              <a:rPr lang="tr-TR" b="1" dirty="0">
                <a:latin typeface="Times New Roman" panose="02020603050405020304" pitchFamily="18" charset="0"/>
                <a:cs typeface="Times New Roman" panose="02020603050405020304" pitchFamily="18" charset="0"/>
              </a:rPr>
              <a:t>sıkıştırılabilir </a:t>
            </a:r>
            <a:r>
              <a:rPr lang="tr-TR" dirty="0">
                <a:latin typeface="Times New Roman" panose="02020603050405020304" pitchFamily="18" charset="0"/>
                <a:cs typeface="Times New Roman" panose="02020603050405020304" pitchFamily="18" charset="0"/>
              </a:rPr>
              <a:t>akışkandır çünkü basınç artışıyla gazın hacminde önemli ölçüde düşüş gerçekleşir.</a:t>
            </a:r>
          </a:p>
          <a:p>
            <a:pPr marL="0" indent="0" algn="just">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419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36098"/>
            <a:ext cx="10515600" cy="5740865"/>
          </a:xfrm>
        </p:spPr>
        <p:txBody>
          <a:bodyPr/>
          <a:lstStyle/>
          <a:p>
            <a:pPr marL="0" indent="0" algn="just">
              <a:buNone/>
            </a:pPr>
            <a:r>
              <a:rPr lang="tr-TR" b="1" dirty="0">
                <a:latin typeface="Times New Roman" panose="02020603050405020304" pitchFamily="18" charset="0"/>
                <a:cs typeface="Times New Roman" panose="02020603050405020304" pitchFamily="18" charset="0"/>
              </a:rPr>
              <a:t>Yoğunluk</a:t>
            </a:r>
          </a:p>
          <a:p>
            <a:pPr marL="0" indent="0" algn="just">
              <a:buNone/>
            </a:pPr>
            <a:r>
              <a:rPr lang="tr-TR" dirty="0">
                <a:latin typeface="Times New Roman" panose="02020603050405020304" pitchFamily="18" charset="0"/>
                <a:cs typeface="Times New Roman" panose="02020603050405020304" pitchFamily="18" charset="0"/>
              </a:rPr>
              <a:t>Bir sıvının yoğunluğu birim hacmindeki kütle olarak tanımlanır ve SI birim sisteminde kg/m³ olarak ifade edilir. En belirgin faktör yoğunluğun büyüklüğünün sıcaklıktan etkilendiğidir.</a:t>
            </a:r>
          </a:p>
          <a:p>
            <a:pPr marL="0" indent="0" algn="just">
              <a:buNone/>
            </a:pPr>
            <a:r>
              <a:rPr lang="tr-TR" b="1" dirty="0">
                <a:latin typeface="Times New Roman" panose="02020603050405020304" pitchFamily="18" charset="0"/>
                <a:cs typeface="Times New Roman" panose="02020603050405020304" pitchFamily="18" charset="0"/>
              </a:rPr>
              <a:t>Viskozite</a:t>
            </a:r>
          </a:p>
          <a:p>
            <a:pPr marL="0" indent="0" algn="just">
              <a:buNone/>
            </a:pPr>
            <a:r>
              <a:rPr lang="tr-TR" dirty="0">
                <a:latin typeface="Times New Roman" panose="02020603050405020304" pitchFamily="18" charset="0"/>
                <a:cs typeface="Times New Roman" panose="02020603050405020304" pitchFamily="18" charset="0"/>
              </a:rPr>
              <a:t>Akışkan üzerine kuvvet etki eder etmez hareket etmeye başlar. Bir sıvı tabakasının diğeri üzerindeki hareketi yüzeye paralel uygulanan ve genellikle kayma kuvveti olarak adlandırılan kuvvet nedeniyledir.</a:t>
            </a:r>
          </a:p>
          <a:p>
            <a:pPr marL="0" indent="0" algn="just">
              <a:buNone/>
            </a:pPr>
            <a:r>
              <a:rPr lang="tr-TR" dirty="0">
                <a:latin typeface="Times New Roman" panose="02020603050405020304" pitchFamily="18" charset="0"/>
                <a:cs typeface="Times New Roman" panose="02020603050405020304" pitchFamily="18" charset="0"/>
              </a:rPr>
              <a:t>Farklı akışkanlar, harekete karşı farklı seviyede direnç gösterirler. Örneğin, balı kavanozdan dökmek  su veya süte göre çok daha zordur. Bal sütten kayda değer şekilde daha viskozdur. Bu kavramsal çerçevede, teorik bir deney düşünelim.</a:t>
            </a:r>
          </a:p>
          <a:p>
            <a:pPr marL="0" indent="0" algn="just">
              <a:buNone/>
            </a:pPr>
            <a:endParaRPr lang="tr-TR" b="1"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7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38200" y="274320"/>
            <a:ext cx="10515600" cy="5902643"/>
          </a:xfrm>
        </p:spPr>
        <p:txBody>
          <a:bodyPr>
            <a:normAutofit/>
          </a:bodyPr>
          <a:lstStyle/>
          <a:p>
            <a:pPr marL="0" indent="0" algn="just">
              <a:buNone/>
            </a:pPr>
            <a:r>
              <a:rPr lang="tr-TR" sz="2000" b="1" dirty="0">
                <a:latin typeface="Times New Roman" panose="02020603050405020304" pitchFamily="18" charset="0"/>
                <a:cs typeface="Times New Roman" panose="02020603050405020304" pitchFamily="18" charset="0"/>
              </a:rPr>
              <a:t>Newton Tipi Sıvılar İçin İşleme Sistemleri</a:t>
            </a:r>
          </a:p>
          <a:p>
            <a:pPr marL="0" indent="0" algn="just">
              <a:buNone/>
            </a:pPr>
            <a:r>
              <a:rPr lang="tr-TR" sz="2000" dirty="0">
                <a:latin typeface="Times New Roman" panose="02020603050405020304" pitchFamily="18" charset="0"/>
                <a:cs typeface="Times New Roman" panose="02020603050405020304" pitchFamily="18" charset="0"/>
              </a:rPr>
              <a:t>Bir gıda işleme tesisinde, sıvı gıdalar ısıtma, soğutma, konsantre etme veya karıştırma gibi farklı yollarla işlenmektedir. Sıvı gıdaların bir iş </a:t>
            </a:r>
            <a:r>
              <a:rPr lang="tr-TR" sz="2000" dirty="0" err="1">
                <a:latin typeface="Times New Roman" panose="02020603050405020304" pitchFamily="18" charset="0"/>
                <a:cs typeface="Times New Roman" panose="02020603050405020304" pitchFamily="18" charset="0"/>
              </a:rPr>
              <a:t>leme</a:t>
            </a:r>
            <a:r>
              <a:rPr lang="tr-TR" sz="2000" dirty="0">
                <a:latin typeface="Times New Roman" panose="02020603050405020304" pitchFamily="18" charset="0"/>
                <a:cs typeface="Times New Roman" panose="02020603050405020304" pitchFamily="18" charset="0"/>
              </a:rPr>
              <a:t> ekipmanından diğerine aktarımı çoğunlukla pompa kullanılarak yapılmasına rağmen, uygun olduğunda ağırlık sistemleri kullanılır. Sıvının hız, iç viskoz ve eylemsizlik kuvvetlerine bağlı olarak, farklı akış özellikleri elde edilir. Sıvıyı aktarmak için gerekli enerji farklı akış koşullarında farklı olacaktır. Bu kısımda, </a:t>
            </a:r>
            <a:r>
              <a:rPr lang="tr-TR" sz="2000" dirty="0" err="1">
                <a:latin typeface="Times New Roman" panose="02020603050405020304" pitchFamily="18" charset="0"/>
                <a:cs typeface="Times New Roman" panose="02020603050405020304" pitchFamily="18" charset="0"/>
              </a:rPr>
              <a:t>sıvi</a:t>
            </a:r>
            <a:r>
              <a:rPr lang="tr-TR" sz="2000" dirty="0">
                <a:latin typeface="Times New Roman" panose="02020603050405020304" pitchFamily="18" charset="0"/>
                <a:cs typeface="Times New Roman" panose="02020603050405020304" pitchFamily="18" charset="0"/>
              </a:rPr>
              <a:t> gıdaların akış özelliklerini tanımlamak için nicel yöntemlere bakacağız. Takip eden kısımlarda, akım hattı boyunca akışkan akışını göz önüne alacağız. Herhangi bir anda, akışkanda hat boyunca akışkanın hareket ettiği </a:t>
            </a:r>
            <a:r>
              <a:rPr lang="tr-TR" sz="2000" b="1" dirty="0">
                <a:latin typeface="Times New Roman" panose="02020603050405020304" pitchFamily="18" charset="0"/>
                <a:cs typeface="Times New Roman" panose="02020603050405020304" pitchFamily="18" charset="0"/>
              </a:rPr>
              <a:t>akım hattı </a:t>
            </a:r>
            <a:r>
              <a:rPr lang="tr-TR" sz="2000" dirty="0">
                <a:latin typeface="Times New Roman" panose="02020603050405020304" pitchFamily="18" charset="0"/>
                <a:cs typeface="Times New Roman" panose="02020603050405020304" pitchFamily="18" charset="0"/>
              </a:rPr>
              <a:t>denen bir sanal eğri olduğunu düşünürüz. Eğri boyunca akışkan hareketi oluşmaz. Akım hattı boyunca herhangi bir noktada akışkanın hızı hat boyunca </a:t>
            </a:r>
            <a:r>
              <a:rPr lang="tr-TR" sz="2000" dirty="0" err="1">
                <a:latin typeface="Times New Roman" panose="02020603050405020304" pitchFamily="18" charset="0"/>
                <a:cs typeface="Times New Roman" panose="02020603050405020304" pitchFamily="18" charset="0"/>
              </a:rPr>
              <a:t>teğetsel</a:t>
            </a:r>
            <a:r>
              <a:rPr lang="tr-TR" sz="2000" dirty="0">
                <a:latin typeface="Times New Roman" panose="02020603050405020304" pitchFamily="18" charset="0"/>
                <a:cs typeface="Times New Roman" panose="02020603050405020304" pitchFamily="18" charset="0"/>
              </a:rPr>
              <a:t> doğrultudadır. Akım borusunda beraberce toplandığında, akım hatları akışkanın ani akışını etkin şekilde gösterir.</a:t>
            </a:r>
          </a:p>
          <a:p>
            <a:pPr marL="0" indent="0" algn="just">
              <a:buNone/>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150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0563" y="302027"/>
            <a:ext cx="10515600" cy="5740865"/>
          </a:xfrm>
        </p:spPr>
        <p:txBody>
          <a:bodyPr/>
          <a:lstStyle/>
          <a:p>
            <a:pPr marL="0" indent="0" algn="just">
              <a:buNone/>
            </a:pPr>
            <a:r>
              <a:rPr lang="tr-TR" b="1" dirty="0">
                <a:latin typeface="Times New Roman" panose="02020603050405020304" pitchFamily="18" charset="0"/>
                <a:cs typeface="Times New Roman" panose="02020603050405020304" pitchFamily="18" charset="0"/>
              </a:rPr>
              <a:t>Newton Tipi Sıvılar İçin İşleme Sistemleri</a:t>
            </a:r>
          </a:p>
          <a:p>
            <a:pPr marL="0" indent="0" algn="just">
              <a:buNone/>
            </a:pPr>
            <a:r>
              <a:rPr lang="tr-TR" dirty="0">
                <a:latin typeface="Times New Roman" panose="02020603050405020304" pitchFamily="18" charset="0"/>
                <a:cs typeface="Times New Roman" panose="02020603050405020304" pitchFamily="18" charset="0"/>
              </a:rPr>
              <a:t>Herhangi bir anda, akışkanda hat boyunca akışkanın hareket </a:t>
            </a:r>
          </a:p>
          <a:p>
            <a:pPr marL="0" indent="0" algn="just">
              <a:buNone/>
            </a:pPr>
            <a:r>
              <a:rPr lang="tr-TR" b="1" dirty="0">
                <a:latin typeface="Times New Roman" panose="02020603050405020304" pitchFamily="18" charset="0"/>
                <a:cs typeface="Times New Roman" panose="02020603050405020304" pitchFamily="18" charset="0"/>
              </a:rPr>
              <a:t>Süreklilik Denklemi</a:t>
            </a:r>
          </a:p>
          <a:p>
            <a:pPr marL="0" indent="0" algn="just">
              <a:buNone/>
            </a:pPr>
            <a:r>
              <a:rPr lang="tr-TR" dirty="0"/>
              <a:t>Maddenin korunumu ilkesi akışkan akışı ile ilgili problemleri çözmek için sıklıkla kullanılmaktadır. Süreklilik denklemi aşağıdaki gibi olur;</a:t>
            </a:r>
          </a:p>
          <a:p>
            <a:pPr marL="0" indent="0" algn="just">
              <a:buNone/>
            </a:pPr>
            <a:endParaRPr lang="tr-TR" b="1"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tr-TR" b="1"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tr-TR" b="1" dirty="0">
              <a:solidFill>
                <a:srgbClr val="FF0000"/>
              </a:solidFill>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cxnSp>
        <p:nvCxnSpPr>
          <p:cNvPr id="4" name="Düz Bağlayıcı 3"/>
          <p:cNvCxnSpPr/>
          <p:nvPr/>
        </p:nvCxnSpPr>
        <p:spPr>
          <a:xfrm>
            <a:off x="5063036" y="3172460"/>
            <a:ext cx="15875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5" name="Düz Bağlayıcı 4"/>
          <p:cNvCxnSpPr/>
          <p:nvPr/>
        </p:nvCxnSpPr>
        <p:spPr>
          <a:xfrm>
            <a:off x="6418308" y="3172460"/>
            <a:ext cx="15875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cxnSp>
        <p:nvCxnSpPr>
          <p:cNvPr id="8" name="Düz Bağlayıcı 7"/>
          <p:cNvCxnSpPr/>
          <p:nvPr/>
        </p:nvCxnSpPr>
        <p:spPr>
          <a:xfrm>
            <a:off x="7677785" y="7332980"/>
            <a:ext cx="158750" cy="0"/>
          </a:xfrm>
          <a:prstGeom prst="line">
            <a:avLst/>
          </a:prstGeom>
          <a:ln/>
        </p:spPr>
        <p:style>
          <a:lnRef idx="3">
            <a:schemeClr val="dk1"/>
          </a:lnRef>
          <a:fillRef idx="0">
            <a:schemeClr val="dk1"/>
          </a:fillRef>
          <a:effectRef idx="2">
            <a:schemeClr val="dk1"/>
          </a:effectRef>
          <a:fontRef idx="minor">
            <a:schemeClr val="tx1"/>
          </a:fontRef>
        </p:style>
      </p:cxnSp>
      <p:grpSp>
        <p:nvGrpSpPr>
          <p:cNvPr id="11" name="Grup 10"/>
          <p:cNvGrpSpPr/>
          <p:nvPr/>
        </p:nvGrpSpPr>
        <p:grpSpPr>
          <a:xfrm>
            <a:off x="2648358" y="2499285"/>
            <a:ext cx="6321879" cy="3458735"/>
            <a:chOff x="3500845" y="3066022"/>
            <a:chExt cx="6321879" cy="3458735"/>
          </a:xfrm>
        </p:grpSpPr>
        <p:sp>
          <p:nvSpPr>
            <p:cNvPr id="7" name="Rectangle 4"/>
            <p:cNvSpPr>
              <a:spLocks noChangeArrowheads="1"/>
            </p:cNvSpPr>
            <p:nvPr/>
          </p:nvSpPr>
          <p:spPr bwMode="auto">
            <a:xfrm>
              <a:off x="4278002" y="3066022"/>
              <a:ext cx="2790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1"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tr-TR" altLang="tr-TR" sz="2800" b="0" i="1" u="none" strike="noStrike" cap="none" normalizeH="0" baseline="-30000" dirty="0">
                  <a:ln>
                    <a:noFill/>
                  </a:ln>
                  <a:effectLst/>
                  <a:latin typeface="Times New Roman" panose="02020603050405020304" pitchFamily="18" charset="0"/>
                  <a:ea typeface="Calibri" panose="020F0502020204030204" pitchFamily="34" charset="0"/>
                  <a:cs typeface="Times New Roman" panose="02020603050405020304" pitchFamily="18" charset="0"/>
                </a:rPr>
                <a:t>1</a:t>
              </a:r>
              <a:r>
                <a:rPr kumimoji="0" lang="tr-TR" altLang="tr-TR" sz="2800" b="0" i="1"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a:t>
              </a:r>
              <a:r>
                <a:rPr kumimoji="0" lang="tr-TR" altLang="tr-TR" sz="2800" b="0" i="1" u="none" strike="noStrike" cap="none" normalizeH="0" baseline="-30000" dirty="0">
                  <a:ln>
                    <a:noFill/>
                  </a:ln>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1</a:t>
              </a:r>
              <a:r>
                <a:rPr kumimoji="0" lang="tr-TR" altLang="tr-TR" sz="2800" b="0" i="1"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u</a:t>
              </a:r>
              <a:r>
                <a:rPr kumimoji="0" lang="tr-TR" altLang="tr-TR" sz="2800" b="0" i="1" u="none" strike="noStrike" cap="none" normalizeH="0" baseline="-30000" dirty="0">
                  <a:ln>
                    <a:noFill/>
                  </a:ln>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1</a:t>
              </a:r>
              <a:r>
                <a:rPr kumimoji="0" lang="tr-TR" altLang="tr-TR" sz="2800" b="0" i="1"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 </a:t>
              </a:r>
              <a:r>
                <a:rPr kumimoji="0" lang="tr-TR" altLang="tr-TR" sz="2800" b="0" i="1" u="none" strike="noStrike" cap="none" normalizeH="0" baseline="-30000" dirty="0">
                  <a:ln>
                    <a:noFill/>
                  </a:ln>
                  <a:effectLst/>
                  <a:latin typeface="Times New Roman" panose="02020603050405020304" pitchFamily="18" charset="0"/>
                  <a:ea typeface="Calibri" panose="020F0502020204030204" pitchFamily="34" charset="0"/>
                  <a:cs typeface="Times New Roman" panose="02020603050405020304" pitchFamily="18" charset="0"/>
                </a:rPr>
                <a:t>2</a:t>
              </a:r>
              <a:r>
                <a:rPr kumimoji="0" lang="tr-TR" altLang="tr-TR" sz="2800" b="0" i="1"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a:t>
              </a:r>
              <a:r>
                <a:rPr kumimoji="0" lang="tr-TR" altLang="tr-TR" sz="2800" b="0" i="1" u="none" strike="noStrike" cap="none" normalizeH="0" baseline="-30000" dirty="0">
                  <a:ln>
                    <a:noFill/>
                  </a:ln>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2</a:t>
              </a:r>
              <a:r>
                <a:rPr kumimoji="0" lang="tr-TR" altLang="tr-TR" sz="2800" b="0" i="1"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u</a:t>
              </a:r>
              <a:r>
                <a:rPr kumimoji="0" lang="tr-TR" altLang="tr-TR" sz="2800" b="0" i="1" u="none" strike="noStrike" cap="none" normalizeH="0" baseline="-30000" dirty="0">
                  <a:ln>
                    <a:noFill/>
                  </a:ln>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2</a:t>
              </a:r>
              <a:endParaRPr kumimoji="0" lang="tr-TR" altLang="tr-TR" sz="2800" b="0" i="1"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grpSp>
          <p:nvGrpSpPr>
            <p:cNvPr id="10" name="Grup 9"/>
            <p:cNvGrpSpPr/>
            <p:nvPr/>
          </p:nvGrpSpPr>
          <p:grpSpPr>
            <a:xfrm>
              <a:off x="3500845" y="3809496"/>
              <a:ext cx="6321879" cy="2715261"/>
              <a:chOff x="3500845" y="3809496"/>
              <a:chExt cx="6321879" cy="2715261"/>
            </a:xfrm>
          </p:grpSpPr>
          <p:pic>
            <p:nvPicPr>
              <p:cNvPr id="2" name="Resim 1"/>
              <p:cNvPicPr>
                <a:picLocks noChangeAspect="1"/>
              </p:cNvPicPr>
              <p:nvPr/>
            </p:nvPicPr>
            <p:blipFill rotWithShape="1">
              <a:blip r:embed="rId2"/>
              <a:srcRect l="32364" t="40090" r="31694" b="25803"/>
              <a:stretch/>
            </p:blipFill>
            <p:spPr>
              <a:xfrm>
                <a:off x="3500845" y="3809496"/>
                <a:ext cx="4676503" cy="2495007"/>
              </a:xfrm>
              <a:prstGeom prst="rect">
                <a:avLst/>
              </a:prstGeom>
            </p:spPr>
          </p:pic>
          <p:sp>
            <p:nvSpPr>
              <p:cNvPr id="9" name="Metin kutusu 8"/>
              <p:cNvSpPr txBox="1"/>
              <p:nvPr/>
            </p:nvSpPr>
            <p:spPr>
              <a:xfrm>
                <a:off x="7458346" y="5601427"/>
                <a:ext cx="2364378" cy="923330"/>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Şekil : Kesit Alanı değişen boru içinde akışkan akışı</a:t>
                </a:r>
              </a:p>
            </p:txBody>
          </p:sp>
        </p:grpSp>
      </p:grpSp>
    </p:spTree>
    <p:extLst>
      <p:ext uri="{BB962C8B-B14F-4D97-AF65-F5344CB8AC3E}">
        <p14:creationId xmlns:p14="http://schemas.microsoft.com/office/powerpoint/2010/main" val="32615540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TM03090434[[fn=Tahta Yazı]]</Template>
  <TotalTime>28</TotalTime>
  <Words>1492</Words>
  <Application>Microsoft Office PowerPoint</Application>
  <PresentationFormat>Geniş ekran</PresentationFormat>
  <Paragraphs>80</Paragraphs>
  <Slides>13</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13</vt:i4>
      </vt:variant>
    </vt:vector>
  </HeadingPairs>
  <TitlesOfParts>
    <vt:vector size="21" baseType="lpstr">
      <vt:lpstr>Arial</vt:lpstr>
      <vt:lpstr>Cambria</vt:lpstr>
      <vt:lpstr>Rockwell</vt:lpstr>
      <vt:lpstr>Rockwell Condensed</vt:lpstr>
      <vt:lpstr>Times New Roman</vt:lpstr>
      <vt:lpstr>Verdana</vt:lpstr>
      <vt:lpstr>Wingdings</vt:lpstr>
      <vt:lpstr>Tahta Yazı</vt:lpstr>
      <vt:lpstr>SÜT ENDÜSTRİSİNDE İŞLEM MÜHENDİSLİĞİ  Ders kapsamında sunulan slaytlardaki tüm yazılı ve görsel materyaller; Singh, R.P. Ve Heldman D.R. 2014. Introduction to Food Engineering, 5th Edition, Elsevier Inc., Oxford, the UK, 869 pages. ISBN: 978-0-12-388530-9 ve Baysal, T., İçier, F. (Çeviri Editörleri). 2020. Gıda Mühendisliğine Giriş (Singh, R.P. ve Heidman, R., Introduction to Food Engineering 5. Basımından Çeviri), Nobel Akademik Yayıncılık. Türkiye, 864 sayfa. ISBN: 978-605-320-151-9. künyeli kitaplardan alınmıştır.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SÜT ENDÜSTRİSİNDE İŞLEM MÜHENDİSLİĞİ  Ders kapsamında sunulan slaytlardaki tüm yazılı ve görsel materyaller; Singh, R.P. Ve Heldman D.R. 2014. Introduction to Food Engineering, 5th Edition, Elsevier Inc., Oxford, the UK, 869 pages. ISBN: 978-0-12-388530-9 ve Baysal, T., İçier, F. (Çeviri Editörleri). 2020. Gıda Mühendisliğine Giriş (Singh, R.P. ve Heidman, R., Introduction to Food Engineering 5. Basımından Çeviri), Nobel Akademik Yayıncılık. Türkiye, 864 sayfa. ISBN: 978-605-320-151-9. künyeli kitaplardan alınmıştır.</dc:title>
  <dc:creator>Birce Mercanoglu Taban</dc:creator>
  <cp:lastModifiedBy>Birce Mercanoglu Taban</cp:lastModifiedBy>
  <cp:revision>7</cp:revision>
  <dcterms:created xsi:type="dcterms:W3CDTF">2021-11-28T10:58:00Z</dcterms:created>
  <dcterms:modified xsi:type="dcterms:W3CDTF">2021-11-28T11:59:03Z</dcterms:modified>
</cp:coreProperties>
</file>