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Open Sans Light" panose="020B0604020202020204" charset="0"/>
      <p:regular r:id="rId12"/>
      <p:italic r:id="rId13"/>
    </p:embeddedFont>
    <p:embeddedFont>
      <p:font typeface="Calibri" panose="020F0502020204030204" pitchFamily="34" charset="0"/>
      <p:regular r:id="rId14"/>
      <p:bold r:id="rId15"/>
      <p:italic r:id="rId16"/>
      <p:boldItalic r:id="rId17"/>
    </p:embeddedFont>
    <p:embeddedFont>
      <p:font typeface="Open Sans" panose="020B0604020202020204" charset="0"/>
      <p:regular r:id="rId18"/>
      <p:bold r:id="rId19"/>
      <p:italic r:id="rId20"/>
      <p:boldItalic r:id="rId21"/>
    </p:embeddedFont>
    <p:embeddedFont>
      <p:font typeface="Montserrat Classic" panose="020B0604020202020204" charset="-94"/>
      <p:regular r:id="rId22"/>
    </p:embeddedFont>
    <p:embeddedFont>
      <p:font typeface="Anonymous Pro Bold" panose="020B0604020202020204" charset="0"/>
      <p:regular r:id="rId23"/>
      <p:bold r:id="rId24"/>
    </p:embeddedFont>
    <p:embeddedFont>
      <p:font typeface="Open Sans Extra Bold"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3" autoAdjust="0"/>
  </p:normalViewPr>
  <p:slideViewPr>
    <p:cSldViewPr>
      <p:cViewPr varScale="1">
        <p:scale>
          <a:sx n="73" d="100"/>
          <a:sy n="73" d="100"/>
        </p:scale>
        <p:origin x="5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8E1"/>
        </a:solidFill>
        <a:effectLst/>
      </p:bgPr>
    </p:bg>
    <p:spTree>
      <p:nvGrpSpPr>
        <p:cNvPr id="1" name=""/>
        <p:cNvGrpSpPr/>
        <p:nvPr/>
      </p:nvGrpSpPr>
      <p:grpSpPr>
        <a:xfrm>
          <a:off x="0" y="0"/>
          <a:ext cx="0" cy="0"/>
          <a:chOff x="0" y="0"/>
          <a:chExt cx="0" cy="0"/>
        </a:xfrm>
      </p:grpSpPr>
      <p:sp>
        <p:nvSpPr>
          <p:cNvPr id="2" name="AutoShape 2"/>
          <p:cNvSpPr/>
          <p:nvPr/>
        </p:nvSpPr>
        <p:spPr>
          <a:xfrm>
            <a:off x="17055241" y="-114300"/>
            <a:ext cx="9525" cy="10675512"/>
          </a:xfrm>
          <a:prstGeom prst="rect">
            <a:avLst/>
          </a:prstGeom>
          <a:solidFill>
            <a:srgbClr val="000000"/>
          </a:solidFill>
        </p:spPr>
      </p:sp>
      <p:pic>
        <p:nvPicPr>
          <p:cNvPr id="3" name="Picture 3"/>
          <p:cNvPicPr>
            <a:picLocks noChangeAspect="1"/>
          </p:cNvPicPr>
          <p:nvPr/>
        </p:nvPicPr>
        <p:blipFill>
          <a:blip r:embed="rId2"/>
          <a:srcRect l="3493" t="10991" r="418" b="194"/>
          <a:stretch>
            <a:fillRect/>
          </a:stretch>
        </p:blipFill>
        <p:spPr>
          <a:xfrm>
            <a:off x="-182808" y="-114300"/>
            <a:ext cx="7699859" cy="10675512"/>
          </a:xfrm>
          <a:prstGeom prst="rect">
            <a:avLst/>
          </a:prstGeom>
        </p:spPr>
      </p:pic>
      <p:grpSp>
        <p:nvGrpSpPr>
          <p:cNvPr id="4" name="Group 4"/>
          <p:cNvGrpSpPr/>
          <p:nvPr/>
        </p:nvGrpSpPr>
        <p:grpSpPr>
          <a:xfrm>
            <a:off x="8284770" y="-152230"/>
            <a:ext cx="7437968" cy="10439230"/>
            <a:chOff x="0" y="0"/>
            <a:chExt cx="9917291" cy="13918973"/>
          </a:xfrm>
        </p:grpSpPr>
        <p:sp>
          <p:nvSpPr>
            <p:cNvPr id="5" name="AutoShape 5"/>
            <p:cNvSpPr/>
            <p:nvPr/>
          </p:nvSpPr>
          <p:spPr>
            <a:xfrm>
              <a:off x="14069" y="12858084"/>
              <a:ext cx="9278888" cy="115932"/>
            </a:xfrm>
            <a:prstGeom prst="rect">
              <a:avLst/>
            </a:prstGeom>
            <a:solidFill>
              <a:srgbClr val="000000"/>
            </a:solidFill>
          </p:spPr>
        </p:sp>
        <p:sp>
          <p:nvSpPr>
            <p:cNvPr id="6" name="AutoShape 6"/>
            <p:cNvSpPr/>
            <p:nvPr/>
          </p:nvSpPr>
          <p:spPr>
            <a:xfrm>
              <a:off x="0" y="10530433"/>
              <a:ext cx="9292958" cy="12795"/>
            </a:xfrm>
            <a:prstGeom prst="rect">
              <a:avLst/>
            </a:prstGeom>
            <a:solidFill>
              <a:srgbClr val="000000"/>
            </a:solidFill>
          </p:spPr>
        </p:sp>
        <p:sp>
          <p:nvSpPr>
            <p:cNvPr id="7" name="AutoShape 7"/>
            <p:cNvSpPr/>
            <p:nvPr/>
          </p:nvSpPr>
          <p:spPr>
            <a:xfrm>
              <a:off x="0" y="1111426"/>
              <a:ext cx="9292958" cy="12795"/>
            </a:xfrm>
            <a:prstGeom prst="rect">
              <a:avLst/>
            </a:prstGeom>
            <a:solidFill>
              <a:srgbClr val="000000"/>
            </a:solidFill>
          </p:spPr>
        </p:sp>
        <p:grpSp>
          <p:nvGrpSpPr>
            <p:cNvPr id="8" name="Group 8"/>
            <p:cNvGrpSpPr>
              <a:grpSpLocks noChangeAspect="1"/>
            </p:cNvGrpSpPr>
            <p:nvPr/>
          </p:nvGrpSpPr>
          <p:grpSpPr>
            <a:xfrm rot="-5400000">
              <a:off x="14069" y="13618862"/>
              <a:ext cx="300111" cy="300111"/>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sp>
          <p:nvSpPr>
            <p:cNvPr id="10" name="TextBox 10"/>
            <p:cNvSpPr txBox="1"/>
            <p:nvPr/>
          </p:nvSpPr>
          <p:spPr>
            <a:xfrm>
              <a:off x="0" y="1724981"/>
              <a:ext cx="9917291" cy="8129778"/>
            </a:xfrm>
            <a:prstGeom prst="rect">
              <a:avLst/>
            </a:prstGeom>
          </p:spPr>
          <p:txBody>
            <a:bodyPr lIns="0" tIns="0" rIns="0" bIns="0" rtlCol="0" anchor="t">
              <a:spAutoFit/>
            </a:bodyPr>
            <a:lstStyle/>
            <a:p>
              <a:pPr>
                <a:lnSpc>
                  <a:spcPts val="7992"/>
                </a:lnSpc>
              </a:pPr>
              <a:r>
                <a:rPr lang="en-US" sz="7200" spc="115">
                  <a:solidFill>
                    <a:srgbClr val="000000"/>
                  </a:solidFill>
                  <a:latin typeface="Montserrat Classic"/>
                </a:rPr>
                <a:t>Drug Interactions between MAO inhibitors and TCAs</a:t>
              </a:r>
            </a:p>
            <a:p>
              <a:pPr>
                <a:lnSpc>
                  <a:spcPts val="7992"/>
                </a:lnSpc>
              </a:pPr>
              <a:endParaRPr lang="en-US" sz="7200" spc="115">
                <a:solidFill>
                  <a:srgbClr val="000000"/>
                </a:solidFill>
                <a:latin typeface="Montserrat Classic"/>
              </a:endParaRPr>
            </a:p>
          </p:txBody>
        </p:sp>
        <p:sp>
          <p:nvSpPr>
            <p:cNvPr id="11" name="TextBox 11"/>
            <p:cNvSpPr txBox="1"/>
            <p:nvPr/>
          </p:nvSpPr>
          <p:spPr>
            <a:xfrm>
              <a:off x="14069" y="-57150"/>
              <a:ext cx="7722741" cy="525357"/>
            </a:xfrm>
            <a:prstGeom prst="rect">
              <a:avLst/>
            </a:prstGeom>
          </p:spPr>
          <p:txBody>
            <a:bodyPr lIns="0" tIns="0" rIns="0" bIns="0" rtlCol="0" anchor="t">
              <a:spAutoFit/>
            </a:bodyPr>
            <a:lstStyle/>
            <a:p>
              <a:pPr>
                <a:lnSpc>
                  <a:spcPts val="3219"/>
                </a:lnSpc>
              </a:pPr>
              <a:endParaRPr/>
            </a:p>
          </p:txBody>
        </p:sp>
      </p:grpSp>
      <p:sp>
        <p:nvSpPr>
          <p:cNvPr id="12" name="TextBox 12"/>
          <p:cNvSpPr txBox="1"/>
          <p:nvPr/>
        </p:nvSpPr>
        <p:spPr>
          <a:xfrm>
            <a:off x="8817858" y="8077835"/>
            <a:ext cx="6436629" cy="1180465"/>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Open Sans Light"/>
              </a:rPr>
              <a:t>MASOUD PIROUTI DEHBAKRI</a:t>
            </a:r>
          </a:p>
          <a:p>
            <a:pPr algn="ctr">
              <a:lnSpc>
                <a:spcPts val="4759"/>
              </a:lnSpc>
            </a:pPr>
            <a:r>
              <a:rPr lang="en-US" sz="3399" dirty="0">
                <a:solidFill>
                  <a:srgbClr val="000000"/>
                </a:solidFill>
                <a:latin typeface="Open Sans Light"/>
              </a:rPr>
              <a:t>17030184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E8E1"/>
        </a:solidFill>
        <a:effectLst/>
      </p:bgPr>
    </p:bg>
    <p:spTree>
      <p:nvGrpSpPr>
        <p:cNvPr id="1" name=""/>
        <p:cNvGrpSpPr/>
        <p:nvPr/>
      </p:nvGrpSpPr>
      <p:grpSpPr>
        <a:xfrm>
          <a:off x="0" y="0"/>
          <a:ext cx="0" cy="0"/>
          <a:chOff x="0" y="0"/>
          <a:chExt cx="0" cy="0"/>
        </a:xfrm>
      </p:grpSpPr>
      <p:sp>
        <p:nvSpPr>
          <p:cNvPr id="2" name="AutoShape 2"/>
          <p:cNvSpPr/>
          <p:nvPr/>
        </p:nvSpPr>
        <p:spPr>
          <a:xfrm>
            <a:off x="17055241" y="-114300"/>
            <a:ext cx="9525" cy="10675512"/>
          </a:xfrm>
          <a:prstGeom prst="rect">
            <a:avLst/>
          </a:prstGeom>
          <a:solidFill>
            <a:srgbClr val="000000"/>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442233" y="720564"/>
            <a:ext cx="463046" cy="308136"/>
          </a:xfrm>
          <a:prstGeom prst="rect">
            <a:avLst/>
          </a:prstGeom>
        </p:spPr>
      </p:pic>
      <p:sp>
        <p:nvSpPr>
          <p:cNvPr id="4" name="TextBox 4"/>
          <p:cNvSpPr txBox="1"/>
          <p:nvPr/>
        </p:nvSpPr>
        <p:spPr>
          <a:xfrm>
            <a:off x="9139238" y="4295775"/>
            <a:ext cx="9525" cy="1533525"/>
          </a:xfrm>
          <a:prstGeom prst="rect">
            <a:avLst/>
          </a:prstGeom>
        </p:spPr>
        <p:txBody>
          <a:bodyPr lIns="0" tIns="0" rIns="0" bIns="0" rtlCol="0" anchor="t">
            <a:spAutoFit/>
          </a:bodyPr>
          <a:lstStyle/>
          <a:p>
            <a:pPr algn="ctr">
              <a:lnSpc>
                <a:spcPts val="12599"/>
              </a:lnSpc>
            </a:pPr>
            <a:endParaRPr/>
          </a:p>
        </p:txBody>
      </p:sp>
      <p:sp>
        <p:nvSpPr>
          <p:cNvPr id="5" name="TextBox 5"/>
          <p:cNvSpPr txBox="1"/>
          <p:nvPr/>
        </p:nvSpPr>
        <p:spPr>
          <a:xfrm>
            <a:off x="941263" y="933450"/>
            <a:ext cx="3859337" cy="874214"/>
          </a:xfrm>
          <a:prstGeom prst="rect">
            <a:avLst/>
          </a:prstGeom>
        </p:spPr>
        <p:txBody>
          <a:bodyPr wrap="square" lIns="0" tIns="0" rIns="0" bIns="0" rtlCol="0" anchor="t">
            <a:spAutoFit/>
          </a:bodyPr>
          <a:lstStyle/>
          <a:p>
            <a:pPr algn="ctr">
              <a:lnSpc>
                <a:spcPts val="7279"/>
              </a:lnSpc>
            </a:pPr>
            <a:r>
              <a:rPr lang="en-US" sz="5199" dirty="0">
                <a:solidFill>
                  <a:srgbClr val="000000"/>
                </a:solidFill>
                <a:latin typeface="Open Sans"/>
              </a:rPr>
              <a:t>References:</a:t>
            </a:r>
          </a:p>
        </p:txBody>
      </p:sp>
      <p:sp>
        <p:nvSpPr>
          <p:cNvPr id="6" name="TextBox 6"/>
          <p:cNvSpPr txBox="1"/>
          <p:nvPr/>
        </p:nvSpPr>
        <p:spPr>
          <a:xfrm>
            <a:off x="1028700" y="2992459"/>
            <a:ext cx="16220890" cy="6447554"/>
          </a:xfrm>
          <a:prstGeom prst="rect">
            <a:avLst/>
          </a:prstGeom>
        </p:spPr>
        <p:txBody>
          <a:bodyPr lIns="0" tIns="0" rIns="0" bIns="0" rtlCol="0" anchor="t">
            <a:spAutoFit/>
          </a:bodyPr>
          <a:lstStyle/>
          <a:p>
            <a:pPr>
              <a:lnSpc>
                <a:spcPts val="3476"/>
              </a:lnSpc>
            </a:pPr>
            <a:r>
              <a:rPr lang="en-US" sz="2483">
                <a:solidFill>
                  <a:srgbClr val="000000"/>
                </a:solidFill>
                <a:latin typeface="Open Sans Light"/>
              </a:rPr>
              <a:t>1.Pathak, Ashish &amp; Srivastava, Amit Kumar &amp; Singour, Pradeep &amp; Gouda, Panchanan. (2015). Synthetic and Natural Monoamine Oxidase Inhibitors as Potential Lead Compounds for Effective Therapeutics. Central Nervous System Agents in Medicinal Chemistry(Formerly Current Medicinal Chemistry - Central Nervous System Agents). 16. 81-97. 10.2174/1871524915666150624120516. </a:t>
            </a:r>
          </a:p>
          <a:p>
            <a:pPr>
              <a:lnSpc>
                <a:spcPts val="3476"/>
              </a:lnSpc>
            </a:pPr>
            <a:endParaRPr lang="en-US" sz="2483">
              <a:solidFill>
                <a:srgbClr val="000000"/>
              </a:solidFill>
              <a:latin typeface="Open Sans Light"/>
            </a:endParaRPr>
          </a:p>
          <a:p>
            <a:pPr>
              <a:lnSpc>
                <a:spcPts val="3476"/>
              </a:lnSpc>
            </a:pPr>
            <a:r>
              <a:rPr lang="en-US" sz="2483">
                <a:solidFill>
                  <a:srgbClr val="000000"/>
                </a:solidFill>
                <a:latin typeface="Open Sans Light"/>
              </a:rPr>
              <a:t>2.Moraczewski J, Aedma KK. Tricyclic Antidepressants. [Updated 2020 Dec 7]. In: StatPearls [Internet]. Treasure Island (FL): StatPearls Publishing; 2021 Jan-. Available from: https://www.ncbi.nlm.nih.gov/books/NBK557791/</a:t>
            </a:r>
          </a:p>
          <a:p>
            <a:pPr>
              <a:lnSpc>
                <a:spcPts val="3476"/>
              </a:lnSpc>
            </a:pPr>
            <a:endParaRPr lang="en-US" sz="2483">
              <a:solidFill>
                <a:srgbClr val="000000"/>
              </a:solidFill>
              <a:latin typeface="Open Sans Light"/>
            </a:endParaRPr>
          </a:p>
          <a:p>
            <a:pPr>
              <a:lnSpc>
                <a:spcPts val="3476"/>
              </a:lnSpc>
            </a:pPr>
            <a:r>
              <a:rPr lang="en-US" sz="2483">
                <a:solidFill>
                  <a:srgbClr val="000000"/>
                </a:solidFill>
                <a:latin typeface="Open Sans Light"/>
              </a:rPr>
              <a:t>3. Merwar G, Gibbons JR, Hosseini SA, et al. Nortriptyline. [Updated 2021 Aug 6]. In: StatPearls [Internet]. Treasure Island (FL): StatPearls Publishing; 2021 Jan-. Available from: https://www.ncbi.nlm.nih.gov/books/NBK482214/</a:t>
            </a:r>
          </a:p>
          <a:p>
            <a:pPr>
              <a:lnSpc>
                <a:spcPts val="3476"/>
              </a:lnSpc>
            </a:pPr>
            <a:endParaRPr lang="en-US" sz="2483">
              <a:solidFill>
                <a:srgbClr val="000000"/>
              </a:solidFill>
              <a:latin typeface="Open Sans Light"/>
            </a:endParaRPr>
          </a:p>
          <a:p>
            <a:pPr>
              <a:lnSpc>
                <a:spcPts val="3476"/>
              </a:lnSpc>
            </a:pPr>
            <a:r>
              <a:rPr lang="en-US" sz="2483">
                <a:solidFill>
                  <a:srgbClr val="000000"/>
                </a:solidFill>
                <a:latin typeface="Open Sans Light"/>
              </a:rPr>
              <a:t>4.Finberg, John P M. “Pharmacology of Rasagiline, a New MAO-B Inhibitor Drug for the Treatment of Parkinson's Disease with Neuroprotective Potential.” Rambam Maimonides medical journalvol. 1,1 e0003. 2 Jul. 2010, doi:10.5041/RMMJ.10003</a:t>
            </a:r>
          </a:p>
          <a:p>
            <a:pPr>
              <a:lnSpc>
                <a:spcPts val="3476"/>
              </a:lnSpc>
            </a:pPr>
            <a:endParaRPr lang="en-US" sz="2483">
              <a:solidFill>
                <a:srgbClr val="000000"/>
              </a:solidFill>
              <a:latin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8E1"/>
        </a:solidFill>
        <a:effectLst/>
      </p:bgPr>
    </p:bg>
    <p:spTree>
      <p:nvGrpSpPr>
        <p:cNvPr id="1" name=""/>
        <p:cNvGrpSpPr/>
        <p:nvPr/>
      </p:nvGrpSpPr>
      <p:grpSpPr>
        <a:xfrm>
          <a:off x="0" y="0"/>
          <a:ext cx="0" cy="0"/>
          <a:chOff x="0" y="0"/>
          <a:chExt cx="0" cy="0"/>
        </a:xfrm>
      </p:grpSpPr>
      <p:sp>
        <p:nvSpPr>
          <p:cNvPr id="2" name="AutoShape 2"/>
          <p:cNvSpPr/>
          <p:nvPr/>
        </p:nvSpPr>
        <p:spPr>
          <a:xfrm>
            <a:off x="17055241" y="-114300"/>
            <a:ext cx="9525" cy="10675512"/>
          </a:xfrm>
          <a:prstGeom prst="rect">
            <a:avLst/>
          </a:prstGeom>
          <a:solidFill>
            <a:srgbClr val="000000"/>
          </a:solidFill>
        </p:spPr>
      </p:sp>
      <p:sp>
        <p:nvSpPr>
          <p:cNvPr id="3" name="TextBox 3"/>
          <p:cNvSpPr txBox="1"/>
          <p:nvPr/>
        </p:nvSpPr>
        <p:spPr>
          <a:xfrm>
            <a:off x="1028700" y="1080059"/>
            <a:ext cx="15404165" cy="8134350"/>
          </a:xfrm>
          <a:prstGeom prst="rect">
            <a:avLst/>
          </a:prstGeom>
        </p:spPr>
        <p:txBody>
          <a:bodyPr lIns="0" tIns="0" rIns="0" bIns="0" rtlCol="0" anchor="t">
            <a:spAutoFit/>
          </a:bodyPr>
          <a:lstStyle/>
          <a:p>
            <a:pPr>
              <a:lnSpc>
                <a:spcPts val="4577"/>
              </a:lnSpc>
            </a:pPr>
            <a:r>
              <a:rPr lang="en-US" sz="3814" spc="61">
                <a:solidFill>
                  <a:srgbClr val="000000"/>
                </a:solidFill>
                <a:latin typeface="Montserrat Classic"/>
              </a:rPr>
              <a:t>• Monoamine oxidase inhibitors (MAOIs) are a class of medication used to treat depression. They were introduced in the 1950s as the first drugs for depression.</a:t>
            </a:r>
          </a:p>
          <a:p>
            <a:pPr>
              <a:lnSpc>
                <a:spcPts val="4577"/>
              </a:lnSpc>
            </a:pPr>
            <a:endParaRPr lang="en-US" sz="3814" spc="61">
              <a:solidFill>
                <a:srgbClr val="000000"/>
              </a:solidFill>
              <a:latin typeface="Montserrat Classic"/>
            </a:endParaRPr>
          </a:p>
          <a:p>
            <a:pPr>
              <a:lnSpc>
                <a:spcPts val="4577"/>
              </a:lnSpc>
            </a:pPr>
            <a:r>
              <a:rPr lang="en-US" sz="3814" spc="61">
                <a:solidFill>
                  <a:srgbClr val="000000"/>
                </a:solidFill>
                <a:latin typeface="Montserrat Classic"/>
              </a:rPr>
              <a:t>• MAOIs elevate the levels of norepinephrine, serotonin, and dopamineby inhibiting an enzyme called monoamine oxidase.</a:t>
            </a:r>
          </a:p>
          <a:p>
            <a:pPr>
              <a:lnSpc>
                <a:spcPts val="4577"/>
              </a:lnSpc>
            </a:pPr>
            <a:endParaRPr lang="en-US" sz="3814" spc="61">
              <a:solidFill>
                <a:srgbClr val="000000"/>
              </a:solidFill>
              <a:latin typeface="Montserrat Classic"/>
            </a:endParaRPr>
          </a:p>
          <a:p>
            <a:pPr>
              <a:lnSpc>
                <a:spcPts val="4577"/>
              </a:lnSpc>
            </a:pPr>
            <a:r>
              <a:rPr lang="en-US" sz="3814" spc="61">
                <a:solidFill>
                  <a:srgbClr val="000000"/>
                </a:solidFill>
                <a:latin typeface="Montserrat Classic"/>
              </a:rPr>
              <a:t>•  Monoamine oxidase breaks down norepinephrine, serotonin, and dopamine. When monoamine oxidase is inhibited, norepinephrine, serotonin, and dopamine are not broken down, increasing the concentration of all three neurotransmitters in the brain.</a:t>
            </a:r>
          </a:p>
          <a:p>
            <a:pPr>
              <a:lnSpc>
                <a:spcPts val="4577"/>
              </a:lnSpc>
            </a:pPr>
            <a:endParaRPr lang="en-US" sz="3814" spc="61">
              <a:solidFill>
                <a:srgbClr val="000000"/>
              </a:solidFill>
              <a:latin typeface="Montserrat Classic"/>
            </a:endParaRPr>
          </a:p>
        </p:txBody>
      </p:sp>
      <p:sp>
        <p:nvSpPr>
          <p:cNvPr id="4" name="TextBox 4"/>
          <p:cNvSpPr txBox="1"/>
          <p:nvPr/>
        </p:nvSpPr>
        <p:spPr>
          <a:xfrm>
            <a:off x="4815790" y="6642583"/>
            <a:ext cx="7759728" cy="283998"/>
          </a:xfrm>
          <a:prstGeom prst="rect">
            <a:avLst/>
          </a:prstGeom>
        </p:spPr>
        <p:txBody>
          <a:bodyPr lIns="0" tIns="0" rIns="0" bIns="0" rtlCol="0" anchor="t">
            <a:spAutoFit/>
          </a:bodyPr>
          <a:lstStyle/>
          <a:p>
            <a:pPr algn="ctr">
              <a:lnSpc>
                <a:spcPts val="2394"/>
              </a:lnSpc>
            </a:pPr>
            <a:r>
              <a:rPr lang="en-US" sz="2100" spc="772">
                <a:solidFill>
                  <a:srgbClr val="CCE8E1"/>
                </a:solidFill>
                <a:latin typeface="Anonymous Pro Bold"/>
              </a:rPr>
              <a:t>HIPPOCRATES</a:t>
            </a:r>
          </a:p>
        </p:txBody>
      </p:sp>
      <p:grpSp>
        <p:nvGrpSpPr>
          <p:cNvPr id="5" name="Group 5"/>
          <p:cNvGrpSpPr/>
          <p:nvPr/>
        </p:nvGrpSpPr>
        <p:grpSpPr>
          <a:xfrm>
            <a:off x="17610255" y="9290669"/>
            <a:ext cx="152400" cy="609600"/>
            <a:chOff x="0" y="0"/>
            <a:chExt cx="203200" cy="812800"/>
          </a:xfrm>
        </p:grpSpPr>
        <p:grpSp>
          <p:nvGrpSpPr>
            <p:cNvPr id="6" name="Group 6"/>
            <p:cNvGrpSpPr>
              <a:grpSpLocks noChangeAspect="1"/>
            </p:cNvGrpSpPr>
            <p:nvPr/>
          </p:nvGrpSpPr>
          <p:grpSpPr>
            <a:xfrm rot="-10800000">
              <a:off x="0" y="304800"/>
              <a:ext cx="203200" cy="203200"/>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id="8" name="Group 8"/>
            <p:cNvGrpSpPr>
              <a:grpSpLocks noChangeAspect="1"/>
            </p:cNvGrpSpPr>
            <p:nvPr/>
          </p:nvGrpSpPr>
          <p:grpSpPr>
            <a:xfrm rot="-10800000">
              <a:off x="0" y="609600"/>
              <a:ext cx="203200" cy="203200"/>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nvGrpSpPr>
            <p:cNvPr id="10" name="Group 10"/>
            <p:cNvGrpSpPr>
              <a:grpSpLocks noChangeAspect="1"/>
            </p:cNvGrpSpPr>
            <p:nvPr/>
          </p:nvGrpSpPr>
          <p:grpSpPr>
            <a:xfrm rot="-10800000">
              <a:off x="0" y="0"/>
              <a:ext cx="203200" cy="203200"/>
              <a:chOff x="0" y="0"/>
              <a:chExt cx="6355080" cy="6355080"/>
            </a:xfrm>
          </p:grpSpPr>
          <p:sp>
            <p:nvSpPr>
              <p:cNvPr id="11" name="Freeform 1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0000"/>
              </a:solidFill>
            </p:spPr>
          </p:sp>
        </p:gr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442233" y="720564"/>
            <a:ext cx="463046" cy="3081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8E1"/>
        </a:solidFill>
        <a:effectLst/>
      </p:bgPr>
    </p:bg>
    <p:spTree>
      <p:nvGrpSpPr>
        <p:cNvPr id="1" name=""/>
        <p:cNvGrpSpPr/>
        <p:nvPr/>
      </p:nvGrpSpPr>
      <p:grpSpPr>
        <a:xfrm>
          <a:off x="0" y="0"/>
          <a:ext cx="0" cy="0"/>
          <a:chOff x="0" y="0"/>
          <a:chExt cx="0" cy="0"/>
        </a:xfrm>
      </p:grpSpPr>
      <p:sp>
        <p:nvSpPr>
          <p:cNvPr id="2" name="AutoShape 2"/>
          <p:cNvSpPr/>
          <p:nvPr/>
        </p:nvSpPr>
        <p:spPr>
          <a:xfrm>
            <a:off x="17055241" y="-114300"/>
            <a:ext cx="9525" cy="10675512"/>
          </a:xfrm>
          <a:prstGeom prst="rect">
            <a:avLst/>
          </a:prstGeom>
          <a:solidFill>
            <a:srgbClr val="000000"/>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442233" y="720564"/>
            <a:ext cx="463046" cy="308136"/>
          </a:xfrm>
          <a:prstGeom prst="rect">
            <a:avLst/>
          </a:prstGeom>
        </p:spPr>
      </p:pic>
      <p:pic>
        <p:nvPicPr>
          <p:cNvPr id="4" name="Picture 4"/>
          <p:cNvPicPr>
            <a:picLocks noChangeAspect="1"/>
          </p:cNvPicPr>
          <p:nvPr/>
        </p:nvPicPr>
        <p:blipFill>
          <a:blip r:embed="rId4"/>
          <a:srcRect t="2411" b="3728"/>
          <a:stretch>
            <a:fillRect/>
          </a:stretch>
        </p:blipFill>
        <p:spPr>
          <a:xfrm>
            <a:off x="1028700" y="173462"/>
            <a:ext cx="13701244" cy="99400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8E1"/>
        </a:solidFill>
        <a:effectLst/>
      </p:bgPr>
    </p:bg>
    <p:spTree>
      <p:nvGrpSpPr>
        <p:cNvPr id="1" name=""/>
        <p:cNvGrpSpPr/>
        <p:nvPr/>
      </p:nvGrpSpPr>
      <p:grpSpPr>
        <a:xfrm>
          <a:off x="0" y="0"/>
          <a:ext cx="0" cy="0"/>
          <a:chOff x="0" y="0"/>
          <a:chExt cx="0" cy="0"/>
        </a:xfrm>
      </p:grpSpPr>
      <p:sp>
        <p:nvSpPr>
          <p:cNvPr id="2" name="AutoShape 2"/>
          <p:cNvSpPr/>
          <p:nvPr/>
        </p:nvSpPr>
        <p:spPr>
          <a:xfrm>
            <a:off x="17055241" y="-114300"/>
            <a:ext cx="9525" cy="10675512"/>
          </a:xfrm>
          <a:prstGeom prst="rect">
            <a:avLst/>
          </a:prstGeom>
          <a:solidFill>
            <a:srgbClr val="000000"/>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442233" y="720564"/>
            <a:ext cx="463046" cy="308136"/>
          </a:xfrm>
          <a:prstGeom prst="rect">
            <a:avLst/>
          </a:prstGeom>
        </p:spPr>
      </p:pic>
      <p:pic>
        <p:nvPicPr>
          <p:cNvPr id="4" name="Picture 4"/>
          <p:cNvPicPr>
            <a:picLocks noChangeAspect="1"/>
          </p:cNvPicPr>
          <p:nvPr/>
        </p:nvPicPr>
        <p:blipFill>
          <a:blip r:embed="rId4"/>
          <a:srcRect/>
          <a:stretch>
            <a:fillRect/>
          </a:stretch>
        </p:blipFill>
        <p:spPr>
          <a:xfrm>
            <a:off x="6205582" y="-593346"/>
            <a:ext cx="9482585" cy="6148933"/>
          </a:xfrm>
          <a:prstGeom prst="rect">
            <a:avLst/>
          </a:prstGeom>
        </p:spPr>
      </p:pic>
      <p:sp>
        <p:nvSpPr>
          <p:cNvPr id="5" name="TextBox 5"/>
          <p:cNvSpPr txBox="1"/>
          <p:nvPr/>
        </p:nvSpPr>
        <p:spPr>
          <a:xfrm>
            <a:off x="1028700" y="5229607"/>
            <a:ext cx="14659467" cy="5073903"/>
          </a:xfrm>
          <a:prstGeom prst="rect">
            <a:avLst/>
          </a:prstGeom>
        </p:spPr>
        <p:txBody>
          <a:bodyPr lIns="0" tIns="0" rIns="0" bIns="0" rtlCol="0" anchor="t">
            <a:spAutoFit/>
          </a:bodyPr>
          <a:lstStyle/>
          <a:p>
            <a:pPr marL="0" lvl="0" indent="0" algn="l">
              <a:lnSpc>
                <a:spcPts val="4634"/>
              </a:lnSpc>
              <a:spcBef>
                <a:spcPct val="0"/>
              </a:spcBef>
            </a:pPr>
            <a:r>
              <a:rPr lang="en-US" sz="2896" spc="57">
                <a:solidFill>
                  <a:srgbClr val="000000"/>
                </a:solidFill>
                <a:latin typeface="Montserrat Classic"/>
              </a:rPr>
              <a:t>• Ra</a:t>
            </a:r>
            <a:r>
              <a:rPr lang="en-US" sz="2896" u="none" spc="57">
                <a:solidFill>
                  <a:srgbClr val="000000"/>
                </a:solidFill>
                <a:latin typeface="Montserrat Classic"/>
              </a:rPr>
              <a:t>sagiline is a propargylamine and an irreversible inhibitor of monoamine oxidase (MAO).</a:t>
            </a:r>
          </a:p>
          <a:p>
            <a:pPr marL="0" lvl="0" indent="0" algn="l">
              <a:lnSpc>
                <a:spcPts val="4634"/>
              </a:lnSpc>
              <a:spcBef>
                <a:spcPct val="0"/>
              </a:spcBef>
            </a:pPr>
            <a:endParaRPr lang="en-US" sz="2896" u="none" spc="57">
              <a:solidFill>
                <a:srgbClr val="000000"/>
              </a:solidFill>
              <a:latin typeface="Montserrat Classic"/>
            </a:endParaRPr>
          </a:p>
          <a:p>
            <a:pPr marL="0" lvl="0" indent="0" algn="l">
              <a:lnSpc>
                <a:spcPts val="4634"/>
              </a:lnSpc>
              <a:spcBef>
                <a:spcPct val="0"/>
              </a:spcBef>
            </a:pPr>
            <a:r>
              <a:rPr lang="en-US" sz="2896" u="none" spc="57">
                <a:solidFill>
                  <a:srgbClr val="000000"/>
                </a:solidFill>
                <a:latin typeface="Montserrat Classic"/>
              </a:rPr>
              <a:t>• Rasagiline used for the symptomatic management of idiopathic Parkinson's disease as initial monotherapy and as adjunct therapy to levodopa.</a:t>
            </a:r>
          </a:p>
          <a:p>
            <a:pPr marL="0" lvl="0" indent="0" algn="l">
              <a:lnSpc>
                <a:spcPts val="4634"/>
              </a:lnSpc>
              <a:spcBef>
                <a:spcPct val="0"/>
              </a:spcBef>
            </a:pPr>
            <a:endParaRPr lang="en-US" sz="2896" u="none" spc="57">
              <a:solidFill>
                <a:srgbClr val="000000"/>
              </a:solidFill>
              <a:latin typeface="Montserrat Classic"/>
            </a:endParaRPr>
          </a:p>
          <a:p>
            <a:pPr marL="0" lvl="0" indent="0" algn="l">
              <a:lnSpc>
                <a:spcPts val="8149"/>
              </a:lnSpc>
              <a:spcBef>
                <a:spcPct val="0"/>
              </a:spcBef>
            </a:pPr>
            <a:endParaRPr lang="en-US" sz="2896" u="none" spc="57">
              <a:solidFill>
                <a:srgbClr val="000000"/>
              </a:solidFill>
              <a:latin typeface="Montserrat Classic"/>
            </a:endParaRPr>
          </a:p>
        </p:txBody>
      </p:sp>
      <p:sp>
        <p:nvSpPr>
          <p:cNvPr id="6" name="TextBox 6"/>
          <p:cNvSpPr txBox="1"/>
          <p:nvPr/>
        </p:nvSpPr>
        <p:spPr>
          <a:xfrm>
            <a:off x="1028700" y="1094937"/>
            <a:ext cx="4584388" cy="1079009"/>
          </a:xfrm>
          <a:prstGeom prst="rect">
            <a:avLst/>
          </a:prstGeom>
        </p:spPr>
        <p:txBody>
          <a:bodyPr lIns="0" tIns="0" rIns="0" bIns="0" rtlCol="0" anchor="t">
            <a:spAutoFit/>
          </a:bodyPr>
          <a:lstStyle/>
          <a:p>
            <a:pPr algn="ctr">
              <a:lnSpc>
                <a:spcPts val="8774"/>
              </a:lnSpc>
            </a:pPr>
            <a:r>
              <a:rPr lang="en-US" sz="6267">
                <a:solidFill>
                  <a:srgbClr val="000000"/>
                </a:solidFill>
                <a:latin typeface="Open Sans Extra Bold"/>
              </a:rPr>
              <a:t>RASAGLINE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8E1"/>
        </a:solidFill>
        <a:effectLst/>
      </p:bgPr>
    </p:bg>
    <p:spTree>
      <p:nvGrpSpPr>
        <p:cNvPr id="1" name=""/>
        <p:cNvGrpSpPr/>
        <p:nvPr/>
      </p:nvGrpSpPr>
      <p:grpSpPr>
        <a:xfrm>
          <a:off x="0" y="0"/>
          <a:ext cx="0" cy="0"/>
          <a:chOff x="0" y="0"/>
          <a:chExt cx="0" cy="0"/>
        </a:xfrm>
      </p:grpSpPr>
      <p:sp>
        <p:nvSpPr>
          <p:cNvPr id="2" name="AutoShape 2"/>
          <p:cNvSpPr/>
          <p:nvPr/>
        </p:nvSpPr>
        <p:spPr>
          <a:xfrm>
            <a:off x="17055241" y="-114300"/>
            <a:ext cx="9525" cy="10675512"/>
          </a:xfrm>
          <a:prstGeom prst="rect">
            <a:avLst/>
          </a:prstGeom>
          <a:solidFill>
            <a:srgbClr val="000000"/>
          </a:solidFill>
        </p:spPr>
      </p:sp>
      <p:grpSp>
        <p:nvGrpSpPr>
          <p:cNvPr id="3" name="Group 3"/>
          <p:cNvGrpSpPr/>
          <p:nvPr/>
        </p:nvGrpSpPr>
        <p:grpSpPr>
          <a:xfrm>
            <a:off x="1887976" y="2049080"/>
            <a:ext cx="13650928" cy="6349772"/>
            <a:chOff x="0" y="0"/>
            <a:chExt cx="18201237" cy="8466363"/>
          </a:xfrm>
        </p:grpSpPr>
        <p:sp>
          <p:nvSpPr>
            <p:cNvPr id="4" name="TextBox 4"/>
            <p:cNvSpPr txBox="1"/>
            <p:nvPr/>
          </p:nvSpPr>
          <p:spPr>
            <a:xfrm>
              <a:off x="0" y="845728"/>
              <a:ext cx="17221696" cy="7620635"/>
            </a:xfrm>
            <a:prstGeom prst="rect">
              <a:avLst/>
            </a:prstGeom>
          </p:spPr>
          <p:txBody>
            <a:bodyPr lIns="0" tIns="0" rIns="0" bIns="0" rtlCol="0" anchor="t">
              <a:spAutoFit/>
            </a:bodyPr>
            <a:lstStyle/>
            <a:p>
              <a:pPr>
                <a:lnSpc>
                  <a:spcPts val="5760"/>
                </a:lnSpc>
              </a:pPr>
              <a:r>
                <a:rPr lang="en-US" sz="3600" spc="72">
                  <a:solidFill>
                    <a:srgbClr val="000000"/>
                  </a:solidFill>
                  <a:latin typeface="Montserrat Classic"/>
                </a:rPr>
                <a:t>• The drug has two distinct actions: selective irreversible inhibition of MAO-B, and neuroprotective effect not dependent on MAO inhibition. </a:t>
              </a:r>
            </a:p>
            <a:p>
              <a:pPr>
                <a:lnSpc>
                  <a:spcPts val="5760"/>
                </a:lnSpc>
              </a:pPr>
              <a:endParaRPr lang="en-US" sz="3600" spc="72">
                <a:solidFill>
                  <a:srgbClr val="000000"/>
                </a:solidFill>
                <a:latin typeface="Montserrat Classic"/>
              </a:endParaRPr>
            </a:p>
            <a:p>
              <a:pPr>
                <a:lnSpc>
                  <a:spcPts val="5760"/>
                </a:lnSpc>
              </a:pPr>
              <a:r>
                <a:rPr lang="en-US" sz="3600" spc="72">
                  <a:solidFill>
                    <a:srgbClr val="000000"/>
                  </a:solidFill>
                  <a:latin typeface="Montserrat Classic"/>
                </a:rPr>
                <a:t>• Rasagiline possesses neuroprotective properties in a variety of primary neuronal preparations and neuron-like cell lines, which is not due to MAO inhibition.</a:t>
              </a:r>
            </a:p>
            <a:p>
              <a:pPr marL="0" lvl="0" indent="0">
                <a:lnSpc>
                  <a:spcPts val="5760"/>
                </a:lnSpc>
                <a:spcBef>
                  <a:spcPct val="0"/>
                </a:spcBef>
              </a:pPr>
              <a:endParaRPr lang="en-US" sz="3600" spc="72">
                <a:solidFill>
                  <a:srgbClr val="000000"/>
                </a:solidFill>
                <a:latin typeface="Montserrat Classic"/>
              </a:endParaRPr>
            </a:p>
          </p:txBody>
        </p:sp>
        <p:sp>
          <p:nvSpPr>
            <p:cNvPr id="5" name="TextBox 5"/>
            <p:cNvSpPr txBox="1"/>
            <p:nvPr/>
          </p:nvSpPr>
          <p:spPr>
            <a:xfrm>
              <a:off x="0" y="19050"/>
              <a:ext cx="18201237" cy="585470"/>
            </a:xfrm>
            <a:prstGeom prst="rect">
              <a:avLst/>
            </a:prstGeom>
          </p:spPr>
          <p:txBody>
            <a:bodyPr lIns="0" tIns="0" rIns="0" bIns="0" rtlCol="0" anchor="t">
              <a:spAutoFit/>
            </a:bodyPr>
            <a:lstStyle/>
            <a:p>
              <a:pPr>
                <a:lnSpc>
                  <a:spcPts val="3330"/>
                </a:lnSpc>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442233" y="720564"/>
            <a:ext cx="463046" cy="3081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8E1"/>
        </a:solidFill>
        <a:effectLst/>
      </p:bgPr>
    </p:bg>
    <p:spTree>
      <p:nvGrpSpPr>
        <p:cNvPr id="1" name=""/>
        <p:cNvGrpSpPr/>
        <p:nvPr/>
      </p:nvGrpSpPr>
      <p:grpSpPr>
        <a:xfrm>
          <a:off x="0" y="0"/>
          <a:ext cx="0" cy="0"/>
          <a:chOff x="0" y="0"/>
          <a:chExt cx="0" cy="0"/>
        </a:xfrm>
      </p:grpSpPr>
      <p:sp>
        <p:nvSpPr>
          <p:cNvPr id="2" name="AutoShape 2"/>
          <p:cNvSpPr/>
          <p:nvPr/>
        </p:nvSpPr>
        <p:spPr>
          <a:xfrm>
            <a:off x="17055241" y="-114300"/>
            <a:ext cx="9525" cy="10675512"/>
          </a:xfrm>
          <a:prstGeom prst="rect">
            <a:avLst/>
          </a:prstGeom>
          <a:solidFill>
            <a:srgbClr val="000000"/>
          </a:solidFill>
        </p:spPr>
      </p:sp>
      <p:sp>
        <p:nvSpPr>
          <p:cNvPr id="3" name="TextBox 3"/>
          <p:cNvSpPr txBox="1"/>
          <p:nvPr/>
        </p:nvSpPr>
        <p:spPr>
          <a:xfrm>
            <a:off x="1028700" y="1066800"/>
            <a:ext cx="10682053" cy="723900"/>
          </a:xfrm>
          <a:prstGeom prst="rect">
            <a:avLst/>
          </a:prstGeom>
        </p:spPr>
        <p:txBody>
          <a:bodyPr lIns="0" tIns="0" rIns="0" bIns="0" rtlCol="0" anchor="t">
            <a:spAutoFit/>
          </a:bodyPr>
          <a:lstStyle/>
          <a:p>
            <a:pPr>
              <a:lnSpc>
                <a:spcPts val="5550"/>
              </a:lnSpc>
            </a:pPr>
            <a:r>
              <a:rPr lang="en-US" sz="5000" spc="80">
                <a:solidFill>
                  <a:srgbClr val="000000"/>
                </a:solidFill>
                <a:latin typeface="Montserrat Classic"/>
              </a:rPr>
              <a:t>Tricyclic antidepressants (TCAs)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442233" y="720564"/>
            <a:ext cx="463046" cy="308136"/>
          </a:xfrm>
          <a:prstGeom prst="rect">
            <a:avLst/>
          </a:prstGeom>
        </p:spPr>
      </p:pic>
      <p:sp>
        <p:nvSpPr>
          <p:cNvPr id="5" name="TextBox 5"/>
          <p:cNvSpPr txBox="1"/>
          <p:nvPr/>
        </p:nvSpPr>
        <p:spPr>
          <a:xfrm>
            <a:off x="469416" y="2836294"/>
            <a:ext cx="16585825" cy="8919210"/>
          </a:xfrm>
          <a:prstGeom prst="rect">
            <a:avLst/>
          </a:prstGeom>
        </p:spPr>
        <p:txBody>
          <a:bodyPr lIns="0" tIns="0" rIns="0" bIns="0" rtlCol="0" anchor="t">
            <a:spAutoFit/>
          </a:bodyPr>
          <a:lstStyle/>
          <a:p>
            <a:pPr>
              <a:lnSpc>
                <a:spcPts val="5040"/>
              </a:lnSpc>
            </a:pPr>
            <a:r>
              <a:rPr lang="en-US" sz="3600">
                <a:solidFill>
                  <a:srgbClr val="000000"/>
                </a:solidFill>
                <a:latin typeface="Montserrat Classic"/>
              </a:rPr>
              <a:t>• Tricyclic antidepressants (TCAs) are a drug class that was first released to the market in 1959 as a pharmacotherapy for major depressive disorder (MDD). </a:t>
            </a:r>
          </a:p>
          <a:p>
            <a:pPr>
              <a:lnSpc>
                <a:spcPts val="5040"/>
              </a:lnSpc>
            </a:pPr>
            <a:endParaRPr lang="en-US" sz="3600">
              <a:solidFill>
                <a:srgbClr val="000000"/>
              </a:solidFill>
              <a:latin typeface="Montserrat Classic"/>
            </a:endParaRPr>
          </a:p>
          <a:p>
            <a:pPr>
              <a:lnSpc>
                <a:spcPts val="5040"/>
              </a:lnSpc>
            </a:pPr>
            <a:r>
              <a:rPr lang="en-US" sz="3600">
                <a:solidFill>
                  <a:srgbClr val="000000"/>
                </a:solidFill>
                <a:latin typeface="Montserrat Classic"/>
              </a:rPr>
              <a:t>• Tricyclic antidepressants act on neurotransmitterpathways to achieve their effects. They block the reuptake of serotonin and norepinephrine in presynaptic terminals, which leads to increased concentration of these neurotransmitters in the synaptic cleft.</a:t>
            </a:r>
          </a:p>
          <a:p>
            <a:pPr>
              <a:lnSpc>
                <a:spcPts val="5040"/>
              </a:lnSpc>
            </a:pPr>
            <a:endParaRPr lang="en-US" sz="3600">
              <a:solidFill>
                <a:srgbClr val="000000"/>
              </a:solidFill>
              <a:latin typeface="Montserrat Classic"/>
            </a:endParaRPr>
          </a:p>
          <a:p>
            <a:pPr>
              <a:lnSpc>
                <a:spcPts val="5040"/>
              </a:lnSpc>
            </a:pPr>
            <a:r>
              <a:rPr lang="en-US" sz="3600">
                <a:solidFill>
                  <a:srgbClr val="000000"/>
                </a:solidFill>
                <a:latin typeface="Montserrat Classic"/>
              </a:rPr>
              <a:t>• The increased concentrations of norepinephrine and serotonin in the synapse likely contributes to its anti-depressive effect.</a:t>
            </a:r>
          </a:p>
          <a:p>
            <a:pPr>
              <a:lnSpc>
                <a:spcPts val="5040"/>
              </a:lnSpc>
            </a:pPr>
            <a:endParaRPr lang="en-US" sz="3600">
              <a:solidFill>
                <a:srgbClr val="000000"/>
              </a:solidFill>
              <a:latin typeface="Montserrat Classic"/>
            </a:endParaRPr>
          </a:p>
          <a:p>
            <a:pPr>
              <a:lnSpc>
                <a:spcPts val="5040"/>
              </a:lnSpc>
            </a:pPr>
            <a:endParaRPr lang="en-US" sz="3600">
              <a:solidFill>
                <a:srgbClr val="000000"/>
              </a:solidFill>
              <a:latin typeface="Montserrat Classic"/>
            </a:endParaRPr>
          </a:p>
          <a:p>
            <a:pPr>
              <a:lnSpc>
                <a:spcPts val="5040"/>
              </a:lnSpc>
            </a:pPr>
            <a:endParaRPr lang="en-US" sz="3600">
              <a:solidFill>
                <a:srgbClr val="000000"/>
              </a:solidFill>
              <a:latin typeface="Montserrat Class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8E1"/>
        </a:solidFill>
        <a:effectLst/>
      </p:bgPr>
    </p:bg>
    <p:spTree>
      <p:nvGrpSpPr>
        <p:cNvPr id="1" name=""/>
        <p:cNvGrpSpPr/>
        <p:nvPr/>
      </p:nvGrpSpPr>
      <p:grpSpPr>
        <a:xfrm>
          <a:off x="0" y="0"/>
          <a:ext cx="0" cy="0"/>
          <a:chOff x="0" y="0"/>
          <a:chExt cx="0" cy="0"/>
        </a:xfrm>
      </p:grpSpPr>
      <p:sp>
        <p:nvSpPr>
          <p:cNvPr id="2" name="AutoShape 2"/>
          <p:cNvSpPr/>
          <p:nvPr/>
        </p:nvSpPr>
        <p:spPr>
          <a:xfrm>
            <a:off x="17055241" y="-114300"/>
            <a:ext cx="9525" cy="10675512"/>
          </a:xfrm>
          <a:prstGeom prst="rect">
            <a:avLst/>
          </a:prstGeom>
          <a:solidFill>
            <a:srgbClr val="000000"/>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442233" y="720564"/>
            <a:ext cx="463046" cy="308136"/>
          </a:xfrm>
          <a:prstGeom prst="rect">
            <a:avLst/>
          </a:prstGeom>
        </p:spPr>
      </p:pic>
      <p:pic>
        <p:nvPicPr>
          <p:cNvPr id="4" name="Picture 4"/>
          <p:cNvPicPr>
            <a:picLocks noChangeAspect="1"/>
          </p:cNvPicPr>
          <p:nvPr/>
        </p:nvPicPr>
        <p:blipFill>
          <a:blip r:embed="rId4"/>
          <a:srcRect/>
          <a:stretch>
            <a:fillRect/>
          </a:stretch>
        </p:blipFill>
        <p:spPr>
          <a:xfrm>
            <a:off x="12782314" y="2092332"/>
            <a:ext cx="4016864" cy="7297303"/>
          </a:xfrm>
          <a:prstGeom prst="rect">
            <a:avLst/>
          </a:prstGeom>
        </p:spPr>
      </p:pic>
      <p:sp>
        <p:nvSpPr>
          <p:cNvPr id="5" name="TextBox 5"/>
          <p:cNvSpPr txBox="1"/>
          <p:nvPr/>
        </p:nvSpPr>
        <p:spPr>
          <a:xfrm>
            <a:off x="1019175" y="912732"/>
            <a:ext cx="10930916" cy="723900"/>
          </a:xfrm>
          <a:prstGeom prst="rect">
            <a:avLst/>
          </a:prstGeom>
        </p:spPr>
        <p:txBody>
          <a:bodyPr lIns="0" tIns="0" rIns="0" bIns="0" rtlCol="0" anchor="t">
            <a:spAutoFit/>
          </a:bodyPr>
          <a:lstStyle/>
          <a:p>
            <a:pPr>
              <a:lnSpc>
                <a:spcPts val="5550"/>
              </a:lnSpc>
            </a:pPr>
            <a:r>
              <a:rPr lang="en-US" sz="5000" spc="80">
                <a:solidFill>
                  <a:srgbClr val="000000"/>
                </a:solidFill>
                <a:latin typeface="Open Sans Extra Bold"/>
              </a:rPr>
              <a:t>Nortriptyline</a:t>
            </a:r>
          </a:p>
        </p:txBody>
      </p:sp>
      <p:sp>
        <p:nvSpPr>
          <p:cNvPr id="6" name="TextBox 6"/>
          <p:cNvSpPr txBox="1"/>
          <p:nvPr/>
        </p:nvSpPr>
        <p:spPr>
          <a:xfrm>
            <a:off x="343112" y="2025657"/>
            <a:ext cx="12302092" cy="8381364"/>
          </a:xfrm>
          <a:prstGeom prst="rect">
            <a:avLst/>
          </a:prstGeom>
        </p:spPr>
        <p:txBody>
          <a:bodyPr lIns="0" tIns="0" rIns="0" bIns="0" rtlCol="0" anchor="t">
            <a:spAutoFit/>
          </a:bodyPr>
          <a:lstStyle/>
          <a:p>
            <a:pPr>
              <a:lnSpc>
                <a:spcPts val="4760"/>
              </a:lnSpc>
            </a:pPr>
            <a:r>
              <a:rPr lang="en-US" sz="3400">
                <a:solidFill>
                  <a:srgbClr val="000000"/>
                </a:solidFill>
                <a:latin typeface="Montserrat Classic"/>
              </a:rPr>
              <a:t>• Nortriptyline is an antidepressant that falls under the pharmacological category of tricyclics.</a:t>
            </a:r>
          </a:p>
          <a:p>
            <a:pPr>
              <a:lnSpc>
                <a:spcPts val="4760"/>
              </a:lnSpc>
            </a:pPr>
            <a:endParaRPr lang="en-US" sz="3400">
              <a:solidFill>
                <a:srgbClr val="000000"/>
              </a:solidFill>
              <a:latin typeface="Montserrat Classic"/>
            </a:endParaRPr>
          </a:p>
          <a:p>
            <a:pPr>
              <a:lnSpc>
                <a:spcPts val="4760"/>
              </a:lnSpc>
            </a:pPr>
            <a:r>
              <a:rPr lang="en-US" sz="3400">
                <a:solidFill>
                  <a:srgbClr val="000000"/>
                </a:solidFill>
                <a:latin typeface="Montserrat Classic"/>
              </a:rPr>
              <a:t>• The consensus is that nortriptyline inhibits the reuptake of serotonin and norepinephrine by the presynaptic neuronal membrane, thereby increasing the concentration of those neurotransmitters in the synapse. </a:t>
            </a:r>
          </a:p>
          <a:p>
            <a:pPr>
              <a:lnSpc>
                <a:spcPts val="4760"/>
              </a:lnSpc>
            </a:pPr>
            <a:endParaRPr lang="en-US" sz="3400">
              <a:solidFill>
                <a:srgbClr val="000000"/>
              </a:solidFill>
              <a:latin typeface="Montserrat Classic"/>
            </a:endParaRPr>
          </a:p>
          <a:p>
            <a:pPr>
              <a:lnSpc>
                <a:spcPts val="4760"/>
              </a:lnSpc>
            </a:pPr>
            <a:r>
              <a:rPr lang="en-US" sz="3400">
                <a:solidFill>
                  <a:srgbClr val="000000"/>
                </a:solidFill>
                <a:latin typeface="Montserrat Classic"/>
              </a:rPr>
              <a:t>• Additionally, nortriptyline inhibits the activity of histamine, 5-hydroxytryptamine, and acetylcholine. Nortriptyline increases the pressor effect of norepinephrine but hinders the pressor response of phenethylamine.</a:t>
            </a:r>
          </a:p>
          <a:p>
            <a:pPr>
              <a:lnSpc>
                <a:spcPts val="4760"/>
              </a:lnSpc>
            </a:pPr>
            <a:endParaRPr lang="en-US" sz="3400">
              <a:solidFill>
                <a:srgbClr val="000000"/>
              </a:solidFill>
              <a:latin typeface="Montserrat Class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8E1"/>
        </a:solidFill>
        <a:effectLst/>
      </p:bgPr>
    </p:bg>
    <p:spTree>
      <p:nvGrpSpPr>
        <p:cNvPr id="1" name=""/>
        <p:cNvGrpSpPr/>
        <p:nvPr/>
      </p:nvGrpSpPr>
      <p:grpSpPr>
        <a:xfrm>
          <a:off x="0" y="0"/>
          <a:ext cx="0" cy="0"/>
          <a:chOff x="0" y="0"/>
          <a:chExt cx="0" cy="0"/>
        </a:xfrm>
      </p:grpSpPr>
      <p:sp>
        <p:nvSpPr>
          <p:cNvPr id="2" name="AutoShape 2"/>
          <p:cNvSpPr/>
          <p:nvPr/>
        </p:nvSpPr>
        <p:spPr>
          <a:xfrm>
            <a:off x="17055241" y="-114300"/>
            <a:ext cx="9525" cy="10675512"/>
          </a:xfrm>
          <a:prstGeom prst="rect">
            <a:avLst/>
          </a:prstGeom>
          <a:solidFill>
            <a:srgbClr val="000000"/>
          </a:solidFill>
        </p:spPr>
      </p:sp>
      <p:sp>
        <p:nvSpPr>
          <p:cNvPr id="3" name="AutoShape 3"/>
          <p:cNvSpPr/>
          <p:nvPr/>
        </p:nvSpPr>
        <p:spPr>
          <a:xfrm>
            <a:off x="1028700" y="1765886"/>
            <a:ext cx="12861793" cy="9525"/>
          </a:xfrm>
          <a:prstGeom prst="rect">
            <a:avLst/>
          </a:prstGeom>
          <a:solidFill>
            <a:srgbClr val="000000"/>
          </a:solidFill>
        </p:spPr>
      </p:sp>
      <p:sp>
        <p:nvSpPr>
          <p:cNvPr id="4" name="TextBox 4"/>
          <p:cNvSpPr txBox="1"/>
          <p:nvPr/>
        </p:nvSpPr>
        <p:spPr>
          <a:xfrm>
            <a:off x="1028700" y="2003395"/>
            <a:ext cx="12096328" cy="481029"/>
          </a:xfrm>
          <a:prstGeom prst="rect">
            <a:avLst/>
          </a:prstGeom>
        </p:spPr>
        <p:txBody>
          <a:bodyPr lIns="0" tIns="0" rIns="0" bIns="0" rtlCol="0" anchor="t">
            <a:spAutoFit/>
          </a:bodyPr>
          <a:lstStyle/>
          <a:p>
            <a:pPr>
              <a:lnSpc>
                <a:spcPts val="3919"/>
              </a:lnSpc>
            </a:pPr>
            <a:r>
              <a:rPr lang="en-US" sz="3200" spc="335" dirty="0">
                <a:solidFill>
                  <a:srgbClr val="000000"/>
                </a:solidFill>
                <a:latin typeface="Open Sans Extra Bold"/>
              </a:rPr>
              <a:t>RA</a:t>
            </a:r>
            <a:r>
              <a:rPr lang="en-US" sz="3200" spc="336" dirty="0">
                <a:solidFill>
                  <a:srgbClr val="000000"/>
                </a:solidFill>
                <a:latin typeface="Open Sans Extra Bold"/>
              </a:rPr>
              <a:t>SAGLINE AND NOTRIPTYLINE INTERACTION</a:t>
            </a:r>
          </a:p>
        </p:txBody>
      </p:sp>
      <p:sp>
        <p:nvSpPr>
          <p:cNvPr id="5" name="AutoShape 5"/>
          <p:cNvSpPr/>
          <p:nvPr/>
        </p:nvSpPr>
        <p:spPr>
          <a:xfrm>
            <a:off x="1028700" y="2812317"/>
            <a:ext cx="12861793" cy="55361"/>
          </a:xfrm>
          <a:prstGeom prst="rect">
            <a:avLst/>
          </a:prstGeom>
          <a:solidFill>
            <a:srgbClr val="000000"/>
          </a:solidFill>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442233" y="720564"/>
            <a:ext cx="463046" cy="308136"/>
          </a:xfrm>
          <a:prstGeom prst="rect">
            <a:avLst/>
          </a:prstGeom>
        </p:spPr>
      </p:pic>
      <p:sp>
        <p:nvSpPr>
          <p:cNvPr id="7" name="TextBox 7"/>
          <p:cNvSpPr txBox="1"/>
          <p:nvPr/>
        </p:nvSpPr>
        <p:spPr>
          <a:xfrm>
            <a:off x="1028700" y="3459521"/>
            <a:ext cx="15131345" cy="5798779"/>
          </a:xfrm>
          <a:prstGeom prst="rect">
            <a:avLst/>
          </a:prstGeom>
        </p:spPr>
        <p:txBody>
          <a:bodyPr lIns="0" tIns="0" rIns="0" bIns="0" rtlCol="0" anchor="t">
            <a:spAutoFit/>
          </a:bodyPr>
          <a:lstStyle/>
          <a:p>
            <a:pPr>
              <a:lnSpc>
                <a:spcPts val="5113"/>
              </a:lnSpc>
            </a:pPr>
            <a:r>
              <a:rPr lang="en-US" sz="3652">
                <a:solidFill>
                  <a:srgbClr val="000000"/>
                </a:solidFill>
                <a:latin typeface="Montserrat Classic"/>
              </a:rPr>
              <a:t>• Coadministration of monoamine oxidase inhibitors (MAOIs) and dibenzazepine derivatives (tricyclicand tetracyclic antidepressants) may produce significant adverse reactions including nausea, vomiting, flushing, dizziness, tremor, myoclonus, rigidity, diaphoresis, hyperthermia, autonomic instability, hypertensive crises, disseminated intravascular coagulation, severe convulsive seizures, coma, and death.</a:t>
            </a:r>
          </a:p>
          <a:p>
            <a:pPr>
              <a:lnSpc>
                <a:spcPts val="5113"/>
              </a:lnSpc>
            </a:pPr>
            <a:endParaRPr lang="en-US" sz="3652">
              <a:solidFill>
                <a:srgbClr val="000000"/>
              </a:solidFill>
              <a:latin typeface="Montserrat Classic"/>
            </a:endParaRPr>
          </a:p>
          <a:p>
            <a:pPr>
              <a:lnSpc>
                <a:spcPts val="5113"/>
              </a:lnSpc>
            </a:pPr>
            <a:endParaRPr lang="en-US" sz="3652">
              <a:solidFill>
                <a:srgbClr val="000000"/>
              </a:solidFill>
              <a:latin typeface="Montserrat Class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8E1"/>
        </a:solidFill>
        <a:effectLst/>
      </p:bgPr>
    </p:bg>
    <p:spTree>
      <p:nvGrpSpPr>
        <p:cNvPr id="1" name=""/>
        <p:cNvGrpSpPr/>
        <p:nvPr/>
      </p:nvGrpSpPr>
      <p:grpSpPr>
        <a:xfrm>
          <a:off x="0" y="0"/>
          <a:ext cx="0" cy="0"/>
          <a:chOff x="0" y="0"/>
          <a:chExt cx="0" cy="0"/>
        </a:xfrm>
      </p:grpSpPr>
      <p:sp>
        <p:nvSpPr>
          <p:cNvPr id="2" name="AutoShape 2"/>
          <p:cNvSpPr/>
          <p:nvPr/>
        </p:nvSpPr>
        <p:spPr>
          <a:xfrm>
            <a:off x="17055241" y="-114300"/>
            <a:ext cx="9525" cy="10675512"/>
          </a:xfrm>
          <a:prstGeom prst="rect">
            <a:avLst/>
          </a:prstGeom>
          <a:solidFill>
            <a:srgbClr val="000000"/>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442233" y="720564"/>
            <a:ext cx="463046" cy="308136"/>
          </a:xfrm>
          <a:prstGeom prst="rect">
            <a:avLst/>
          </a:prstGeom>
        </p:spPr>
      </p:pic>
      <p:sp>
        <p:nvSpPr>
          <p:cNvPr id="4" name="TextBox 4"/>
          <p:cNvSpPr txBox="1"/>
          <p:nvPr/>
        </p:nvSpPr>
        <p:spPr>
          <a:xfrm>
            <a:off x="1028700" y="942975"/>
            <a:ext cx="14926494" cy="8442324"/>
          </a:xfrm>
          <a:prstGeom prst="rect">
            <a:avLst/>
          </a:prstGeom>
        </p:spPr>
        <p:txBody>
          <a:bodyPr lIns="0" tIns="0" rIns="0" bIns="0" rtlCol="0" anchor="t">
            <a:spAutoFit/>
          </a:bodyPr>
          <a:lstStyle/>
          <a:p>
            <a:pPr>
              <a:lnSpc>
                <a:spcPts val="5600"/>
              </a:lnSpc>
            </a:pPr>
            <a:r>
              <a:rPr lang="en-US" sz="4000" dirty="0">
                <a:solidFill>
                  <a:srgbClr val="000000"/>
                </a:solidFill>
                <a:latin typeface="Montserrat Classic"/>
              </a:rPr>
              <a:t>• In general, you should wait at least 14 days after stopping </a:t>
            </a:r>
            <a:r>
              <a:rPr lang="en-US" sz="4000" dirty="0" err="1">
                <a:solidFill>
                  <a:srgbClr val="000000"/>
                </a:solidFill>
                <a:latin typeface="Montserrat Classic"/>
              </a:rPr>
              <a:t>rasagiline</a:t>
            </a:r>
            <a:r>
              <a:rPr lang="en-US" sz="4000" dirty="0">
                <a:solidFill>
                  <a:srgbClr val="000000"/>
                </a:solidFill>
                <a:latin typeface="Montserrat Classic"/>
              </a:rPr>
              <a:t> before you start treatment with nortriptyline.</a:t>
            </a:r>
          </a:p>
          <a:p>
            <a:pPr>
              <a:lnSpc>
                <a:spcPts val="5600"/>
              </a:lnSpc>
            </a:pPr>
            <a:endParaRPr lang="en-US" sz="4000" dirty="0">
              <a:solidFill>
                <a:srgbClr val="000000"/>
              </a:solidFill>
              <a:latin typeface="Montserrat Classic"/>
            </a:endParaRPr>
          </a:p>
          <a:p>
            <a:pPr>
              <a:lnSpc>
                <a:spcPts val="5600"/>
              </a:lnSpc>
            </a:pPr>
            <a:r>
              <a:rPr lang="en-US" sz="4000" dirty="0">
                <a:solidFill>
                  <a:srgbClr val="000000"/>
                </a:solidFill>
                <a:latin typeface="Montserrat Classic"/>
              </a:rPr>
              <a:t>• The exact mechanism of interaction is unknown, but may involve excessive serotonergic activity in the central nervous system .</a:t>
            </a:r>
          </a:p>
          <a:p>
            <a:pPr>
              <a:lnSpc>
                <a:spcPts val="5600"/>
              </a:lnSpc>
            </a:pPr>
            <a:endParaRPr lang="en-US" sz="4000" dirty="0">
              <a:solidFill>
                <a:srgbClr val="000000"/>
              </a:solidFill>
              <a:latin typeface="Montserrat Classic"/>
            </a:endParaRPr>
          </a:p>
          <a:p>
            <a:pPr>
              <a:lnSpc>
                <a:spcPts val="5600"/>
              </a:lnSpc>
            </a:pPr>
            <a:r>
              <a:rPr lang="en-US" sz="4000" dirty="0">
                <a:solidFill>
                  <a:srgbClr val="000000"/>
                </a:solidFill>
                <a:latin typeface="Montserrat Classic"/>
              </a:rPr>
              <a:t>• As </a:t>
            </a:r>
            <a:r>
              <a:rPr lang="en-US" sz="4000" dirty="0" err="1">
                <a:solidFill>
                  <a:srgbClr val="000000"/>
                </a:solidFill>
                <a:latin typeface="Montserrat Classic"/>
              </a:rPr>
              <a:t>rasagiline</a:t>
            </a:r>
            <a:r>
              <a:rPr lang="en-US" sz="4000" dirty="0">
                <a:solidFill>
                  <a:srgbClr val="000000"/>
                </a:solidFill>
                <a:latin typeface="Montserrat Classic"/>
              </a:rPr>
              <a:t> and nortriptyline both increase serotonin levels Severe CNS toxicity associated with hyperpyrexia has been reported with the combined treatment of an antidepressant and </a:t>
            </a:r>
            <a:r>
              <a:rPr lang="en-US" sz="4000" dirty="0" err="1">
                <a:solidFill>
                  <a:srgbClr val="000000"/>
                </a:solidFill>
                <a:latin typeface="Montserrat Classic"/>
              </a:rPr>
              <a:t>rasagiline</a:t>
            </a:r>
            <a:r>
              <a:rPr lang="en-US" sz="4000" dirty="0">
                <a:solidFill>
                  <a:srgbClr val="000000"/>
                </a:solidFill>
                <a:latin typeface="Montserrat Classic"/>
              </a:rPr>
              <a:t>.</a:t>
            </a:r>
          </a:p>
          <a:p>
            <a:pPr>
              <a:lnSpc>
                <a:spcPts val="5600"/>
              </a:lnSpc>
            </a:pPr>
            <a:endParaRPr lang="en-US" sz="4000" dirty="0">
              <a:solidFill>
                <a:srgbClr val="000000"/>
              </a:solidFill>
              <a:latin typeface="Montserrat Class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666</Words>
  <Application>Microsoft Office PowerPoint</Application>
  <PresentationFormat>Özel</PresentationFormat>
  <Paragraphs>44</Paragraphs>
  <Slides>10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10</vt:i4>
      </vt:variant>
    </vt:vector>
  </HeadingPairs>
  <TitlesOfParts>
    <vt:vector size="18" baseType="lpstr">
      <vt:lpstr>Open Sans Light</vt:lpstr>
      <vt:lpstr>Calibri</vt:lpstr>
      <vt:lpstr>Open Sans</vt:lpstr>
      <vt:lpstr>Montserrat Classic</vt:lpstr>
      <vt:lpstr>Anonymous Pro Bold</vt:lpstr>
      <vt:lpstr>Open Sans Extra Bold</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Mint Simple Lined Minimalist Medical Presentation</dc:title>
  <dc:creator>Serap GÜR</dc:creator>
  <cp:lastModifiedBy>Serap GÜR</cp:lastModifiedBy>
  <cp:revision>4</cp:revision>
  <dcterms:created xsi:type="dcterms:W3CDTF">2006-08-16T00:00:00Z</dcterms:created>
  <dcterms:modified xsi:type="dcterms:W3CDTF">2021-11-22T05:41:10Z</dcterms:modified>
  <dc:identifier>DAEwS-ery_Q</dc:identifier>
</cp:coreProperties>
</file>