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65" r:id="rId8"/>
    <p:sldId id="260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3C952F-8343-4D82-8606-6F317BE62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BD01DA2-6C43-4425-9719-4A117AC33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3D8E91-B33D-4B41-BFF3-030BD9DA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D9B7CA-A97D-4185-9568-AE8D1E08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71B134-0022-4C9B-9FD7-F714D50E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77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DD0700-738C-4F1E-B382-D77C2B05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59EE0D-89B2-443B-9DC8-71DC67E09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E973EF-1B1A-475C-87C1-8E46D676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883A69-7616-45EE-B531-DCDB533E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34B9FA-6A6E-41C4-916A-FC59AB94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89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D954671-73F1-4A86-B33A-0D78B10FD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A005DA-01E7-4392-9F48-6545C23A2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DC99A9-870B-4BEA-957B-8307F321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259B34-5BF5-4545-AB08-70E7E205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49C3C1-317C-4F9D-ACB3-916C11F1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9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65A810-52BB-4D82-8CB2-A4D4B191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067F3E-7BE7-4CB7-9262-B90F7714C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5B884E-A215-498B-8C90-19E13113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CD0097-A2E0-4BB9-B55E-21B51B96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E52BFB-16D9-433C-B699-774FE6F4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16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6663A1-A118-4DA9-AEDF-0C9C6FED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529D593-8416-4E30-8307-BBB3E8CE5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3C32F1-2E4A-4A02-B414-291F7C09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62BCBF-C641-4D66-A75F-B7CFCF5E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3319A0-AA99-4668-A32C-8381CE74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60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3EF47F-DA0D-49FC-B3BD-570525B1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8C6B09-FCBB-4464-9C9F-C2449D473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AFE166-EA57-479E-B34D-B9F3E3FD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59F243-AEEE-456B-AF67-2D81C2B9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D3EE38-98B0-4D76-9852-9A142866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63B532-26F9-4D65-A43C-216D7A31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84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63F2E7-BEC7-407D-8454-643F5604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B2CFF6-DB3D-4DE1-A73A-417F3FB81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CE703A0-3E36-4459-AAA1-A6722D0A1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37D166F-610B-4E2E-AC49-60ECA983E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D6E895B-4D50-4866-A571-0A63E3331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F64695E-3F0C-4E50-8F43-B9F5100E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9CCF1C1-8ABD-4F6C-87DB-64C0E663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9DD0025-4972-4318-B24A-5CCC6CEE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56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20F48B-BF00-477C-95FB-948E77D0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10563C0-101C-466D-B4C0-57DFDDF2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7DBCA3C-92A2-44A0-8A6F-77C4C468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94B8402-5727-4AE4-AAFA-6BDAECA5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60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BDCF5B7-8286-4DAA-B78C-BDB9A304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ED7F85-B009-4E4A-BB9C-02FA7A20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5AE03A6-9B81-425E-B5C6-22CD5A16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3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C61D31-9557-4B12-878B-B63039F4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359A84-8E85-42BC-970F-CE59BAB64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239C198-1B38-489C-BF30-936A44D07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77414F-B296-4978-B80C-E6812364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FE82C3-198A-40C3-8A73-6B08DAC5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F420DD-FFA0-46A1-9B58-FFB16F3F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21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FA3DD5-A171-433E-B6A6-7457CD12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42AF9B6-DEB0-494C-A321-9AAF7C736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58F7E9B-8232-4139-ADB8-7C40ED4A2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0F9EBF7-E9B7-4EC4-BF8F-FCE90F91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83CDE44-37C5-4E51-899B-17D3162D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A4DA32A-F4B8-45A5-A282-3080205A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02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25B3A7F-9D5D-40DE-A0C9-F17C921B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F7FEECB-9481-4359-99C1-07461CC3A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2FD4A8-C85C-4235-9904-496DC33BC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353A-9017-43BE-9568-D5F6AE926BBC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B12848-44E0-4B67-A44B-004FC0A1C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E8E5BA-CEA7-42EB-9F0B-B22CE3EAD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C03B-E5D7-4560-B9E0-535625B4DE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8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pspubs.onlinelibrary.wiley.com/doi/epdf/10.1111/bph.154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975F94B-9B18-4B2D-9D81-778ACBFE2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485" y="1600200"/>
            <a:ext cx="8201552" cy="2295748"/>
          </a:xfrm>
        </p:spPr>
        <p:txBody>
          <a:bodyPr anchor="b">
            <a:normAutofit/>
          </a:bodyPr>
          <a:lstStyle/>
          <a:p>
            <a:r>
              <a:rPr lang="tr-TR" sz="4800" b="1" dirty="0" err="1"/>
              <a:t>Drug</a:t>
            </a:r>
            <a:r>
              <a:rPr lang="tr-TR" sz="4800" b="1" dirty="0"/>
              <a:t> </a:t>
            </a:r>
            <a:r>
              <a:rPr lang="tr-TR" sz="4800" b="1" dirty="0" err="1"/>
              <a:t>Interactions</a:t>
            </a:r>
            <a:endParaRPr lang="tr-TR" sz="4800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2C24532-923E-47DC-BBE0-40BB3FA5D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485" y="4067661"/>
            <a:ext cx="8201552" cy="1118764"/>
          </a:xfrm>
        </p:spPr>
        <p:txBody>
          <a:bodyPr anchor="t">
            <a:noAutofit/>
          </a:bodyPr>
          <a:lstStyle/>
          <a:p>
            <a:r>
              <a:rPr lang="tr-TR" sz="1800" b="1" i="0" dirty="0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‘’</a:t>
            </a:r>
            <a:r>
              <a:rPr lang="tr-TR" sz="1800" b="1" i="0" dirty="0" err="1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Synergistic</a:t>
            </a:r>
            <a:r>
              <a:rPr lang="tr-TR" sz="1800" b="1" i="0" dirty="0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 </a:t>
            </a:r>
            <a:r>
              <a:rPr lang="tr-TR" sz="1800" b="1" i="0" dirty="0" err="1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interacti</a:t>
            </a:r>
            <a:r>
              <a:rPr lang="tr-TR" sz="1800" b="1" dirty="0" err="1">
                <a:solidFill>
                  <a:srgbClr val="002060">
                    <a:alpha val="70000"/>
                  </a:srgbClr>
                </a:solidFill>
                <a:latin typeface="ff2"/>
              </a:rPr>
              <a:t>on</a:t>
            </a:r>
            <a:r>
              <a:rPr lang="tr-TR" sz="1800" b="1" dirty="0">
                <a:solidFill>
                  <a:srgbClr val="002060">
                    <a:alpha val="70000"/>
                  </a:srgbClr>
                </a:solidFill>
                <a:latin typeface="ff2"/>
              </a:rPr>
              <a:t> of </a:t>
            </a:r>
            <a:r>
              <a:rPr lang="en-US" sz="1800" b="1" i="0" dirty="0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remdesivir </a:t>
            </a:r>
            <a:r>
              <a:rPr lang="tr-TR" sz="1800" b="1" dirty="0" err="1">
                <a:solidFill>
                  <a:srgbClr val="002060">
                    <a:alpha val="70000"/>
                  </a:srgbClr>
                </a:solidFill>
                <a:latin typeface="ff2"/>
              </a:rPr>
              <a:t>with</a:t>
            </a:r>
            <a:r>
              <a:rPr lang="tr-TR" sz="1800" b="1" i="0" dirty="0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 </a:t>
            </a:r>
            <a:r>
              <a:rPr lang="en-US" sz="1800" b="1" i="0" dirty="0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fluoxetine</a:t>
            </a:r>
            <a:r>
              <a:rPr lang="tr-TR" sz="1800" b="1" i="0" dirty="0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-</a:t>
            </a:r>
            <a:r>
              <a:rPr lang="en-US" sz="1800" b="1" i="0" dirty="0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itraconazole</a:t>
            </a:r>
            <a:r>
              <a:rPr lang="tr-TR" sz="1800" b="1" dirty="0">
                <a:solidFill>
                  <a:srgbClr val="002060">
                    <a:alpha val="70000"/>
                  </a:srgbClr>
                </a:solidFill>
                <a:latin typeface="ff2"/>
              </a:rPr>
              <a:t>  </a:t>
            </a:r>
            <a:r>
              <a:rPr lang="tr-TR" sz="1800" b="1" i="0" dirty="0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in covid-19 </a:t>
            </a:r>
            <a:r>
              <a:rPr lang="tr-TR" sz="1800" b="1" i="0" dirty="0" err="1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treatment</a:t>
            </a:r>
            <a:r>
              <a:rPr lang="tr-TR" sz="1800" b="1" i="0" dirty="0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.’’</a:t>
            </a:r>
            <a:r>
              <a:rPr lang="en-US" sz="1800" b="1" i="0" dirty="0">
                <a:solidFill>
                  <a:srgbClr val="002060">
                    <a:alpha val="70000"/>
                  </a:srgbClr>
                </a:solidFill>
                <a:effectLst/>
                <a:latin typeface="ff2"/>
              </a:rPr>
              <a:t> </a:t>
            </a:r>
          </a:p>
          <a:p>
            <a:r>
              <a:rPr lang="tr-TR" sz="1800" b="1" dirty="0">
                <a:solidFill>
                  <a:srgbClr val="002060">
                    <a:alpha val="70000"/>
                  </a:srgbClr>
                </a:solidFill>
              </a:rPr>
              <a:t>REBEKA BOĞUSOĞLU</a:t>
            </a:r>
          </a:p>
          <a:p>
            <a:r>
              <a:rPr lang="tr-TR" sz="1800" b="1" dirty="0">
                <a:solidFill>
                  <a:srgbClr val="002060">
                    <a:alpha val="70000"/>
                  </a:srgbClr>
                </a:solidFill>
              </a:rPr>
              <a:t>16030150</a:t>
            </a:r>
          </a:p>
        </p:txBody>
      </p:sp>
    </p:spTree>
    <p:extLst>
      <p:ext uri="{BB962C8B-B14F-4D97-AF65-F5344CB8AC3E}">
        <p14:creationId xmlns:p14="http://schemas.microsoft.com/office/powerpoint/2010/main" val="33068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2D502E0-E69A-4DEC-9AF4-66EE011C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905011"/>
            <a:ext cx="4589328" cy="1175249"/>
          </a:xfrm>
        </p:spPr>
        <p:txBody>
          <a:bodyPr anchor="b">
            <a:normAutofit/>
          </a:bodyPr>
          <a:lstStyle/>
          <a:p>
            <a:r>
              <a:rPr lang="tr-TR" sz="2000" b="1" dirty="0"/>
              <a:t>COMBINATORY TREATMENT OF REMDESIVIR WITH FLUOXITINE AND ITRACONAZOLE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2815012-7C89-4581-9746-74D4BE43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7" y="1886647"/>
            <a:ext cx="5468347" cy="3075945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52AF4D-75AC-4DFB-929D-AFFEA9601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016" y="2256096"/>
            <a:ext cx="4589328" cy="3790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/>
              <a:t>• </a:t>
            </a:r>
            <a:r>
              <a:rPr lang="tr-TR" sz="1800" b="1" dirty="0" err="1"/>
              <a:t>Itraconazole</a:t>
            </a:r>
            <a:r>
              <a:rPr lang="tr-TR" sz="1800" b="1" dirty="0"/>
              <a:t>, </a:t>
            </a:r>
            <a:r>
              <a:rPr lang="tr-TR" sz="1800" b="1" dirty="0" err="1"/>
              <a:t>similar</a:t>
            </a:r>
            <a:r>
              <a:rPr lang="tr-TR" sz="1800" b="1" dirty="0"/>
              <a:t> </a:t>
            </a:r>
            <a:r>
              <a:rPr lang="tr-TR" sz="1800" b="1" dirty="0" err="1"/>
              <a:t>to</a:t>
            </a:r>
            <a:r>
              <a:rPr lang="tr-TR" sz="1800" b="1" dirty="0"/>
              <a:t> </a:t>
            </a:r>
            <a:r>
              <a:rPr lang="tr-TR" sz="1800" b="1" dirty="0" err="1"/>
              <a:t>fluoxetine</a:t>
            </a:r>
            <a:r>
              <a:rPr lang="tr-TR" sz="1800" b="1" dirty="0"/>
              <a:t>, </a:t>
            </a:r>
            <a:r>
              <a:rPr lang="tr-TR" sz="1800" b="1" dirty="0" err="1"/>
              <a:t>showed</a:t>
            </a:r>
            <a:r>
              <a:rPr lang="tr-TR" sz="1800" b="1" dirty="0"/>
              <a:t> effective </a:t>
            </a:r>
            <a:r>
              <a:rPr lang="tr-TR" sz="1800" b="1" dirty="0" err="1"/>
              <a:t>antiviral</a:t>
            </a:r>
            <a:r>
              <a:rPr lang="tr-TR" sz="1800" b="1" dirty="0"/>
              <a:t> </a:t>
            </a:r>
            <a:r>
              <a:rPr lang="tr-TR" sz="1800" b="1" dirty="0" err="1"/>
              <a:t>activity</a:t>
            </a:r>
            <a:r>
              <a:rPr lang="tr-TR" sz="1800" b="1" dirty="0"/>
              <a:t> </a:t>
            </a:r>
            <a:r>
              <a:rPr lang="tr-TR" sz="1800" b="1" dirty="0" err="1"/>
              <a:t>against</a:t>
            </a:r>
            <a:r>
              <a:rPr lang="tr-TR" sz="1800" b="1" dirty="0"/>
              <a:t> SARS-CoV-2 </a:t>
            </a:r>
            <a:r>
              <a:rPr lang="tr-TR" sz="1800" b="1" dirty="0" err="1"/>
              <a:t>infection</a:t>
            </a:r>
            <a:r>
              <a:rPr lang="tr-TR" sz="1800" b="1" dirty="0"/>
              <a:t> in </a:t>
            </a:r>
            <a:r>
              <a:rPr lang="tr-TR" sz="1800" b="1" dirty="0" err="1"/>
              <a:t>vitro</a:t>
            </a:r>
            <a:r>
              <a:rPr lang="tr-TR" sz="1800" b="1" dirty="0"/>
              <a:t>.</a:t>
            </a:r>
          </a:p>
          <a:p>
            <a:pPr marL="0" indent="0">
              <a:buNone/>
            </a:pPr>
            <a:r>
              <a:rPr lang="tr-TR" sz="1800" b="1" dirty="0"/>
              <a:t>• </a:t>
            </a:r>
            <a:r>
              <a:rPr lang="tr-TR" sz="1800" b="1" dirty="0" err="1"/>
              <a:t>Combinatory</a:t>
            </a:r>
            <a:r>
              <a:rPr lang="tr-TR" sz="1800" b="1" dirty="0"/>
              <a:t> </a:t>
            </a:r>
            <a:r>
              <a:rPr lang="tr-TR" sz="1800" b="1" dirty="0" err="1"/>
              <a:t>treatments</a:t>
            </a:r>
            <a:r>
              <a:rPr lang="tr-TR" sz="1800" b="1" dirty="0"/>
              <a:t> </a:t>
            </a:r>
            <a:r>
              <a:rPr lang="tr-TR" sz="1800" b="1" dirty="0" err="1"/>
              <a:t>with</a:t>
            </a:r>
            <a:r>
              <a:rPr lang="tr-TR" sz="1800" b="1" dirty="0"/>
              <a:t> </a:t>
            </a:r>
            <a:r>
              <a:rPr lang="tr-TR" sz="1800" b="1" dirty="0" err="1"/>
              <a:t>itraconazole</a:t>
            </a:r>
            <a:r>
              <a:rPr lang="tr-TR" sz="1800" b="1" dirty="0"/>
              <a:t>–</a:t>
            </a:r>
            <a:r>
              <a:rPr lang="tr-TR" sz="1800" b="1" dirty="0" err="1"/>
              <a:t>remdesivir</a:t>
            </a:r>
            <a:r>
              <a:rPr lang="tr-TR" sz="1800" b="1" dirty="0"/>
              <a:t> and </a:t>
            </a:r>
            <a:r>
              <a:rPr lang="tr-TR" sz="1800" b="1" dirty="0" err="1"/>
              <a:t>fluoxetine</a:t>
            </a:r>
            <a:r>
              <a:rPr lang="tr-TR" sz="1800" b="1" dirty="0"/>
              <a:t>–</a:t>
            </a:r>
            <a:r>
              <a:rPr lang="tr-TR" sz="1800" b="1" dirty="0" err="1"/>
              <a:t>remdesivir</a:t>
            </a:r>
            <a:r>
              <a:rPr lang="tr-TR" sz="1800" b="1" dirty="0"/>
              <a:t> </a:t>
            </a:r>
            <a:r>
              <a:rPr lang="tr-TR" sz="1800" b="1" dirty="0" err="1"/>
              <a:t>displayed</a:t>
            </a:r>
            <a:r>
              <a:rPr lang="tr-TR" sz="1800" b="1" dirty="0"/>
              <a:t> </a:t>
            </a:r>
            <a:r>
              <a:rPr lang="tr-TR" sz="1800" b="1" dirty="0" err="1"/>
              <a:t>enhanced</a:t>
            </a:r>
            <a:r>
              <a:rPr lang="tr-TR" sz="1800" b="1" dirty="0"/>
              <a:t> </a:t>
            </a:r>
            <a:r>
              <a:rPr lang="tr-TR" sz="1800" b="1" dirty="0" err="1"/>
              <a:t>potency</a:t>
            </a:r>
            <a:r>
              <a:rPr lang="tr-TR" sz="1800" b="1" dirty="0"/>
              <a:t> </a:t>
            </a:r>
            <a:r>
              <a:rPr lang="tr-TR" sz="1800" b="1" dirty="0" err="1"/>
              <a:t>through</a:t>
            </a:r>
            <a:r>
              <a:rPr lang="tr-TR" sz="1800" b="1" dirty="0"/>
              <a:t> </a:t>
            </a:r>
            <a:r>
              <a:rPr lang="tr-TR" sz="1800" b="1" dirty="0" err="1"/>
              <a:t>synergy</a:t>
            </a:r>
            <a:r>
              <a:rPr lang="tr-TR" sz="1800" b="1" dirty="0"/>
              <a:t> in </a:t>
            </a:r>
            <a:r>
              <a:rPr lang="tr-TR" sz="1800" b="1" dirty="0" err="1"/>
              <a:t>vitro</a:t>
            </a:r>
            <a:r>
              <a:rPr lang="tr-TR" sz="1800" b="1" dirty="0"/>
              <a:t>.</a:t>
            </a:r>
          </a:p>
          <a:p>
            <a:r>
              <a:rPr lang="en-US" sz="1800" b="1" dirty="0"/>
              <a:t>Combinatory treatments of </a:t>
            </a:r>
            <a:r>
              <a:rPr lang="en-US" sz="1800" b="1" dirty="0" err="1"/>
              <a:t>itraconazol</a:t>
            </a:r>
            <a:r>
              <a:rPr lang="tr-TR" sz="1800" b="1" dirty="0"/>
              <a:t>e </a:t>
            </a:r>
            <a:r>
              <a:rPr lang="en-US" sz="1800" b="1" dirty="0"/>
              <a:t>and fluoxetine</a:t>
            </a:r>
            <a:r>
              <a:rPr lang="tr-TR" sz="1800" b="1" dirty="0"/>
              <a:t> </a:t>
            </a:r>
            <a:r>
              <a:rPr lang="en-US" sz="1800" b="1" dirty="0"/>
              <a:t>along remdesivir might offer superior treatment to inhibit</a:t>
            </a:r>
            <a:r>
              <a:rPr lang="tr-TR" sz="1800" b="1" dirty="0"/>
              <a:t>  </a:t>
            </a:r>
            <a:r>
              <a:rPr lang="en-US" sz="1800" b="1" dirty="0"/>
              <a:t>SARS-CoV-2.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364192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85ACB95-C21D-41E4-B604-67B41FF3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clinically licensed antifungal drug</a:t>
            </a:r>
            <a:r>
              <a:rPr lang="tr-TR" sz="3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itraconazole efficiently blocks the production of SARS-CoV-2 infectious particle</a:t>
            </a:r>
            <a:r>
              <a:rPr lang="tr-TR" sz="3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311874-566C-4521-857D-4306613FF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 lnSpcReduction="10000"/>
          </a:bodyPr>
          <a:lstStyle/>
          <a:p>
            <a:r>
              <a:rPr lang="en-US" sz="2000" b="1" dirty="0"/>
              <a:t>Based on the successful repurposing of itraconazole for the treatment</a:t>
            </a:r>
            <a:r>
              <a:rPr lang="tr-TR" sz="2000" b="1" dirty="0"/>
              <a:t> </a:t>
            </a:r>
            <a:r>
              <a:rPr lang="en-US" sz="2000" b="1" dirty="0"/>
              <a:t>of influenza virus infection reported in our earlier studies (</a:t>
            </a:r>
            <a:r>
              <a:rPr lang="en-US" sz="2000" b="1" dirty="0" err="1"/>
              <a:t>Schloeret</a:t>
            </a:r>
            <a:r>
              <a:rPr lang="en-US" sz="2000" b="1" dirty="0"/>
              <a:t> al., 2019; </a:t>
            </a:r>
            <a:r>
              <a:rPr lang="en-US" sz="2000" b="1" dirty="0" err="1"/>
              <a:t>Schloer</a:t>
            </a:r>
            <a:r>
              <a:rPr lang="en-US" sz="2000" b="1" dirty="0"/>
              <a:t>, </a:t>
            </a:r>
            <a:r>
              <a:rPr lang="en-US" sz="2000" b="1" dirty="0" err="1"/>
              <a:t>Goretzko</a:t>
            </a:r>
            <a:r>
              <a:rPr lang="en-US" sz="2000" b="1" dirty="0"/>
              <a:t>, et al., 2020), we first established</a:t>
            </a:r>
            <a:r>
              <a:rPr lang="tr-TR" sz="2000" b="1" dirty="0"/>
              <a:t> </a:t>
            </a:r>
            <a:r>
              <a:rPr lang="en-US" sz="2000" b="1" dirty="0"/>
              <a:t>whether this clinically licensed drug also had an antiviral potential on</a:t>
            </a:r>
            <a:r>
              <a:rPr lang="tr-TR" sz="2000" b="1" dirty="0"/>
              <a:t> </a:t>
            </a:r>
            <a:r>
              <a:rPr lang="en-US" sz="2000" b="1" dirty="0"/>
              <a:t>the production of infectious SARS-CoV-2 particles. </a:t>
            </a:r>
            <a:endParaRPr lang="tr-TR" sz="2000" b="1" dirty="0"/>
          </a:p>
          <a:p>
            <a:r>
              <a:rPr lang="en-US" sz="2000" b="1" dirty="0"/>
              <a:t>Treatment with</a:t>
            </a:r>
            <a:r>
              <a:rPr lang="tr-TR" sz="2000" b="1" dirty="0"/>
              <a:t> </a:t>
            </a:r>
            <a:r>
              <a:rPr lang="en-US" sz="2000" b="1" dirty="0"/>
              <a:t>itraconazole 2 hours post-infection potently inhibited SARS-CoV-2</a:t>
            </a:r>
            <a:r>
              <a:rPr lang="tr-TR" sz="2000" b="1" dirty="0"/>
              <a:t> </a:t>
            </a:r>
            <a:r>
              <a:rPr lang="en-US" sz="2000" b="1" dirty="0"/>
              <a:t>replication in a dose-dependent manner in both cell types</a:t>
            </a:r>
            <a:r>
              <a:rPr lang="tr-TR" sz="2000" b="1" dirty="0"/>
              <a:t> (</a:t>
            </a:r>
            <a:r>
              <a:rPr lang="en-US" sz="2000" b="1" dirty="0"/>
              <a:t>Calu-3 and VeroE6 cell lines</a:t>
            </a:r>
            <a:r>
              <a:rPr lang="tr-TR" sz="2000" b="1" dirty="0"/>
              <a:t>).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A111B78-4719-429C-9C1F-98D8819ED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7" r="-2" b="-2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9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DED639C-FE71-45F3-AF28-67AD1E41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tr-T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</a:t>
            </a:r>
            <a:r>
              <a:rPr lang="tr-TR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does</a:t>
            </a:r>
            <a:r>
              <a:rPr lang="tr-T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Itraconazole</a:t>
            </a:r>
            <a:r>
              <a:rPr lang="tr-T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work</a:t>
            </a:r>
            <a:r>
              <a:rPr lang="tr-TR" dirty="0"/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C1FDE4-AFBC-42E7-B070-0038697D5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497330"/>
            <a:ext cx="7860863" cy="4994910"/>
          </a:xfrm>
        </p:spPr>
        <p:txBody>
          <a:bodyPr anchor="t">
            <a:normAutofit/>
          </a:bodyPr>
          <a:lstStyle/>
          <a:p>
            <a:r>
              <a:rPr lang="en-US" sz="2000" b="0" i="0" dirty="0">
                <a:effectLst/>
                <a:latin typeface="ff3"/>
              </a:rPr>
              <a:t>Elevated cholesterol</a:t>
            </a:r>
            <a:r>
              <a:rPr lang="tr-TR" sz="2000" b="0" i="0" dirty="0">
                <a:effectLst/>
                <a:latin typeface="ff3"/>
              </a:rPr>
              <a:t> </a:t>
            </a:r>
            <a:r>
              <a:rPr lang="en-US" sz="2000" b="0" i="0" dirty="0">
                <a:effectLst/>
                <a:latin typeface="ff3"/>
              </a:rPr>
              <a:t>levels inhibit the fusion of the influenza lipid envelope with the</a:t>
            </a:r>
            <a:r>
              <a:rPr lang="tr-TR" sz="2000" b="0" i="0" dirty="0">
                <a:effectLst/>
                <a:latin typeface="ff3"/>
              </a:rPr>
              <a:t> </a:t>
            </a:r>
            <a:r>
              <a:rPr lang="en-US" sz="2000" b="0" i="0" dirty="0">
                <a:effectLst/>
                <a:latin typeface="ff3"/>
              </a:rPr>
              <a:t>endosomal membranes and thus inhibit the efficient transfer of the</a:t>
            </a:r>
            <a:r>
              <a:rPr lang="tr-TR" sz="2000" b="0" i="0" dirty="0">
                <a:effectLst/>
                <a:latin typeface="ff3"/>
              </a:rPr>
              <a:t> </a:t>
            </a:r>
            <a:r>
              <a:rPr lang="en-US" sz="2000" b="0" i="0" dirty="0">
                <a:effectLst/>
                <a:latin typeface="ff3"/>
              </a:rPr>
              <a:t>viral genome into the host cytosol (</a:t>
            </a:r>
            <a:r>
              <a:rPr lang="en-US" sz="2000" b="0" i="0" dirty="0" err="1">
                <a:effectLst/>
                <a:latin typeface="ff3"/>
              </a:rPr>
              <a:t>Kühnl</a:t>
            </a:r>
            <a:r>
              <a:rPr lang="en-US" sz="2000" b="0" i="0" dirty="0">
                <a:effectLst/>
                <a:latin typeface="ff3"/>
              </a:rPr>
              <a:t> et al., 2018; </a:t>
            </a:r>
            <a:r>
              <a:rPr lang="en-US" sz="2000" b="0" i="0" dirty="0" err="1">
                <a:effectLst/>
                <a:latin typeface="ff3"/>
              </a:rPr>
              <a:t>Musiol</a:t>
            </a:r>
            <a:r>
              <a:rPr lang="tr-TR" sz="2000" dirty="0">
                <a:latin typeface="ff3"/>
              </a:rPr>
              <a:t> </a:t>
            </a:r>
            <a:r>
              <a:rPr lang="en-US" sz="2000" b="0" i="0" dirty="0">
                <a:effectLst/>
                <a:latin typeface="ff3"/>
              </a:rPr>
              <a:t>et al., 2013). We found that the clinically licensed antifungal</a:t>
            </a:r>
            <a:r>
              <a:rPr lang="tr-TR" sz="2000" b="0" i="0" dirty="0">
                <a:effectLst/>
                <a:latin typeface="ff3"/>
              </a:rPr>
              <a:t> </a:t>
            </a:r>
            <a:r>
              <a:rPr lang="en-US" sz="2000" b="0" i="0" dirty="0">
                <a:effectLst/>
                <a:latin typeface="ff3"/>
              </a:rPr>
              <a:t>itraconazole, a triazole derivative that blocks the fungal ergosterol</a:t>
            </a:r>
            <a:r>
              <a:rPr lang="tr-TR" sz="2000" b="0" i="0" dirty="0">
                <a:effectLst/>
                <a:latin typeface="ff3"/>
              </a:rPr>
              <a:t> </a:t>
            </a:r>
            <a:r>
              <a:rPr lang="en-US" sz="2000" b="0" i="0" dirty="0">
                <a:effectLst/>
                <a:latin typeface="ff3"/>
              </a:rPr>
              <a:t>pathway, has antiviral properties against a range of viruses and is</a:t>
            </a:r>
            <a:r>
              <a:rPr lang="tr-TR" sz="2000" b="0" i="0" dirty="0">
                <a:effectLst/>
                <a:latin typeface="ff3"/>
              </a:rPr>
              <a:t> </a:t>
            </a:r>
            <a:r>
              <a:rPr lang="en-US" sz="2000" b="0" i="0" dirty="0">
                <a:effectLst/>
                <a:latin typeface="ff3"/>
              </a:rPr>
              <a:t>effective against influenzas A virus infections</a:t>
            </a:r>
            <a:r>
              <a:rPr lang="tr-TR" sz="2000" b="0" i="0" dirty="0">
                <a:effectLst/>
                <a:latin typeface="ff3"/>
              </a:rPr>
              <a:t>.</a:t>
            </a:r>
            <a:r>
              <a:rPr lang="en-US" sz="2000" b="0" i="0" dirty="0">
                <a:effectLst/>
                <a:latin typeface="ff3"/>
              </a:rPr>
              <a:t> </a:t>
            </a:r>
            <a:endParaRPr lang="tr-TR" sz="2000" b="0" i="0" dirty="0">
              <a:effectLst/>
              <a:latin typeface="ff3"/>
            </a:endParaRPr>
          </a:p>
          <a:p>
            <a:r>
              <a:rPr lang="en-US" sz="2000" b="0" i="0" dirty="0">
                <a:effectLst/>
                <a:latin typeface="ff3"/>
              </a:rPr>
              <a:t>The late endosome is an entry site for many zoonotically transmitted viruses, in particular for enveloped viruses including SARS-CoV-2 (Tang et al., 2020). Because of the functional similarities in transmitting the viral genome into the host cell, the same endosomal components might serve as pharmacological targets for abroad host-directed antiviral strategy against such viruses. Continuing our work on the endosomal host–virus interface, we explored whether a similar repurposing strategy could be used to impair SARS-CoV-2 entry and infection. </a:t>
            </a:r>
          </a:p>
          <a:p>
            <a:endParaRPr lang="en-US" sz="1700" b="0" i="0" dirty="0">
              <a:effectLst/>
              <a:latin typeface="ff3"/>
            </a:endParaRPr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3282319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3386D-8EC0-490A-9296-FAFCF1ADA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720EDA-E218-43A9-8817-08F09F4DB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7C4F29-0DC4-4901-A2FD-7C88889E6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A781BA-2341-444F-811D-870633C4FB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415CFC-0ECB-44DA-B4D0-87F2B0DB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5" y="274320"/>
            <a:ext cx="4804659" cy="6403619"/>
          </a:xfrm>
        </p:spPr>
        <p:txBody>
          <a:bodyPr anchor="t">
            <a:noAutofit/>
          </a:bodyPr>
          <a:lstStyle/>
          <a:p>
            <a:r>
              <a:rPr lang="en-US" sz="1800" dirty="0"/>
              <a:t>Together with the findings presented here on the </a:t>
            </a:r>
            <a:r>
              <a:rPr lang="tr-TR" sz="1800" dirty="0" err="1"/>
              <a:t>inhibitory</a:t>
            </a:r>
            <a:r>
              <a:rPr lang="tr-TR" sz="1800" dirty="0"/>
              <a:t> </a:t>
            </a:r>
            <a:r>
              <a:rPr lang="tr-TR" sz="1800" dirty="0" err="1"/>
              <a:t>function</a:t>
            </a:r>
            <a:r>
              <a:rPr lang="tr-TR" sz="1800" dirty="0"/>
              <a:t> of </a:t>
            </a:r>
            <a:r>
              <a:rPr lang="tr-TR" sz="1800" dirty="0" err="1"/>
              <a:t>itraconazole</a:t>
            </a:r>
            <a:r>
              <a:rPr lang="tr-TR" sz="1800" dirty="0"/>
              <a:t> </a:t>
            </a:r>
            <a:r>
              <a:rPr lang="tr-TR" sz="1800" dirty="0" err="1"/>
              <a:t>treatment</a:t>
            </a:r>
            <a:r>
              <a:rPr lang="tr-TR" sz="1800" dirty="0"/>
              <a:t> on SARS-CoV-2 </a:t>
            </a:r>
            <a:r>
              <a:rPr lang="tr-TR" sz="1800" dirty="0" err="1"/>
              <a:t>replication</a:t>
            </a:r>
            <a:r>
              <a:rPr lang="tr-TR" sz="1800" dirty="0"/>
              <a:t>, </a:t>
            </a:r>
            <a:r>
              <a:rPr lang="tr-TR" sz="1800" dirty="0" err="1"/>
              <a:t>these</a:t>
            </a:r>
            <a:r>
              <a:rPr lang="tr-TR" sz="1800" dirty="0"/>
              <a:t> </a:t>
            </a:r>
            <a:r>
              <a:rPr lang="tr-TR" sz="1800" dirty="0" err="1"/>
              <a:t>results</a:t>
            </a:r>
            <a:r>
              <a:rPr lang="tr-TR" sz="1800" dirty="0"/>
              <a:t> </a:t>
            </a:r>
            <a:r>
              <a:rPr lang="tr-TR" sz="1800" dirty="0" err="1"/>
              <a:t>suggest</a:t>
            </a:r>
            <a:r>
              <a:rPr lang="tr-TR" sz="1800" dirty="0"/>
              <a:t> </a:t>
            </a:r>
            <a:r>
              <a:rPr lang="tr-TR" sz="1800" dirty="0" err="1"/>
              <a:t>that</a:t>
            </a:r>
            <a:r>
              <a:rPr lang="tr-TR" sz="1800" dirty="0"/>
              <a:t> </a:t>
            </a:r>
            <a:r>
              <a:rPr lang="tr-TR" sz="1800" dirty="0" err="1"/>
              <a:t>both</a:t>
            </a:r>
            <a:r>
              <a:rPr lang="tr-TR" sz="1800" dirty="0"/>
              <a:t> </a:t>
            </a:r>
            <a:r>
              <a:rPr lang="tr-TR" sz="1800" dirty="0" err="1"/>
              <a:t>drugs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promising</a:t>
            </a:r>
            <a:r>
              <a:rPr lang="tr-TR" sz="1800" dirty="0"/>
              <a:t> </a:t>
            </a:r>
            <a:r>
              <a:rPr lang="tr-TR" sz="1800" dirty="0" err="1"/>
              <a:t>candidates</a:t>
            </a:r>
            <a:r>
              <a:rPr lang="tr-TR" sz="1800" dirty="0"/>
              <a:t> </a:t>
            </a:r>
            <a:r>
              <a:rPr lang="tr-TR" sz="1800" dirty="0" err="1"/>
              <a:t>for</a:t>
            </a:r>
            <a:r>
              <a:rPr lang="tr-TR" sz="1800" dirty="0"/>
              <a:t> </a:t>
            </a:r>
            <a:r>
              <a:rPr lang="tr-TR" sz="1800" dirty="0" err="1"/>
              <a:t>repurposing</a:t>
            </a:r>
            <a:r>
              <a:rPr lang="tr-TR" sz="1800" dirty="0"/>
              <a:t> as a </a:t>
            </a:r>
            <a:r>
              <a:rPr lang="tr-TR" sz="1800" dirty="0" err="1"/>
              <a:t>host-directed</a:t>
            </a:r>
            <a:r>
              <a:rPr lang="tr-TR" sz="1800" dirty="0"/>
              <a:t> </a:t>
            </a:r>
            <a:r>
              <a:rPr lang="tr-TR" sz="1800" dirty="0" err="1"/>
              <a:t>drug</a:t>
            </a:r>
            <a:r>
              <a:rPr lang="tr-TR" sz="1800" dirty="0"/>
              <a:t> </a:t>
            </a:r>
            <a:r>
              <a:rPr lang="tr-TR" sz="1800" dirty="0" err="1"/>
              <a:t>for</a:t>
            </a:r>
            <a:r>
              <a:rPr lang="tr-TR" sz="1800" dirty="0"/>
              <a:t> SARS-CoV-2 </a:t>
            </a:r>
            <a:r>
              <a:rPr lang="tr-TR" sz="1800" dirty="0" err="1"/>
              <a:t>infection</a:t>
            </a:r>
            <a:r>
              <a:rPr lang="tr-TR" sz="1800" dirty="0"/>
              <a:t> </a:t>
            </a:r>
            <a:r>
              <a:rPr lang="tr-TR" sz="1800" dirty="0" err="1"/>
              <a:t>treatment</a:t>
            </a:r>
            <a:r>
              <a:rPr lang="tr-TR" sz="1800" dirty="0"/>
              <a:t>. </a:t>
            </a:r>
            <a:r>
              <a:rPr lang="tr-TR" sz="1800" dirty="0" err="1"/>
              <a:t>Both</a:t>
            </a:r>
            <a:r>
              <a:rPr lang="tr-TR" sz="1800" dirty="0"/>
              <a:t> </a:t>
            </a:r>
            <a:r>
              <a:rPr lang="tr-TR" sz="1800" dirty="0" err="1"/>
              <a:t>drugs</a:t>
            </a:r>
            <a:r>
              <a:rPr lang="tr-TR" sz="1800" dirty="0"/>
              <a:t> </a:t>
            </a:r>
            <a:r>
              <a:rPr lang="tr-TR" sz="1800" dirty="0" err="1"/>
              <a:t>most</a:t>
            </a:r>
            <a:r>
              <a:rPr lang="tr-TR" sz="1800" dirty="0"/>
              <a:t> </a:t>
            </a:r>
            <a:r>
              <a:rPr lang="tr-TR" sz="1800" dirty="0" err="1"/>
              <a:t>likely</a:t>
            </a:r>
            <a:r>
              <a:rPr lang="tr-TR" sz="1800" dirty="0"/>
              <a:t> </a:t>
            </a:r>
            <a:r>
              <a:rPr lang="tr-TR" sz="1800" dirty="0" err="1"/>
              <a:t>interfere</a:t>
            </a:r>
            <a:r>
              <a:rPr lang="tr-TR" sz="1800" dirty="0"/>
              <a:t> </a:t>
            </a:r>
            <a:r>
              <a:rPr lang="tr-TR" sz="1800" dirty="0" err="1"/>
              <a:t>with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proper</a:t>
            </a:r>
            <a:r>
              <a:rPr lang="tr-TR" sz="1800" dirty="0"/>
              <a:t> </a:t>
            </a:r>
            <a:r>
              <a:rPr lang="tr-TR" sz="1800" dirty="0" err="1"/>
              <a:t>endosomal</a:t>
            </a:r>
            <a:r>
              <a:rPr lang="tr-TR" sz="1800" dirty="0"/>
              <a:t> </a:t>
            </a:r>
            <a:r>
              <a:rPr lang="tr-TR" sz="1800" dirty="0" err="1"/>
              <a:t>cholesterol</a:t>
            </a:r>
            <a:r>
              <a:rPr lang="tr-TR" sz="1800" dirty="0"/>
              <a:t> </a:t>
            </a:r>
            <a:r>
              <a:rPr lang="tr-TR" sz="1800" dirty="0" err="1"/>
              <a:t>levels</a:t>
            </a:r>
            <a:r>
              <a:rPr lang="tr-TR" sz="1800" dirty="0"/>
              <a:t>. </a:t>
            </a:r>
            <a:r>
              <a:rPr lang="tr-TR" sz="1800" dirty="0" err="1"/>
              <a:t>Whereas</a:t>
            </a:r>
            <a:r>
              <a:rPr lang="tr-TR" sz="1800" dirty="0"/>
              <a:t> </a:t>
            </a:r>
            <a:r>
              <a:rPr lang="tr-TR" sz="1800" dirty="0" err="1"/>
              <a:t>itraconazole</a:t>
            </a:r>
            <a:r>
              <a:rPr lang="tr-TR" sz="1800" dirty="0"/>
              <a:t> and </a:t>
            </a:r>
            <a:r>
              <a:rPr lang="tr-TR" sz="1800" dirty="0" err="1"/>
              <a:t>posaconazole</a:t>
            </a:r>
            <a:r>
              <a:rPr lang="tr-TR" sz="1800" dirty="0"/>
              <a:t> </a:t>
            </a:r>
            <a:r>
              <a:rPr lang="tr-TR" sz="1800" dirty="0" err="1"/>
              <a:t>both</a:t>
            </a:r>
            <a:r>
              <a:rPr lang="tr-TR" sz="1800" dirty="0"/>
              <a:t> </a:t>
            </a:r>
            <a:r>
              <a:rPr lang="tr-TR" sz="1800" dirty="0" err="1"/>
              <a:t>directly</a:t>
            </a:r>
            <a:r>
              <a:rPr lang="tr-TR" sz="1800" dirty="0"/>
              <a:t> </a:t>
            </a:r>
            <a:r>
              <a:rPr lang="tr-TR" sz="1800" dirty="0" err="1"/>
              <a:t>inhibit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endosomal</a:t>
            </a:r>
            <a:r>
              <a:rPr lang="tr-TR" sz="1800" dirty="0"/>
              <a:t> </a:t>
            </a:r>
            <a:r>
              <a:rPr lang="tr-TR" sz="1800" dirty="0" err="1"/>
              <a:t>cholesterol</a:t>
            </a:r>
            <a:r>
              <a:rPr lang="tr-TR" sz="1800" dirty="0"/>
              <a:t> </a:t>
            </a:r>
            <a:r>
              <a:rPr lang="tr-TR" sz="1800" dirty="0" err="1"/>
              <a:t>transporter</a:t>
            </a:r>
            <a:r>
              <a:rPr lang="tr-TR" sz="1800" dirty="0"/>
              <a:t> </a:t>
            </a:r>
            <a:r>
              <a:rPr lang="tr-TR" sz="1800" dirty="0" err="1"/>
              <a:t>Niemann</a:t>
            </a:r>
            <a:r>
              <a:rPr lang="tr-TR" sz="1800" dirty="0"/>
              <a:t>–</a:t>
            </a:r>
            <a:r>
              <a:rPr lang="tr-TR" sz="1800" dirty="0" err="1"/>
              <a:t>PickType</a:t>
            </a:r>
            <a:r>
              <a:rPr lang="tr-TR" sz="1800" dirty="0"/>
              <a:t> C1 (</a:t>
            </a:r>
            <a:r>
              <a:rPr lang="tr-TR" sz="1800" dirty="0" err="1"/>
              <a:t>Trinh</a:t>
            </a:r>
            <a:r>
              <a:rPr lang="tr-TR" sz="1800" dirty="0"/>
              <a:t> et al., 2017), </a:t>
            </a:r>
            <a:r>
              <a:rPr lang="tr-TR" sz="1800" dirty="0" err="1"/>
              <a:t>fluoxetine</a:t>
            </a:r>
            <a:r>
              <a:rPr lang="tr-TR" sz="1800" dirty="0"/>
              <a:t> </a:t>
            </a:r>
            <a:r>
              <a:rPr lang="tr-TR" sz="1800" dirty="0" err="1"/>
              <a:t>functionally</a:t>
            </a:r>
            <a:r>
              <a:rPr lang="tr-TR" sz="1800" dirty="0"/>
              <a:t> </a:t>
            </a:r>
            <a:r>
              <a:rPr lang="tr-TR" sz="1800" dirty="0" err="1"/>
              <a:t>blocks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endolysosome-residing</a:t>
            </a:r>
            <a:r>
              <a:rPr lang="tr-TR" sz="1800" dirty="0"/>
              <a:t> </a:t>
            </a:r>
            <a:r>
              <a:rPr lang="tr-TR" sz="1800" dirty="0" err="1"/>
              <a:t>enzyme</a:t>
            </a:r>
            <a:r>
              <a:rPr lang="tr-TR" sz="1800" dirty="0"/>
              <a:t> </a:t>
            </a:r>
            <a:r>
              <a:rPr lang="tr-TR" sz="1800" dirty="0" err="1"/>
              <a:t>sphingomyelin</a:t>
            </a:r>
            <a:r>
              <a:rPr lang="tr-TR" sz="1800" dirty="0"/>
              <a:t> </a:t>
            </a:r>
            <a:r>
              <a:rPr lang="tr-TR" sz="1800" dirty="0" err="1"/>
              <a:t>phosphodiesterase</a:t>
            </a:r>
            <a:r>
              <a:rPr lang="tr-TR" sz="1800" dirty="0"/>
              <a:t>(acid </a:t>
            </a:r>
            <a:r>
              <a:rPr lang="tr-TR" sz="1800" dirty="0" err="1"/>
              <a:t>sphingomyelinase</a:t>
            </a:r>
            <a:r>
              <a:rPr lang="tr-TR" sz="1800" dirty="0"/>
              <a:t>), </a:t>
            </a:r>
            <a:r>
              <a:rPr lang="tr-TR" sz="1800" dirty="0" err="1"/>
              <a:t>which</a:t>
            </a:r>
            <a:r>
              <a:rPr lang="tr-TR" sz="1800" dirty="0"/>
              <a:t> in </a:t>
            </a:r>
            <a:r>
              <a:rPr lang="tr-TR" sz="1800" dirty="0" err="1"/>
              <a:t>turn</a:t>
            </a:r>
            <a:r>
              <a:rPr lang="tr-TR" sz="1800" dirty="0"/>
              <a:t> </a:t>
            </a:r>
            <a:r>
              <a:rPr lang="tr-TR" sz="1800" dirty="0" err="1"/>
              <a:t>causes</a:t>
            </a:r>
            <a:r>
              <a:rPr lang="tr-TR" sz="1800" dirty="0"/>
              <a:t> </a:t>
            </a:r>
            <a:r>
              <a:rPr lang="tr-TR" sz="1800" dirty="0" err="1"/>
              <a:t>sphingomyelin</a:t>
            </a:r>
            <a:r>
              <a:rPr lang="tr-TR" sz="1800" dirty="0"/>
              <a:t> </a:t>
            </a:r>
            <a:r>
              <a:rPr lang="tr-TR" sz="1800" dirty="0" err="1"/>
              <a:t>accumulation</a:t>
            </a:r>
            <a:r>
              <a:rPr lang="tr-TR" sz="1800" dirty="0"/>
              <a:t> and </a:t>
            </a:r>
            <a:r>
              <a:rPr lang="tr-TR" sz="1800" dirty="0" err="1"/>
              <a:t>negatively</a:t>
            </a:r>
            <a:r>
              <a:rPr lang="tr-TR" sz="1800" dirty="0"/>
              <a:t> </a:t>
            </a:r>
            <a:r>
              <a:rPr lang="tr-TR" sz="1800" dirty="0" err="1"/>
              <a:t>affects</a:t>
            </a:r>
            <a:r>
              <a:rPr lang="tr-TR" sz="1800" dirty="0"/>
              <a:t> </a:t>
            </a:r>
            <a:r>
              <a:rPr lang="tr-TR" sz="1800" dirty="0" err="1"/>
              <a:t>cholesterol</a:t>
            </a:r>
            <a:r>
              <a:rPr lang="tr-TR" sz="1800" dirty="0"/>
              <a:t> </a:t>
            </a:r>
            <a:r>
              <a:rPr lang="tr-TR" sz="1800" dirty="0" err="1"/>
              <a:t>release</a:t>
            </a:r>
            <a:r>
              <a:rPr lang="tr-TR" sz="1800" dirty="0"/>
              <a:t> </a:t>
            </a:r>
            <a:r>
              <a:rPr lang="tr-TR" sz="1800" dirty="0" err="1"/>
              <a:t>from</a:t>
            </a:r>
            <a:r>
              <a:rPr lang="tr-TR" sz="1800" dirty="0"/>
              <a:t> </a:t>
            </a:r>
            <a:r>
              <a:rPr lang="tr-TR" sz="1800" dirty="0" err="1"/>
              <a:t>this</a:t>
            </a:r>
            <a:r>
              <a:rPr lang="tr-TR" sz="1800" dirty="0"/>
              <a:t> </a:t>
            </a:r>
            <a:r>
              <a:rPr lang="tr-TR" sz="1800" dirty="0" err="1"/>
              <a:t>compartment</a:t>
            </a:r>
            <a:r>
              <a:rPr lang="tr-TR" sz="1800" dirty="0"/>
              <a:t> (</a:t>
            </a:r>
            <a:r>
              <a:rPr lang="tr-TR" sz="1800" dirty="0" err="1"/>
              <a:t>Kornhuber</a:t>
            </a:r>
            <a:r>
              <a:rPr lang="tr-TR" sz="1800" dirty="0"/>
              <a:t> et al., 2010). </a:t>
            </a:r>
            <a:r>
              <a:rPr lang="tr-TR" sz="1800" dirty="0" err="1"/>
              <a:t>However</a:t>
            </a:r>
            <a:r>
              <a:rPr lang="tr-TR" sz="1800" dirty="0"/>
              <a:t>, </a:t>
            </a:r>
            <a:r>
              <a:rPr lang="tr-TR" sz="1800" dirty="0" err="1"/>
              <a:t>host-directed</a:t>
            </a:r>
            <a:r>
              <a:rPr lang="tr-TR" sz="1800" dirty="0"/>
              <a:t> </a:t>
            </a:r>
            <a:r>
              <a:rPr lang="tr-TR" sz="1800" dirty="0" err="1"/>
              <a:t>drugs</a:t>
            </a:r>
            <a:r>
              <a:rPr lang="tr-TR" sz="1800" dirty="0"/>
              <a:t> </a:t>
            </a:r>
            <a:r>
              <a:rPr lang="tr-TR" sz="1800" dirty="0" err="1"/>
              <a:t>will</a:t>
            </a:r>
            <a:r>
              <a:rPr lang="tr-TR" sz="1800" dirty="0"/>
              <a:t> </a:t>
            </a:r>
            <a:r>
              <a:rPr lang="tr-TR" sz="1800" dirty="0" err="1"/>
              <a:t>rather</a:t>
            </a:r>
            <a:r>
              <a:rPr lang="tr-TR" sz="1800" dirty="0"/>
              <a:t> </a:t>
            </a:r>
            <a:r>
              <a:rPr lang="tr-TR" sz="1800" dirty="0" err="1"/>
              <a:t>cause</a:t>
            </a:r>
            <a:r>
              <a:rPr lang="tr-TR" sz="1800" dirty="0"/>
              <a:t> </a:t>
            </a:r>
            <a:r>
              <a:rPr lang="tr-TR" sz="1800" dirty="0" err="1"/>
              <a:t>impaired</a:t>
            </a:r>
            <a:r>
              <a:rPr lang="tr-TR" sz="1800" dirty="0"/>
              <a:t> </a:t>
            </a:r>
            <a:r>
              <a:rPr lang="tr-TR" sz="1800" dirty="0" err="1"/>
              <a:t>viral</a:t>
            </a:r>
            <a:r>
              <a:rPr lang="tr-TR" sz="1800" dirty="0"/>
              <a:t> </a:t>
            </a:r>
            <a:r>
              <a:rPr lang="tr-TR" sz="1800" dirty="0" err="1"/>
              <a:t>replication</a:t>
            </a:r>
            <a:r>
              <a:rPr lang="tr-TR" sz="1800" dirty="0"/>
              <a:t> and </a:t>
            </a:r>
            <a:r>
              <a:rPr lang="tr-TR" sz="1800" dirty="0" err="1"/>
              <a:t>suppress</a:t>
            </a:r>
            <a:r>
              <a:rPr lang="tr-TR" sz="1800" dirty="0"/>
              <a:t> </a:t>
            </a:r>
            <a:r>
              <a:rPr lang="tr-TR" sz="1800" dirty="0" err="1"/>
              <a:t>infection</a:t>
            </a:r>
            <a:r>
              <a:rPr lang="tr-TR" sz="1800" dirty="0"/>
              <a:t> </a:t>
            </a:r>
            <a:r>
              <a:rPr lang="tr-TR" sz="1800" dirty="0" err="1"/>
              <a:t>than</a:t>
            </a:r>
            <a:r>
              <a:rPr lang="tr-TR" sz="1800" dirty="0"/>
              <a:t> </a:t>
            </a:r>
            <a:r>
              <a:rPr lang="tr-TR" sz="1800" dirty="0" err="1"/>
              <a:t>completely</a:t>
            </a:r>
            <a:r>
              <a:rPr lang="tr-TR" sz="1800" dirty="0"/>
              <a:t> </a:t>
            </a:r>
            <a:r>
              <a:rPr lang="tr-TR" sz="1800" dirty="0" err="1"/>
              <a:t>eradicate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pathogen</a:t>
            </a:r>
            <a:r>
              <a:rPr lang="tr-TR" sz="1800" dirty="0"/>
              <a:t>.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resulting</a:t>
            </a:r>
            <a:r>
              <a:rPr lang="tr-TR" sz="1800" dirty="0"/>
              <a:t> </a:t>
            </a:r>
            <a:r>
              <a:rPr lang="tr-TR" sz="1800" dirty="0" err="1"/>
              <a:t>demand</a:t>
            </a:r>
            <a:r>
              <a:rPr lang="tr-TR" sz="1800" dirty="0"/>
              <a:t> </a:t>
            </a:r>
            <a:r>
              <a:rPr lang="tr-TR" sz="1800" dirty="0" err="1"/>
              <a:t>for</a:t>
            </a:r>
            <a:r>
              <a:rPr lang="tr-TR" sz="1800" dirty="0"/>
              <a:t> </a:t>
            </a:r>
            <a:r>
              <a:rPr lang="tr-TR" sz="1800" dirty="0" err="1"/>
              <a:t>high</a:t>
            </a:r>
            <a:r>
              <a:rPr lang="tr-TR" sz="1800" dirty="0"/>
              <a:t> </a:t>
            </a:r>
            <a:r>
              <a:rPr lang="tr-TR" sz="1800" dirty="0" err="1"/>
              <a:t>drug</a:t>
            </a:r>
            <a:r>
              <a:rPr lang="tr-TR" sz="1800" dirty="0"/>
              <a:t> </a:t>
            </a:r>
            <a:r>
              <a:rPr lang="tr-TR" sz="1800" dirty="0" err="1"/>
              <a:t>doses</a:t>
            </a:r>
            <a:r>
              <a:rPr lang="tr-TR" sz="1800" dirty="0"/>
              <a:t> and </a:t>
            </a:r>
            <a:r>
              <a:rPr lang="tr-TR" sz="1800" dirty="0" err="1"/>
              <a:t>early</a:t>
            </a:r>
            <a:r>
              <a:rPr lang="tr-TR" sz="1800" dirty="0"/>
              <a:t> and </a:t>
            </a:r>
            <a:r>
              <a:rPr lang="tr-TR" sz="1800" dirty="0" err="1"/>
              <a:t>prolonged</a:t>
            </a:r>
            <a:r>
              <a:rPr lang="tr-TR" sz="1800" dirty="0"/>
              <a:t> </a:t>
            </a:r>
            <a:r>
              <a:rPr lang="tr-TR" sz="1800" dirty="0" err="1"/>
              <a:t>treatment</a:t>
            </a:r>
            <a:r>
              <a:rPr lang="tr-TR" sz="1800" dirty="0"/>
              <a:t> is </a:t>
            </a:r>
            <a:r>
              <a:rPr lang="tr-TR" sz="1800" dirty="0" err="1"/>
              <a:t>often</a:t>
            </a:r>
            <a:r>
              <a:rPr lang="tr-TR" sz="1800" dirty="0"/>
              <a:t> </a:t>
            </a:r>
            <a:r>
              <a:rPr lang="tr-TR" sz="1800" dirty="0" err="1"/>
              <a:t>associated</a:t>
            </a:r>
            <a:r>
              <a:rPr lang="tr-TR" sz="1800" dirty="0"/>
              <a:t> </a:t>
            </a:r>
            <a:r>
              <a:rPr lang="tr-TR" sz="1800" dirty="0" err="1"/>
              <a:t>with</a:t>
            </a:r>
            <a:r>
              <a:rPr lang="tr-TR" sz="1800" dirty="0"/>
              <a:t> </a:t>
            </a:r>
            <a:r>
              <a:rPr lang="tr-TR" sz="1800" dirty="0" err="1"/>
              <a:t>poor</a:t>
            </a:r>
            <a:r>
              <a:rPr lang="tr-TR" sz="1800" dirty="0"/>
              <a:t> </a:t>
            </a:r>
            <a:r>
              <a:rPr lang="tr-TR" sz="1800" dirty="0" err="1"/>
              <a:t>patient</a:t>
            </a:r>
            <a:r>
              <a:rPr lang="tr-TR" sz="1800" dirty="0"/>
              <a:t> </a:t>
            </a:r>
            <a:r>
              <a:rPr lang="tr-TR" sz="1800" dirty="0" err="1"/>
              <a:t>compliance</a:t>
            </a:r>
            <a:r>
              <a:rPr lang="tr-TR" sz="1800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F76438-3EA7-42FF-A723-A5789118F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55" r="22251" b="1"/>
          <a:stretch/>
        </p:blipFill>
        <p:spPr>
          <a:xfrm>
            <a:off x="6381684" y="163375"/>
            <a:ext cx="5093140" cy="65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7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3A91BE-4263-488E-B846-54DC76E61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55717D4-33C9-419C-8D9C-17C707967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E152F22-1707-453C-8C48-6B5CDD242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5FA67A-56F6-4164-8E1F-8D6AFD3F0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6593"/>
            <a:ext cx="12192000" cy="428092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69B8A2-65E9-4ED3-9EB9-3728EB8A7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411730"/>
            <a:ext cx="9801854" cy="2841307"/>
          </a:xfrm>
        </p:spPr>
        <p:txBody>
          <a:bodyPr anchor="t">
            <a:noAutofit/>
          </a:bodyPr>
          <a:lstStyle/>
          <a:p>
            <a:pPr algn="ctr"/>
            <a:r>
              <a:rPr lang="tr-TR" sz="2000" dirty="0" err="1"/>
              <a:t>Therefore</a:t>
            </a:r>
            <a:r>
              <a:rPr lang="tr-TR" sz="2000" dirty="0"/>
              <a:t>, </a:t>
            </a:r>
            <a:r>
              <a:rPr lang="tr-TR" sz="2000" dirty="0" err="1"/>
              <a:t>we</a:t>
            </a:r>
            <a:r>
              <a:rPr lang="tr-TR" sz="2000" dirty="0"/>
              <a:t> </a:t>
            </a:r>
            <a:r>
              <a:rPr lang="tr-TR" sz="2000" dirty="0" err="1"/>
              <a:t>assessed</a:t>
            </a:r>
            <a:r>
              <a:rPr lang="tr-TR" sz="2000" dirty="0"/>
              <a:t> </a:t>
            </a:r>
            <a:r>
              <a:rPr lang="tr-TR" sz="2000" dirty="0" err="1"/>
              <a:t>clinically</a:t>
            </a:r>
            <a:r>
              <a:rPr lang="tr-TR" sz="2000" dirty="0"/>
              <a:t> </a:t>
            </a:r>
            <a:r>
              <a:rPr lang="tr-TR" sz="2000" dirty="0" err="1"/>
              <a:t>licensed</a:t>
            </a:r>
            <a:r>
              <a:rPr lang="tr-TR" sz="2000" dirty="0"/>
              <a:t> </a:t>
            </a:r>
            <a:r>
              <a:rPr lang="tr-TR" sz="2000" dirty="0" err="1"/>
              <a:t>drugs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also</a:t>
            </a:r>
            <a:r>
              <a:rPr lang="tr-TR" sz="2000" dirty="0"/>
              <a:t> </a:t>
            </a:r>
            <a:r>
              <a:rPr lang="tr-TR" sz="2000" dirty="0" err="1"/>
              <a:t>affect</a:t>
            </a:r>
            <a:r>
              <a:rPr lang="tr-TR" sz="2000" dirty="0"/>
              <a:t> </a:t>
            </a:r>
            <a:r>
              <a:rPr lang="tr-TR" sz="2000" dirty="0" err="1"/>
              <a:t>endolysosomal</a:t>
            </a:r>
            <a:r>
              <a:rPr lang="tr-TR" sz="2000" dirty="0"/>
              <a:t> </a:t>
            </a:r>
            <a:r>
              <a:rPr lang="tr-TR" sz="2000" dirty="0" err="1"/>
              <a:t>lipid</a:t>
            </a:r>
            <a:r>
              <a:rPr lang="tr-TR" sz="2000" dirty="0"/>
              <a:t> </a:t>
            </a:r>
            <a:r>
              <a:rPr lang="tr-TR" sz="2000" dirty="0" err="1"/>
              <a:t>storage</a:t>
            </a:r>
            <a:r>
              <a:rPr lang="tr-TR" sz="2000" dirty="0"/>
              <a:t> and </a:t>
            </a:r>
            <a:r>
              <a:rPr lang="tr-TR" sz="2000" dirty="0" err="1"/>
              <a:t>cholesterol</a:t>
            </a:r>
            <a:r>
              <a:rPr lang="tr-TR" sz="2000" dirty="0"/>
              <a:t> </a:t>
            </a:r>
            <a:r>
              <a:rPr lang="tr-TR" sz="2000" dirty="0" err="1"/>
              <a:t>build-up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their</a:t>
            </a:r>
            <a:r>
              <a:rPr lang="tr-TR" sz="2000" dirty="0"/>
              <a:t> </a:t>
            </a:r>
            <a:r>
              <a:rPr lang="tr-TR" sz="2000" dirty="0" err="1"/>
              <a:t>antiviral</a:t>
            </a:r>
            <a:r>
              <a:rPr lang="tr-TR" sz="2000" dirty="0"/>
              <a:t> </a:t>
            </a:r>
            <a:r>
              <a:rPr lang="tr-TR" sz="2000" dirty="0" err="1"/>
              <a:t>potential</a:t>
            </a:r>
            <a:r>
              <a:rPr lang="tr-TR" sz="2000" dirty="0"/>
              <a:t>. Here, </a:t>
            </a:r>
            <a:r>
              <a:rPr lang="tr-TR" sz="2000" dirty="0" err="1"/>
              <a:t>we</a:t>
            </a:r>
            <a:r>
              <a:rPr lang="tr-TR" sz="2000" dirty="0"/>
              <a:t> </a:t>
            </a:r>
            <a:r>
              <a:rPr lang="tr-TR" sz="2000" dirty="0" err="1"/>
              <a:t>report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itraconazole</a:t>
            </a:r>
            <a:r>
              <a:rPr lang="tr-TR" sz="2000" dirty="0"/>
              <a:t> </a:t>
            </a:r>
            <a:r>
              <a:rPr lang="tr-TR" sz="2000" dirty="0" err="1"/>
              <a:t>treatment</a:t>
            </a:r>
            <a:r>
              <a:rPr lang="tr-TR" sz="2000" dirty="0"/>
              <a:t> </a:t>
            </a:r>
            <a:r>
              <a:rPr lang="tr-TR" sz="2000" dirty="0" err="1"/>
              <a:t>potently</a:t>
            </a:r>
            <a:r>
              <a:rPr lang="tr-TR" sz="2000" dirty="0"/>
              <a:t> </a:t>
            </a:r>
            <a:r>
              <a:rPr lang="tr-TR" sz="2000" dirty="0" err="1"/>
              <a:t>inhibited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production</a:t>
            </a:r>
            <a:r>
              <a:rPr lang="tr-TR" sz="2000" dirty="0"/>
              <a:t> of SARS-CoV-2 </a:t>
            </a:r>
            <a:r>
              <a:rPr lang="tr-TR" sz="2000" dirty="0" err="1"/>
              <a:t>infectious</a:t>
            </a:r>
            <a:r>
              <a:rPr lang="tr-TR" sz="2000" dirty="0"/>
              <a:t> </a:t>
            </a:r>
            <a:r>
              <a:rPr lang="tr-TR" sz="2000" dirty="0" err="1"/>
              <a:t>particles</a:t>
            </a:r>
            <a:r>
              <a:rPr lang="tr-TR" sz="2000" dirty="0"/>
              <a:t>. </a:t>
            </a:r>
            <a:r>
              <a:rPr lang="tr-TR" sz="2000" dirty="0" err="1"/>
              <a:t>Together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our</a:t>
            </a:r>
            <a:r>
              <a:rPr lang="tr-TR" sz="2000" dirty="0"/>
              <a:t> </a:t>
            </a:r>
            <a:r>
              <a:rPr lang="tr-TR" sz="2000" dirty="0" err="1"/>
              <a:t>recently</a:t>
            </a:r>
            <a:r>
              <a:rPr lang="tr-TR" sz="2000" dirty="0"/>
              <a:t> </a:t>
            </a:r>
            <a:r>
              <a:rPr lang="tr-TR" sz="2000" dirty="0" err="1"/>
              <a:t>published</a:t>
            </a:r>
            <a:r>
              <a:rPr lang="tr-TR" sz="2000" dirty="0"/>
              <a:t> </a:t>
            </a:r>
            <a:r>
              <a:rPr lang="tr-TR" sz="2000" dirty="0" err="1"/>
              <a:t>work</a:t>
            </a:r>
            <a:r>
              <a:rPr lang="tr-TR" sz="2000" dirty="0"/>
              <a:t> on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antiviral</a:t>
            </a:r>
            <a:r>
              <a:rPr lang="tr-TR" sz="2000" dirty="0"/>
              <a:t> </a:t>
            </a:r>
            <a:r>
              <a:rPr lang="tr-TR" sz="2000" dirty="0" err="1"/>
              <a:t>potential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widely</a:t>
            </a:r>
            <a:r>
              <a:rPr lang="tr-TR" sz="2000" dirty="0"/>
              <a:t> </a:t>
            </a:r>
            <a:r>
              <a:rPr lang="tr-TR" sz="2000" dirty="0" err="1"/>
              <a:t>used</a:t>
            </a:r>
            <a:r>
              <a:rPr lang="tr-TR" sz="2000" dirty="0"/>
              <a:t> 5-HT </a:t>
            </a:r>
            <a:r>
              <a:rPr lang="tr-TR" sz="2000" dirty="0" err="1"/>
              <a:t>uptake</a:t>
            </a:r>
            <a:r>
              <a:rPr lang="tr-TR" sz="2000" dirty="0"/>
              <a:t> </a:t>
            </a:r>
            <a:r>
              <a:rPr lang="tr-TR" sz="2000" dirty="0" err="1"/>
              <a:t>inhibitor</a:t>
            </a:r>
            <a:r>
              <a:rPr lang="tr-TR" sz="2000" dirty="0"/>
              <a:t> </a:t>
            </a:r>
            <a:r>
              <a:rPr lang="tr-TR" sz="2000" dirty="0" err="1"/>
              <a:t>fluoxetine</a:t>
            </a:r>
            <a:r>
              <a:rPr lang="tr-TR" sz="2000" dirty="0"/>
              <a:t>, </a:t>
            </a:r>
            <a:r>
              <a:rPr lang="tr-TR" sz="2000" dirty="0" err="1"/>
              <a:t>which</a:t>
            </a:r>
            <a:r>
              <a:rPr lang="tr-TR" sz="2000" dirty="0"/>
              <a:t> </a:t>
            </a:r>
            <a:r>
              <a:rPr lang="tr-TR" sz="2000" dirty="0" err="1"/>
              <a:t>also</a:t>
            </a:r>
            <a:r>
              <a:rPr lang="tr-TR" sz="2000" dirty="0"/>
              <a:t> </a:t>
            </a:r>
            <a:r>
              <a:rPr lang="tr-TR" sz="2000" dirty="0" err="1"/>
              <a:t>negatively</a:t>
            </a:r>
            <a:r>
              <a:rPr lang="tr-TR" sz="2000" dirty="0"/>
              <a:t> </a:t>
            </a:r>
            <a:r>
              <a:rPr lang="tr-TR" sz="2000" dirty="0" err="1"/>
              <a:t>affects</a:t>
            </a:r>
            <a:r>
              <a:rPr lang="tr-TR" sz="2000" dirty="0"/>
              <a:t> </a:t>
            </a:r>
            <a:r>
              <a:rPr lang="tr-TR" sz="2000" dirty="0" err="1"/>
              <a:t>endosomal</a:t>
            </a:r>
            <a:r>
              <a:rPr lang="tr-TR" sz="2000" dirty="0"/>
              <a:t> </a:t>
            </a:r>
            <a:r>
              <a:rPr lang="tr-TR" sz="2000" dirty="0" err="1"/>
              <a:t>cholesterol</a:t>
            </a:r>
            <a:r>
              <a:rPr lang="tr-TR" sz="2000" dirty="0"/>
              <a:t> </a:t>
            </a:r>
            <a:r>
              <a:rPr lang="tr-TR" sz="2000" dirty="0" err="1"/>
              <a:t>release</a:t>
            </a:r>
            <a:r>
              <a:rPr lang="tr-TR" sz="2000" dirty="0"/>
              <a:t> (</a:t>
            </a:r>
            <a:r>
              <a:rPr lang="tr-TR" sz="2000" dirty="0" err="1"/>
              <a:t>Kornhuber</a:t>
            </a:r>
            <a:r>
              <a:rPr lang="tr-TR" sz="2000" dirty="0"/>
              <a:t> et al., 2010; </a:t>
            </a:r>
            <a:r>
              <a:rPr lang="tr-TR" sz="2000" dirty="0" err="1"/>
              <a:t>Schloer</a:t>
            </a:r>
            <a:r>
              <a:rPr lang="tr-TR" sz="2000" dirty="0"/>
              <a:t>, </a:t>
            </a:r>
            <a:r>
              <a:rPr lang="tr-TR" sz="2000" dirty="0" err="1"/>
              <a:t>Brunotte</a:t>
            </a:r>
            <a:r>
              <a:rPr lang="tr-TR" sz="2000" dirty="0"/>
              <a:t>, et al., 2020)on SARS-CoV-2 </a:t>
            </a:r>
            <a:r>
              <a:rPr lang="tr-TR" sz="2000" dirty="0" err="1"/>
              <a:t>infection</a:t>
            </a:r>
            <a:r>
              <a:rPr lang="tr-TR" sz="2000" dirty="0"/>
              <a:t>,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results</a:t>
            </a:r>
            <a:r>
              <a:rPr lang="tr-TR" sz="2000" dirty="0"/>
              <a:t> </a:t>
            </a:r>
            <a:r>
              <a:rPr lang="tr-TR" sz="2000" dirty="0" err="1"/>
              <a:t>presented</a:t>
            </a:r>
            <a:r>
              <a:rPr lang="tr-TR" sz="2000" dirty="0"/>
              <a:t> in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studystrongly</a:t>
            </a:r>
            <a:r>
              <a:rPr lang="tr-TR" sz="2000" dirty="0"/>
              <a:t> </a:t>
            </a:r>
            <a:r>
              <a:rPr lang="tr-TR" sz="2000" dirty="0" err="1"/>
              <a:t>argue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endolysosomal</a:t>
            </a:r>
            <a:r>
              <a:rPr lang="tr-TR" sz="2000" dirty="0"/>
              <a:t> </a:t>
            </a:r>
            <a:r>
              <a:rPr lang="tr-TR" sz="2000" dirty="0" err="1"/>
              <a:t>host</a:t>
            </a:r>
            <a:r>
              <a:rPr lang="tr-TR" sz="2000" dirty="0"/>
              <a:t>–SARS-CoV-2 </a:t>
            </a:r>
            <a:r>
              <a:rPr lang="tr-TR" sz="2000" dirty="0" err="1"/>
              <a:t>interface</a:t>
            </a:r>
            <a:r>
              <a:rPr lang="tr-TR" sz="2000" dirty="0"/>
              <a:t> as a </a:t>
            </a:r>
            <a:r>
              <a:rPr lang="tr-TR" sz="2000" dirty="0" err="1"/>
              <a:t>druggable</a:t>
            </a:r>
            <a:r>
              <a:rPr lang="tr-TR" sz="2000" dirty="0"/>
              <a:t> </a:t>
            </a:r>
            <a:r>
              <a:rPr lang="tr-TR" sz="2000" dirty="0" err="1"/>
              <a:t>target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795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03386D-8EC0-490A-9296-FAFCF1ADA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20EDA-E218-43A9-8817-08F09F4DB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87C4F29-0DC4-4901-A2FD-7C88889E6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781BA-2341-444F-811D-870633C4FB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C1CBF9F-5E83-4486-9D07-B6ECE133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99" y="276406"/>
            <a:ext cx="4804659" cy="1070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Antiviral activities of single and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combination treatments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ED7618A-D105-4ECD-BF62-6B918EC0B5F0}"/>
              </a:ext>
            </a:extLst>
          </p:cNvPr>
          <p:cNvSpPr txBox="1"/>
          <p:nvPr/>
        </p:nvSpPr>
        <p:spPr>
          <a:xfrm>
            <a:off x="845821" y="1623061"/>
            <a:ext cx="5250180" cy="5703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Here, we report that </a:t>
            </a:r>
            <a:r>
              <a:rPr lang="en-US" sz="2400" dirty="0" err="1"/>
              <a:t>ItraRem</a:t>
            </a:r>
            <a:r>
              <a:rPr lang="en-US" sz="2400" dirty="0"/>
              <a:t> and </a:t>
            </a:r>
            <a:r>
              <a:rPr lang="en-US" sz="2400" dirty="0" err="1"/>
              <a:t>FluoRem</a:t>
            </a:r>
            <a:r>
              <a:rPr lang="en-US" sz="2400" dirty="0"/>
              <a:t> drug combinations, in both cases targeting the host cell and the virus independently, showed stronger antiviral activities against SARS-CoV-2 than the remdesivir monotherapy. Moreover, the overall therapeutic effect of the combinations was larger than the expected sum of the independent drug effects and underlying </a:t>
            </a:r>
            <a:r>
              <a:rPr lang="en-US" sz="2400" dirty="0">
                <a:solidFill>
                  <a:srgbClr val="FF0000"/>
                </a:solidFill>
              </a:rPr>
              <a:t>synergistic </a:t>
            </a:r>
            <a:r>
              <a:rPr lang="en-US" sz="2400" dirty="0"/>
              <a:t>effects were determined, allowing for lower concentrations of the individual drugs. Of note, their reported plasma concentrations are well within these ranges.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EFD72BB-D579-4DC0-A844-84ABB83A6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5" b="-3"/>
          <a:stretch/>
        </p:blipFill>
        <p:spPr>
          <a:xfrm>
            <a:off x="6195378" y="-8344"/>
            <a:ext cx="5774496" cy="68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5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3A91BE-4263-488E-B846-54DC76E61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5717D4-33C9-419C-8D9C-17C707967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152F22-1707-453C-8C48-6B5CDD242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FA67A-56F6-4164-8E1F-8D6AFD3F0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6593"/>
            <a:ext cx="12192000" cy="428092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35B5CF-2112-445A-A8AE-291C837EE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1600200"/>
            <a:ext cx="9801854" cy="3652837"/>
          </a:xfrm>
        </p:spPr>
        <p:txBody>
          <a:bodyPr anchor="t">
            <a:noAutofit/>
          </a:bodyPr>
          <a:lstStyle/>
          <a:p>
            <a:pPr algn="ctr"/>
            <a:r>
              <a:rPr lang="en-US" sz="2400" dirty="0"/>
              <a:t>Combination therapy using several drugs that each target</a:t>
            </a:r>
            <a:r>
              <a:rPr lang="tr-TR" sz="2400" dirty="0"/>
              <a:t> </a:t>
            </a:r>
            <a:r>
              <a:rPr lang="en-US" sz="2400" dirty="0"/>
              <a:t>different molecular pathways is considered a key strategy to achieve</a:t>
            </a:r>
            <a:r>
              <a:rPr lang="tr-TR" sz="2400" dirty="0"/>
              <a:t> </a:t>
            </a:r>
            <a:r>
              <a:rPr lang="en-US" sz="2400" dirty="0"/>
              <a:t>therapeutic success with lower doses and a reduced likelihood of the</a:t>
            </a:r>
            <a:r>
              <a:rPr lang="tr-TR" sz="2400" dirty="0"/>
              <a:t> </a:t>
            </a:r>
            <a:r>
              <a:rPr lang="en-US" sz="2400" dirty="0"/>
              <a:t>development of drug resistance. Thus, we assessed the efficacy of a</a:t>
            </a:r>
            <a:r>
              <a:rPr lang="tr-TR" sz="2400" dirty="0"/>
              <a:t> </a:t>
            </a:r>
            <a:r>
              <a:rPr lang="en-US" sz="2400" dirty="0"/>
              <a:t>combined treatment using</a:t>
            </a:r>
            <a:r>
              <a:rPr lang="tr-TR" sz="2400" dirty="0"/>
              <a:t> </a:t>
            </a:r>
            <a:r>
              <a:rPr lang="en-US" sz="2400" dirty="0"/>
              <a:t>remdesivir, a nucleotide analogue prodrug</a:t>
            </a:r>
            <a:r>
              <a:rPr lang="tr-TR" sz="2400" dirty="0"/>
              <a:t> </a:t>
            </a:r>
            <a:r>
              <a:rPr lang="en-US" sz="2400" dirty="0"/>
              <a:t>that inhibits SARS-CoV-2 viral RNA-dependent RNA polymerase(Gordon et al., 2020) together with itraconazole or fluoxetine.</a:t>
            </a:r>
            <a:r>
              <a:rPr lang="tr-TR" sz="2400" dirty="0"/>
              <a:t> </a:t>
            </a:r>
            <a:r>
              <a:rPr lang="en-US" sz="2400" dirty="0"/>
              <a:t>Both two-drug combinations showed stronger antiviral </a:t>
            </a:r>
            <a:r>
              <a:rPr lang="en-US" sz="2400" dirty="0" err="1"/>
              <a:t>activiti</a:t>
            </a:r>
            <a:r>
              <a:rPr lang="tr-TR" sz="2400" dirty="0"/>
              <a:t>es </a:t>
            </a:r>
            <a:r>
              <a:rPr lang="tr-TR" sz="2400" dirty="0" err="1"/>
              <a:t>against</a:t>
            </a:r>
            <a:r>
              <a:rPr lang="tr-TR" sz="2400" dirty="0"/>
              <a:t> SARS-CoV-2 </a:t>
            </a:r>
            <a:r>
              <a:rPr lang="tr-TR" sz="2400" dirty="0" err="1"/>
              <a:t>compared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remdesivir</a:t>
            </a:r>
            <a:r>
              <a:rPr lang="tr-TR" sz="2400" dirty="0"/>
              <a:t> </a:t>
            </a:r>
            <a:r>
              <a:rPr lang="tr-TR" sz="2400" dirty="0" err="1"/>
              <a:t>monotherapy</a:t>
            </a:r>
            <a:r>
              <a:rPr lang="tr-TR" sz="2400" dirty="0"/>
              <a:t> (</a:t>
            </a:r>
            <a:r>
              <a:rPr lang="tr-TR" sz="2400" dirty="0" err="1"/>
              <a:t>Schloer,Goretzko</a:t>
            </a:r>
            <a:r>
              <a:rPr lang="tr-TR" sz="2400" dirty="0"/>
              <a:t>, et al., 2020) and </a:t>
            </a:r>
            <a:r>
              <a:rPr lang="tr-TR" sz="2400" dirty="0" err="1"/>
              <a:t>pharmacodynamic</a:t>
            </a:r>
            <a:r>
              <a:rPr lang="tr-TR" sz="2400" dirty="0"/>
              <a:t> </a:t>
            </a:r>
            <a:r>
              <a:rPr lang="tr-TR" sz="2400" dirty="0" err="1"/>
              <a:t>evaluation</a:t>
            </a:r>
            <a:r>
              <a:rPr lang="tr-TR" sz="2400" dirty="0"/>
              <a:t> </a:t>
            </a:r>
            <a:r>
              <a:rPr lang="tr-TR" sz="2400" dirty="0" err="1"/>
              <a:t>via</a:t>
            </a:r>
            <a:r>
              <a:rPr lang="tr-TR" sz="2400" dirty="0"/>
              <a:t> </a:t>
            </a:r>
            <a:r>
              <a:rPr lang="tr-TR" sz="2400" dirty="0" err="1"/>
              <a:t>commonly</a:t>
            </a:r>
            <a:r>
              <a:rPr lang="tr-TR" sz="2400" dirty="0"/>
              <a:t> </a:t>
            </a:r>
            <a:r>
              <a:rPr lang="tr-TR" sz="2400" dirty="0" err="1"/>
              <a:t>used</a:t>
            </a:r>
            <a:r>
              <a:rPr lang="tr-TR" sz="2400" dirty="0"/>
              <a:t> </a:t>
            </a:r>
            <a:r>
              <a:rPr lang="tr-TR" sz="2400" dirty="0" err="1"/>
              <a:t>reference</a:t>
            </a:r>
            <a:r>
              <a:rPr lang="tr-TR" sz="2400" dirty="0"/>
              <a:t> </a:t>
            </a:r>
            <a:r>
              <a:rPr lang="tr-TR" sz="2400" dirty="0" err="1"/>
              <a:t>models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study</a:t>
            </a:r>
            <a:r>
              <a:rPr lang="tr-TR" sz="2400" dirty="0"/>
              <a:t> </a:t>
            </a:r>
            <a:r>
              <a:rPr lang="tr-TR" sz="2400" dirty="0" err="1"/>
              <a:t>drug</a:t>
            </a:r>
            <a:r>
              <a:rPr lang="tr-TR" sz="2400" dirty="0"/>
              <a:t> </a:t>
            </a:r>
            <a:r>
              <a:rPr lang="tr-TR" sz="2400" dirty="0" err="1"/>
              <a:t>interaction</a:t>
            </a:r>
            <a:r>
              <a:rPr lang="tr-TR" sz="2400" dirty="0"/>
              <a:t> </a:t>
            </a:r>
            <a:r>
              <a:rPr lang="tr-TR" sz="2400" dirty="0" err="1"/>
              <a:t>revealed</a:t>
            </a:r>
            <a:r>
              <a:rPr lang="tr-TR" sz="2400" dirty="0"/>
              <a:t> </a:t>
            </a:r>
            <a:r>
              <a:rPr lang="tr-TR" sz="2400" dirty="0" err="1"/>
              <a:t>synergistic</a:t>
            </a:r>
            <a:r>
              <a:rPr lang="tr-TR" sz="2400" dirty="0"/>
              <a:t> </a:t>
            </a:r>
            <a:r>
              <a:rPr lang="tr-TR" sz="2400" dirty="0" err="1"/>
              <a:t>interaction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08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133BA8-689E-4125-9C6C-D74D56B3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References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0B2D32-7D36-4614-B756-50FB073F2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British </a:t>
            </a:r>
            <a:r>
              <a:rPr lang="tr-TR" dirty="0" err="1"/>
              <a:t>Journal</a:t>
            </a:r>
            <a:r>
              <a:rPr lang="tr-TR" dirty="0"/>
              <a:t> of </a:t>
            </a:r>
            <a:r>
              <a:rPr lang="tr-TR" dirty="0" err="1"/>
              <a:t>Pharmacology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S. </a:t>
            </a:r>
            <a:r>
              <a:rPr lang="tr-TR" dirty="0" err="1"/>
              <a:t>Schloer</a:t>
            </a:r>
            <a:r>
              <a:rPr lang="tr-TR" dirty="0"/>
              <a:t>, pages:2339-2350, 2021.</a:t>
            </a:r>
          </a:p>
          <a:p>
            <a:r>
              <a:rPr lang="tr-TR" dirty="0">
                <a:hlinkClick r:id="rId2"/>
              </a:rPr>
              <a:t>https://bpspubs.onlinelibrary.wiley.com/doi/epdf/10.1111/bph.15418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54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791</Words>
  <Application>Microsoft Office PowerPoint</Application>
  <PresentationFormat>Geniş ekran</PresentationFormat>
  <Paragraphs>23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ff2</vt:lpstr>
      <vt:lpstr>ff3</vt:lpstr>
      <vt:lpstr>Office Teması</vt:lpstr>
      <vt:lpstr>Drug Interactions</vt:lpstr>
      <vt:lpstr>COMBINATORY TREATMENT OF REMDESIVIR WITH FLUOXITINE AND ITRACONAZOLE</vt:lpstr>
      <vt:lpstr>The clinically licensed antifungal drug  itraconazole efficiently blocks the production of SARS-CoV-2 infectious particles.</vt:lpstr>
      <vt:lpstr>How does Itraconazole work?</vt:lpstr>
      <vt:lpstr>PowerPoint Sunusu</vt:lpstr>
      <vt:lpstr>PowerPoint Sunusu</vt:lpstr>
      <vt:lpstr>Antiviral activities of single and combination treatments</vt:lpstr>
      <vt:lpstr>PowerPoint Sunusu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Interactions</dc:title>
  <dc:creator>REBEKA BOĞUSOĞLU</dc:creator>
  <cp:lastModifiedBy>Serap GÜR</cp:lastModifiedBy>
  <cp:revision>2</cp:revision>
  <dcterms:created xsi:type="dcterms:W3CDTF">2021-11-20T09:26:48Z</dcterms:created>
  <dcterms:modified xsi:type="dcterms:W3CDTF">2021-11-22T05:43:46Z</dcterms:modified>
</cp:coreProperties>
</file>