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316" r:id="rId4"/>
    <p:sldId id="305" r:id="rId5"/>
    <p:sldId id="306" r:id="rId6"/>
    <p:sldId id="307" r:id="rId7"/>
    <p:sldId id="308" r:id="rId8"/>
    <p:sldId id="309" r:id="rId9"/>
    <p:sldId id="310" r:id="rId10"/>
    <p:sldId id="321" r:id="rId11"/>
    <p:sldId id="317" r:id="rId12"/>
    <p:sldId id="318" r:id="rId13"/>
    <p:sldId id="319" r:id="rId14"/>
    <p:sldId id="320" r:id="rId15"/>
    <p:sldId id="322" r:id="rId16"/>
    <p:sldId id="323" r:id="rId1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018C7865-CBB7-4535-8EBE-2BFE3E00BF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A974CC3F-EA0D-4E7D-A2F2-08574A0B7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3767C49-2003-48D3-AB06-0C57B6AD0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2FE6-7464-4B22-AA48-4894C57B451E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E8C6684-F1E7-4705-9ABF-684C71E2B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E73C50B-7B08-46AC-84A1-B52D6E54A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2CFDC-E4C6-4B5D-97E1-CA802F4391A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0629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66ECC3E9-01D8-474A-A810-6FD8CAC3B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333AED35-C2ED-431B-B126-ACAF4D0928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2A727B3-7EB1-4A6B-8361-C0BFC8FE2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2FE6-7464-4B22-AA48-4894C57B451E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D2CDB18-9A96-4A06-A5C4-7599A3E9C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EAEDA01-B0DF-48B3-A974-EE5287FE9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2CFDC-E4C6-4B5D-97E1-CA802F4391A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41046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4C3CADD3-A706-4CA7-BA80-EAFA6508C2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6979CF65-BB5F-495D-B835-31636C8803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9C8CE1B-7560-4EAC-9154-75E258AE4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2FE6-7464-4B22-AA48-4894C57B451E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05A756B-D11D-4461-B979-5A6ECC393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060E08E-2D11-4379-A0F9-74C71B118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2CFDC-E4C6-4B5D-97E1-CA802F4391A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92901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95A8-FF31-4663-A347-3A682C220C55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0271-E375-43A9-BD28-174E3BFF9B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418293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95A8-FF31-4663-A347-3A682C220C55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0271-E375-43A9-BD28-174E3BFF9B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680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95A8-FF31-4663-A347-3A682C220C55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0271-E375-43A9-BD28-174E3BFF9B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60769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95A8-FF31-4663-A347-3A682C220C55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0271-E375-43A9-BD28-174E3BFF9B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78523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95A8-FF31-4663-A347-3A682C220C55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0271-E375-43A9-BD28-174E3BFF9B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40798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95A8-FF31-4663-A347-3A682C220C55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0271-E375-43A9-BD28-174E3BFF9B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59558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95A8-FF31-4663-A347-3A682C220C55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0271-E375-43A9-BD28-174E3BFF9B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274363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95A8-FF31-4663-A347-3A682C220C55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0271-E375-43A9-BD28-174E3BFF9B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4927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E4443F54-7EAA-4326-BAE7-83E2C63FF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5113A65-5C82-427D-A512-216B9E0B1E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D7F4D1D-04E9-4254-807F-CB1911184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2FE6-7464-4B22-AA48-4894C57B451E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B55BBE5-55D3-4951-AC3F-1E881A778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33E4891-ED42-4569-A3FF-532347B34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2CFDC-E4C6-4B5D-97E1-CA802F4391A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314543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dirty="0"/>
              <a:t>Resim eklemek için </a:t>
            </a:r>
            <a:r>
              <a:rPr lang="tr-TR"/>
              <a:t>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95A8-FF31-4663-A347-3A682C220C55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0271-E375-43A9-BD28-174E3BFF9B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640356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dirty="0"/>
              <a:t>Resim eklemek için </a:t>
            </a:r>
            <a:r>
              <a:rPr lang="tr-TR"/>
              <a:t>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95A8-FF31-4663-A347-3A682C220C55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0271-E375-43A9-BD28-174E3BFF9B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300485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95A8-FF31-4663-A347-3A682C220C55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0271-E375-43A9-BD28-174E3BFF9B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433426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tr-TR"/>
              <a:t>Asıl metin stillerini düzenlemek için tıklatın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95A8-FF31-4663-A347-3A682C220C55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0271-E375-43A9-BD28-174E3BFF9B26}" type="slidenum">
              <a:rPr lang="tr-TR" smtClean="0"/>
              <a:t>‹#›</a:t>
            </a:fld>
            <a:endParaRPr lang="tr-T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781011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95A8-FF31-4663-A347-3A682C220C55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0271-E375-43A9-BD28-174E3BFF9B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017654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95A8-FF31-4663-A347-3A682C220C55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0271-E375-43A9-BD28-174E3BFF9B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94664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dirty="0"/>
              <a:t>Resim eklemek için </a:t>
            </a:r>
            <a:r>
              <a:rPr lang="tr-TR"/>
              <a:t>simgeyi tıklatın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dirty="0"/>
              <a:t>Resim eklemek için </a:t>
            </a:r>
            <a:r>
              <a:rPr lang="tr-TR"/>
              <a:t>simgeyi tıklatın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dirty="0"/>
              <a:t>Resim eklemek için </a:t>
            </a:r>
            <a:r>
              <a:rPr lang="tr-TR"/>
              <a:t>simgeyi tıklatın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95A8-FF31-4663-A347-3A682C220C55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0271-E375-43A9-BD28-174E3BFF9B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76113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95A8-FF31-4663-A347-3A682C220C55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0271-E375-43A9-BD28-174E3BFF9B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48855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95A8-FF31-4663-A347-3A682C220C55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0271-E375-43A9-BD28-174E3BFF9B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37397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D73828B-EFE8-4F81-B0B2-E17A7A9A2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30B6EDD-B6B4-4F7F-AE0F-B35A7429E2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65F6F14-A5CB-4EC1-80D5-80F5B4655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2FE6-7464-4B22-AA48-4894C57B451E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D2BC0C5-D10F-4E55-8B66-61340724F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0E2D9EE-A9BB-456D-BBB7-E0B0ED2DB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2CFDC-E4C6-4B5D-97E1-CA802F4391A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938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35031DD-6291-421F-9452-7C957F2C4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957EF8D-CB20-4F47-93A4-D857E88A57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14B3BD1B-CCBF-4DBE-B24C-885C894E84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6BACCFFB-2EAB-4641-9363-6D57E0472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2FE6-7464-4B22-AA48-4894C57B451E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AF806FE-E305-41C7-BC01-D6C3F136B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9D5A2E71-5B5D-4081-A82D-CFD79F85F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2CFDC-E4C6-4B5D-97E1-CA802F4391A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49029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92F246C-1712-40AA-BC9D-E64DB758B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7BA76D8-E2C2-469F-B6C7-67ADB7F491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1A6A48E9-4344-411B-BFFE-828E764A59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8E211CD5-5E23-47A0-823D-9A7CF7E5F3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C98809AD-7872-4E55-8B6E-D60DC79A80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3E0CE2E7-1180-444F-B27E-6F65C883A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2FE6-7464-4B22-AA48-4894C57B451E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F5FC5EC4-F182-4B97-8963-B87F7A2F2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3E3FD46D-366C-4AE7-93E6-1F689E5F6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2CFDC-E4C6-4B5D-97E1-CA802F4391A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2579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FBD289E1-9088-4C7F-BD57-E8A5C90FF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4CF827E6-408C-4327-ACB7-F6E0A6BD0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2FE6-7464-4B22-AA48-4894C57B451E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18068B82-9ACC-40BE-A721-FAED0F6F6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34C840C7-939A-4D71-AE81-B2E4BD1B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2CFDC-E4C6-4B5D-97E1-CA802F4391A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9632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2B3D9B89-7082-40AD-BAB9-85B3E524C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2FE6-7464-4B22-AA48-4894C57B451E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19A8BE58-DB6E-4041-A814-66997C7A8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7505CCD-1751-4E33-BAA9-5339509DB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2CFDC-E4C6-4B5D-97E1-CA802F4391A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78390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CFBDEB0-9934-4783-9319-44224B901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6888DEA-6064-4AD0-BF3B-BCCF3F38B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7D3CD54A-B7B4-44D7-BA13-9A005E96EE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2FF931D-30A8-45DA-8D6D-62E9B406C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2FE6-7464-4B22-AA48-4894C57B451E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E838F2D-40BB-4861-9B9E-CF93020B4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130D31C4-55EE-4593-B2C2-56BA3262C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2CFDC-E4C6-4B5D-97E1-CA802F4391A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8166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EBA494C-E858-4749-A890-A598A1BB4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F5B4D3CE-5681-4628-AC00-A9605F7BBD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38D66A91-A4E5-4578-9549-79484B09EA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5E0E69E-7319-447F-BAA6-3A3672069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2FE6-7464-4B22-AA48-4894C57B451E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794DA409-07DF-444B-981C-A39C682C7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DA549DF-915A-4339-9EC2-5ADA235EB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2CFDC-E4C6-4B5D-97E1-CA802F4391A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8277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29098CE5-B837-4F22-8728-617680EF8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ECE04EC-ADB1-4F9A-BE6F-92ED4DBA6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7ECB07D-6A42-4F30-9EAE-DCEE0ECCB7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92FE6-7464-4B22-AA48-4894C57B451E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33E796F-81E8-411F-BD9A-9D1CDB9BF6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E683B12-D06B-4B03-BB71-C67E22474B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2CFDC-E4C6-4B5D-97E1-CA802F4391A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3113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95D95A8-FF31-4663-A347-3A682C220C55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80271-E375-43A9-BD28-174E3BFF9B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470757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CC38250-5816-4808-9058-CACD21FB87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2F313CB5-CFC7-4F98-A30A-A643A412A6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39841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096" r="16897" b="8082"/>
          <a:stretch/>
        </p:blipFill>
        <p:spPr>
          <a:xfrm rot="16200000">
            <a:off x="3954802" y="-1715455"/>
            <a:ext cx="5156285" cy="1097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088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22176" y="135477"/>
            <a:ext cx="9404723" cy="1400530"/>
          </a:xfrm>
        </p:spPr>
        <p:txBody>
          <a:bodyPr/>
          <a:lstStyle/>
          <a:p>
            <a:r>
              <a:rPr lang="tr-TR" sz="2400" dirty="0" err="1"/>
              <a:t>Mitotane</a:t>
            </a:r>
            <a:r>
              <a:rPr lang="tr-TR" sz="2400" dirty="0"/>
              <a:t>(</a:t>
            </a:r>
            <a:r>
              <a:rPr lang="tr-TR" sz="2400" dirty="0" err="1"/>
              <a:t>Lysodren</a:t>
            </a:r>
            <a:r>
              <a:rPr lang="tr-TR" sz="2400" dirty="0"/>
              <a:t>) 25-75 mg/kg/</a:t>
            </a:r>
            <a:r>
              <a:rPr lang="tr-TR" sz="2400" dirty="0" err="1"/>
              <a:t>day</a:t>
            </a:r>
            <a:r>
              <a:rPr lang="tr-TR" sz="2400" dirty="0"/>
              <a:t>.  </a:t>
            </a:r>
            <a:r>
              <a:rPr lang="tr-TR" sz="2400" dirty="0" err="1"/>
              <a:t>Divided</a:t>
            </a:r>
            <a:r>
              <a:rPr lang="tr-TR" sz="2400" dirty="0"/>
              <a:t> 2-3 </a:t>
            </a:r>
            <a:r>
              <a:rPr lang="tr-TR" sz="2400" dirty="0" err="1"/>
              <a:t>orally</a:t>
            </a:r>
            <a:r>
              <a:rPr lang="tr-TR" sz="2400" dirty="0"/>
              <a:t>. </a:t>
            </a:r>
            <a:r>
              <a:rPr lang="tr-TR" sz="2400" dirty="0" err="1"/>
              <a:t>İf</a:t>
            </a:r>
            <a:r>
              <a:rPr lang="tr-TR" sz="2400" dirty="0"/>
              <a:t> </a:t>
            </a:r>
            <a:r>
              <a:rPr lang="tr-TR" sz="2400" dirty="0" err="1"/>
              <a:t>necessary</a:t>
            </a:r>
            <a:r>
              <a:rPr lang="tr-TR" sz="2400" dirty="0"/>
              <a:t> </a:t>
            </a:r>
            <a:r>
              <a:rPr lang="tr-TR" sz="2400" dirty="0" err="1"/>
              <a:t>fludrokortizon</a:t>
            </a:r>
            <a:r>
              <a:rPr lang="tr-TR" sz="2400" dirty="0"/>
              <a:t> </a:t>
            </a:r>
            <a:r>
              <a:rPr lang="tr-TR" sz="2400" dirty="0" err="1"/>
              <a:t>additive</a:t>
            </a:r>
            <a:r>
              <a:rPr lang="tr-TR" sz="2400" dirty="0"/>
              <a:t> 0.0125 mg/kg/</a:t>
            </a:r>
            <a:r>
              <a:rPr lang="tr-TR" sz="2400" dirty="0" err="1"/>
              <a:t>day</a:t>
            </a:r>
            <a:r>
              <a:rPr lang="tr-TR" sz="2400" dirty="0"/>
              <a:t>  </a:t>
            </a:r>
            <a:r>
              <a:rPr lang="tr-TR" sz="2400" dirty="0" err="1"/>
              <a:t>from</a:t>
            </a:r>
            <a:r>
              <a:rPr lang="tr-TR" sz="2400" dirty="0"/>
              <a:t> 3. </a:t>
            </a:r>
            <a:r>
              <a:rPr lang="tr-TR" sz="2400" dirty="0" err="1"/>
              <a:t>day</a:t>
            </a:r>
            <a:r>
              <a:rPr lang="tr-TR" sz="2400" dirty="0"/>
              <a:t> </a:t>
            </a:r>
            <a:r>
              <a:rPr lang="tr-TR" sz="2400" dirty="0" err="1"/>
              <a:t>starting</a:t>
            </a:r>
            <a:r>
              <a:rPr lang="tr-TR" sz="2400" dirty="0"/>
              <a:t>.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380" t="13714" r="5582"/>
          <a:stretch/>
        </p:blipFill>
        <p:spPr>
          <a:xfrm rot="10800000">
            <a:off x="339940" y="1597777"/>
            <a:ext cx="11852060" cy="507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417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104" t="2811" r="10601" b="15791"/>
          <a:stretch/>
        </p:blipFill>
        <p:spPr>
          <a:xfrm rot="16200000">
            <a:off x="3637793" y="-1448638"/>
            <a:ext cx="4422709" cy="1102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011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ketoconazole 30 mg / kg / day dose is divided into two and used for 60 days</a:t>
            </a:r>
            <a:endParaRPr lang="tr-TR" sz="2400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213" t="25799" r="8969" b="4817"/>
          <a:stretch/>
        </p:blipFill>
        <p:spPr>
          <a:xfrm>
            <a:off x="142229" y="1678618"/>
            <a:ext cx="11819616" cy="517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204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11" t="9492" r="1449" b="25553"/>
          <a:stretch/>
        </p:blipFill>
        <p:spPr>
          <a:xfrm rot="16200000">
            <a:off x="2667001" y="-2667001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862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009" t="8543" r="14057" b="5681"/>
          <a:stretch/>
        </p:blipFill>
        <p:spPr>
          <a:xfrm rot="16200000">
            <a:off x="4254751" y="-2164696"/>
            <a:ext cx="3806889" cy="1142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475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sz="5400" dirty="0" err="1"/>
              <a:t>Hyperadrenocortisism</a:t>
            </a:r>
            <a:r>
              <a:rPr lang="tr-TR" sz="5400" dirty="0"/>
              <a:t> (</a:t>
            </a:r>
            <a:r>
              <a:rPr lang="tr-TR" sz="5400" dirty="0" err="1"/>
              <a:t>Cushing</a:t>
            </a:r>
            <a:r>
              <a:rPr lang="tr-TR" sz="5400" dirty="0"/>
              <a:t> </a:t>
            </a:r>
            <a:r>
              <a:rPr lang="tr-TR" sz="5400" dirty="0" err="1"/>
              <a:t>syndrome</a:t>
            </a:r>
            <a:r>
              <a:rPr lang="tr-TR" sz="5400" dirty="0"/>
              <a:t>) </a:t>
            </a:r>
          </a:p>
        </p:txBody>
      </p:sp>
      <p:sp>
        <p:nvSpPr>
          <p:cNvPr id="5" name="Alt Başlık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36867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376" t="7793" r="15996" b="4245"/>
          <a:stretch/>
        </p:blipFill>
        <p:spPr>
          <a:xfrm>
            <a:off x="646111" y="452718"/>
            <a:ext cx="11180209" cy="586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93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057" t="10619" r="18285" b="5069"/>
          <a:stretch/>
        </p:blipFill>
        <p:spPr>
          <a:xfrm rot="16200000">
            <a:off x="4096076" y="-2221974"/>
            <a:ext cx="3833870" cy="1175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11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687" t="13342" r="12633" b="7013"/>
          <a:stretch/>
        </p:blipFill>
        <p:spPr>
          <a:xfrm>
            <a:off x="848300" y="969484"/>
            <a:ext cx="10724814" cy="526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867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84" t="16984" r="12804" b="28927"/>
          <a:stretch/>
        </p:blipFill>
        <p:spPr>
          <a:xfrm>
            <a:off x="275421" y="2060154"/>
            <a:ext cx="11402460" cy="353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2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Yer Tutucusu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Alopecia</a:t>
            </a:r>
            <a:endParaRPr lang="tr-TR" dirty="0"/>
          </a:p>
        </p:txBody>
      </p:sp>
      <p:pic>
        <p:nvPicPr>
          <p:cNvPr id="11" name="İçerik Yer Tutucusu 10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6111" y="2878877"/>
            <a:ext cx="4852989" cy="2753752"/>
          </a:xfrm>
          <a:prstGeom prst="rect">
            <a:avLst/>
          </a:prstGeom>
        </p:spPr>
      </p:pic>
      <p:sp>
        <p:nvSpPr>
          <p:cNvPr id="7" name="Metin Yer Tutucusu 6"/>
          <p:cNvSpPr>
            <a:spLocks noGrp="1"/>
          </p:cNvSpPr>
          <p:nvPr>
            <p:ph type="body" sz="quarter" idx="3"/>
          </p:nvPr>
        </p:nvSpPr>
        <p:spPr>
          <a:xfrm>
            <a:off x="5654495" y="1434905"/>
            <a:ext cx="4851594" cy="1046357"/>
          </a:xfrm>
        </p:spPr>
        <p:txBody>
          <a:bodyPr/>
          <a:lstStyle/>
          <a:p>
            <a:r>
              <a:rPr lang="tr-TR" dirty="0"/>
              <a:t>Pot-</a:t>
            </a:r>
            <a:r>
              <a:rPr lang="tr-TR" dirty="0" err="1"/>
              <a:t>bellied</a:t>
            </a:r>
            <a:r>
              <a:rPr lang="tr-TR" dirty="0"/>
              <a:t> </a:t>
            </a:r>
            <a:r>
              <a:rPr lang="tr-TR" dirty="0" err="1"/>
              <a:t>appearence</a:t>
            </a:r>
            <a:r>
              <a:rPr lang="tr-TR" dirty="0"/>
              <a:t> </a:t>
            </a:r>
            <a:r>
              <a:rPr lang="tr-TR" dirty="0" err="1"/>
              <a:t>Abdominal</a:t>
            </a:r>
            <a:r>
              <a:rPr lang="tr-TR" dirty="0"/>
              <a:t> </a:t>
            </a:r>
            <a:r>
              <a:rPr lang="tr-TR" dirty="0" err="1"/>
              <a:t>enlargement</a:t>
            </a:r>
            <a:endParaRPr lang="tr-TR" dirty="0"/>
          </a:p>
        </p:txBody>
      </p:sp>
      <p:pic>
        <p:nvPicPr>
          <p:cNvPr id="12" name="İçerik Yer Tutucusu 11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654495" y="2599836"/>
            <a:ext cx="4851594" cy="363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31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35" t="5339" r="6379" b="24832"/>
          <a:stretch/>
        </p:blipFill>
        <p:spPr>
          <a:xfrm>
            <a:off x="-13971" y="1586204"/>
            <a:ext cx="12115290" cy="462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54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679" t="5955" r="35583" b="10858"/>
          <a:stretch/>
        </p:blipFill>
        <p:spPr>
          <a:xfrm rot="16200000">
            <a:off x="4899661" y="-1930350"/>
            <a:ext cx="2199847" cy="1199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72567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İyon">
  <a:themeElements>
    <a:clrScheme name="İy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İy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İy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</Words>
  <Application>Microsoft Office PowerPoint</Application>
  <PresentationFormat>Geniş ekran</PresentationFormat>
  <Paragraphs>5</Paragraphs>
  <Slides>15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Wingdings 3</vt:lpstr>
      <vt:lpstr>Office Teması</vt:lpstr>
      <vt:lpstr>İyon</vt:lpstr>
      <vt:lpstr>PowerPoint Sunusu</vt:lpstr>
      <vt:lpstr>Hyperadrenocortisism (Cushing syndrome)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Mitotane(Lysodren) 25-75 mg/kg/day.  Divided 2-3 orally. İf necessary fludrokortizon additive 0.0125 mg/kg/day  from 3. day starting.</vt:lpstr>
      <vt:lpstr>PowerPoint Sunusu</vt:lpstr>
      <vt:lpstr>ketoconazole 30 mg / kg / day dose is divided into two and used for 60 days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HP</dc:creator>
  <cp:lastModifiedBy>HP</cp:lastModifiedBy>
  <cp:revision>1</cp:revision>
  <dcterms:created xsi:type="dcterms:W3CDTF">2021-12-28T15:11:05Z</dcterms:created>
  <dcterms:modified xsi:type="dcterms:W3CDTF">2021-12-28T15:11:28Z</dcterms:modified>
</cp:coreProperties>
</file>