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02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3BCCD-030F-4005-9C8C-4DF2A4189912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B307C-AC65-436F-9A5A-C70DC933E5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19990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33BFEAF-049C-4992-801C-0D15DC7C7397}" type="slidenum">
              <a:rPr lang="tr-TR" altLang="tr-TR" smtClean="0"/>
              <a:pPr/>
              <a:t>22</a:t>
            </a:fld>
            <a:endParaRPr lang="tr-TR" altLang="tr-TR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2576184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37000B1-AE1C-4DFC-84C5-0A89946D2D49}" type="slidenum">
              <a:rPr lang="tr-TR" altLang="tr-TR" smtClean="0"/>
              <a:pPr/>
              <a:t>23</a:t>
            </a:fld>
            <a:endParaRPr lang="tr-TR" altLang="tr-TR" smtClean="0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4174803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410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35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661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>
  <p:cSld name="Başlık ve Diyagram veya Kuruluş Grafiğ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SmartArt Yer Tutucusu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tr-TR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9E589-8038-46B1-955A-258227399D14}" type="datetime1">
              <a:rPr lang="tr-TR"/>
              <a:pPr>
                <a:defRPr/>
              </a:pPr>
              <a:t>24.02.2020</a:t>
            </a:fld>
            <a:endParaRPr lang="tr-TR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K.YILMAZ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DD2CA-5B3C-43C3-B97D-1528D6C24BA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4200581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1162051" y="192088"/>
            <a:ext cx="10883900" cy="5903912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A72C2-E4E5-4A1D-9451-952C37D2B66E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78295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2112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2883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116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35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628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832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04531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310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2AB8B-0661-4D4E-BC64-C2B6D6875500}" type="datetimeFigureOut">
              <a:rPr lang="tr-TR" smtClean="0"/>
              <a:t>24.02.2020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DB3A-D04D-415C-93B1-62FD2380CCE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9973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0290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CB14048-1AC8-4EF3-A8D1-84285F0914DD}" type="slidenum">
              <a:rPr lang="tr-TR" altLang="tr-TR" smtClean="0">
                <a:solidFill>
                  <a:srgbClr val="B5A788"/>
                </a:solidFill>
              </a:rPr>
              <a:pPr/>
              <a:t>10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2566989" y="333376"/>
            <a:ext cx="7921625" cy="64611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altLang="tr-TR">
                <a:latin typeface="Tahoma" panose="020B0604030504040204" pitchFamily="34" charset="0"/>
              </a:rPr>
              <a:t> </a:t>
            </a:r>
            <a:r>
              <a:rPr lang="tr-TR" altLang="tr-TR" b="1">
                <a:solidFill>
                  <a:schemeClr val="bg2"/>
                </a:solidFill>
                <a:latin typeface="Tahoma" panose="020B0604030504040204" pitchFamily="34" charset="0"/>
              </a:rPr>
              <a:t>BİTKİ ÇEŞİTLERİNİN</a:t>
            </a:r>
            <a:r>
              <a:rPr lang="tr-TR" altLang="tr-TR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  <a:r>
              <a:rPr lang="tr-TR" altLang="tr-TR" b="1">
                <a:solidFill>
                  <a:schemeClr val="bg2"/>
                </a:solidFill>
                <a:latin typeface="Tahoma" panose="020B0604030504040204" pitchFamily="34" charset="0"/>
              </a:rPr>
              <a:t>KAYIT ALTINA ALINMASINA İLİŞKİN YÖNETMELİK</a:t>
            </a:r>
            <a:r>
              <a:rPr lang="tr-TR" altLang="tr-TR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16740" name="Rectangle 5"/>
          <p:cNvSpPr>
            <a:spLocks noChangeArrowheads="1"/>
          </p:cNvSpPr>
          <p:nvPr/>
        </p:nvSpPr>
        <p:spPr bwMode="auto">
          <a:xfrm>
            <a:off x="2855914" y="1041401"/>
            <a:ext cx="64087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tr-TR" altLang="tr-TR" b="1" i="1">
                <a:latin typeface="Tahoma" panose="020B0604030504040204" pitchFamily="34" charset="0"/>
              </a:rPr>
              <a:t>Kayıt Altına Almaya İlişkin Genel Esaslar</a:t>
            </a:r>
          </a:p>
        </p:txBody>
      </p:sp>
      <p:sp>
        <p:nvSpPr>
          <p:cNvPr id="116741" name="Text Box 6"/>
          <p:cNvSpPr txBox="1">
            <a:spLocks noChangeArrowheads="1"/>
          </p:cNvSpPr>
          <p:nvPr/>
        </p:nvSpPr>
        <p:spPr bwMode="auto">
          <a:xfrm>
            <a:off x="2452688" y="1412875"/>
            <a:ext cx="4000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BAŞVURU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2667001" y="1844676"/>
            <a:ext cx="7605713" cy="6461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defRPr/>
            </a:pPr>
            <a:r>
              <a:rPr lang="tr-TR" dirty="0">
                <a:latin typeface="Tahoma" pitchFamily="34" charset="0"/>
              </a:rPr>
              <a:t>Çeşit sahibi, çeşidin kayıt altına alınması talebi ile başvuru dosyası hazırlayarak  </a:t>
            </a:r>
            <a:r>
              <a:rPr lang="tr-TR" b="1" i="1" dirty="0">
                <a:latin typeface="Tahoma" pitchFamily="34" charset="0"/>
              </a:rPr>
              <a:t>TTSMM</a:t>
            </a:r>
            <a:r>
              <a:rPr lang="tr-TR" dirty="0">
                <a:latin typeface="Tahoma" pitchFamily="34" charset="0"/>
              </a:rPr>
              <a:t>  ne başvurur. 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2667001" y="2852739"/>
            <a:ext cx="7643813" cy="21240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defRPr/>
            </a:pPr>
            <a:r>
              <a:rPr lang="tr-TR" sz="2400" b="1" i="1" dirty="0">
                <a:latin typeface="Tahoma" pitchFamily="34" charset="0"/>
              </a:rPr>
              <a:t>Kimler başvuru yapabilir;</a:t>
            </a:r>
            <a:r>
              <a:rPr lang="tr-TR" sz="2400" dirty="0">
                <a:latin typeface="Tahoma" pitchFamily="34" charset="0"/>
              </a:rPr>
              <a:t>    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sz="2400" dirty="0">
                <a:latin typeface="Tahoma" pitchFamily="34" charset="0"/>
              </a:rPr>
              <a:t>Çeşidi ıslah eden veya geliştiren araştırma kuruluşu,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tr-TR" sz="2400" dirty="0">
                <a:latin typeface="Tahoma" pitchFamily="34" charset="0"/>
              </a:rPr>
              <a:t>2. Gerçek kişiler, </a:t>
            </a:r>
          </a:p>
          <a:p>
            <a:pPr marL="457200" indent="-457200">
              <a:spcBef>
                <a:spcPct val="50000"/>
              </a:spcBef>
              <a:defRPr/>
            </a:pPr>
            <a:r>
              <a:rPr lang="tr-TR" sz="2400" dirty="0">
                <a:latin typeface="Tahoma" pitchFamily="34" charset="0"/>
              </a:rPr>
              <a:t>3. Yetki belgesine sahip tohum üreticisi kuruluşlar</a:t>
            </a:r>
          </a:p>
        </p:txBody>
      </p:sp>
    </p:spTree>
    <p:extLst>
      <p:ext uri="{BB962C8B-B14F-4D97-AF65-F5344CB8AC3E}">
        <p14:creationId xmlns:p14="http://schemas.microsoft.com/office/powerpoint/2010/main" val="3418551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B4C75B-347E-4B8A-810F-E341FC79215D}" type="slidenum">
              <a:rPr lang="tr-TR" altLang="tr-TR" smtClean="0">
                <a:solidFill>
                  <a:srgbClr val="B5A788"/>
                </a:solidFill>
              </a:rPr>
              <a:pPr/>
              <a:t>11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2452689" y="1143000"/>
            <a:ext cx="7820025" cy="46164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Char char="Ø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sz="2400" b="1" i="1" dirty="0">
                <a:latin typeface="Tahoma" pitchFamily="34" charset="0"/>
              </a:rPr>
              <a:t>gerçek kişiler</a:t>
            </a:r>
            <a:r>
              <a:rPr lang="tr-TR" sz="2400" dirty="0">
                <a:latin typeface="Tahoma" pitchFamily="34" charset="0"/>
              </a:rPr>
              <a:t>;</a:t>
            </a:r>
            <a:r>
              <a:rPr lang="tr-TR" dirty="0">
                <a:latin typeface="Tahoma" pitchFamily="34" charset="0"/>
              </a:rPr>
              <a:t>  </a:t>
            </a:r>
            <a:r>
              <a:rPr lang="tr-TR" sz="2000" dirty="0">
                <a:latin typeface="Tahoma" pitchFamily="34" charset="0"/>
              </a:rPr>
              <a:t>başvuru öncesi denemelerini araştırma kuruluşuna yaptırarak, başvuru öncesi deneme raporunu bu kuruluştan temin ederler.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tr-TR" sz="2400" b="1" i="1" dirty="0">
                <a:latin typeface="Tahoma" pitchFamily="34" charset="0"/>
              </a:rPr>
              <a:t>Tohumluk üretici kuruluşlar; </a:t>
            </a:r>
            <a:r>
              <a:rPr lang="tr-TR" sz="2000" dirty="0">
                <a:latin typeface="Tahoma" pitchFamily="34" charset="0"/>
              </a:rPr>
              <a:t>gerçek kişiler veya araştırma kuruluşları tarafından ıslah edilen bitki çeşitlerini kayıt ettirebilirler. başvuru öncesi denemeler bir araştırma kuruluşuna yaptırılır, başvuru öncesi deneme raporunu bu kuruluştan temin ederler.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Tahoma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tr-TR" dirty="0">
              <a:latin typeface="Tahoma" pitchFamily="34" charset="0"/>
            </a:endParaRPr>
          </a:p>
        </p:txBody>
      </p:sp>
      <p:sp>
        <p:nvSpPr>
          <p:cNvPr id="117764" name="Text Box 11"/>
          <p:cNvSpPr txBox="1">
            <a:spLocks noChangeArrowheads="1"/>
          </p:cNvSpPr>
          <p:nvPr/>
        </p:nvSpPr>
        <p:spPr bwMode="auto">
          <a:xfrm>
            <a:off x="2711450" y="620713"/>
            <a:ext cx="28844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1600" b="1">
                <a:solidFill>
                  <a:srgbClr val="FF0000"/>
                </a:solidFill>
                <a:latin typeface="Tahoma" panose="020B0604030504040204" pitchFamily="34" charset="0"/>
              </a:rPr>
              <a:t>BAŞVURU</a:t>
            </a:r>
          </a:p>
        </p:txBody>
      </p:sp>
    </p:spTree>
    <p:extLst>
      <p:ext uri="{BB962C8B-B14F-4D97-AF65-F5344CB8AC3E}">
        <p14:creationId xmlns:p14="http://schemas.microsoft.com/office/powerpoint/2010/main" val="35890413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5271C58-0DA3-4B8D-9A1C-218EED5DFF1D}" type="slidenum">
              <a:rPr lang="tr-TR" altLang="tr-TR" smtClean="0">
                <a:solidFill>
                  <a:srgbClr val="B5A788"/>
                </a:solidFill>
              </a:rPr>
              <a:pPr/>
              <a:t>12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452688" y="1214438"/>
            <a:ext cx="8215312" cy="464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buFont typeface="Wingdings" pitchFamily="2" charset="2"/>
              <a:buNone/>
              <a:defRPr/>
            </a:pPr>
            <a:r>
              <a:rPr lang="tr-TR" sz="2800" b="1" dirty="0">
                <a:solidFill>
                  <a:srgbClr val="FF0000"/>
                </a:solidFill>
                <a:latin typeface="Tahoma" pitchFamily="34" charset="0"/>
              </a:rPr>
              <a:t>Başvuru dosyaları;	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800" b="1" dirty="0">
                <a:solidFill>
                  <a:schemeClr val="bg1"/>
                </a:solidFill>
                <a:latin typeface="Tahoma" pitchFamily="34" charset="0"/>
              </a:rPr>
              <a:t>	</a:t>
            </a:r>
            <a:r>
              <a:rPr lang="tr-TR" sz="2400" dirty="0">
                <a:solidFill>
                  <a:schemeClr val="bg1"/>
                </a:solidFill>
                <a:latin typeface="Tahoma" pitchFamily="34" charset="0"/>
              </a:rPr>
              <a:t>	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Tarla Bitkileri		              Tescil : 1(bir) asıl dosya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Üretim İzni :12 kopya dosya</a:t>
            </a:r>
          </a:p>
          <a:p>
            <a:pPr algn="just">
              <a:buFont typeface="Wingdings" pitchFamily="2" charset="2"/>
              <a:buNone/>
              <a:defRPr/>
            </a:pPr>
            <a:endParaRPr lang="tr-T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Sebzeler		S.T.K.(den. başvuru): 1(bir)asıl dosya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        STK Üretim İzni:  5 kopya  dosya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               STK kaydı:   1 asıl,5  kopya</a:t>
            </a:r>
          </a:p>
          <a:p>
            <a:pPr algn="just">
              <a:buFont typeface="Wingdings" pitchFamily="2" charset="2"/>
              <a:buNone/>
              <a:defRPr/>
            </a:pPr>
            <a:endParaRPr lang="tr-T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Meyve/Asma		       Tescil:1(bir) asıl dosya</a:t>
            </a:r>
          </a:p>
          <a:p>
            <a:pPr algn="just">
              <a:buFont typeface="Wingdings" pitchFamily="2" charset="2"/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			        Üretim İzni:5(beş)kopya dosya</a:t>
            </a:r>
            <a:r>
              <a:rPr lang="tr-TR" sz="2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just">
              <a:buFont typeface="Wingdings" pitchFamily="2" charset="2"/>
              <a:buNone/>
              <a:defRPr/>
            </a:pPr>
            <a:endParaRPr lang="tr-TR" sz="2400" dirty="0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118788" name="Text Box 5"/>
          <p:cNvSpPr txBox="1">
            <a:spLocks noChangeArrowheads="1"/>
          </p:cNvSpPr>
          <p:nvPr/>
        </p:nvSpPr>
        <p:spPr bwMode="auto">
          <a:xfrm>
            <a:off x="2452689" y="620714"/>
            <a:ext cx="3214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BAŞVURU</a:t>
            </a:r>
          </a:p>
        </p:txBody>
      </p:sp>
      <p:sp>
        <p:nvSpPr>
          <p:cNvPr id="118789" name="Line 9"/>
          <p:cNvSpPr>
            <a:spLocks noChangeShapeType="1"/>
          </p:cNvSpPr>
          <p:nvPr/>
        </p:nvSpPr>
        <p:spPr bwMode="auto">
          <a:xfrm>
            <a:off x="4738689" y="2357438"/>
            <a:ext cx="5032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0" name="Line 16"/>
          <p:cNvSpPr>
            <a:spLocks noChangeShapeType="1"/>
          </p:cNvSpPr>
          <p:nvPr/>
        </p:nvSpPr>
        <p:spPr bwMode="auto">
          <a:xfrm>
            <a:off x="4167188" y="3429000"/>
            <a:ext cx="7921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1" name="Line 17"/>
          <p:cNvSpPr>
            <a:spLocks noChangeShapeType="1"/>
          </p:cNvSpPr>
          <p:nvPr/>
        </p:nvSpPr>
        <p:spPr bwMode="auto">
          <a:xfrm>
            <a:off x="4452939" y="4929188"/>
            <a:ext cx="8651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2" name="Line 18"/>
          <p:cNvSpPr>
            <a:spLocks noChangeShapeType="1"/>
          </p:cNvSpPr>
          <p:nvPr/>
        </p:nvSpPr>
        <p:spPr bwMode="auto">
          <a:xfrm>
            <a:off x="5303839" y="1628775"/>
            <a:ext cx="714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18793" name="Line 19"/>
          <p:cNvSpPr>
            <a:spLocks noChangeShapeType="1"/>
          </p:cNvSpPr>
          <p:nvPr/>
        </p:nvSpPr>
        <p:spPr bwMode="auto">
          <a:xfrm flipV="1">
            <a:off x="4295775" y="2708276"/>
            <a:ext cx="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tr-TR"/>
          </a:p>
        </p:txBody>
      </p:sp>
      <p:sp>
        <p:nvSpPr>
          <p:cNvPr id="10" name="9 Sağ Ok"/>
          <p:cNvSpPr/>
          <p:nvPr/>
        </p:nvSpPr>
        <p:spPr>
          <a:xfrm>
            <a:off x="4524375" y="214312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1" name="10 Sağ Ok"/>
          <p:cNvSpPr/>
          <p:nvPr/>
        </p:nvSpPr>
        <p:spPr>
          <a:xfrm>
            <a:off x="4238625" y="3214689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  <p:sp>
        <p:nvSpPr>
          <p:cNvPr id="13" name="12 Sağ Ok"/>
          <p:cNvSpPr/>
          <p:nvPr/>
        </p:nvSpPr>
        <p:spPr>
          <a:xfrm>
            <a:off x="4524375" y="47148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100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9D864B2-715C-44A6-8B27-A1ADF380C303}" type="slidenum">
              <a:rPr lang="tr-TR" altLang="tr-TR" smtClean="0">
                <a:solidFill>
                  <a:srgbClr val="B5A788"/>
                </a:solidFill>
              </a:rPr>
              <a:pPr/>
              <a:t>13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19811" name="Text Box 5"/>
          <p:cNvSpPr txBox="1">
            <a:spLocks noChangeArrowheads="1"/>
          </p:cNvSpPr>
          <p:nvPr/>
        </p:nvSpPr>
        <p:spPr bwMode="auto">
          <a:xfrm>
            <a:off x="2667001" y="1052513"/>
            <a:ext cx="6524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1600" b="1">
                <a:solidFill>
                  <a:srgbClr val="FF0000"/>
                </a:solidFill>
                <a:latin typeface="Tahoma" panose="020B0604030504040204" pitchFamily="34" charset="0"/>
              </a:rPr>
              <a:t>TESCİL VE STK DENEMELERİNİN YÜRÜTÜLMESİ</a:t>
            </a: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2452689" y="1357313"/>
            <a:ext cx="7940675" cy="461962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tr-TR" altLang="tr-TR" sz="2400" i="1">
                <a:solidFill>
                  <a:schemeClr val="bg2"/>
                </a:solidFill>
                <a:latin typeface="Tahoma" panose="020B0604030504040204" pitchFamily="34" charset="0"/>
              </a:rPr>
              <a:t>Tescil ve STK denemeleri </a:t>
            </a:r>
            <a:r>
              <a:rPr lang="tr-TR" altLang="tr-TR" sz="2400" b="1" i="1">
                <a:solidFill>
                  <a:schemeClr val="bg2"/>
                </a:solidFill>
                <a:latin typeface="Tahoma" panose="020B0604030504040204" pitchFamily="34" charset="0"/>
              </a:rPr>
              <a:t>TTSM tarafından</a:t>
            </a:r>
            <a:r>
              <a:rPr lang="tr-TR" altLang="tr-TR" sz="2400" i="1">
                <a:solidFill>
                  <a:schemeClr val="bg2"/>
                </a:solidFill>
                <a:latin typeface="Tahoma" panose="020B0604030504040204" pitchFamily="34" charset="0"/>
              </a:rPr>
              <a:t> kurulur. </a:t>
            </a:r>
          </a:p>
        </p:txBody>
      </p:sp>
      <p:sp>
        <p:nvSpPr>
          <p:cNvPr id="16390" name="Rectangle 7"/>
          <p:cNvSpPr>
            <a:spLocks noChangeArrowheads="1"/>
          </p:cNvSpPr>
          <p:nvPr/>
        </p:nvSpPr>
        <p:spPr bwMode="auto">
          <a:xfrm>
            <a:off x="2524126" y="1952626"/>
            <a:ext cx="7929563" cy="4524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 typeface="Wingdings" pitchFamily="2" charset="2"/>
              <a:buNone/>
              <a:defRPr/>
            </a:pPr>
            <a:r>
              <a:rPr lang="tr-TR" sz="2400" dirty="0">
                <a:latin typeface="Tahoma" pitchFamily="34" charset="0"/>
              </a:rPr>
              <a:t>TTSM </a:t>
            </a:r>
            <a:r>
              <a:rPr lang="tr-TR" sz="2400" dirty="0" err="1">
                <a:latin typeface="Tahoma" pitchFamily="34" charset="0"/>
              </a:rPr>
              <a:t>nin</a:t>
            </a:r>
            <a:r>
              <a:rPr lang="tr-TR" sz="2400" dirty="0">
                <a:latin typeface="Tahoma" pitchFamily="34" charset="0"/>
              </a:rPr>
              <a:t> eleman, arazi, araç, gereç bakımından, denemelerin kurulup bakılmasına ilişkin işlemler için alt yapı imkânları yetmediği takdirde çeşide ait denemeler </a:t>
            </a:r>
            <a:r>
              <a:rPr lang="tr-TR" sz="2400" b="1" i="1" dirty="0">
                <a:latin typeface="Tahoma" pitchFamily="34" charset="0"/>
              </a:rPr>
              <a:t>TTSM </a:t>
            </a:r>
            <a:r>
              <a:rPr lang="tr-TR" sz="2400" b="1" i="1" dirty="0" err="1">
                <a:latin typeface="Tahoma" pitchFamily="34" charset="0"/>
              </a:rPr>
              <a:t>nin</a:t>
            </a:r>
            <a:r>
              <a:rPr lang="tr-TR" sz="2400" b="1" i="1" dirty="0">
                <a:latin typeface="Tahoma" pitchFamily="34" charset="0"/>
              </a:rPr>
              <a:t> gözetiminde araştırma kuruluşlarına</a:t>
            </a:r>
            <a:r>
              <a:rPr lang="tr-TR" sz="2400" dirty="0">
                <a:latin typeface="Tahoma" pitchFamily="34" charset="0"/>
              </a:rPr>
              <a:t> yaptırılabilir. </a:t>
            </a:r>
          </a:p>
          <a:p>
            <a:pPr algn="ctr">
              <a:defRPr/>
            </a:pPr>
            <a:endParaRPr lang="tr-TR" dirty="0">
              <a:latin typeface="Tahoma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tr-TR" dirty="0">
                <a:latin typeface="Tahoma" pitchFamily="34" charset="0"/>
              </a:rPr>
              <a:t>Çeşidin </a:t>
            </a:r>
            <a:r>
              <a:rPr lang="tr-TR" b="1" i="1" dirty="0">
                <a:latin typeface="Tahoma" pitchFamily="34" charset="0"/>
              </a:rPr>
              <a:t>zararlı organizmalara  dayanıklılığının tespiti</a:t>
            </a:r>
            <a:r>
              <a:rPr lang="tr-TR" dirty="0">
                <a:latin typeface="Tahoma" pitchFamily="34" charset="0"/>
              </a:rPr>
              <a:t>, ilgili araştırma kuruluşları ve üniversiteler tarafından; </a:t>
            </a:r>
          </a:p>
          <a:p>
            <a:pPr algn="ctr">
              <a:defRPr/>
            </a:pPr>
            <a:endParaRPr lang="tr-TR" dirty="0">
              <a:latin typeface="Tahoma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tr-TR" b="1" i="1" dirty="0">
                <a:latin typeface="Tahoma" pitchFamily="34" charset="0"/>
              </a:rPr>
              <a:t>    teknolojik özelliklerinin tespiti</a:t>
            </a:r>
            <a:r>
              <a:rPr lang="tr-TR" dirty="0">
                <a:latin typeface="Tahoma" pitchFamily="34" charset="0"/>
              </a:rPr>
              <a:t> ;araştırma kuruluşları ve diğer kuruluşlar tarafından; TTSM ile bu kuruluşların arasında yapılacak protokollerde</a:t>
            </a:r>
          </a:p>
          <a:p>
            <a:pPr algn="ctr">
              <a:defRPr/>
            </a:pPr>
            <a:r>
              <a:rPr lang="tr-TR" dirty="0">
                <a:latin typeface="Tahoma" pitchFamily="34" charset="0"/>
              </a:rPr>
              <a:t> belirlenecek esaslara göre yapılır ve değerlendirilir. </a:t>
            </a:r>
          </a:p>
          <a:p>
            <a:pPr>
              <a:defRPr/>
            </a:pPr>
            <a:endParaRPr lang="tr-TR" sz="2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794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3700E8C-A718-49C8-991C-19108A7ECEBE}" type="slidenum">
              <a:rPr lang="tr-TR" altLang="tr-TR" smtClean="0">
                <a:solidFill>
                  <a:srgbClr val="B5A788"/>
                </a:solidFill>
              </a:rPr>
              <a:pPr/>
              <a:t>14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pic>
        <p:nvPicPr>
          <p:cNvPr id="120835" name="Picture 2" descr="bu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714375"/>
            <a:ext cx="4437062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0836" name="Object 3"/>
          <p:cNvGraphicFramePr>
            <a:graphicFrameLocks noChangeAspect="1"/>
          </p:cNvGraphicFramePr>
          <p:nvPr/>
        </p:nvGraphicFramePr>
        <p:xfrm>
          <a:off x="2595564" y="642939"/>
          <a:ext cx="3843337" cy="578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4" imgW="15975655" imgH="23285714" progId="">
                  <p:embed/>
                </p:oleObj>
              </mc:Choice>
              <mc:Fallback>
                <p:oleObj name="Photo Editor Photo" r:id="rId4" imgW="15975655" imgH="23285714" progId="">
                  <p:embed/>
                  <p:pic>
                    <p:nvPicPr>
                      <p:cNvPr id="12083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564" y="642939"/>
                        <a:ext cx="3843337" cy="578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2910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80B03DB-CDB2-4C9C-B6B3-C57B7DE68E06}" type="slidenum">
              <a:rPr lang="tr-TR" altLang="tr-TR" smtClean="0">
                <a:solidFill>
                  <a:srgbClr val="B5A788"/>
                </a:solidFill>
              </a:rPr>
              <a:pPr/>
              <a:t>15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452689" y="2852738"/>
            <a:ext cx="213042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2400" b="1">
                <a:latin typeface="Comic Sans MS" panose="030F0702030302020204" pitchFamily="66" charset="0"/>
              </a:rPr>
              <a:t>ÇEŞİT  ÖZELLİK BELGELERİ</a:t>
            </a:r>
          </a:p>
        </p:txBody>
      </p:sp>
      <p:pic>
        <p:nvPicPr>
          <p:cNvPr id="121860" name="Picture 1" descr="F:\İŞ\ky\Scanned at 29.03.2010 15-48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15888"/>
            <a:ext cx="6084887" cy="666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17614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1283272-8EB8-4271-B08D-76599ADB1B1F}" type="slidenum">
              <a:rPr lang="tr-TR" altLang="tr-TR" smtClean="0">
                <a:solidFill>
                  <a:srgbClr val="B5A788"/>
                </a:solidFill>
              </a:rPr>
              <a:pPr/>
              <a:t>16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22883" name="Text Box 5"/>
          <p:cNvSpPr txBox="1">
            <a:spLocks noChangeArrowheads="1"/>
          </p:cNvSpPr>
          <p:nvPr/>
        </p:nvSpPr>
        <p:spPr bwMode="auto">
          <a:xfrm>
            <a:off x="2452689" y="765175"/>
            <a:ext cx="67389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1600" b="1">
                <a:solidFill>
                  <a:srgbClr val="FF0000"/>
                </a:solidFill>
                <a:latin typeface="Tahoma" panose="020B0604030504040204" pitchFamily="34" charset="0"/>
              </a:rPr>
              <a:t>KAYIT SÜRELERİ</a:t>
            </a: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2524126" y="1200150"/>
            <a:ext cx="7459663" cy="1066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sz="2000" dirty="0">
                <a:latin typeface="Tahoma" pitchFamily="34" charset="0"/>
              </a:rPr>
              <a:t>Bitki çeşitleri, </a:t>
            </a:r>
            <a:r>
              <a:rPr lang="tr-TR" sz="2000" b="1" i="1" dirty="0">
                <a:latin typeface="Tahoma" pitchFamily="34" charset="0"/>
              </a:rPr>
              <a:t>meyve ve asma türleri hariç</a:t>
            </a:r>
            <a:r>
              <a:rPr lang="tr-TR" sz="2000" dirty="0">
                <a:latin typeface="Tahoma" pitchFamily="34" charset="0"/>
              </a:rPr>
              <a:t>, belirli süreler için kaydedilir. </a:t>
            </a:r>
          </a:p>
          <a:p>
            <a:pPr>
              <a:defRPr/>
            </a:pPr>
            <a:r>
              <a:rPr lang="tr-TR" sz="2000" dirty="0">
                <a:latin typeface="Tahoma" pitchFamily="34" charset="0"/>
              </a:rPr>
              <a:t>Bu süre </a:t>
            </a:r>
            <a:r>
              <a:rPr lang="tr-TR" sz="2000" b="1" i="1" dirty="0">
                <a:latin typeface="Tahoma" pitchFamily="34" charset="0"/>
              </a:rPr>
              <a:t>on yıldır</a:t>
            </a:r>
            <a:r>
              <a:rPr lang="tr-TR" sz="2000" dirty="0">
                <a:latin typeface="Tahoma" pitchFamily="34" charset="0"/>
              </a:rPr>
              <a:t> ve takvim yılı sonu itibariyle hesaplanır</a:t>
            </a:r>
            <a:r>
              <a:rPr lang="tr-TR" sz="2400" dirty="0">
                <a:latin typeface="Tahoma" pitchFamily="34" charset="0"/>
              </a:rPr>
              <a:t>. </a:t>
            </a:r>
          </a:p>
        </p:txBody>
      </p:sp>
      <p:sp>
        <p:nvSpPr>
          <p:cNvPr id="18438" name="Rectangle 7"/>
          <p:cNvSpPr>
            <a:spLocks noChangeArrowheads="1"/>
          </p:cNvSpPr>
          <p:nvPr/>
        </p:nvSpPr>
        <p:spPr bwMode="auto">
          <a:xfrm>
            <a:off x="2524126" y="2571751"/>
            <a:ext cx="7572375" cy="30464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sz="2400" dirty="0">
                <a:latin typeface="Tahoma" pitchFamily="34" charset="0"/>
              </a:rPr>
              <a:t>Kayıt süresinin yenilenmesinde, kayıt süresinin sona ereceği tarihin </a:t>
            </a:r>
          </a:p>
          <a:p>
            <a:pPr>
              <a:defRPr/>
            </a:pPr>
            <a:r>
              <a:rPr lang="tr-TR" sz="2400" b="1" i="1" dirty="0">
                <a:latin typeface="Tahoma" pitchFamily="34" charset="0"/>
              </a:rPr>
              <a:t>iki yıl öncesinde</a:t>
            </a:r>
            <a:r>
              <a:rPr lang="tr-TR" sz="2400" dirty="0">
                <a:latin typeface="Tahoma" pitchFamily="34" charset="0"/>
              </a:rPr>
              <a:t> başvuru yapılması esastır. Eğer çeşit yeterli miktarda üretiliyorsa veya genetik kaynak olarak muhafazası gerekiyorsa, başvuru yapılması ve çeşidin farklılık, yeknesaklık ve durulmuşluk koşullarının sağlanması </a:t>
            </a:r>
          </a:p>
          <a:p>
            <a:pPr>
              <a:defRPr/>
            </a:pPr>
            <a:r>
              <a:rPr lang="tr-TR" sz="2400" dirty="0">
                <a:latin typeface="Tahoma" pitchFamily="34" charset="0"/>
              </a:rPr>
              <a:t>durumunda kayıt süresi </a:t>
            </a:r>
            <a:r>
              <a:rPr lang="tr-TR" sz="2400" b="1" i="1" dirty="0">
                <a:latin typeface="Tahoma" pitchFamily="34" charset="0"/>
              </a:rPr>
              <a:t>onar yıllık sürelerle</a:t>
            </a:r>
            <a:r>
              <a:rPr lang="tr-TR" sz="2400" dirty="0">
                <a:latin typeface="Tahoma" pitchFamily="34" charset="0"/>
              </a:rPr>
              <a:t> uzatılır.</a:t>
            </a:r>
          </a:p>
        </p:txBody>
      </p:sp>
    </p:spTree>
    <p:extLst>
      <p:ext uri="{BB962C8B-B14F-4D97-AF65-F5344CB8AC3E}">
        <p14:creationId xmlns:p14="http://schemas.microsoft.com/office/powerpoint/2010/main" val="33269376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022CB85-7FEA-434F-B400-5CE7E217C855}" type="slidenum">
              <a:rPr lang="tr-TR" altLang="tr-TR" smtClean="0">
                <a:solidFill>
                  <a:srgbClr val="B5A788"/>
                </a:solidFill>
              </a:rPr>
              <a:pPr/>
              <a:t>17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23907" name="Text Box 5"/>
          <p:cNvSpPr txBox="1">
            <a:spLocks noChangeArrowheads="1"/>
          </p:cNvSpPr>
          <p:nvPr/>
        </p:nvSpPr>
        <p:spPr bwMode="auto">
          <a:xfrm>
            <a:off x="2381251" y="765176"/>
            <a:ext cx="6810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Standart numune</a:t>
            </a: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2667001" y="1341439"/>
            <a:ext cx="7751763" cy="23082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tr-TR" dirty="0">
                <a:latin typeface="Tahoma" pitchFamily="34" charset="0"/>
              </a:rPr>
              <a:t>Çeşit sahibi tarafından, çeşidin kaydedildiği toplantı tarihinden itibaren </a:t>
            </a:r>
          </a:p>
          <a:p>
            <a:pPr>
              <a:defRPr/>
            </a:pPr>
            <a:r>
              <a:rPr lang="tr-TR" b="1" i="1" dirty="0">
                <a:latin typeface="Tahoma" pitchFamily="34" charset="0"/>
              </a:rPr>
              <a:t>altmış gün</a:t>
            </a:r>
            <a:r>
              <a:rPr lang="tr-TR" dirty="0">
                <a:latin typeface="Tahoma" pitchFamily="34" charset="0"/>
              </a:rPr>
              <a:t> içinde TTSM ne verilir.  </a:t>
            </a:r>
          </a:p>
          <a:p>
            <a:pPr>
              <a:defRPr/>
            </a:pPr>
            <a:endParaRPr lang="tr-TR" dirty="0">
              <a:latin typeface="Tahoma" pitchFamily="34" charset="0"/>
            </a:endParaRPr>
          </a:p>
          <a:p>
            <a:pPr lvl="2">
              <a:buFontTx/>
              <a:buChar char="•"/>
              <a:defRPr/>
            </a:pPr>
            <a:r>
              <a:rPr lang="tr-TR" b="1" i="1" dirty="0">
                <a:latin typeface="Tahoma" pitchFamily="34" charset="0"/>
              </a:rPr>
              <a:t>Tarla</a:t>
            </a:r>
            <a:r>
              <a:rPr lang="tr-TR" dirty="0">
                <a:latin typeface="Tahoma" pitchFamily="34" charset="0"/>
              </a:rPr>
              <a:t>  bitkileri türlerinde </a:t>
            </a:r>
            <a:r>
              <a:rPr lang="tr-TR" b="1" i="1" dirty="0">
                <a:latin typeface="Tahoma" pitchFamily="34" charset="0"/>
              </a:rPr>
              <a:t>on yıl</a:t>
            </a:r>
            <a:r>
              <a:rPr lang="tr-TR" dirty="0">
                <a:latin typeface="Tahoma" pitchFamily="34" charset="0"/>
              </a:rPr>
              <a:t>, </a:t>
            </a:r>
          </a:p>
          <a:p>
            <a:pPr lvl="2">
              <a:buFontTx/>
              <a:buChar char="•"/>
              <a:defRPr/>
            </a:pPr>
            <a:r>
              <a:rPr lang="tr-TR" b="1" i="1" dirty="0">
                <a:latin typeface="Tahoma" pitchFamily="34" charset="0"/>
              </a:rPr>
              <a:t>Sebze</a:t>
            </a:r>
            <a:r>
              <a:rPr lang="tr-TR" dirty="0">
                <a:latin typeface="Tahoma" pitchFamily="34" charset="0"/>
              </a:rPr>
              <a:t> türlerinde </a:t>
            </a:r>
            <a:r>
              <a:rPr lang="tr-TR" b="1" i="1" dirty="0">
                <a:latin typeface="Tahoma" pitchFamily="34" charset="0"/>
              </a:rPr>
              <a:t>beş yılda</a:t>
            </a:r>
            <a:r>
              <a:rPr lang="tr-TR" dirty="0">
                <a:latin typeface="Tahoma" pitchFamily="34" charset="0"/>
              </a:rPr>
              <a:t> bir yenilenir. </a:t>
            </a:r>
          </a:p>
          <a:p>
            <a:pPr lvl="2">
              <a:buFontTx/>
              <a:buChar char="•"/>
              <a:defRPr/>
            </a:pPr>
            <a:r>
              <a:rPr lang="tr-TR" dirty="0">
                <a:latin typeface="Tahoma" pitchFamily="34" charset="0"/>
              </a:rPr>
              <a:t>Alt Listeye alınan çeşitler ve</a:t>
            </a:r>
            <a:r>
              <a:rPr lang="tr-TR" b="1" i="1" dirty="0">
                <a:latin typeface="Tahoma" pitchFamily="34" charset="0"/>
              </a:rPr>
              <a:t> </a:t>
            </a:r>
            <a:r>
              <a:rPr lang="tr-TR" b="1" i="1" dirty="0" err="1">
                <a:latin typeface="Tahoma" pitchFamily="34" charset="0"/>
              </a:rPr>
              <a:t>vegetatif</a:t>
            </a:r>
            <a:r>
              <a:rPr lang="tr-TR" dirty="0">
                <a:latin typeface="Tahoma" pitchFamily="34" charset="0"/>
              </a:rPr>
              <a:t> olarak çoğaltılan türlere ait standart numuneler ise </a:t>
            </a:r>
            <a:r>
              <a:rPr lang="tr-TR" b="1" i="1" dirty="0">
                <a:latin typeface="Tahoma" pitchFamily="34" charset="0"/>
              </a:rPr>
              <a:t>çeşit sahibi tarafından muhafaza</a:t>
            </a:r>
            <a:r>
              <a:rPr lang="tr-TR" dirty="0">
                <a:latin typeface="Tahoma" pitchFamily="34" charset="0"/>
              </a:rPr>
              <a:t> edilir. </a:t>
            </a:r>
          </a:p>
        </p:txBody>
      </p:sp>
      <p:sp>
        <p:nvSpPr>
          <p:cNvPr id="123909" name="Text Box 7"/>
          <p:cNvSpPr txBox="1">
            <a:spLocks noChangeArrowheads="1"/>
          </p:cNvSpPr>
          <p:nvPr/>
        </p:nvSpPr>
        <p:spPr bwMode="auto">
          <a:xfrm>
            <a:off x="2595563" y="3933825"/>
            <a:ext cx="666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Kayıt altına alınan çeşide isim verilmesi esasları</a:t>
            </a:r>
            <a:r>
              <a:rPr lang="tr-TR" altLang="tr-TR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2667001" y="4652964"/>
            <a:ext cx="7643813" cy="915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dirty="0">
                <a:solidFill>
                  <a:srgbClr val="000018"/>
                </a:solidFill>
                <a:latin typeface="Tahoma" pitchFamily="34" charset="0"/>
              </a:rPr>
              <a:t>Kayıt altına alınan çeşide;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tr-TR" dirty="0">
                <a:solidFill>
                  <a:srgbClr val="000018"/>
                </a:solidFill>
                <a:latin typeface="Tahoma" pitchFamily="34" charset="0"/>
              </a:rPr>
              <a:t>çeşit sahibinin önerisi dikkate alınarak tescil veya STK komiteleri tarafından bir isim verilir. </a:t>
            </a:r>
          </a:p>
        </p:txBody>
      </p:sp>
    </p:spTree>
    <p:extLst>
      <p:ext uri="{BB962C8B-B14F-4D97-AF65-F5344CB8AC3E}">
        <p14:creationId xmlns:p14="http://schemas.microsoft.com/office/powerpoint/2010/main" val="18370533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A7C0EB7-025C-4F0E-9195-E48AC290BE9D}" type="slidenum">
              <a:rPr lang="tr-TR" altLang="tr-TR" smtClean="0">
                <a:solidFill>
                  <a:srgbClr val="B5A788"/>
                </a:solidFill>
              </a:rPr>
              <a:pPr/>
              <a:t>18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graphicFrame>
        <p:nvGraphicFramePr>
          <p:cNvPr id="35917" name="Group 77"/>
          <p:cNvGraphicFramePr>
            <a:graphicFrameLocks noGrp="1"/>
          </p:cNvGraphicFramePr>
          <p:nvPr/>
        </p:nvGraphicFramePr>
        <p:xfrm>
          <a:off x="6167438" y="1428751"/>
          <a:ext cx="4038600" cy="4518025"/>
        </p:xfrm>
        <a:graphic>
          <a:graphicData uri="http://schemas.openxmlformats.org/drawingml/2006/table">
            <a:tbl>
              <a:tblPr/>
              <a:tblGrid>
                <a:gridCol w="244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tr-T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TÜGEM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Ziraat fak.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1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Kamu Arş.Enst.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TTSM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TSÜAB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Bitki ıslahçıları alt birl.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963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İlgili san.sekt.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6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Ziraat odaları birl.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96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Tx/>
                        <a:buNone/>
                        <a:tabLst/>
                      </a:pPr>
                      <a:r>
                        <a:rPr kumimoji="0" lang="tr-T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TOPLAM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Arial" charset="0"/>
                        </a:rPr>
                        <a:t>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24966" name="Text Box 43"/>
          <p:cNvSpPr txBox="1">
            <a:spLocks noChangeArrowheads="1"/>
          </p:cNvSpPr>
          <p:nvPr/>
        </p:nvSpPr>
        <p:spPr bwMode="auto">
          <a:xfrm>
            <a:off x="2381250" y="908050"/>
            <a:ext cx="731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sz="1600" b="1">
                <a:solidFill>
                  <a:srgbClr val="FF0000"/>
                </a:solidFill>
                <a:latin typeface="Tahoma" panose="020B0604030504040204" pitchFamily="34" charset="0"/>
              </a:rPr>
              <a:t>Tarla Bitkileri Tescil Komitesinin Kuruluş ve çalışma 			esasları</a:t>
            </a:r>
            <a:endParaRPr lang="tr-TR" altLang="tr-TR" b="1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32811" name="Text Box 44"/>
          <p:cNvSpPr txBox="1">
            <a:spLocks noChangeArrowheads="1"/>
          </p:cNvSpPr>
          <p:nvPr/>
        </p:nvSpPr>
        <p:spPr bwMode="auto">
          <a:xfrm>
            <a:off x="1774826" y="1700214"/>
            <a:ext cx="4105275" cy="25669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tr-TR" dirty="0">
                <a:solidFill>
                  <a:srgbClr val="000000"/>
                </a:solidFill>
                <a:latin typeface="Tahoma" pitchFamily="34" charset="0"/>
              </a:rPr>
              <a:t>  </a:t>
            </a:r>
            <a:r>
              <a:rPr lang="tr-TR" b="1" i="1" dirty="0">
                <a:solidFill>
                  <a:srgbClr val="000000"/>
                </a:solidFill>
                <a:latin typeface="Tahoma" pitchFamily="34" charset="0"/>
              </a:rPr>
              <a:t>tescil raporları</a:t>
            </a:r>
            <a:r>
              <a:rPr lang="tr-TR" dirty="0">
                <a:solidFill>
                  <a:srgbClr val="000000"/>
                </a:solidFill>
                <a:latin typeface="Tahoma" pitchFamily="34" charset="0"/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dirty="0">
                <a:solidFill>
                  <a:schemeClr val="bg2"/>
                </a:solidFill>
                <a:latin typeface="Tahoma" pitchFamily="34" charset="0"/>
              </a:rPr>
              <a:t>TTSM tarafından hazırlanır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dirty="0">
                <a:latin typeface="Tahoma" pitchFamily="34" charset="0"/>
              </a:rPr>
              <a:t> </a:t>
            </a:r>
            <a:r>
              <a:rPr lang="tr-TR" dirty="0">
                <a:solidFill>
                  <a:srgbClr val="000000"/>
                </a:solidFill>
                <a:latin typeface="Tahoma" pitchFamily="34" charset="0"/>
              </a:rPr>
              <a:t>Tescil toplantısı ------- Mart – Nisan</a:t>
            </a:r>
          </a:p>
          <a:p>
            <a:pPr>
              <a:spcBef>
                <a:spcPct val="50000"/>
              </a:spcBef>
              <a:defRPr/>
            </a:pPr>
            <a:endParaRPr lang="tr-TR" dirty="0">
              <a:solidFill>
                <a:srgbClr val="000000"/>
              </a:solidFill>
              <a:latin typeface="Tahoma" pitchFamily="34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tr-TR" dirty="0">
                <a:solidFill>
                  <a:srgbClr val="000000"/>
                </a:solidFill>
                <a:latin typeface="Tahoma" pitchFamily="34" charset="0"/>
              </a:rPr>
              <a:t>Tescil </a:t>
            </a:r>
            <a:r>
              <a:rPr lang="tr-TR" i="1" dirty="0">
                <a:solidFill>
                  <a:srgbClr val="000000"/>
                </a:solidFill>
                <a:latin typeface="Tahoma" pitchFamily="34" charset="0"/>
              </a:rPr>
              <a:t>raporları,TTSM tarafından komite üyelerine bir davet yazısı ile 			birlikte gönderilir</a:t>
            </a:r>
            <a:r>
              <a:rPr lang="tr-TR" i="1" dirty="0">
                <a:latin typeface="Tahoma" pitchFamily="34" charset="0"/>
              </a:rPr>
              <a:t>.</a:t>
            </a:r>
          </a:p>
        </p:txBody>
      </p:sp>
      <p:sp>
        <p:nvSpPr>
          <p:cNvPr id="124968" name="Text Box 45"/>
          <p:cNvSpPr txBox="1">
            <a:spLocks noChangeArrowheads="1"/>
          </p:cNvSpPr>
          <p:nvPr/>
        </p:nvSpPr>
        <p:spPr bwMode="auto">
          <a:xfrm>
            <a:off x="6240464" y="1412876"/>
            <a:ext cx="3889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tr-TR" altLang="tr-TR" b="1" i="1">
                <a:latin typeface="Tahoma" panose="020B0604030504040204" pitchFamily="34" charset="0"/>
              </a:rPr>
              <a:t> Tarla Bitkileri Tescil Komitesi</a:t>
            </a:r>
          </a:p>
        </p:txBody>
      </p:sp>
    </p:spTree>
    <p:extLst>
      <p:ext uri="{BB962C8B-B14F-4D97-AF65-F5344CB8AC3E}">
        <p14:creationId xmlns:p14="http://schemas.microsoft.com/office/powerpoint/2010/main" val="2944473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258D6E-8C28-41A2-8552-025D04A3F19D}" type="slidenum">
              <a:rPr lang="tr-TR" altLang="tr-TR" smtClean="0">
                <a:solidFill>
                  <a:srgbClr val="B5A788"/>
                </a:solidFill>
              </a:rPr>
              <a:pPr/>
              <a:t>19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90800" y="277813"/>
            <a:ext cx="7620000" cy="43656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sz="2800" dirty="0"/>
              <a:t>SEBZE TÜRLERİNDE KAYIT ALTINA ALMA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484313"/>
            <a:ext cx="7543800" cy="4087812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tr-TR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1. </a:t>
            </a:r>
            <a:r>
              <a:rPr lang="tr-T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Yurt içi veya dışında ıslah edilen çeşitler için çeşit sahibi teknik soru anketi ve diğer belgelerle </a:t>
            </a:r>
            <a:r>
              <a:rPr lang="tr-TR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TTSM’ye</a:t>
            </a:r>
            <a:r>
              <a:rPr lang="tr-TR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başvuru yapar.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tr-TR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tr-TR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STK DENEMELERİ: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sz="24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Sebze türlerinde FYD testleri en az bir </a:t>
            </a:r>
            <a:r>
              <a:rPr lang="tr-TR" sz="2400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lokasyonda</a:t>
            </a:r>
            <a:r>
              <a:rPr lang="tr-TR" sz="24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iki yetiştirme sezonu kurulur.</a:t>
            </a:r>
          </a:p>
          <a:p>
            <a:pPr eaLnBrk="1" hangingPunct="1">
              <a:defRPr/>
            </a:pPr>
            <a:endParaRPr lang="tr-TR" sz="2400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tr-TR" dirty="0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77969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C60554-0A9C-4217-A432-487C84E7BE2F}" type="slidenum">
              <a:rPr lang="tr-TR" altLang="tr-TR" sz="140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tr-TR" altLang="tr-TR" sz="1400">
              <a:latin typeface="Verdana" panose="020B0604030504040204" pitchFamily="34" charset="0"/>
            </a:endParaRP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65176"/>
            <a:ext cx="7264400" cy="523875"/>
          </a:xfrm>
        </p:spPr>
        <p:txBody>
          <a:bodyPr/>
          <a:lstStyle/>
          <a:p>
            <a:pPr>
              <a:defRPr/>
            </a:pPr>
            <a:r>
              <a:rPr lang="tr-TR" sz="2800" dirty="0">
                <a:solidFill>
                  <a:srgbClr val="FF0000"/>
                </a:solidFill>
              </a:rPr>
              <a:t>Tohum Sertifikasyonunun Amacı</a:t>
            </a:r>
            <a:r>
              <a:rPr lang="tr-TR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</a:t>
            </a:r>
          </a:p>
        </p:txBody>
      </p:sp>
      <p:sp>
        <p:nvSpPr>
          <p:cNvPr id="108548" name="Text Box 4"/>
          <p:cNvSpPr>
            <a:spLocks noGrp="1" noChangeArrowheads="1"/>
          </p:cNvSpPr>
          <p:nvPr>
            <p:ph type="body" idx="1"/>
          </p:nvPr>
        </p:nvSpPr>
        <p:spPr>
          <a:xfrm>
            <a:off x="2305051" y="1773238"/>
            <a:ext cx="8207375" cy="4267200"/>
          </a:xfrm>
        </p:spPr>
        <p:txBody>
          <a:bodyPr/>
          <a:lstStyle/>
          <a:p>
            <a:pPr algn="just">
              <a:lnSpc>
                <a:spcPct val="90000"/>
              </a:lnSpc>
            </a:pPr>
            <a:r>
              <a:rPr lang="tr-TR" altLang="tr-TR" sz="1800"/>
              <a:t>Kayıt altına alınan çeşitlerin </a:t>
            </a:r>
            <a:r>
              <a:rPr lang="tr-TR" altLang="tr-TR" sz="1800" b="1"/>
              <a:t>fiziksel ve genetik safiyetinin devamını sağlamak,</a:t>
            </a:r>
          </a:p>
          <a:p>
            <a:pPr lvl="1" algn="just">
              <a:lnSpc>
                <a:spcPct val="90000"/>
              </a:lnSpc>
              <a:buFontTx/>
              <a:buChar char="•"/>
            </a:pPr>
            <a:endParaRPr lang="tr-TR" altLang="tr-TR" sz="1800" b="1"/>
          </a:p>
          <a:p>
            <a:pPr algn="just">
              <a:lnSpc>
                <a:spcPct val="90000"/>
              </a:lnSpc>
            </a:pPr>
            <a:r>
              <a:rPr lang="tr-TR" altLang="tr-TR" sz="1800"/>
              <a:t>İsmine doğru, hastalıklardan ari, fiziksel ve biyolojik değerleri yüksek tohumlukların üreticiye intikalini sağlamak,</a:t>
            </a:r>
          </a:p>
          <a:p>
            <a:pPr algn="just">
              <a:lnSpc>
                <a:spcPct val="90000"/>
              </a:lnSpc>
            </a:pPr>
            <a:r>
              <a:rPr lang="tr-TR" altLang="tr-TR" sz="1800" b="1"/>
              <a:t>Tohumluklarda minimum kalite garantisini sağlamak</a:t>
            </a:r>
          </a:p>
          <a:p>
            <a:pPr lvl="1" algn="just">
              <a:lnSpc>
                <a:spcPct val="90000"/>
              </a:lnSpc>
              <a:buFontTx/>
              <a:buChar char="•"/>
            </a:pPr>
            <a:endParaRPr lang="tr-TR" altLang="tr-TR" sz="1800"/>
          </a:p>
          <a:p>
            <a:pPr algn="just">
              <a:lnSpc>
                <a:spcPct val="90000"/>
              </a:lnSpc>
            </a:pPr>
            <a:r>
              <a:rPr lang="tr-TR" altLang="tr-TR" sz="1800"/>
              <a:t>Bitkisel üretimin kaynağı olan tohumluğun </a:t>
            </a:r>
            <a:r>
              <a:rPr lang="tr-TR" altLang="tr-TR" sz="1800" b="1"/>
              <a:t>kaliteli kullanımını sağlamak</a:t>
            </a:r>
            <a:r>
              <a:rPr lang="tr-TR" altLang="tr-TR" sz="1800"/>
              <a:t>, dolaylı olarak bitkisel </a:t>
            </a:r>
            <a:r>
              <a:rPr lang="tr-TR" altLang="tr-TR" sz="1800" b="1"/>
              <a:t>üretimde kaliteyi ve verimi artırmak</a:t>
            </a:r>
          </a:p>
        </p:txBody>
      </p:sp>
    </p:spTree>
    <p:extLst>
      <p:ext uri="{BB962C8B-B14F-4D97-AF65-F5344CB8AC3E}">
        <p14:creationId xmlns:p14="http://schemas.microsoft.com/office/powerpoint/2010/main" val="194511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F823B45-400B-47AD-86EE-418D6B40313E}" type="slidenum">
              <a:rPr lang="tr-TR" altLang="tr-TR" smtClean="0">
                <a:solidFill>
                  <a:srgbClr val="B5A788"/>
                </a:solidFill>
              </a:rPr>
              <a:pPr/>
              <a:t>20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365125"/>
          </a:xfrm>
        </p:spPr>
        <p:txBody>
          <a:bodyPr>
            <a:normAutofit fontScale="90000"/>
          </a:bodyPr>
          <a:lstStyle/>
          <a:p>
            <a:pPr marL="762000" indent="-762000">
              <a:defRPr/>
            </a:pPr>
            <a:r>
              <a:rPr lang="tr-TR" sz="2400" dirty="0">
                <a:solidFill>
                  <a:srgbClr val="00B050"/>
                </a:solidFill>
                <a:latin typeface="Comic Sans MS" pitchFamily="66" charset="0"/>
              </a:rPr>
              <a:t>SEBZE TÜRLERİNDE KAYIT ALTINA ALMA:</a:t>
            </a:r>
            <a:r>
              <a:rPr lang="tr-TR" sz="4000" b="1" dirty="0">
                <a:solidFill>
                  <a:srgbClr val="00B050"/>
                </a:solidFill>
                <a:latin typeface="Comic Sans MS" pitchFamily="66" charset="0"/>
              </a:rPr>
              <a:t> </a:t>
            </a:r>
            <a:endParaRPr lang="tr-TR" sz="40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26" y="1071563"/>
            <a:ext cx="8035925" cy="4786312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pPr marL="609600" indent="-609600">
              <a:lnSpc>
                <a:spcPct val="80000"/>
              </a:lnSpc>
              <a:buNone/>
              <a:defRPr/>
            </a:pPr>
            <a:r>
              <a:rPr lang="tr-TR" sz="2000" b="1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 </a:t>
            </a:r>
            <a:r>
              <a:rPr lang="tr-TR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2.</a:t>
            </a:r>
            <a:r>
              <a:rPr lang="tr-T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Çeşit, </a:t>
            </a:r>
            <a:r>
              <a:rPr lang="tr-TR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UPOV’a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üye bir ülkede tescil edilmiş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tr-T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bir çeşit ise ;</a:t>
            </a:r>
          </a:p>
          <a:p>
            <a:pPr marL="609600" indent="-609600">
              <a:lnSpc>
                <a:spcPct val="80000"/>
              </a:lnSpc>
              <a:defRPr/>
            </a:pPr>
            <a:endParaRPr lang="tr-TR" sz="2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Çeşit sahibi tarafından,en az 1 </a:t>
            </a:r>
            <a:r>
              <a:rPr lang="tr-TR" sz="2000" dirty="0" err="1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lokasyonda</a:t>
            </a:r>
            <a:r>
              <a:rPr lang="tr-TR" sz="20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 yetiştirme sezonu ön deneme kurulur.deneme yeri ve planı TTSM ne bildirir.TTSM tarafından ön deneme raporu hazırlanır.</a:t>
            </a:r>
          </a:p>
          <a:p>
            <a:pPr marL="609600" indent="-609600">
              <a:lnSpc>
                <a:spcPct val="80000"/>
              </a:lnSpc>
              <a:defRPr/>
            </a:pPr>
            <a:endParaRPr lang="tr-TR" sz="2000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None/>
              <a:defRPr/>
            </a:pPr>
            <a:r>
              <a:rPr lang="tr-TR" sz="200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</a:t>
            </a:r>
            <a:r>
              <a:rPr lang="tr-TR" sz="2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STK Kaydı Başvurusu:</a:t>
            </a:r>
          </a:p>
          <a:p>
            <a:pPr marL="609600" indent="-609600">
              <a:lnSpc>
                <a:spcPct val="80000"/>
              </a:lnSpc>
              <a:buNone/>
              <a:defRPr/>
            </a:pP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 Çeşit Özellik Belgesi ve çeşidin teknik soru anketi, 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2) </a:t>
            </a:r>
            <a:r>
              <a:rPr lang="tr-TR" sz="20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Ön deneme</a:t>
            </a: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hakkında TTSM tarafından hazırlanmış teknik rapor,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3) Yetki belgesi,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4) Yabancı dildeki belgelerin yeminli tercüme bürosundan onaylı tercümeleri,</a:t>
            </a:r>
          </a:p>
          <a:p>
            <a:pPr marL="609600" indent="-609600">
              <a:lnSpc>
                <a:spcPct val="80000"/>
              </a:lnSpc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5) Çeşidi tanımlayıcı resim, slayt ve diğer belgeler,		</a:t>
            </a:r>
          </a:p>
          <a:p>
            <a:pPr marL="609600" indent="-609600" algn="just">
              <a:lnSpc>
                <a:spcPct val="80000"/>
              </a:lnSpc>
              <a:buNone/>
              <a:defRPr/>
            </a:pPr>
            <a:r>
              <a:rPr lang="tr-TR" sz="2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36589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C152847-0B2F-4B09-959C-271D666AF812}" type="slidenum">
              <a:rPr lang="tr-TR" altLang="tr-TR" smtClean="0">
                <a:solidFill>
                  <a:srgbClr val="B5A788"/>
                </a:solidFill>
              </a:rPr>
              <a:pPr/>
              <a:t>21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7813"/>
            <a:ext cx="8229600" cy="508000"/>
          </a:xfrm>
        </p:spPr>
        <p:txBody>
          <a:bodyPr/>
          <a:lstStyle/>
          <a:p>
            <a:pPr eaLnBrk="1" hangingPunct="1">
              <a:defRPr/>
            </a:pPr>
            <a:r>
              <a:rPr lang="tr-TR" sz="2000" b="1" dirty="0">
                <a:solidFill>
                  <a:srgbClr val="00B050"/>
                </a:solidFill>
                <a:latin typeface="Comic Sans MS" pitchFamily="66" charset="0"/>
              </a:rPr>
              <a:t>STK KOMİTESİNİN KURULUŞ VE ÇALIŞMA ESASLARI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90800" y="1071564"/>
            <a:ext cx="7543800" cy="464343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tr-TR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tr-TR" u="sng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STK Komitesi Üyeleri</a:t>
            </a: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TÜGEM                         :1 </a:t>
            </a:r>
          </a:p>
          <a:p>
            <a:pPr eaLnBrk="1" hangingPunct="1">
              <a:defRPr/>
            </a:pP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Kamu Tar. Ar. </a:t>
            </a:r>
            <a:r>
              <a:rPr lang="tr-TR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Ens</a:t>
            </a: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.         :1</a:t>
            </a:r>
          </a:p>
          <a:p>
            <a:pPr eaLnBrk="1" hangingPunct="1">
              <a:defRPr/>
            </a:pP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TTSM                            :1</a:t>
            </a:r>
          </a:p>
          <a:p>
            <a:pPr eaLnBrk="1" hangingPunct="1">
              <a:defRPr/>
            </a:pP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Ziraat Fakültesi             :1</a:t>
            </a:r>
          </a:p>
          <a:p>
            <a:pPr eaLnBrk="1" hangingPunct="1">
              <a:defRPr/>
            </a:pPr>
            <a:r>
              <a:rPr lang="tr-TR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İlgili Alt Birlik                :1        </a:t>
            </a:r>
            <a:r>
              <a:rPr lang="tr-TR" u="sng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TOPLAM   :5 ÜYE</a:t>
            </a:r>
            <a:endParaRPr lang="tr-TR" dirty="0" smtClean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508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F532878-D75E-487F-B5F3-2BD79AE0B63F}" type="slidenum">
              <a:rPr lang="tr-TR" altLang="tr-TR" smtClean="0">
                <a:solidFill>
                  <a:srgbClr val="B5A788"/>
                </a:solidFill>
              </a:rPr>
              <a:pPr/>
              <a:t>22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24126" y="642938"/>
            <a:ext cx="7610475" cy="1143000"/>
          </a:xfrm>
          <a:solidFill>
            <a:schemeClr val="accent1"/>
          </a:solidFill>
        </p:spPr>
        <p:txBody>
          <a:bodyPr/>
          <a:lstStyle/>
          <a:p>
            <a:pPr eaLnBrk="1" hangingPunct="1">
              <a:defRPr/>
            </a:pPr>
            <a:r>
              <a:rPr lang="tr-TR" sz="2000" b="1" dirty="0">
                <a:solidFill>
                  <a:srgbClr val="FF0000"/>
                </a:solidFill>
              </a:rPr>
              <a:t>BİTKİ TÜRLERİNE AİT KAYITLARIN LİSTELENMESİ</a:t>
            </a:r>
            <a:br>
              <a:rPr lang="tr-TR" sz="2000" b="1" dirty="0">
                <a:solidFill>
                  <a:srgbClr val="FF0000"/>
                </a:solidFill>
              </a:rPr>
            </a:br>
            <a:r>
              <a:rPr lang="tr-TR" sz="2000" b="1" dirty="0">
                <a:solidFill>
                  <a:srgbClr val="FF0000"/>
                </a:solidFill>
              </a:rPr>
              <a:t>      KAYIT LİSTELERİ</a:t>
            </a:r>
          </a:p>
        </p:txBody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52688" y="1773238"/>
            <a:ext cx="7624762" cy="401320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tr-TR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tr-TR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Milli Çeşit Listesi</a:t>
            </a:r>
          </a:p>
          <a:p>
            <a:pPr eaLnBrk="1" hangingPunct="1">
              <a:defRPr/>
            </a:pPr>
            <a:r>
              <a:rPr lang="tr-TR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Standart Tohumluk Çeşit Listesi</a:t>
            </a:r>
          </a:p>
          <a:p>
            <a:pPr eaLnBrk="1" hangingPunct="1">
              <a:defRPr/>
            </a:pPr>
            <a:r>
              <a:rPr lang="tr-TR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Meyve ve Asma Çeşit Listesi</a:t>
            </a:r>
          </a:p>
          <a:p>
            <a:pPr eaLnBrk="1" hangingPunct="1">
              <a:defRPr/>
            </a:pPr>
            <a:r>
              <a:rPr lang="tr-TR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Tavsiye Listesi</a:t>
            </a:r>
          </a:p>
          <a:p>
            <a:pPr eaLnBrk="1" hangingPunct="1">
              <a:defRPr/>
            </a:pPr>
            <a:r>
              <a:rPr lang="tr-TR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Alt Liste</a:t>
            </a:r>
          </a:p>
        </p:txBody>
      </p:sp>
    </p:spTree>
    <p:extLst>
      <p:ext uri="{BB962C8B-B14F-4D97-AF65-F5344CB8AC3E}">
        <p14:creationId xmlns:p14="http://schemas.microsoft.com/office/powerpoint/2010/main" val="17354854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80C961B-5A82-4FA8-8471-D3E0C2F95AC3}" type="slidenum">
              <a:rPr lang="tr-TR" altLang="tr-TR" smtClean="0">
                <a:solidFill>
                  <a:srgbClr val="B5A788"/>
                </a:solidFill>
              </a:rPr>
              <a:pPr/>
              <a:t>23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graphicFrame>
        <p:nvGraphicFramePr>
          <p:cNvPr id="131075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2524125" y="857250"/>
          <a:ext cx="7886700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Belge" r:id="rId4" imgW="11763735" imgH="6170914" progId="Word.Document.8">
                  <p:embed/>
                </p:oleObj>
              </mc:Choice>
              <mc:Fallback>
                <p:oleObj name="Belge" r:id="rId4" imgW="11763735" imgH="6170914" progId="Word.Document.8">
                  <p:embed/>
                  <p:pic>
                    <p:nvPicPr>
                      <p:cNvPr id="131075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25" y="857250"/>
                        <a:ext cx="7886700" cy="4857750"/>
                      </a:xfrm>
                      <a:prstGeom prst="rect">
                        <a:avLst/>
                      </a:prstGeom>
                      <a:solidFill>
                        <a:srgbClr val="CC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8298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B864B88-2B49-44AF-A6F2-6D695B0D5911}" type="slidenum">
              <a:rPr lang="tr-TR" altLang="tr-TR" sz="140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tr-TR" altLang="tr-TR" sz="1400">
              <a:latin typeface="Verdana" panose="020B0604030504040204" pitchFamily="34" charset="0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1251" y="1"/>
            <a:ext cx="8162925" cy="714375"/>
          </a:xfrm>
        </p:spPr>
        <p:txBody>
          <a:bodyPr/>
          <a:lstStyle/>
          <a:p>
            <a:pPr>
              <a:defRPr/>
            </a:pPr>
            <a:r>
              <a:rPr lang="tr-TR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Sertifikasyon Kuruluşları</a:t>
            </a:r>
          </a:p>
        </p:txBody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6664" y="1268413"/>
            <a:ext cx="7940675" cy="4875212"/>
          </a:xfrm>
        </p:spPr>
        <p:txBody>
          <a:bodyPr/>
          <a:lstStyle/>
          <a:p>
            <a:pPr lvl="1"/>
            <a:r>
              <a:rPr lang="tr-TR" altLang="tr-TR" sz="2000" b="1"/>
              <a:t>Tohumluk Tescil ve Sertifikasyon Merkezi  Müdürlüğü- ANKARA</a:t>
            </a:r>
          </a:p>
          <a:p>
            <a:pPr lvl="1"/>
            <a:r>
              <a:rPr lang="tr-TR" altLang="tr-TR" sz="2000"/>
              <a:t>Çayırova Tohum Sertifikasyon  Test Müdürlüğü- KOCAELİ</a:t>
            </a:r>
          </a:p>
          <a:p>
            <a:pPr lvl="1"/>
            <a:r>
              <a:rPr lang="tr-TR" altLang="tr-TR" sz="2000"/>
              <a:t>Beydere Tohum Sertifikasyon  Test Müdürlüğü- MANİSA</a:t>
            </a:r>
          </a:p>
          <a:p>
            <a:pPr lvl="1"/>
            <a:r>
              <a:rPr lang="tr-TR" altLang="tr-TR" sz="2000"/>
              <a:t>İl Kontrol Laboratuvar Müdürlüğü _MERSİN</a:t>
            </a:r>
          </a:p>
          <a:p>
            <a:pPr lvl="1"/>
            <a:r>
              <a:rPr lang="tr-TR" altLang="tr-TR" sz="2000"/>
              <a:t>İl Kontrol Laboratuvar Müdürlüğü _ANTALYA</a:t>
            </a:r>
          </a:p>
          <a:p>
            <a:pPr lvl="1"/>
            <a:r>
              <a:rPr lang="tr-TR" altLang="tr-TR" sz="2000"/>
              <a:t>İl Kontrol Laboratuvar Müdürlüğü _SAMSUN</a:t>
            </a:r>
          </a:p>
          <a:p>
            <a:pPr lvl="1"/>
            <a:r>
              <a:rPr lang="tr-TR" altLang="tr-TR" sz="2000">
                <a:solidFill>
                  <a:srgbClr val="006600"/>
                </a:solidFill>
              </a:rPr>
              <a:t>Yetkili özel sertifikasyon laboratuvarları (6 adet</a:t>
            </a:r>
            <a:r>
              <a:rPr lang="tr-TR" altLang="tr-TR" sz="2000">
                <a:solidFill>
                  <a:srgbClr val="FF0000"/>
                </a:solidFill>
              </a:rPr>
              <a:t>)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Tariş, 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May Agro, 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Monsanto, 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Pioneer, 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Syngenta, </a:t>
            </a:r>
          </a:p>
          <a:p>
            <a:pPr lvl="2">
              <a:lnSpc>
                <a:spcPct val="70000"/>
              </a:lnSpc>
            </a:pPr>
            <a:r>
              <a:rPr lang="tr-TR" altLang="tr-TR" sz="1600"/>
              <a:t>Progen,</a:t>
            </a:r>
          </a:p>
        </p:txBody>
      </p:sp>
    </p:spTree>
    <p:extLst>
      <p:ext uri="{BB962C8B-B14F-4D97-AF65-F5344CB8AC3E}">
        <p14:creationId xmlns:p14="http://schemas.microsoft.com/office/powerpoint/2010/main" val="137299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C025958-3A48-4EFA-8209-FCF148C866A8}" type="slidenum">
              <a:rPr lang="tr-TR" altLang="tr-TR" sz="1400">
                <a:latin typeface="Verdana" panose="020B060403050404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tr-TR" altLang="tr-TR" sz="1400">
              <a:latin typeface="Verdana" panose="020B0604030504040204" pitchFamily="34" charset="0"/>
            </a:endParaRPr>
          </a:p>
        </p:txBody>
      </p:sp>
      <p:grpSp>
        <p:nvGrpSpPr>
          <p:cNvPr id="110595" name="Group 9"/>
          <p:cNvGrpSpPr>
            <a:grpSpLocks/>
          </p:cNvGrpSpPr>
          <p:nvPr/>
        </p:nvGrpSpPr>
        <p:grpSpPr bwMode="auto">
          <a:xfrm>
            <a:off x="1524000" y="762000"/>
            <a:ext cx="9144000" cy="5410200"/>
            <a:chOff x="0" y="480"/>
            <a:chExt cx="5760" cy="3408"/>
          </a:xfrm>
        </p:grpSpPr>
        <p:sp>
          <p:nvSpPr>
            <p:cNvPr id="110601" name="Line 10"/>
            <p:cNvSpPr>
              <a:spLocks noChangeShapeType="1"/>
            </p:cNvSpPr>
            <p:nvPr/>
          </p:nvSpPr>
          <p:spPr bwMode="auto">
            <a:xfrm>
              <a:off x="624" y="3888"/>
              <a:ext cx="513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110602" name="Line 12"/>
            <p:cNvSpPr>
              <a:spLocks noChangeShapeType="1"/>
            </p:cNvSpPr>
            <p:nvPr/>
          </p:nvSpPr>
          <p:spPr bwMode="auto">
            <a:xfrm>
              <a:off x="624" y="480"/>
              <a:ext cx="51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grpSp>
          <p:nvGrpSpPr>
            <p:cNvPr id="110603" name="Group 13"/>
            <p:cNvGrpSpPr>
              <a:grpSpLocks/>
            </p:cNvGrpSpPr>
            <p:nvPr/>
          </p:nvGrpSpPr>
          <p:grpSpPr bwMode="auto">
            <a:xfrm>
              <a:off x="0" y="480"/>
              <a:ext cx="528" cy="3408"/>
              <a:chOff x="0" y="480"/>
              <a:chExt cx="528" cy="3408"/>
            </a:xfrm>
          </p:grpSpPr>
          <p:pic>
            <p:nvPicPr>
              <p:cNvPr id="110604" name="Picture 14" descr="Resim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056"/>
                <a:ext cx="528" cy="5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05" name="Picture 15" descr="Resim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80"/>
                <a:ext cx="528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06" name="Picture 16" descr="Resim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84"/>
                <a:ext cx="528" cy="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07" name="Picture 17" descr="Resim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08"/>
                <a:ext cx="528" cy="5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08" name="Picture 18" descr="Resim7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784"/>
                <a:ext cx="528" cy="5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0609" name="Picture 19" descr="Resim8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12"/>
                <a:ext cx="528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170238" y="762001"/>
            <a:ext cx="6742112" cy="587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r>
              <a:rPr lang="tr-TR" b="1" dirty="0">
                <a:latin typeface="Arial" charset="0"/>
              </a:rPr>
              <a:t>TESCİLLİ  VEYA  ÜRETİM İZİNLİ =kayıt altına alınmış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  <a:defRPr/>
            </a:pPr>
            <a:r>
              <a:rPr lang="tr-TR" sz="1600" b="1" dirty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tr-TR" sz="2000" b="1" dirty="0">
                <a:solidFill>
                  <a:srgbClr val="339966"/>
                </a:solidFill>
                <a:latin typeface="Arial" charset="0"/>
              </a:rPr>
              <a:t>ÇEŞİT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170238" y="1484314"/>
            <a:ext cx="551815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sz="1600" b="1" dirty="0">
                <a:latin typeface="Arial" charset="0"/>
              </a:rPr>
              <a:t>Çeşitlerin Kayıt listelerinde Yayınlanması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768726" y="1989139"/>
            <a:ext cx="4189413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tr-TR" b="1">
                <a:latin typeface="Arial" charset="0"/>
              </a:rPr>
              <a:t>SERTİFİKALI TOHUMLUK ÜRETİMİ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738564" y="2420939"/>
            <a:ext cx="4143375" cy="36925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Beyanname Verilmesi (Müracaat)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Tarla Kontrolü                      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Tohum hazırlık İşlemleri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Ambalajlama ve </a:t>
            </a:r>
            <a:r>
              <a:rPr lang="tr-T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Etiketleme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 </a:t>
            </a:r>
            <a:r>
              <a:rPr lang="tr-TR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Numune Alma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b="1" dirty="0" err="1">
                <a:latin typeface="Arial" charset="0"/>
              </a:rPr>
              <a:t>Laboratuvar</a:t>
            </a:r>
            <a:r>
              <a:rPr lang="tr-TR" b="1" dirty="0">
                <a:latin typeface="Arial" charset="0"/>
              </a:rPr>
              <a:t> (Analizler ve Testler)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Belgelendirme (Sertifika, Rapor)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Post Kontrol Denemeleri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Pazarlama ve Dağıtım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dirty="0">
                <a:latin typeface="Arial" charset="0"/>
              </a:rPr>
              <a:t>Piyasa Denetimleri</a:t>
            </a:r>
          </a:p>
        </p:txBody>
      </p:sp>
      <p:sp>
        <p:nvSpPr>
          <p:cNvPr id="30728" name="WordArt 11"/>
          <p:cNvSpPr>
            <a:spLocks noChangeArrowheads="1" noChangeShapeType="1" noTextEdit="1"/>
          </p:cNvSpPr>
          <p:nvPr/>
        </p:nvSpPr>
        <p:spPr bwMode="auto">
          <a:xfrm>
            <a:off x="2743200" y="285750"/>
            <a:ext cx="67437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tr-TR" sz="32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TOHUM SERTİFİKASYON SİSTEMİ</a:t>
            </a:r>
          </a:p>
        </p:txBody>
      </p:sp>
    </p:spTree>
    <p:extLst>
      <p:ext uri="{BB962C8B-B14F-4D97-AF65-F5344CB8AC3E}">
        <p14:creationId xmlns:p14="http://schemas.microsoft.com/office/powerpoint/2010/main" val="362865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2590801" y="928689"/>
            <a:ext cx="18716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tr-TR" altLang="tr-TR" sz="2800" u="none">
                <a:solidFill>
                  <a:srgbClr val="000000"/>
                </a:solidFill>
              </a:rPr>
              <a:t>Etiketleme</a:t>
            </a:r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2452689" y="1500189"/>
            <a:ext cx="7964487" cy="4429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lnSpc>
                <a:spcPct val="140000"/>
              </a:lnSpc>
              <a:buFontTx/>
              <a:buChar char="•"/>
              <a:defRPr/>
            </a:pPr>
            <a:r>
              <a:rPr lang="tr-TR" sz="2000" dirty="0">
                <a:solidFill>
                  <a:srgbClr val="000000"/>
                </a:solidFill>
              </a:rPr>
              <a:t>Etikette asgari boyutlar</a:t>
            </a:r>
          </a:p>
          <a:p>
            <a:pPr marL="457200" indent="-457200">
              <a:lnSpc>
                <a:spcPct val="140000"/>
              </a:lnSpc>
              <a:defRPr/>
            </a:pPr>
            <a:r>
              <a:rPr lang="tr-TR" sz="2000" dirty="0">
                <a:solidFill>
                  <a:srgbClr val="000000"/>
                </a:solidFill>
              </a:rPr>
              <a:t>		Küçük ambalajlar için 30x50 mm</a:t>
            </a:r>
          </a:p>
          <a:p>
            <a:pPr marL="457200" indent="-457200">
              <a:lnSpc>
                <a:spcPct val="140000"/>
              </a:lnSpc>
              <a:defRPr/>
            </a:pPr>
            <a:r>
              <a:rPr lang="tr-TR" sz="2000" dirty="0">
                <a:solidFill>
                  <a:srgbClr val="000000"/>
                </a:solidFill>
              </a:rPr>
              <a:t>		Normal ambalajlar için 67x110 mm</a:t>
            </a:r>
          </a:p>
          <a:p>
            <a:pPr marL="457200" indent="-457200">
              <a:buFontTx/>
              <a:buChar char="•"/>
              <a:defRPr/>
            </a:pPr>
            <a:endParaRPr lang="tr-TR" sz="2000" dirty="0">
              <a:solidFill>
                <a:srgbClr val="000000"/>
              </a:solidFill>
            </a:endParaRPr>
          </a:p>
        </p:txBody>
      </p:sp>
      <p:graphicFrame>
        <p:nvGraphicFramePr>
          <p:cNvPr id="86047" name="Group 31"/>
          <p:cNvGraphicFramePr>
            <a:graphicFrameLocks noGrp="1"/>
          </p:cNvGraphicFramePr>
          <p:nvPr>
            <p:ph sz="half" idx="2"/>
          </p:nvPr>
        </p:nvGraphicFramePr>
        <p:xfrm>
          <a:off x="2722563" y="3598863"/>
          <a:ext cx="7593012" cy="2493962"/>
        </p:xfrm>
        <a:graphic>
          <a:graphicData uri="http://schemas.openxmlformats.org/drawingml/2006/table">
            <a:tbl>
              <a:tblPr/>
              <a:tblGrid>
                <a:gridCol w="2863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Tohumluk Sınıfları</a:t>
                      </a:r>
                      <a:endParaRPr kumimoji="0" lang="tr-T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 t i k e t   Renkleri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Orijinal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Beyaz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Sertifikalı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Mavi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98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Ham Tohumluk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Gri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630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Standart Tohumluk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tr-T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Koyu Sarı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8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2438400" y="785813"/>
            <a:ext cx="65151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GB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Tohumluk</a:t>
            </a:r>
            <a:r>
              <a:rPr lang="en-GB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partilerinin</a:t>
            </a:r>
            <a:r>
              <a:rPr lang="en-GB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işaretlenmesi</a:t>
            </a:r>
            <a:r>
              <a:rPr lang="en-GB" sz="3200" dirty="0">
                <a:solidFill>
                  <a:srgbClr val="000000"/>
                </a:solidFill>
              </a:rPr>
              <a:t> </a:t>
            </a:r>
            <a:endParaRPr lang="tr-TR" sz="3200" dirty="0">
              <a:solidFill>
                <a:srgbClr val="000000"/>
              </a:solidFill>
            </a:endParaRP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2595563" y="2057400"/>
            <a:ext cx="7821612" cy="45402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defRPr/>
            </a:pPr>
            <a:endParaRPr lang="tr-TR" sz="2000" b="1" dirty="0">
              <a:solidFill>
                <a:srgbClr val="000000"/>
              </a:solidFill>
            </a:endParaRPr>
          </a:p>
          <a:p>
            <a:pPr marL="457200" indent="-457200">
              <a:lnSpc>
                <a:spcPct val="200000"/>
              </a:lnSpc>
              <a:defRPr/>
            </a:pP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Tohumluk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partileri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TR.00.KKKK.NNNN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biçiminde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numaralandırılır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tr-T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>
              <a:lnSpc>
                <a:spcPct val="200000"/>
              </a:lnSpc>
              <a:defRPr/>
            </a:pP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Numaralandırmada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</a:t>
            </a:r>
          </a:p>
          <a:p>
            <a:pPr marL="457200" indent="-457200">
              <a:lnSpc>
                <a:spcPct val="200000"/>
              </a:lnSpc>
              <a:defRPr/>
            </a:pPr>
            <a:r>
              <a:rPr lang="tr-T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a)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Ülke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kodunu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</a:p>
          <a:p>
            <a:pPr marL="457200" indent="-457200">
              <a:lnSpc>
                <a:spcPct val="200000"/>
              </a:lnSpc>
              <a:defRPr/>
            </a:pPr>
            <a:r>
              <a:rPr lang="tr-T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b)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00: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Tohumluğun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üretildiği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ilin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plaka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numarasını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</a:p>
          <a:p>
            <a:pPr marL="457200" indent="-457200">
              <a:lnSpc>
                <a:spcPct val="200000"/>
              </a:lnSpc>
              <a:defRPr/>
            </a:pPr>
            <a:r>
              <a:rPr lang="tr-T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c)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KKKK: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TTSM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tarafından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verilen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üretici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kod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numarasını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,</a:t>
            </a:r>
          </a:p>
          <a:p>
            <a:pPr marL="457200" indent="-457200">
              <a:lnSpc>
                <a:spcPct val="200000"/>
              </a:lnSpc>
              <a:defRPr/>
            </a:pPr>
            <a:r>
              <a:rPr lang="tr-T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ç) </a:t>
            </a:r>
            <a:r>
              <a:rPr lang="en-GB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NNNN: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Tohumluğun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parti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sıra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numarasını</a:t>
            </a:r>
            <a:r>
              <a:rPr lang="tr-TR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ifade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GB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eder</a:t>
            </a:r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endParaRPr lang="tr-TR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457200" indent="-457200">
              <a:lnSpc>
                <a:spcPct val="200000"/>
              </a:lnSpc>
              <a:defRPr/>
            </a:pPr>
            <a:endParaRPr lang="tr-TR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418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5B607F-1486-4968-86C8-615674A40235}" type="slidenum">
              <a:rPr lang="tr-TR" altLang="tr-TR" smtClean="0">
                <a:solidFill>
                  <a:srgbClr val="B5A788"/>
                </a:solidFill>
              </a:rPr>
              <a:pPr/>
              <a:t>7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95550" y="0"/>
            <a:ext cx="7715250" cy="8572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tr-TR" dirty="0" smtClean="0">
                <a:solidFill>
                  <a:srgbClr val="00FF00"/>
                </a:solidFill>
                <a:latin typeface="Impact" pitchFamily="34" charset="0"/>
              </a:rPr>
              <a:t/>
            </a:r>
            <a:br>
              <a:rPr lang="tr-TR" dirty="0" smtClean="0">
                <a:solidFill>
                  <a:srgbClr val="00FF00"/>
                </a:solidFill>
                <a:latin typeface="Impact" pitchFamily="34" charset="0"/>
              </a:rPr>
            </a:br>
            <a:r>
              <a:rPr lang="tr-TR" dirty="0" smtClean="0">
                <a:solidFill>
                  <a:srgbClr val="FF0000"/>
                </a:solidFill>
                <a:latin typeface="Impact" pitchFamily="34" charset="0"/>
              </a:rPr>
              <a:t>ÇEŞİT TESCİLİNİN AMAÇLARI</a:t>
            </a:r>
            <a:r>
              <a:rPr lang="tr-TR" dirty="0" smtClean="0">
                <a:solidFill>
                  <a:srgbClr val="00FF00"/>
                </a:solidFill>
                <a:latin typeface="Impact" pitchFamily="34" charset="0"/>
              </a:rPr>
              <a:t/>
            </a:r>
            <a:br>
              <a:rPr lang="tr-TR" dirty="0" smtClean="0">
                <a:solidFill>
                  <a:srgbClr val="00FF00"/>
                </a:solidFill>
                <a:latin typeface="Impact" pitchFamily="34" charset="0"/>
              </a:rPr>
            </a:br>
            <a:endParaRPr lang="tr-TR" dirty="0" smtClean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95550" y="1357314"/>
            <a:ext cx="8172450" cy="5424487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  <a:defRPr/>
            </a:pPr>
            <a:r>
              <a:rPr lang="tr-TR" dirty="0" err="1">
                <a:solidFill>
                  <a:srgbClr val="FF0000"/>
                </a:solidFill>
                <a:latin typeface="Comic Sans MS" pitchFamily="66" charset="0"/>
              </a:rPr>
              <a:t>Amaç:</a:t>
            </a:r>
            <a:r>
              <a:rPr lang="tr-TR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Bitki</a:t>
            </a:r>
            <a:r>
              <a:rPr lang="tr-T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ıslahı ve çeşit geliştirme sonucu; ortaya çıkarılan yeni ve üstün  </a:t>
            </a:r>
            <a:r>
              <a:rPr lang="tr-TR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genotiplerin</a:t>
            </a:r>
            <a:r>
              <a:rPr lang="tr-T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kayıt altına alınarak genetik farklılığın sürdürülmesidir,</a:t>
            </a:r>
          </a:p>
          <a:p>
            <a:pPr marL="0" indent="0">
              <a:buNone/>
              <a:defRPr/>
            </a:pPr>
            <a:endParaRPr lang="tr-TR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Üstün nitelikli yeni çeşitlerin çiftçiye, tarım endüstrisi ve ticaret yapanlara tavsiye edilmesi,</a:t>
            </a:r>
          </a:p>
          <a:p>
            <a:pPr marL="0" indent="0"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Verimliliğin  ve kalitenin artırılması ,</a:t>
            </a:r>
          </a:p>
          <a:p>
            <a:pPr marL="0" indent="0">
              <a:buNone/>
              <a:defRPr/>
            </a:pP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Çeşitler hakkında bilgilerin sağlanması,</a:t>
            </a:r>
          </a:p>
          <a:p>
            <a:pPr marL="971550" lvl="1" indent="-514350">
              <a:lnSpc>
                <a:spcPct val="50000"/>
              </a:lnSpc>
              <a:spcBef>
                <a:spcPct val="50000"/>
              </a:spcBef>
              <a:buNone/>
              <a:defRPr/>
            </a:pPr>
            <a:endParaRPr lang="tr-T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tr-TR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FYD testleri</a:t>
            </a:r>
            <a:r>
              <a:rPr lang="tr-T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971550" lvl="1" indent="-514350">
              <a:lnSpc>
                <a:spcPct val="50000"/>
              </a:lnSpc>
              <a:spcBef>
                <a:spcPct val="50000"/>
              </a:spcBef>
              <a:buNone/>
              <a:defRPr/>
            </a:pPr>
            <a:endParaRPr lang="tr-TR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971550" lvl="1" indent="-514350">
              <a:lnSpc>
                <a:spcPct val="50000"/>
              </a:lnSpc>
              <a:spcBef>
                <a:spcPct val="50000"/>
              </a:spcBef>
              <a:buNone/>
              <a:defRPr/>
            </a:pPr>
            <a:r>
              <a:rPr lang="tr-T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Farklılık, Yeknesaklık, </a:t>
            </a:r>
            <a:r>
              <a:rPr lang="tr-TR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Durulmuşluk</a:t>
            </a:r>
            <a:r>
              <a:rPr lang="tr-TR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</a:p>
          <a:p>
            <a:pPr marL="971550" lvl="1" indent="-514350">
              <a:lnSpc>
                <a:spcPct val="50000"/>
              </a:lnSpc>
              <a:spcBef>
                <a:spcPct val="50000"/>
              </a:spcBef>
              <a:buFont typeface="Wingdings" pitchFamily="2" charset="2"/>
              <a:buChar char="Ø"/>
              <a:defRPr/>
            </a:pPr>
            <a:endParaRPr lang="tr-TR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79321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6D95B2-D1EE-4744-9A6A-28B28F2A5CA1}" type="slidenum">
              <a:rPr lang="tr-TR" altLang="tr-TR" smtClean="0">
                <a:solidFill>
                  <a:srgbClr val="B5A788"/>
                </a:solidFill>
              </a:rPr>
              <a:pPr/>
              <a:t>8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19811" name="Text Box 2"/>
          <p:cNvSpPr txBox="1">
            <a:spLocks noChangeArrowheads="1"/>
          </p:cNvSpPr>
          <p:nvPr/>
        </p:nvSpPr>
        <p:spPr bwMode="auto">
          <a:xfrm>
            <a:off x="2667001" y="188913"/>
            <a:ext cx="6715125" cy="8302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tr-TR" altLang="tr-TR" sz="2400" b="1" u="none" dirty="0">
                <a:solidFill>
                  <a:srgbClr val="FF0000"/>
                </a:solidFill>
                <a:latin typeface="Tahoma" panose="020B0604030504040204" pitchFamily="34" charset="0"/>
              </a:rPr>
              <a:t>BİTKİ ÇEŞİTLERİNİN</a:t>
            </a:r>
            <a:r>
              <a:rPr lang="tr-TR" altLang="tr-TR" sz="2400" u="none" dirty="0">
                <a:solidFill>
                  <a:srgbClr val="FF0000"/>
                </a:solidFill>
                <a:latin typeface="Tahoma" panose="020B0604030504040204" pitchFamily="34" charset="0"/>
              </a:rPr>
              <a:t> KAYIT</a:t>
            </a:r>
            <a:r>
              <a:rPr lang="tr-TR" altLang="tr-TR" sz="2400" b="1" u="none" dirty="0">
                <a:solidFill>
                  <a:srgbClr val="FF0000"/>
                </a:solidFill>
                <a:latin typeface="Tahoma" panose="020B0604030504040204" pitchFamily="34" charset="0"/>
              </a:rPr>
              <a:t> ALTINA ALINMASINA İLİŞKİN YÖNETMELİK</a:t>
            </a:r>
            <a:r>
              <a:rPr lang="tr-TR" altLang="tr-TR" sz="2400" u="none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2738438" y="1700214"/>
            <a:ext cx="7173912" cy="15700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buFont typeface="Wingdings" pitchFamily="2" charset="2"/>
              <a:buChar char="Ø"/>
              <a:defRPr/>
            </a:pPr>
            <a:r>
              <a:rPr lang="tr-TR" sz="2000" dirty="0">
                <a:latin typeface="Tahoma" pitchFamily="34" charset="0"/>
              </a:rPr>
              <a:t> </a:t>
            </a: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Tarımsal bitki türlerine ait çeşitlerin kayıt altına alınması, kayıt listelerinin oluşturulması, kütükte kalış süresi ve silinmesi, bitki genetik kaynaklarının kaydedilmesi esaslarını belirlemektir</a:t>
            </a:r>
            <a:r>
              <a:rPr lang="tr-TR" sz="2000" dirty="0">
                <a:latin typeface="Tahoma" pitchFamily="34" charset="0"/>
              </a:rPr>
              <a:t>.</a:t>
            </a:r>
          </a:p>
        </p:txBody>
      </p:sp>
      <p:sp>
        <p:nvSpPr>
          <p:cNvPr id="10245" name="Text Box 4"/>
          <p:cNvSpPr txBox="1">
            <a:spLocks noChangeArrowheads="1"/>
          </p:cNvSpPr>
          <p:nvPr/>
        </p:nvSpPr>
        <p:spPr bwMode="auto">
          <a:xfrm>
            <a:off x="2595564" y="3933825"/>
            <a:ext cx="7388225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tr-TR" sz="24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Tarla bitkileri, bağ bahçe bitkileri ve diğer bitki türlerine</a:t>
            </a:r>
            <a:r>
              <a:rPr lang="tr-TR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ait çeşitlerin ve genetik kaynakların kayıt altına alınması, özel sektör araştırma kuruluşlarının yetkilendirilmesi ve denetimine ilişkin iş ve işlemleri kapsar.</a:t>
            </a:r>
          </a:p>
        </p:txBody>
      </p:sp>
      <p:sp>
        <p:nvSpPr>
          <p:cNvPr id="114694" name="Text Box 7"/>
          <p:cNvSpPr txBox="1">
            <a:spLocks noChangeArrowheads="1"/>
          </p:cNvSpPr>
          <p:nvPr/>
        </p:nvSpPr>
        <p:spPr bwMode="auto">
          <a:xfrm>
            <a:off x="2524125" y="3357563"/>
            <a:ext cx="2419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Kapsam</a:t>
            </a:r>
          </a:p>
        </p:txBody>
      </p:sp>
    </p:spTree>
    <p:extLst>
      <p:ext uri="{BB962C8B-B14F-4D97-AF65-F5344CB8AC3E}">
        <p14:creationId xmlns:p14="http://schemas.microsoft.com/office/powerpoint/2010/main" val="32328042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3 Slayt Numarası Yer Tutucusu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2370F3B-500C-491E-8FE9-15C227E607AC}" type="slidenum">
              <a:rPr lang="tr-TR" altLang="tr-TR" smtClean="0">
                <a:solidFill>
                  <a:srgbClr val="B5A788"/>
                </a:solidFill>
              </a:rPr>
              <a:pPr/>
              <a:t>9</a:t>
            </a:fld>
            <a:endParaRPr lang="tr-TR" altLang="tr-TR" smtClean="0">
              <a:solidFill>
                <a:srgbClr val="B5A788"/>
              </a:solidFill>
            </a:endParaRPr>
          </a:p>
        </p:txBody>
      </p:sp>
      <p:sp>
        <p:nvSpPr>
          <p:cNvPr id="115715" name="Text Box 2"/>
          <p:cNvSpPr txBox="1">
            <a:spLocks noChangeArrowheads="1"/>
          </p:cNvSpPr>
          <p:nvPr/>
        </p:nvSpPr>
        <p:spPr bwMode="auto">
          <a:xfrm>
            <a:off x="1992314" y="188913"/>
            <a:ext cx="8135937" cy="762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tr-TR" altLang="tr-TR" sz="2200">
                <a:latin typeface="Tahoma" panose="020B0604030504040204" pitchFamily="34" charset="0"/>
              </a:rPr>
              <a:t> </a:t>
            </a:r>
            <a:r>
              <a:rPr lang="tr-TR" altLang="tr-TR" sz="2200" b="1">
                <a:solidFill>
                  <a:schemeClr val="bg1"/>
                </a:solidFill>
                <a:latin typeface="Tahoma" panose="020B0604030504040204" pitchFamily="34" charset="0"/>
              </a:rPr>
              <a:t>BİTKİ ÇEŞİTLERİNİN</a:t>
            </a:r>
            <a:r>
              <a:rPr lang="tr-TR" altLang="tr-TR" sz="220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  <a:r>
              <a:rPr lang="tr-TR" altLang="tr-TR" sz="2200" b="1">
                <a:solidFill>
                  <a:schemeClr val="bg1"/>
                </a:solidFill>
                <a:latin typeface="Tahoma" panose="020B0604030504040204" pitchFamily="34" charset="0"/>
              </a:rPr>
              <a:t>KAYIT ALTINA ALINMASINA İLİŞKİN YÖNETMELİK</a:t>
            </a:r>
            <a:r>
              <a:rPr lang="tr-TR" altLang="tr-TR" sz="2200">
                <a:solidFill>
                  <a:schemeClr val="bg1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15716" name="Text Box 3"/>
          <p:cNvSpPr txBox="1">
            <a:spLocks noChangeArrowheads="1"/>
          </p:cNvSpPr>
          <p:nvPr/>
        </p:nvSpPr>
        <p:spPr bwMode="auto">
          <a:xfrm>
            <a:off x="2524125" y="1052513"/>
            <a:ext cx="5372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tr-TR" altLang="tr-TR" b="1">
                <a:solidFill>
                  <a:srgbClr val="FF0000"/>
                </a:solidFill>
                <a:latin typeface="Tahoma" panose="020B0604030504040204" pitchFamily="34" charset="0"/>
              </a:rPr>
              <a:t> Tanımlar</a:t>
            </a:r>
          </a:p>
        </p:txBody>
      </p:sp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2452688" y="1357313"/>
            <a:ext cx="7675562" cy="44005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dirty="0">
                <a:latin typeface="Tahoma" pitchFamily="34" charset="0"/>
              </a:rPr>
              <a:t> </a:t>
            </a: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Araştırma kuruluşu : 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Bitki çeşitlerini ıslah eden yada geliştiren, nitelikleri 		                       bakanlıkça belirlenen kamu ve özel kuruluş.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Başvuru öncesi denemeler ; 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Ek:1-2-3’ de bildirilen türlerde teknik talimata -	           göre araştırıcı kuruluş tarafından kurulan denemeler.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Başvuru öncesi deneme raporu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; kayıt başvurusu öncesi teknik talimata göre çeşidin tarımsal değerlerini belirlemek üzere yapılan deneme sonuçları (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ista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.analiz, 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tekn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özell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., 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hast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ve zar.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dayanık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.vb. standart/kont. Çeşitlerden 	                                    üstün olan bir-iki </a:t>
            </a:r>
            <a:r>
              <a:rPr lang="tr-TR" sz="16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karakt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yer aldığı rapor) 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çeşit sahibi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; çeşidi ıslah eden yada geliştiren araştırma kuruluşu veya gerçek kişiler veya yetki belgesine sahip tohum üretici kuruluşlar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teknik talimat ; 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ilgili  bitki türünde Bakanlık tarafından yayımlanmış, başvuru öncesi ve tescil denemelerinde TDÖ deki teknik esasları belirleyen kıstaslar.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tr-TR" sz="1600" b="1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yetki belgesi ; </a:t>
            </a:r>
            <a:r>
              <a:rPr lang="tr-TR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çeşit sahibi kuruluş yada ıslahçısından en az beş yıl süre için alınan, çeşidin kayıt altına alınması ile ilgili işlemler için başvuru sahibinin yetkilendirildiğini gösterir belge.</a:t>
            </a:r>
            <a:endParaRPr lang="tr-TR" sz="1600" b="1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1605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996</Words>
  <Application>Microsoft Office PowerPoint</Application>
  <PresentationFormat>Geniş ekran</PresentationFormat>
  <Paragraphs>214</Paragraphs>
  <Slides>23</Slides>
  <Notes>2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23</vt:i4>
      </vt:variant>
    </vt:vector>
  </HeadingPairs>
  <TitlesOfParts>
    <vt:vector size="36" baseType="lpstr">
      <vt:lpstr>Arial Unicode MS</vt:lpstr>
      <vt:lpstr>Arial</vt:lpstr>
      <vt:lpstr>Calibri</vt:lpstr>
      <vt:lpstr>Calibri Light</vt:lpstr>
      <vt:lpstr>Comic Sans MS</vt:lpstr>
      <vt:lpstr>Impact</vt:lpstr>
      <vt:lpstr>Tahoma</vt:lpstr>
      <vt:lpstr>Times New Roman</vt:lpstr>
      <vt:lpstr>Verdana</vt:lpstr>
      <vt:lpstr>Wingdings</vt:lpstr>
      <vt:lpstr>Office Teması</vt:lpstr>
      <vt:lpstr>Photo Editor Photo</vt:lpstr>
      <vt:lpstr>Belge</vt:lpstr>
      <vt:lpstr>PowerPoint Sunusu</vt:lpstr>
      <vt:lpstr>Tohum Sertifikasyonunun Amacı;</vt:lpstr>
      <vt:lpstr>  Sertifikasyon Kuruluşları</vt:lpstr>
      <vt:lpstr>PowerPoint Sunusu</vt:lpstr>
      <vt:lpstr>PowerPoint Sunusu</vt:lpstr>
      <vt:lpstr>PowerPoint Sunusu</vt:lpstr>
      <vt:lpstr> ÇEŞİT TESCİLİNİN AMAÇLARI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SEBZE TÜRLERİNDE KAYIT ALTINA ALMA</vt:lpstr>
      <vt:lpstr>SEBZE TÜRLERİNDE KAYIT ALTINA ALMA: </vt:lpstr>
      <vt:lpstr>STK KOMİTESİNİN KURULUŞ VE ÇALIŞMA ESASLARI</vt:lpstr>
      <vt:lpstr>BİTKİ TÜRLERİNE AİT KAYITLARIN LİSTELENMESİ       KAYIT LİSTELERİ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Exper</dc:creator>
  <cp:lastModifiedBy>Exper</cp:lastModifiedBy>
  <cp:revision>1</cp:revision>
  <dcterms:created xsi:type="dcterms:W3CDTF">2020-02-24T14:16:28Z</dcterms:created>
  <dcterms:modified xsi:type="dcterms:W3CDTF">2020-02-24T14:16:38Z</dcterms:modified>
</cp:coreProperties>
</file>