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C78D-778D-407E-B50F-6D5B1872246E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4DF-4488-4E55-B151-B61E0050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1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C78D-778D-407E-B50F-6D5B1872246E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4DF-4488-4E55-B151-B61E0050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15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C78D-778D-407E-B50F-6D5B1872246E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4DF-4488-4E55-B151-B61E0050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16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C78D-778D-407E-B50F-6D5B1872246E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4DF-4488-4E55-B151-B61E0050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18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C78D-778D-407E-B50F-6D5B1872246E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4DF-4488-4E55-B151-B61E0050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03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C78D-778D-407E-B50F-6D5B1872246E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4DF-4488-4E55-B151-B61E0050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27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C78D-778D-407E-B50F-6D5B1872246E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4DF-4488-4E55-B151-B61E0050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62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C78D-778D-407E-B50F-6D5B1872246E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4DF-4488-4E55-B151-B61E0050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2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C78D-778D-407E-B50F-6D5B1872246E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4DF-4488-4E55-B151-B61E0050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15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C78D-778D-407E-B50F-6D5B1872246E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4DF-4488-4E55-B151-B61E0050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96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C78D-778D-407E-B50F-6D5B1872246E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4DF-4488-4E55-B151-B61E0050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80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7C78D-778D-407E-B50F-6D5B1872246E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D54DF-4488-4E55-B151-B61E0050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5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altLang="en-US" sz="3600" smtClean="0">
                <a:solidFill>
                  <a:srgbClr val="FF0000"/>
                </a:solidFill>
              </a:rPr>
              <a:t>Özofagusun diğer motilite bozuklukları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tr-TR" altLang="en-US" smtClean="0"/>
              <a:t>Diffüz özofagus spazmı (DES)</a:t>
            </a:r>
          </a:p>
          <a:p>
            <a:pPr eaLnBrk="1" hangingPunct="1"/>
            <a:r>
              <a:rPr lang="tr-TR" altLang="en-US" smtClean="0"/>
              <a:t>Nutcracker özofagus</a:t>
            </a:r>
          </a:p>
          <a:p>
            <a:pPr eaLnBrk="1" hangingPunct="1"/>
            <a:r>
              <a:rPr lang="tr-TR" altLang="en-US" smtClean="0"/>
              <a:t>Hipertansif AÖS</a:t>
            </a:r>
          </a:p>
          <a:p>
            <a:pPr eaLnBrk="1" hangingPunct="1"/>
            <a:r>
              <a:rPr lang="tr-TR" altLang="en-US" smtClean="0"/>
              <a:t>Non-spesifik motor bozukluklar</a:t>
            </a:r>
          </a:p>
          <a:p>
            <a:pPr eaLnBrk="1" hangingPunct="1"/>
            <a:r>
              <a:rPr lang="tr-TR" altLang="en-US" smtClean="0"/>
              <a:t>Etyo: ?</a:t>
            </a:r>
          </a:p>
          <a:p>
            <a:pPr eaLnBrk="1" hangingPunct="1"/>
            <a:r>
              <a:rPr lang="tr-TR" altLang="en-US" smtClean="0"/>
              <a:t>Kolinerjik uyarılar motilite bozukluklarına yol açar</a:t>
            </a:r>
          </a:p>
        </p:txBody>
      </p:sp>
    </p:spTree>
    <p:extLst>
      <p:ext uri="{BB962C8B-B14F-4D97-AF65-F5344CB8AC3E}">
        <p14:creationId xmlns:p14="http://schemas.microsoft.com/office/powerpoint/2010/main" val="432180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404813"/>
            <a:ext cx="4762500" cy="61928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en-US" sz="2400" smtClean="0">
                <a:solidFill>
                  <a:srgbClr val="FF0000"/>
                </a:solidFill>
              </a:rPr>
              <a:t>DES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en-US" sz="2000" smtClean="0"/>
              <a:t>Disfaji+göğüs ağrısı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en-US" sz="2000" smtClean="0"/>
              <a:t>Yanma (%20)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en-US" sz="2000" smtClean="0"/>
              <a:t>Disfaji:aralıklı, bazı yiyeceklerle provoke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en-US" sz="2000" smtClean="0"/>
              <a:t>Göğüs ağrısı: anjina</a:t>
            </a:r>
          </a:p>
          <a:p>
            <a:pPr lvl="2" eaLnBrk="1" hangingPunct="1">
              <a:lnSpc>
                <a:spcPct val="80000"/>
              </a:lnSpc>
            </a:pPr>
            <a:r>
              <a:rPr lang="tr-TR" altLang="en-US" sz="1800" smtClean="0"/>
              <a:t>Uzamış longitudinal adale kontr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en-US" sz="2000" smtClean="0"/>
              <a:t>Simultane distal özofageal kontraksiyonlar (&gt;%30), üç pikli dalgalar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2400" smtClean="0">
                <a:solidFill>
                  <a:srgbClr val="FF0000"/>
                </a:solidFill>
              </a:rPr>
              <a:t>Nutcracker özofagus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en-US" sz="2000" smtClean="0"/>
              <a:t>Disfaji ve göğüs ağrısı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en-US" sz="2000" smtClean="0"/>
              <a:t>Distalde yüksek amplitudlu peristaltik kontraksiyonlar (&gt;180 mmHg)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2400" smtClean="0">
                <a:solidFill>
                  <a:srgbClr val="FF0000"/>
                </a:solidFill>
              </a:rPr>
              <a:t>Hipertansif AÖS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en-US" sz="2000" smtClean="0"/>
              <a:t>AÖS istirihat basıncı &gt; 45 mmHg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2400" smtClean="0"/>
              <a:t>Etyo: NO sentezinde defekt ?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2400" smtClean="0"/>
              <a:t>Tedavi: </a:t>
            </a:r>
            <a:r>
              <a:rPr lang="tr-TR" altLang="en-US" sz="2000" smtClean="0"/>
              <a:t>Diyet, ilaç, dilatasyon, miyotomi</a:t>
            </a:r>
          </a:p>
          <a:p>
            <a:pPr eaLnBrk="1" hangingPunct="1">
              <a:lnSpc>
                <a:spcPct val="80000"/>
              </a:lnSpc>
            </a:pPr>
            <a:endParaRPr lang="tr-TR" altLang="en-US" sz="2400" smtClean="0"/>
          </a:p>
        </p:txBody>
      </p:sp>
      <p:graphicFrame>
        <p:nvGraphicFramePr>
          <p:cNvPr id="28675" name="Object 6"/>
          <p:cNvGraphicFramePr>
            <a:graphicFrameLocks noChangeAspect="1"/>
          </p:cNvGraphicFramePr>
          <p:nvPr>
            <p:ph sz="half" idx="4294967295"/>
          </p:nvPr>
        </p:nvGraphicFramePr>
        <p:xfrm>
          <a:off x="5219700" y="404813"/>
          <a:ext cx="2806700" cy="611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2266667" imgH="5695238" progId="Paint.Picture">
                  <p:embed/>
                </p:oleObj>
              </mc:Choice>
              <mc:Fallback>
                <p:oleObj r:id="rId3" imgW="2266667" imgH="56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404813"/>
                        <a:ext cx="2806700" cy="611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5935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5638800" cy="1143000"/>
          </a:xfrm>
        </p:spPr>
        <p:txBody>
          <a:bodyPr/>
          <a:lstStyle/>
          <a:p>
            <a:pPr eaLnBrk="1" hangingPunct="1"/>
            <a:r>
              <a:rPr lang="tr-TR" altLang="en-US" smtClean="0">
                <a:solidFill>
                  <a:srgbClr val="FF0000"/>
                </a:solidFill>
              </a:rPr>
              <a:t>Özofagus Halkaları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en-US" sz="2800" smtClean="0"/>
              <a:t>A halkası </a:t>
            </a:r>
            <a:r>
              <a:rPr lang="tr-TR" altLang="en-US" sz="2400" smtClean="0"/>
              <a:t>(proksimalde)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en-US" sz="2000" smtClean="0"/>
              <a:t>Hipertrofik kas demeti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en-US" sz="2000" smtClean="0"/>
              <a:t>Her 2 tarafı da yassı hücreli epitel ile kaplıdır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en-US" sz="2000" smtClean="0"/>
              <a:t>Asemptomatiktir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400" smtClean="0"/>
              <a:t>B halkası (Schatzki)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en-US" sz="2000" smtClean="0"/>
              <a:t>%10-15, çoğu </a:t>
            </a:r>
            <a:r>
              <a:rPr lang="tr-TR" altLang="en-US" sz="1800" smtClean="0"/>
              <a:t>asemptomatik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en-US" sz="1800" smtClean="0"/>
              <a:t>Hiatal herni ile birlikte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en-US" sz="1800" smtClean="0"/>
              <a:t>Mucosa ve submukoza içerir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en-US" sz="1800" smtClean="0"/>
              <a:t>Üstünde yassı hücreli altında kolumnar epitel vardır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en-US" sz="1800" smtClean="0"/>
              <a:t>Lümen &lt; 13 mm, aralıklı disfaji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en-US" sz="1800" smtClean="0"/>
              <a:t>Tedavi: dilatasyon</a:t>
            </a:r>
          </a:p>
        </p:txBody>
      </p:sp>
      <p:graphicFrame>
        <p:nvGraphicFramePr>
          <p:cNvPr id="29700" name="Object 6"/>
          <p:cNvGraphicFramePr>
            <a:graphicFrameLocks noChangeAspect="1"/>
          </p:cNvGraphicFramePr>
          <p:nvPr>
            <p:ph sz="half" idx="4294967295"/>
          </p:nvPr>
        </p:nvGraphicFramePr>
        <p:xfrm>
          <a:off x="5892800" y="304800"/>
          <a:ext cx="3043238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3" imgW="3715269" imgH="4323810" progId="Paint.Picture">
                  <p:embed/>
                </p:oleObj>
              </mc:Choice>
              <mc:Fallback>
                <p:oleObj r:id="rId3" imgW="3715269" imgH="43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800" y="304800"/>
                        <a:ext cx="3043238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Rectangle 9"/>
          <p:cNvSpPr>
            <a:spLocks noChangeArrowheads="1"/>
          </p:cNvSpPr>
          <p:nvPr/>
        </p:nvSpPr>
        <p:spPr bwMode="auto">
          <a:xfrm>
            <a:off x="3262313" y="2176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9702" name="Object 8"/>
          <p:cNvGraphicFramePr>
            <a:graphicFrameLocks noChangeAspect="1"/>
          </p:cNvGraphicFramePr>
          <p:nvPr/>
        </p:nvGraphicFramePr>
        <p:xfrm>
          <a:off x="4572000" y="3733800"/>
          <a:ext cx="3048000" cy="291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5" imgW="2619048" imgH="2505425" progId="Paint.Picture">
                  <p:embed/>
                </p:oleObj>
              </mc:Choice>
              <mc:Fallback>
                <p:oleObj r:id="rId5" imgW="2619048" imgH="250542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33800"/>
                        <a:ext cx="3048000" cy="291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6742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5105400" cy="850900"/>
          </a:xfrm>
        </p:spPr>
        <p:txBody>
          <a:bodyPr/>
          <a:lstStyle/>
          <a:p>
            <a:pPr eaLnBrk="1" hangingPunct="1"/>
            <a:r>
              <a:rPr lang="tr-TR" altLang="en-US" smtClean="0">
                <a:solidFill>
                  <a:srgbClr val="FF0000"/>
                </a:solidFill>
              </a:rPr>
              <a:t>WEB</a:t>
            </a:r>
          </a:p>
        </p:txBody>
      </p:sp>
      <p:sp>
        <p:nvSpPr>
          <p:cNvPr id="30723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557338"/>
            <a:ext cx="4038600" cy="4568825"/>
          </a:xfrm>
        </p:spPr>
        <p:txBody>
          <a:bodyPr/>
          <a:lstStyle/>
          <a:p>
            <a:pPr eaLnBrk="1" hangingPunct="1"/>
            <a:r>
              <a:rPr lang="tr-TR" altLang="en-US" sz="2400" smtClean="0"/>
              <a:t>Konjenital-edinsel, </a:t>
            </a:r>
          </a:p>
          <a:p>
            <a:pPr eaLnBrk="1" hangingPunct="1"/>
            <a:r>
              <a:rPr lang="tr-TR" altLang="en-US" sz="2400" smtClean="0"/>
              <a:t>yassı epitel ile kaplı membran</a:t>
            </a:r>
          </a:p>
          <a:p>
            <a:pPr eaLnBrk="1" hangingPunct="1"/>
            <a:r>
              <a:rPr lang="tr-TR" altLang="en-US" sz="2400" smtClean="0"/>
              <a:t>Üst-orta özofagusda </a:t>
            </a:r>
          </a:p>
          <a:p>
            <a:pPr eaLnBrk="1" hangingPunct="1"/>
            <a:r>
              <a:rPr lang="tr-TR" altLang="en-US" sz="2400" smtClean="0"/>
              <a:t>Plummer-Vinson</a:t>
            </a:r>
          </a:p>
          <a:p>
            <a:pPr lvl="1" eaLnBrk="1" hangingPunct="1"/>
            <a:r>
              <a:rPr lang="tr-TR" altLang="en-US" sz="2000" smtClean="0"/>
              <a:t>Paterson-Kelly</a:t>
            </a:r>
          </a:p>
          <a:p>
            <a:pPr lvl="1" eaLnBrk="1" hangingPunct="1"/>
            <a:r>
              <a:rPr lang="tr-TR" altLang="tr-TR" sz="2000" smtClean="0">
                <a:solidFill>
                  <a:srgbClr val="FF0000"/>
                </a:solidFill>
              </a:rPr>
              <a:t>Demir eks/anemisi </a:t>
            </a:r>
            <a:r>
              <a:rPr lang="tr-TR" altLang="en-US" sz="2000" smtClean="0"/>
              <a:t>+ web, kaşık tırnak, glossit</a:t>
            </a:r>
          </a:p>
          <a:p>
            <a:pPr lvl="1" eaLnBrk="1" hangingPunct="1"/>
            <a:r>
              <a:rPr lang="tr-TR" altLang="en-US" sz="2000" smtClean="0"/>
              <a:t>Prekanseröz</a:t>
            </a:r>
          </a:p>
          <a:p>
            <a:pPr eaLnBrk="1" hangingPunct="1"/>
            <a:r>
              <a:rPr lang="tr-TR" altLang="en-US" sz="2400" smtClean="0"/>
              <a:t>Tedavi: dilatasyon, demir</a:t>
            </a:r>
          </a:p>
          <a:p>
            <a:pPr lvl="1" eaLnBrk="1" hangingPunct="1"/>
            <a:endParaRPr lang="tr-TR" altLang="en-US" sz="2000" smtClean="0"/>
          </a:p>
        </p:txBody>
      </p:sp>
      <p:graphicFrame>
        <p:nvGraphicFramePr>
          <p:cNvPr id="30724" name="Object 13"/>
          <p:cNvGraphicFramePr>
            <a:graphicFrameLocks noChangeAspect="1"/>
          </p:cNvGraphicFramePr>
          <p:nvPr>
            <p:ph type="body" sz="half" idx="4294967295"/>
          </p:nvPr>
        </p:nvGraphicFramePr>
        <p:xfrm>
          <a:off x="4876800" y="0"/>
          <a:ext cx="4038600" cy="408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3" imgW="6125430" imgH="5761905" progId="Paint.Picture">
                  <p:embed/>
                </p:oleObj>
              </mc:Choice>
              <mc:Fallback>
                <p:oleObj r:id="rId3" imgW="6125430" imgH="576190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0"/>
                        <a:ext cx="4038600" cy="408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15"/>
          <p:cNvGraphicFramePr>
            <a:graphicFrameLocks noChangeAspect="1"/>
          </p:cNvGraphicFramePr>
          <p:nvPr/>
        </p:nvGraphicFramePr>
        <p:xfrm>
          <a:off x="5364163" y="4221163"/>
          <a:ext cx="3390900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5" imgW="6857143" imgH="4571429" progId="Paint.Picture">
                  <p:embed/>
                </p:oleObj>
              </mc:Choice>
              <mc:Fallback>
                <p:oleObj r:id="rId5" imgW="6857143" imgH="45714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4221163"/>
                        <a:ext cx="3390900" cy="226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9370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en-US" sz="2800" smtClean="0"/>
              <a:t>Zenker divertikülü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800" smtClean="0"/>
              <a:t>Epidermolizis büllosa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800" smtClean="0"/>
              <a:t>Pemphigus vulgaris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800" smtClean="0"/>
              <a:t>Psoriasis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800" smtClean="0"/>
              <a:t>Heterotopik mide mukozası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800" smtClean="0"/>
              <a:t>GVHD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800" smtClean="0"/>
              <a:t>Radyasyon  tedavisi sonucu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800" smtClean="0"/>
              <a:t>Laringeal karsinoma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800" smtClean="0"/>
              <a:t>Özofagusun duplikasyon kisti</a:t>
            </a:r>
          </a:p>
        </p:txBody>
      </p:sp>
    </p:spTree>
    <p:extLst>
      <p:ext uri="{BB962C8B-B14F-4D97-AF65-F5344CB8AC3E}">
        <p14:creationId xmlns:p14="http://schemas.microsoft.com/office/powerpoint/2010/main" val="3109879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tr-TR" altLang="en-US" smtClean="0"/>
              <a:t>Tedavi</a:t>
            </a:r>
          </a:p>
          <a:p>
            <a:pPr lvl="1" eaLnBrk="1" hangingPunct="1"/>
            <a:r>
              <a:rPr lang="tr-TR" altLang="en-US" smtClean="0"/>
              <a:t>Endoskopik biyopsi</a:t>
            </a:r>
          </a:p>
          <a:p>
            <a:pPr lvl="1" eaLnBrk="1" hangingPunct="1"/>
            <a:r>
              <a:rPr lang="tr-TR" altLang="en-US" smtClean="0"/>
              <a:t>Buji ile dilatasyon</a:t>
            </a:r>
          </a:p>
          <a:p>
            <a:pPr lvl="1" eaLnBrk="1" hangingPunct="1"/>
            <a:r>
              <a:rPr lang="tr-TR" altLang="en-US" smtClean="0"/>
              <a:t>Balon dilatasyonuı</a:t>
            </a:r>
          </a:p>
          <a:p>
            <a:pPr lvl="1" eaLnBrk="1" hangingPunct="1"/>
            <a:r>
              <a:rPr lang="tr-TR" altLang="en-US" smtClean="0"/>
              <a:t>Laser ablasyonu</a:t>
            </a:r>
          </a:p>
          <a:p>
            <a:pPr lvl="1" eaLnBrk="1" hangingPunct="1"/>
            <a:r>
              <a:rPr lang="tr-TR" altLang="en-US" smtClean="0"/>
              <a:t>Cerrahi tedavi</a:t>
            </a:r>
          </a:p>
        </p:txBody>
      </p:sp>
    </p:spTree>
    <p:extLst>
      <p:ext uri="{BB962C8B-B14F-4D97-AF65-F5344CB8AC3E}">
        <p14:creationId xmlns:p14="http://schemas.microsoft.com/office/powerpoint/2010/main" val="1542147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0"/>
            <a:ext cx="41910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48602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2209800" y="0"/>
          <a:ext cx="4038600" cy="408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5" imgW="6125430" imgH="5761905" progId="Paint.Picture">
                  <p:embed/>
                </p:oleObj>
              </mc:Choice>
              <mc:Fallback>
                <p:oleObj r:id="rId5" imgW="6125430" imgH="576190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0"/>
                        <a:ext cx="4038600" cy="408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9092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tr-TR" altLang="en-US" smtClean="0"/>
              <a:t>Divertiküller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412875"/>
            <a:ext cx="8229600" cy="4895850"/>
          </a:xfrm>
        </p:spPr>
        <p:txBody>
          <a:bodyPr/>
          <a:lstStyle/>
          <a:p>
            <a:pPr eaLnBrk="1" hangingPunct="1"/>
            <a:r>
              <a:rPr lang="tr-TR" altLang="en-US" smtClean="0"/>
              <a:t>Zenker divertikülü (faringoözofageal, hipofaringeal div)</a:t>
            </a:r>
          </a:p>
          <a:p>
            <a:pPr lvl="1" eaLnBrk="1" hangingPunct="1"/>
            <a:r>
              <a:rPr lang="tr-TR" altLang="en-US" smtClean="0"/>
              <a:t>Krikofaringeus ve faringeal konstriktör kas lifleri arasındaki zayıf alan</a:t>
            </a:r>
          </a:p>
          <a:p>
            <a:pPr lvl="1" eaLnBrk="1" hangingPunct="1"/>
            <a:r>
              <a:rPr lang="tr-TR" altLang="en-US" sz="2400" smtClean="0"/>
              <a:t>Killian yarığı</a:t>
            </a:r>
          </a:p>
          <a:p>
            <a:pPr lvl="1" eaLnBrk="1" hangingPunct="1"/>
            <a:r>
              <a:rPr lang="tr-TR" altLang="en-US" sz="2400" smtClean="0"/>
              <a:t>Posterior yerleşimli</a:t>
            </a:r>
          </a:p>
          <a:p>
            <a:pPr lvl="1" eaLnBrk="1" hangingPunct="1"/>
            <a:r>
              <a:rPr lang="tr-TR" altLang="en-US" sz="2400" smtClean="0"/>
              <a:t>Mukozal</a:t>
            </a:r>
          </a:p>
          <a:p>
            <a:pPr eaLnBrk="1" hangingPunct="1"/>
            <a:r>
              <a:rPr lang="tr-TR" altLang="en-US" sz="2800" smtClean="0"/>
              <a:t>Midözofageal divertikül</a:t>
            </a:r>
          </a:p>
          <a:p>
            <a:pPr eaLnBrk="1" hangingPunct="1"/>
            <a:r>
              <a:rPr lang="tr-TR" altLang="en-US" sz="2800" smtClean="0"/>
              <a:t>Epifrenik divertikül</a:t>
            </a:r>
          </a:p>
          <a:p>
            <a:pPr eaLnBrk="1" hangingPunct="1"/>
            <a:r>
              <a:rPr lang="tr-TR" altLang="en-US" sz="2800" smtClean="0"/>
              <a:t>İntramural pseudodivertikülozis</a:t>
            </a:r>
          </a:p>
        </p:txBody>
      </p:sp>
    </p:spTree>
    <p:extLst>
      <p:ext uri="{BB962C8B-B14F-4D97-AF65-F5344CB8AC3E}">
        <p14:creationId xmlns:p14="http://schemas.microsoft.com/office/powerpoint/2010/main" val="1359298929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Office PowerPoint</Application>
  <PresentationFormat>Ekran Gösterisi (4:3)</PresentationFormat>
  <Paragraphs>66</Paragraphs>
  <Slides>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0" baseType="lpstr">
      <vt:lpstr>Ofis Teması</vt:lpstr>
      <vt:lpstr>Bitmap Image</vt:lpstr>
      <vt:lpstr>Özofagusun diğer motilite bozuklukları</vt:lpstr>
      <vt:lpstr>PowerPoint Sunusu</vt:lpstr>
      <vt:lpstr>Özofagus Halkaları</vt:lpstr>
      <vt:lpstr>WEB</vt:lpstr>
      <vt:lpstr>PowerPoint Sunusu</vt:lpstr>
      <vt:lpstr>PowerPoint Sunusu</vt:lpstr>
      <vt:lpstr>PowerPoint Sunusu</vt:lpstr>
      <vt:lpstr>Divertiküller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Özofagusun diğer motilite bozuklukları</dc:title>
  <dc:creator>pc17</dc:creator>
  <cp:lastModifiedBy>pc17</cp:lastModifiedBy>
  <cp:revision>1</cp:revision>
  <dcterms:created xsi:type="dcterms:W3CDTF">2017-10-12T13:39:52Z</dcterms:created>
  <dcterms:modified xsi:type="dcterms:W3CDTF">2017-10-12T13:40:18Z</dcterms:modified>
</cp:coreProperties>
</file>