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9" r:id="rId2"/>
    <p:sldId id="286" r:id="rId3"/>
    <p:sldId id="287" r:id="rId4"/>
    <p:sldId id="288" r:id="rId5"/>
    <p:sldId id="289" r:id="rId6"/>
    <p:sldId id="290" r:id="rId7"/>
    <p:sldId id="291" r:id="rId8"/>
    <p:sldId id="292" r:id="rId9"/>
    <p:sldId id="293" r:id="rId10"/>
    <p:sldId id="297" r:id="rId11"/>
    <p:sldId id="295" r:id="rId12"/>
    <p:sldId id="294" r:id="rId13"/>
    <p:sldId id="298" r:id="rId14"/>
    <p:sldId id="299" r:id="rId15"/>
    <p:sldId id="300" r:id="rId16"/>
    <p:sldId id="301" r:id="rId17"/>
    <p:sldId id="312" r:id="rId18"/>
    <p:sldId id="302" r:id="rId19"/>
    <p:sldId id="303" r:id="rId20"/>
    <p:sldId id="304" r:id="rId21"/>
    <p:sldId id="305" r:id="rId22"/>
    <p:sldId id="306" r:id="rId23"/>
    <p:sldId id="308" r:id="rId24"/>
    <p:sldId id="309" r:id="rId25"/>
    <p:sldId id="296" r:id="rId26"/>
    <p:sldId id="263" r:id="rId27"/>
    <p:sldId id="264" r:id="rId28"/>
    <p:sldId id="265" r:id="rId29"/>
    <p:sldId id="266" r:id="rId30"/>
    <p:sldId id="267" r:id="rId31"/>
    <p:sldId id="268" r:id="rId32"/>
    <p:sldId id="269" r:id="rId33"/>
    <p:sldId id="270" r:id="rId34"/>
    <p:sldId id="313" r:id="rId35"/>
    <p:sldId id="271" r:id="rId36"/>
    <p:sldId id="311" r:id="rId37"/>
    <p:sldId id="273" r:id="rId38"/>
    <p:sldId id="314" r:id="rId39"/>
    <p:sldId id="315" r:id="rId40"/>
    <p:sldId id="316" r:id="rId41"/>
    <p:sldId id="275" r:id="rId42"/>
    <p:sldId id="276" r:id="rId43"/>
    <p:sldId id="277" r:id="rId44"/>
    <p:sldId id="278" r:id="rId45"/>
    <p:sldId id="279" r:id="rId46"/>
    <p:sldId id="281" r:id="rId47"/>
    <p:sldId id="280" r:id="rId48"/>
    <p:sldId id="282"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2E43745-05B3-4119-8395-76BDA005C877}" type="datetimeFigureOut">
              <a:rPr lang="tr-TR" smtClean="0"/>
              <a:t>10.03.2022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97AB7D2-6CA2-43AC-BBDD-F00B9197F038}" type="slidenum">
              <a:rPr lang="tr-TR" smtClean="0"/>
              <a:t>‹#›</a:t>
            </a:fld>
            <a:endParaRPr lang="tr-TR"/>
          </a:p>
        </p:txBody>
      </p:sp>
    </p:spTree>
    <p:extLst>
      <p:ext uri="{BB962C8B-B14F-4D97-AF65-F5344CB8AC3E}">
        <p14:creationId xmlns:p14="http://schemas.microsoft.com/office/powerpoint/2010/main" val="34779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2E43745-05B3-4119-8395-76BDA005C877}" type="datetimeFigureOut">
              <a:rPr lang="tr-TR" smtClean="0"/>
              <a:t>10.03.2022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97AB7D2-6CA2-43AC-BBDD-F00B9197F038}" type="slidenum">
              <a:rPr lang="tr-TR" smtClean="0"/>
              <a:t>‹#›</a:t>
            </a:fld>
            <a:endParaRPr lang="tr-TR"/>
          </a:p>
        </p:txBody>
      </p:sp>
    </p:spTree>
    <p:extLst>
      <p:ext uri="{BB962C8B-B14F-4D97-AF65-F5344CB8AC3E}">
        <p14:creationId xmlns:p14="http://schemas.microsoft.com/office/powerpoint/2010/main" val="333528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2E43745-05B3-4119-8395-76BDA005C877}" type="datetimeFigureOut">
              <a:rPr lang="tr-TR" smtClean="0"/>
              <a:t>10.03.2022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97AB7D2-6CA2-43AC-BBDD-F00B9197F038}" type="slidenum">
              <a:rPr lang="tr-TR" smtClean="0"/>
              <a:t>‹#›</a:t>
            </a:fld>
            <a:endParaRPr lang="tr-TR"/>
          </a:p>
        </p:txBody>
      </p:sp>
    </p:spTree>
    <p:extLst>
      <p:ext uri="{BB962C8B-B14F-4D97-AF65-F5344CB8AC3E}">
        <p14:creationId xmlns:p14="http://schemas.microsoft.com/office/powerpoint/2010/main" val="229413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2E43745-05B3-4119-8395-76BDA005C877}" type="datetimeFigureOut">
              <a:rPr lang="tr-TR" smtClean="0"/>
              <a:t>10.03.2022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97AB7D2-6CA2-43AC-BBDD-F00B9197F038}" type="slidenum">
              <a:rPr lang="tr-TR" smtClean="0"/>
              <a:t>‹#›</a:t>
            </a:fld>
            <a:endParaRPr lang="tr-TR"/>
          </a:p>
        </p:txBody>
      </p:sp>
    </p:spTree>
    <p:extLst>
      <p:ext uri="{BB962C8B-B14F-4D97-AF65-F5344CB8AC3E}">
        <p14:creationId xmlns:p14="http://schemas.microsoft.com/office/powerpoint/2010/main" val="282783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2E43745-05B3-4119-8395-76BDA005C877}" type="datetimeFigureOut">
              <a:rPr lang="tr-TR" smtClean="0"/>
              <a:t>10.03.2022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97AB7D2-6CA2-43AC-BBDD-F00B9197F038}" type="slidenum">
              <a:rPr lang="tr-TR" smtClean="0"/>
              <a:t>‹#›</a:t>
            </a:fld>
            <a:endParaRPr lang="tr-TR"/>
          </a:p>
        </p:txBody>
      </p:sp>
    </p:spTree>
    <p:extLst>
      <p:ext uri="{BB962C8B-B14F-4D97-AF65-F5344CB8AC3E}">
        <p14:creationId xmlns:p14="http://schemas.microsoft.com/office/powerpoint/2010/main" val="70844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2E43745-05B3-4119-8395-76BDA005C877}" type="datetimeFigureOut">
              <a:rPr lang="tr-TR" smtClean="0"/>
              <a:t>10.03.2022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97AB7D2-6CA2-43AC-BBDD-F00B9197F038}" type="slidenum">
              <a:rPr lang="tr-TR" smtClean="0"/>
              <a:t>‹#›</a:t>
            </a:fld>
            <a:endParaRPr lang="tr-TR"/>
          </a:p>
        </p:txBody>
      </p:sp>
    </p:spTree>
    <p:extLst>
      <p:ext uri="{BB962C8B-B14F-4D97-AF65-F5344CB8AC3E}">
        <p14:creationId xmlns:p14="http://schemas.microsoft.com/office/powerpoint/2010/main" val="2935435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2E43745-05B3-4119-8395-76BDA005C877}" type="datetimeFigureOut">
              <a:rPr lang="tr-TR" smtClean="0"/>
              <a:t>10.03.2022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97AB7D2-6CA2-43AC-BBDD-F00B9197F038}" type="slidenum">
              <a:rPr lang="tr-TR" smtClean="0"/>
              <a:t>‹#›</a:t>
            </a:fld>
            <a:endParaRPr lang="tr-TR"/>
          </a:p>
        </p:txBody>
      </p:sp>
    </p:spTree>
    <p:extLst>
      <p:ext uri="{BB962C8B-B14F-4D97-AF65-F5344CB8AC3E}">
        <p14:creationId xmlns:p14="http://schemas.microsoft.com/office/powerpoint/2010/main" val="208805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2E43745-05B3-4119-8395-76BDA005C877}" type="datetimeFigureOut">
              <a:rPr lang="tr-TR" smtClean="0"/>
              <a:t>10.03.2022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97AB7D2-6CA2-43AC-BBDD-F00B9197F038}" type="slidenum">
              <a:rPr lang="tr-TR" smtClean="0"/>
              <a:t>‹#›</a:t>
            </a:fld>
            <a:endParaRPr lang="tr-TR"/>
          </a:p>
        </p:txBody>
      </p:sp>
    </p:spTree>
    <p:extLst>
      <p:ext uri="{BB962C8B-B14F-4D97-AF65-F5344CB8AC3E}">
        <p14:creationId xmlns:p14="http://schemas.microsoft.com/office/powerpoint/2010/main" val="28104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2E43745-05B3-4119-8395-76BDA005C877}" type="datetimeFigureOut">
              <a:rPr lang="tr-TR" smtClean="0"/>
              <a:t>10.03.2022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97AB7D2-6CA2-43AC-BBDD-F00B9197F038}" type="slidenum">
              <a:rPr lang="tr-TR" smtClean="0"/>
              <a:t>‹#›</a:t>
            </a:fld>
            <a:endParaRPr lang="tr-TR"/>
          </a:p>
        </p:txBody>
      </p:sp>
    </p:spTree>
    <p:extLst>
      <p:ext uri="{BB962C8B-B14F-4D97-AF65-F5344CB8AC3E}">
        <p14:creationId xmlns:p14="http://schemas.microsoft.com/office/powerpoint/2010/main" val="320289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2E43745-05B3-4119-8395-76BDA005C877}" type="datetimeFigureOut">
              <a:rPr lang="tr-TR" smtClean="0"/>
              <a:t>10.03.2022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97AB7D2-6CA2-43AC-BBDD-F00B9197F038}" type="slidenum">
              <a:rPr lang="tr-TR" smtClean="0"/>
              <a:t>‹#›</a:t>
            </a:fld>
            <a:endParaRPr lang="tr-TR"/>
          </a:p>
        </p:txBody>
      </p:sp>
    </p:spTree>
    <p:extLst>
      <p:ext uri="{BB962C8B-B14F-4D97-AF65-F5344CB8AC3E}">
        <p14:creationId xmlns:p14="http://schemas.microsoft.com/office/powerpoint/2010/main" val="40799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2E43745-05B3-4119-8395-76BDA005C877}" type="datetimeFigureOut">
              <a:rPr lang="tr-TR" smtClean="0"/>
              <a:t>10.03.2022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97AB7D2-6CA2-43AC-BBDD-F00B9197F038}" type="slidenum">
              <a:rPr lang="tr-TR" smtClean="0"/>
              <a:t>‹#›</a:t>
            </a:fld>
            <a:endParaRPr lang="tr-TR"/>
          </a:p>
        </p:txBody>
      </p:sp>
    </p:spTree>
    <p:extLst>
      <p:ext uri="{BB962C8B-B14F-4D97-AF65-F5344CB8AC3E}">
        <p14:creationId xmlns:p14="http://schemas.microsoft.com/office/powerpoint/2010/main" val="264229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43745-05B3-4119-8395-76BDA005C877}" type="datetimeFigureOut">
              <a:rPr lang="tr-TR" smtClean="0"/>
              <a:t>10.03.2022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AB7D2-6CA2-43AC-BBDD-F00B9197F038}" type="slidenum">
              <a:rPr lang="tr-TR" smtClean="0"/>
              <a:t>‹#›</a:t>
            </a:fld>
            <a:endParaRPr lang="tr-TR"/>
          </a:p>
        </p:txBody>
      </p:sp>
    </p:spTree>
    <p:extLst>
      <p:ext uri="{BB962C8B-B14F-4D97-AF65-F5344CB8AC3E}">
        <p14:creationId xmlns:p14="http://schemas.microsoft.com/office/powerpoint/2010/main" val="2820426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tr/url?sa=i&amp;rct=j&amp;q=&amp;esrc=s&amp;source=images&amp;cd=&amp;cad=rja&amp;uact=8&amp;ved=0ahUKEwjioKztu9DPAhVGNxQKHZ-uBhIQjRwIBw&amp;url=http://www.noaanews.noaa.gov/stories2007/s2863.htm&amp;psig=AFQjCNG6E4ew0YraGfMGtBjL7_UXPq3qOA&amp;ust=1476196823687097"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p:cNvSpPr txBox="1">
            <a:spLocks/>
          </p:cNvSpPr>
          <p:nvPr/>
        </p:nvSpPr>
        <p:spPr>
          <a:xfrm>
            <a:off x="1510352" y="1636759"/>
            <a:ext cx="9144000" cy="24029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TARIMSAL KURAKLIK YÖNETİMİ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 Kuraklık ve Tarımsal </a:t>
            </a:r>
            <a:r>
              <a:rPr kumimoji="0" lang="tr-TR"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Meteoroloji</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Prof.Dr.Belgin</a:t>
            </a:r>
            <a:r>
              <a:rPr kumimoji="0" lang="tr-TR"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ÇAKMAK</a:t>
            </a:r>
            <a:endPar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36044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5464" y="120812"/>
            <a:ext cx="11617272" cy="6099684"/>
          </a:xfrm>
        </p:spPr>
        <p:txBody>
          <a:bodyPr>
            <a:normAutofit fontScale="25000" lnSpcReduction="20000"/>
          </a:bodyPr>
          <a:lstStyle/>
          <a:p>
            <a:pPr marL="0" indent="0" algn="just">
              <a:lnSpc>
                <a:spcPct val="107000"/>
              </a:lnSpc>
              <a:spcAft>
                <a:spcPts val="0"/>
              </a:spcAft>
              <a:buNone/>
            </a:pPr>
            <a:r>
              <a:rPr lang="tr-TR" sz="9600" b="1" dirty="0">
                <a:latin typeface="Times New Roman" panose="02020603050405020304" pitchFamily="18" charset="0"/>
                <a:ea typeface="Calibri" panose="020F0502020204030204" pitchFamily="34" charset="0"/>
                <a:cs typeface="Times New Roman" panose="02020603050405020304" pitchFamily="18" charset="0"/>
              </a:rPr>
              <a:t>ÜRÜN İZLEME VE VERİM TAHMİNİ</a:t>
            </a:r>
            <a:endParaRPr lang="tr-TR" sz="9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9600" dirty="0">
                <a:latin typeface="Times New Roman" panose="02020603050405020304" pitchFamily="18" charset="0"/>
                <a:ea typeface="Calibri" panose="020F0502020204030204" pitchFamily="34" charset="0"/>
                <a:cs typeface="Times New Roman" panose="02020603050405020304" pitchFamily="18" charset="0"/>
              </a:rPr>
              <a:t>Meteorolojik parametrelerin </a:t>
            </a:r>
            <a:r>
              <a:rPr lang="tr-TR" sz="9600" dirty="0" smtClean="0">
                <a:latin typeface="Times New Roman" panose="02020603050405020304" pitchFamily="18" charset="0"/>
                <a:ea typeface="Calibri" panose="020F0502020204030204" pitchFamily="34" charset="0"/>
                <a:cs typeface="Times New Roman" panose="02020603050405020304" pitchFamily="18" charset="0"/>
              </a:rPr>
              <a:t>değerlendirilmesiyle </a:t>
            </a:r>
            <a:r>
              <a:rPr lang="tr-TR" sz="9600" dirty="0">
                <a:latin typeface="Times New Roman" panose="02020603050405020304" pitchFamily="18" charset="0"/>
                <a:ea typeface="Calibri" panose="020F0502020204030204" pitchFamily="34" charset="0"/>
                <a:cs typeface="Times New Roman" panose="02020603050405020304" pitchFamily="18" charset="0"/>
              </a:rPr>
              <a:t>tarımsal ürünlerin halihazır </a:t>
            </a:r>
            <a:r>
              <a:rPr lang="tr-TR" sz="9600" dirty="0" smtClean="0">
                <a:latin typeface="Times New Roman" panose="02020603050405020304" pitchFamily="18" charset="0"/>
                <a:ea typeface="Calibri" panose="020F0502020204030204" pitchFamily="34" charset="0"/>
                <a:cs typeface="Times New Roman" panose="02020603050405020304" pitchFamily="18" charset="0"/>
              </a:rPr>
              <a:t>ve gelecekteki </a:t>
            </a:r>
            <a:r>
              <a:rPr lang="tr-TR" sz="9600" dirty="0">
                <a:latin typeface="Times New Roman" panose="02020603050405020304" pitchFamily="18" charset="0"/>
                <a:ea typeface="Calibri" panose="020F0502020204030204" pitchFamily="34" charset="0"/>
                <a:cs typeface="Times New Roman" panose="02020603050405020304" pitchFamily="18" charset="0"/>
              </a:rPr>
              <a:t>durumlarının tahminlerine zirai meteorolojik tahminler denir. </a:t>
            </a:r>
            <a:r>
              <a:rPr lang="tr-TR" sz="9600" dirty="0" smtClean="0">
                <a:latin typeface="Times New Roman" panose="02020603050405020304" pitchFamily="18" charset="0"/>
                <a:ea typeface="Calibri" panose="020F0502020204030204" pitchFamily="34" charset="0"/>
                <a:cs typeface="Times New Roman" panose="02020603050405020304" pitchFamily="18" charset="0"/>
              </a:rPr>
              <a:t>Verim tahminleri </a:t>
            </a:r>
            <a:r>
              <a:rPr lang="tr-TR" sz="9600" dirty="0">
                <a:latin typeface="Times New Roman" panose="02020603050405020304" pitchFamily="18" charset="0"/>
                <a:ea typeface="Calibri" panose="020F0502020204030204" pitchFamily="34" charset="0"/>
                <a:cs typeface="Times New Roman" panose="02020603050405020304" pitchFamily="18" charset="0"/>
              </a:rPr>
              <a:t>zirai meteorolojik tahminler içerisinde ekonomik açıdan en önemlisidir</a:t>
            </a:r>
            <a:r>
              <a:rPr lang="tr-TR" sz="9600" dirty="0" smtClean="0">
                <a:latin typeface="Times New Roman" panose="02020603050405020304" pitchFamily="18" charset="0"/>
                <a:ea typeface="Calibri" panose="020F0502020204030204" pitchFamily="34" charset="0"/>
                <a:cs typeface="Times New Roman" panose="02020603050405020304" pitchFamily="18" charset="0"/>
              </a:rPr>
              <a:t>. Çoğunlukla </a:t>
            </a:r>
            <a:r>
              <a:rPr lang="tr-TR" sz="9600" dirty="0">
                <a:latin typeface="Times New Roman" panose="02020603050405020304" pitchFamily="18" charset="0"/>
                <a:ea typeface="Calibri" panose="020F0502020204030204" pitchFamily="34" charset="0"/>
                <a:cs typeface="Times New Roman" panose="02020603050405020304" pitchFamily="18" charset="0"/>
              </a:rPr>
              <a:t>tahıllar ve ekonomik önemi olan ürünler için verim </a:t>
            </a:r>
            <a:r>
              <a:rPr lang="tr-TR" sz="9600" dirty="0" smtClean="0">
                <a:latin typeface="Times New Roman" panose="02020603050405020304" pitchFamily="18" charset="0"/>
                <a:ea typeface="Calibri" panose="020F0502020204030204" pitchFamily="34" charset="0"/>
                <a:cs typeface="Times New Roman" panose="02020603050405020304" pitchFamily="18" charset="0"/>
              </a:rPr>
              <a:t>tahminleri yapılmaktadır</a:t>
            </a:r>
            <a:r>
              <a:rPr lang="tr-TR" sz="9600" dirty="0">
                <a:latin typeface="Times New Roman" panose="02020603050405020304" pitchFamily="18" charset="0"/>
                <a:ea typeface="Calibri" panose="020F0502020204030204" pitchFamily="34" charset="0"/>
                <a:cs typeface="Times New Roman" panose="02020603050405020304" pitchFamily="18" charset="0"/>
              </a:rPr>
              <a:t>. Son yıllarda birçok ülkede verim miktarı ile çevre faktörlerinin </a:t>
            </a:r>
            <a:r>
              <a:rPr lang="tr-TR" sz="9600" dirty="0" smtClean="0">
                <a:latin typeface="Times New Roman" panose="02020603050405020304" pitchFamily="18" charset="0"/>
                <a:ea typeface="Calibri" panose="020F0502020204030204" pitchFamily="34" charset="0"/>
                <a:cs typeface="Times New Roman" panose="02020603050405020304" pitchFamily="18" charset="0"/>
              </a:rPr>
              <a:t>ilişkisi çeşitli </a:t>
            </a:r>
            <a:r>
              <a:rPr lang="tr-TR" sz="9600" dirty="0">
                <a:latin typeface="Times New Roman" panose="02020603050405020304" pitchFamily="18" charset="0"/>
                <a:ea typeface="Calibri" panose="020F0502020204030204" pitchFamily="34" charset="0"/>
                <a:cs typeface="Times New Roman" panose="02020603050405020304" pitchFamily="18" charset="0"/>
              </a:rPr>
              <a:t>modellerle ve istatistiksel </a:t>
            </a:r>
            <a:r>
              <a:rPr lang="tr-TR" sz="9600" dirty="0" smtClean="0">
                <a:latin typeface="Times New Roman" panose="02020603050405020304" pitchFamily="18" charset="0"/>
                <a:ea typeface="Calibri" panose="020F0502020204030204" pitchFamily="34" charset="0"/>
                <a:cs typeface="Times New Roman" panose="02020603050405020304" pitchFamily="18" charset="0"/>
              </a:rPr>
              <a:t>bağlantılarla </a:t>
            </a:r>
            <a:r>
              <a:rPr lang="tr-TR" sz="9600" dirty="0">
                <a:latin typeface="Times New Roman" panose="02020603050405020304" pitchFamily="18" charset="0"/>
                <a:ea typeface="Calibri" panose="020F0502020204030204" pitchFamily="34" charset="0"/>
                <a:cs typeface="Times New Roman" panose="02020603050405020304" pitchFamily="18" charset="0"/>
              </a:rPr>
              <a:t>hesaplanmaktadır.</a:t>
            </a:r>
          </a:p>
          <a:p>
            <a:pPr marL="0" indent="0" algn="just">
              <a:lnSpc>
                <a:spcPct val="107000"/>
              </a:lnSpc>
              <a:spcAft>
                <a:spcPts val="0"/>
              </a:spcAft>
              <a:buNone/>
            </a:pPr>
            <a:r>
              <a:rPr lang="tr-TR" sz="9600" dirty="0" smtClean="0">
                <a:latin typeface="Times New Roman" panose="02020603050405020304" pitchFamily="18" charset="0"/>
                <a:ea typeface="Calibri" panose="020F0502020204030204" pitchFamily="34" charset="0"/>
                <a:cs typeface="Times New Roman" panose="02020603050405020304" pitchFamily="18" charset="0"/>
              </a:rPr>
              <a:t>İklim </a:t>
            </a:r>
            <a:r>
              <a:rPr lang="tr-TR" sz="9600" dirty="0">
                <a:latin typeface="Times New Roman" panose="02020603050405020304" pitchFamily="18" charset="0"/>
                <a:ea typeface="Calibri" panose="020F0502020204030204" pitchFamily="34" charset="0"/>
                <a:cs typeface="Times New Roman" panose="02020603050405020304" pitchFamily="18" charset="0"/>
              </a:rPr>
              <a:t>ve toprak parametrelerinin etkisi altında </a:t>
            </a:r>
            <a:r>
              <a:rPr lang="tr-TR" sz="9600" dirty="0" smtClean="0">
                <a:latin typeface="Times New Roman" panose="02020603050405020304" pitchFamily="18" charset="0"/>
                <a:ea typeface="Calibri" panose="020F0502020204030204" pitchFamily="34" charset="0"/>
                <a:cs typeface="Times New Roman" panose="02020603050405020304" pitchFamily="18" charset="0"/>
              </a:rPr>
              <a:t>yetişen </a:t>
            </a:r>
            <a:r>
              <a:rPr lang="tr-TR" sz="9600" dirty="0">
                <a:latin typeface="Times New Roman" panose="02020603050405020304" pitchFamily="18" charset="0"/>
                <a:ea typeface="Calibri" panose="020F0502020204030204" pitchFamily="34" charset="0"/>
                <a:cs typeface="Times New Roman" panose="02020603050405020304" pitchFamily="18" charset="0"/>
              </a:rPr>
              <a:t>bitkinin </a:t>
            </a:r>
            <a:r>
              <a:rPr lang="tr-TR" sz="9600" dirty="0" smtClean="0">
                <a:latin typeface="Times New Roman" panose="02020603050405020304" pitchFamily="18" charset="0"/>
                <a:ea typeface="Calibri" panose="020F0502020204030204" pitchFamily="34" charset="0"/>
                <a:cs typeface="Times New Roman" panose="02020603050405020304" pitchFamily="18" charset="0"/>
              </a:rPr>
              <a:t>gelişimi oldukça karmaşık </a:t>
            </a:r>
            <a:r>
              <a:rPr lang="tr-TR" sz="9600" dirty="0">
                <a:latin typeface="Times New Roman" panose="02020603050405020304" pitchFamily="18" charset="0"/>
                <a:ea typeface="Calibri" panose="020F0502020204030204" pitchFamily="34" charset="0"/>
                <a:cs typeface="Times New Roman" panose="02020603050405020304" pitchFamily="18" charset="0"/>
              </a:rPr>
              <a:t>bir yapıya sahiptir. </a:t>
            </a:r>
            <a:r>
              <a:rPr lang="tr-TR" sz="9600" dirty="0" smtClean="0">
                <a:latin typeface="Times New Roman" panose="02020603050405020304" pitchFamily="18" charset="0"/>
                <a:ea typeface="Calibri" panose="020F0502020204030204" pitchFamily="34" charset="0"/>
                <a:cs typeface="Times New Roman" panose="02020603050405020304" pitchFamily="18" charset="0"/>
              </a:rPr>
              <a:t>Oluşturulan </a:t>
            </a:r>
            <a:r>
              <a:rPr lang="tr-TR" sz="9600" dirty="0">
                <a:latin typeface="Times New Roman" panose="02020603050405020304" pitchFamily="18" charset="0"/>
                <a:ea typeface="Calibri" panose="020F0502020204030204" pitchFamily="34" charset="0"/>
                <a:cs typeface="Times New Roman" panose="02020603050405020304" pitchFamily="18" charset="0"/>
              </a:rPr>
              <a:t>bitki </a:t>
            </a:r>
            <a:r>
              <a:rPr lang="tr-TR" sz="9600" dirty="0" smtClean="0">
                <a:latin typeface="Times New Roman" panose="02020603050405020304" pitchFamily="18" charset="0"/>
                <a:ea typeface="Calibri" panose="020F0502020204030204" pitchFamily="34" charset="0"/>
                <a:cs typeface="Times New Roman" panose="02020603050405020304" pitchFamily="18" charset="0"/>
              </a:rPr>
              <a:t>gelişim </a:t>
            </a:r>
            <a:r>
              <a:rPr lang="tr-TR" sz="9600" dirty="0">
                <a:latin typeface="Times New Roman" panose="02020603050405020304" pitchFamily="18" charset="0"/>
                <a:ea typeface="Calibri" panose="020F0502020204030204" pitchFamily="34" charset="0"/>
                <a:cs typeface="Times New Roman" panose="02020603050405020304" pitchFamily="18" charset="0"/>
              </a:rPr>
              <a:t>simülasyonu veya </a:t>
            </a:r>
            <a:r>
              <a:rPr lang="tr-TR" sz="9600" dirty="0" smtClean="0">
                <a:latin typeface="Times New Roman" panose="02020603050405020304" pitchFamily="18" charset="0"/>
                <a:ea typeface="Calibri" panose="020F0502020204030204" pitchFamily="34" charset="0"/>
                <a:cs typeface="Times New Roman" panose="02020603050405020304" pitchFamily="18" charset="0"/>
              </a:rPr>
              <a:t>bitki-iklim modelleri </a:t>
            </a:r>
            <a:r>
              <a:rPr lang="tr-TR" sz="9600" dirty="0">
                <a:latin typeface="Times New Roman" panose="02020603050405020304" pitchFamily="18" charset="0"/>
                <a:ea typeface="Calibri" panose="020F0502020204030204" pitchFamily="34" charset="0"/>
                <a:cs typeface="Times New Roman" panose="02020603050405020304" pitchFamily="18" charset="0"/>
              </a:rPr>
              <a:t>olarak ta adlandırılan bilgisayar modelleri ile gerçek bitki </a:t>
            </a:r>
            <a:r>
              <a:rPr lang="tr-TR" sz="9600" dirty="0" smtClean="0">
                <a:latin typeface="Times New Roman" panose="02020603050405020304" pitchFamily="18" charset="0"/>
                <a:ea typeface="Calibri" panose="020F0502020204030204" pitchFamily="34" charset="0"/>
                <a:cs typeface="Times New Roman" panose="02020603050405020304" pitchFamily="18" charset="0"/>
              </a:rPr>
              <a:t>gelişimine benzer bir gelişim </a:t>
            </a:r>
            <a:r>
              <a:rPr lang="tr-TR" sz="9600" dirty="0">
                <a:latin typeface="Times New Roman" panose="02020603050405020304" pitchFamily="18" charset="0"/>
                <a:ea typeface="Calibri" panose="020F0502020204030204" pitchFamily="34" charset="0"/>
                <a:cs typeface="Times New Roman" panose="02020603050405020304" pitchFamily="18" charset="0"/>
              </a:rPr>
              <a:t>elde edilebilmektedir. Bu modellerin </a:t>
            </a:r>
            <a:r>
              <a:rPr lang="tr-TR" sz="9600" dirty="0" smtClean="0">
                <a:latin typeface="Times New Roman" panose="02020603050405020304" pitchFamily="18" charset="0"/>
                <a:ea typeface="Calibri" panose="020F0502020204030204" pitchFamily="34" charset="0"/>
                <a:cs typeface="Times New Roman" panose="02020603050405020304" pitchFamily="18" charset="0"/>
              </a:rPr>
              <a:t>oluşturulmasında </a:t>
            </a:r>
            <a:r>
              <a:rPr lang="tr-TR" sz="9600" dirty="0">
                <a:latin typeface="Times New Roman" panose="02020603050405020304" pitchFamily="18" charset="0"/>
                <a:ea typeface="Calibri" panose="020F0502020204030204" pitchFamily="34" charset="0"/>
                <a:cs typeface="Times New Roman" panose="02020603050405020304" pitchFamily="18" charset="0"/>
              </a:rPr>
              <a:t>amaç “</a:t>
            </a:r>
            <a:r>
              <a:rPr lang="tr-TR" sz="9600" dirty="0" smtClean="0">
                <a:latin typeface="Times New Roman" panose="02020603050405020304" pitchFamily="18" charset="0"/>
                <a:ea typeface="Calibri" panose="020F0502020204030204" pitchFamily="34" charset="0"/>
                <a:cs typeface="Times New Roman" panose="02020603050405020304" pitchFamily="18" charset="0"/>
              </a:rPr>
              <a:t>eğer ... olursa </a:t>
            </a:r>
            <a:r>
              <a:rPr lang="tr-TR" sz="9600" dirty="0">
                <a:latin typeface="Times New Roman" panose="02020603050405020304" pitchFamily="18" charset="0"/>
                <a:ea typeface="Calibri" panose="020F0502020204030204" pitchFamily="34" charset="0"/>
                <a:cs typeface="Times New Roman" panose="02020603050405020304" pitchFamily="18" charset="0"/>
              </a:rPr>
              <a:t>ne olur?” sorusuna cevap verebilmektir. Yani atmosferik parametrelerin </a:t>
            </a:r>
            <a:r>
              <a:rPr lang="tr-TR" sz="9600" dirty="0" smtClean="0">
                <a:latin typeface="Times New Roman" panose="02020603050405020304" pitchFamily="18" charset="0"/>
                <a:ea typeface="Calibri" panose="020F0502020204030204" pitchFamily="34" charset="0"/>
                <a:cs typeface="Times New Roman" panose="02020603050405020304" pitchFamily="18" charset="0"/>
              </a:rPr>
              <a:t>ve toprağın </a:t>
            </a:r>
            <a:r>
              <a:rPr lang="tr-TR" sz="9600" dirty="0">
                <a:latin typeface="Times New Roman" panose="02020603050405020304" pitchFamily="18" charset="0"/>
                <a:ea typeface="Calibri" panose="020F0502020204030204" pitchFamily="34" charset="0"/>
                <a:cs typeface="Times New Roman" panose="02020603050405020304" pitchFamily="18" charset="0"/>
              </a:rPr>
              <a:t>bitki </a:t>
            </a:r>
            <a:r>
              <a:rPr lang="tr-TR" sz="9600" dirty="0" smtClean="0">
                <a:latin typeface="Times New Roman" panose="02020603050405020304" pitchFamily="18" charset="0"/>
                <a:ea typeface="Calibri" panose="020F0502020204030204" pitchFamily="34" charset="0"/>
                <a:cs typeface="Times New Roman" panose="02020603050405020304" pitchFamily="18" charset="0"/>
              </a:rPr>
              <a:t>gelişimine </a:t>
            </a:r>
            <a:r>
              <a:rPr lang="tr-TR" sz="9600" dirty="0">
                <a:latin typeface="Times New Roman" panose="02020603050405020304" pitchFamily="18" charset="0"/>
                <a:ea typeface="Calibri" panose="020F0502020204030204" pitchFamily="34" charset="0"/>
                <a:cs typeface="Times New Roman" panose="02020603050405020304" pitchFamily="18" charset="0"/>
              </a:rPr>
              <a:t>ne derece ve nasıl etki edeceklerini bu modeller </a:t>
            </a:r>
            <a:r>
              <a:rPr lang="tr-TR" sz="9600" dirty="0" smtClean="0">
                <a:latin typeface="Times New Roman" panose="02020603050405020304" pitchFamily="18" charset="0"/>
                <a:ea typeface="Calibri" panose="020F0502020204030204" pitchFamily="34" charset="0"/>
                <a:cs typeface="Times New Roman" panose="02020603050405020304" pitchFamily="18" charset="0"/>
              </a:rPr>
              <a:t>vasıtasıyla analiz </a:t>
            </a:r>
            <a:r>
              <a:rPr lang="tr-TR" sz="9600" dirty="0">
                <a:latin typeface="Times New Roman" panose="02020603050405020304" pitchFamily="18" charset="0"/>
                <a:ea typeface="Calibri" panose="020F0502020204030204" pitchFamily="34" charset="0"/>
                <a:cs typeface="Times New Roman" panose="02020603050405020304" pitchFamily="18" charset="0"/>
              </a:rPr>
              <a:t>etmek mümkündür.</a:t>
            </a:r>
          </a:p>
          <a:p>
            <a:pPr marL="0" indent="0" algn="just">
              <a:lnSpc>
                <a:spcPct val="107000"/>
              </a:lnSpc>
              <a:spcAft>
                <a:spcPts val="0"/>
              </a:spcAft>
              <a:buNone/>
            </a:pPr>
            <a:r>
              <a:rPr lang="tr-TR" sz="9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Bu alanda ülke genelini kapsayan </a:t>
            </a:r>
            <a:r>
              <a:rPr lang="tr-TR" sz="9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ilk çalışmalardan biri, </a:t>
            </a:r>
            <a:r>
              <a:rPr lang="tr-TR" sz="9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FAO </a:t>
            </a:r>
            <a:r>
              <a:rPr lang="tr-TR" sz="9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AgroMetShell</a:t>
            </a:r>
            <a:r>
              <a:rPr lang="tr-TR" sz="9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tr-TR" sz="9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Bitki-İklim </a:t>
            </a:r>
            <a:r>
              <a:rPr lang="tr-TR" sz="9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Modeli'nin</a:t>
            </a:r>
            <a:r>
              <a:rPr lang="tr-TR" sz="9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kullanıldığı </a:t>
            </a:r>
            <a:r>
              <a:rPr lang="tr-TR" sz="9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TAGEM ve MGM tarafından </a:t>
            </a:r>
            <a:r>
              <a:rPr lang="tr-TR" sz="9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ortaklaşa </a:t>
            </a:r>
            <a:r>
              <a:rPr lang="tr-TR" sz="9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yürütülen “Ürün İ</a:t>
            </a:r>
            <a:r>
              <a:rPr lang="tr-TR" sz="9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zleme ve </a:t>
            </a:r>
            <a:r>
              <a:rPr lang="tr-TR" sz="9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Verim Tahmini” projesidir. </a:t>
            </a:r>
            <a:r>
              <a:rPr lang="tr-TR" sz="9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Proje Eylül 2004'te başlamış ve Eylül 2006'da bitirilerek hizmete alınmıştır. </a:t>
            </a:r>
            <a:endParaRPr lang="tr-TR" sz="9600"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endParaRPr lang="tr-TR" sz="96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3708951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3733" y="895726"/>
            <a:ext cx="11281474" cy="4351338"/>
          </a:xfrm>
        </p:spPr>
        <p:txBody>
          <a:bodyPr>
            <a:normAutofit/>
          </a:bodyPr>
          <a:lstStyle/>
          <a:p>
            <a:pPr marL="0" lvl="0" indent="0">
              <a:lnSpc>
                <a:spcPct val="107000"/>
              </a:lnSpc>
              <a:buNone/>
            </a:pPr>
            <a:r>
              <a:rPr lang="tr-TR" sz="2400" b="1" dirty="0" err="1">
                <a:latin typeface="Times New Roman" panose="02020603050405020304" pitchFamily="18" charset="0"/>
                <a:ea typeface="Calibri" panose="020F0502020204030204" pitchFamily="34" charset="0"/>
                <a:cs typeface="Times New Roman" panose="02020603050405020304" pitchFamily="18" charset="0"/>
              </a:rPr>
              <a:t>AgrometShell</a:t>
            </a:r>
            <a:r>
              <a:rPr lang="tr-TR" sz="2400" b="1" dirty="0">
                <a:latin typeface="Times New Roman" panose="02020603050405020304" pitchFamily="18" charset="0"/>
                <a:ea typeface="Calibri" panose="020F0502020204030204" pitchFamily="34" charset="0"/>
                <a:cs typeface="Times New Roman" panose="02020603050405020304" pitchFamily="18" charset="0"/>
              </a:rPr>
              <a:t> </a:t>
            </a:r>
            <a:r>
              <a:rPr lang="tr-TR" sz="2400" b="1" dirty="0" smtClean="0">
                <a:latin typeface="Times New Roman" panose="02020603050405020304" pitchFamily="18" charset="0"/>
                <a:ea typeface="Calibri" panose="020F0502020204030204" pitchFamily="34" charset="0"/>
                <a:cs typeface="Times New Roman" panose="02020603050405020304" pitchFamily="18" charset="0"/>
              </a:rPr>
              <a:t> Modeli </a:t>
            </a:r>
          </a:p>
          <a:p>
            <a:pPr marL="0" lvl="0" indent="0">
              <a:lnSpc>
                <a:spcPct val="107000"/>
              </a:lnSpc>
              <a:buNone/>
            </a:pPr>
            <a:r>
              <a:rPr lang="tr-TR" sz="2400" dirty="0" err="1" smtClean="0">
                <a:latin typeface="Times New Roman" panose="02020603050405020304" pitchFamily="18" charset="0"/>
                <a:ea typeface="Calibri" panose="020F0502020204030204" pitchFamily="34" charset="0"/>
                <a:cs typeface="Times New Roman" panose="02020603050405020304" pitchFamily="18" charset="0"/>
              </a:rPr>
              <a:t>AgrometShell</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tr-TR" sz="2400" dirty="0">
                <a:latin typeface="Times New Roman" panose="02020603050405020304" pitchFamily="18" charset="0"/>
                <a:ea typeface="Calibri" panose="020F0502020204030204" pitchFamily="34" charset="0"/>
                <a:cs typeface="Times New Roman" panose="02020603050405020304" pitchFamily="18" charset="0"/>
              </a:rPr>
              <a:t>modelinde meteorolojik veriler, toprak özellikleri ve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NDVI (</a:t>
            </a:r>
            <a:r>
              <a:rPr lang="tr-TR" sz="2400" dirty="0" err="1">
                <a:latin typeface="Times New Roman" panose="02020603050405020304" pitchFamily="18" charset="0"/>
                <a:ea typeface="Calibri" panose="020F0502020204030204" pitchFamily="34" charset="0"/>
                <a:cs typeface="Times New Roman" panose="02020603050405020304" pitchFamily="18" charset="0"/>
              </a:rPr>
              <a:t>Normalizied</a:t>
            </a:r>
            <a:r>
              <a:rPr lang="tr-TR" sz="2400" dirty="0">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latin typeface="Times New Roman" panose="02020603050405020304" pitchFamily="18" charset="0"/>
                <a:ea typeface="Calibri" panose="020F0502020204030204" pitchFamily="34" charset="0"/>
                <a:cs typeface="Times New Roman" panose="02020603050405020304" pitchFamily="18" charset="0"/>
              </a:rPr>
              <a:t>Difference</a:t>
            </a:r>
            <a:r>
              <a:rPr lang="tr-TR" sz="2400" dirty="0">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latin typeface="Times New Roman" panose="02020603050405020304" pitchFamily="18" charset="0"/>
                <a:ea typeface="Calibri" panose="020F0502020204030204" pitchFamily="34" charset="0"/>
                <a:cs typeface="Times New Roman" panose="02020603050405020304" pitchFamily="18" charset="0"/>
              </a:rPr>
              <a:t>Vegetation</a:t>
            </a:r>
            <a:r>
              <a:rPr lang="tr-TR" sz="2400" dirty="0">
                <a:latin typeface="Times New Roman" panose="02020603050405020304" pitchFamily="18" charset="0"/>
                <a:ea typeface="Calibri" panose="020F0502020204030204" pitchFamily="34" charset="0"/>
                <a:cs typeface="Times New Roman" panose="02020603050405020304" pitchFamily="18" charset="0"/>
              </a:rPr>
              <a:t> Index) görüntüleri kullanılmaktadır. </a:t>
            </a:r>
            <a:endParaRPr lang="tr-TR"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None/>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None/>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Projede </a:t>
            </a:r>
            <a:r>
              <a:rPr lang="tr-TR" sz="2400" dirty="0" err="1" smtClean="0">
                <a:latin typeface="Times New Roman" panose="02020603050405020304" pitchFamily="18" charset="0"/>
                <a:ea typeface="Calibri" panose="020F0502020204030204" pitchFamily="34" charset="0"/>
                <a:cs typeface="Times New Roman" panose="02020603050405020304" pitchFamily="18" charset="0"/>
              </a:rPr>
              <a:t>AgrometShell</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 modeli sulama yapılmadığı </a:t>
            </a:r>
            <a:r>
              <a:rPr lang="tr-TR" sz="2400" dirty="0">
                <a:latin typeface="Times New Roman" panose="02020603050405020304" pitchFamily="18" charset="0"/>
                <a:ea typeface="Calibri" panose="020F0502020204030204" pitchFamily="34" charset="0"/>
                <a:cs typeface="Times New Roman" panose="02020603050405020304" pitchFamily="18" charset="0"/>
              </a:rPr>
              <a:t>kabul edilerek, 265 istasyon için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çalıştırılmış ve </a:t>
            </a:r>
            <a:r>
              <a:rPr lang="tr-TR" sz="2400" dirty="0">
                <a:latin typeface="Times New Roman" panose="02020603050405020304" pitchFamily="18" charset="0"/>
                <a:ea typeface="Calibri" panose="020F0502020204030204" pitchFamily="34" charset="0"/>
                <a:cs typeface="Times New Roman" panose="02020603050405020304" pitchFamily="18" charset="0"/>
              </a:rPr>
              <a:t>istasyon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bazında Su </a:t>
            </a:r>
            <a:r>
              <a:rPr lang="tr-TR" sz="2400" dirty="0">
                <a:latin typeface="Times New Roman" panose="02020603050405020304" pitchFamily="18" charset="0"/>
                <a:ea typeface="Calibri" panose="020F0502020204030204" pitchFamily="34" charset="0"/>
                <a:cs typeface="Times New Roman" panose="02020603050405020304" pitchFamily="18" charset="0"/>
              </a:rPr>
              <a:t>Gereksinim İndeksi (</a:t>
            </a:r>
            <a:r>
              <a:rPr lang="tr-TR" sz="2400" dirty="0" err="1">
                <a:latin typeface="Times New Roman" panose="02020603050405020304" pitchFamily="18" charset="0"/>
                <a:ea typeface="Calibri" panose="020F0502020204030204" pitchFamily="34" charset="0"/>
                <a:cs typeface="Times New Roman" panose="02020603050405020304" pitchFamily="18" charset="0"/>
              </a:rPr>
              <a:t>Water</a:t>
            </a:r>
            <a:r>
              <a:rPr lang="tr-TR" sz="2400" dirty="0">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latin typeface="Times New Roman" panose="02020603050405020304" pitchFamily="18" charset="0"/>
                <a:ea typeface="Calibri" panose="020F0502020204030204" pitchFamily="34" charset="0"/>
                <a:cs typeface="Times New Roman" panose="02020603050405020304" pitchFamily="18" charset="0"/>
              </a:rPr>
              <a:t>Satisfaction</a:t>
            </a:r>
            <a:r>
              <a:rPr lang="tr-TR" sz="2400" dirty="0">
                <a:latin typeface="Times New Roman" panose="02020603050405020304" pitchFamily="18" charset="0"/>
                <a:ea typeface="Calibri" panose="020F0502020204030204" pitchFamily="34" charset="0"/>
                <a:cs typeface="Times New Roman" panose="02020603050405020304" pitchFamily="18" charset="0"/>
              </a:rPr>
              <a:t> Index-WSI)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grafiği </a:t>
            </a:r>
            <a:r>
              <a:rPr lang="tr-TR" sz="2400" dirty="0">
                <a:latin typeface="Times New Roman" panose="02020603050405020304" pitchFamily="18" charset="0"/>
                <a:ea typeface="Calibri" panose="020F0502020204030204" pitchFamily="34" charset="0"/>
                <a:cs typeface="Times New Roman" panose="02020603050405020304" pitchFamily="18" charset="0"/>
              </a:rPr>
              <a:t>ve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değerleri elde edilmiştir</a:t>
            </a:r>
            <a:r>
              <a:rPr lang="tr-TR" sz="2400" dirty="0">
                <a:latin typeface="Times New Roman" panose="02020603050405020304" pitchFamily="18" charset="0"/>
                <a:ea typeface="Calibri" panose="020F0502020204030204" pitchFamily="34" charset="0"/>
                <a:cs typeface="Times New Roman" panose="02020603050405020304" pitchFamily="18" charset="0"/>
              </a:rPr>
              <a:t>. NDVI görüntüleri yardımıyla WSI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değerleri </a:t>
            </a:r>
            <a:r>
              <a:rPr lang="tr-TR" sz="2400" dirty="0">
                <a:latin typeface="Times New Roman" panose="02020603050405020304" pitchFamily="18" charset="0"/>
                <a:ea typeface="Calibri" panose="020F0502020204030204" pitchFamily="34" charset="0"/>
                <a:cs typeface="Times New Roman" panose="02020603050405020304" pitchFamily="18" charset="0"/>
              </a:rPr>
              <a:t>araziye yayılarak il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bazında ortalama değerler bulunmuş ve bu </a:t>
            </a:r>
            <a:r>
              <a:rPr lang="tr-TR" sz="2400" dirty="0">
                <a:latin typeface="Times New Roman" panose="02020603050405020304" pitchFamily="18" charset="0"/>
                <a:ea typeface="Calibri" panose="020F0502020204030204" pitchFamily="34" charset="0"/>
                <a:cs typeface="Times New Roman" panose="02020603050405020304" pitchFamily="18" charset="0"/>
              </a:rPr>
              <a:t>indeks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değerleri </a:t>
            </a:r>
            <a:r>
              <a:rPr lang="tr-TR" sz="2400" dirty="0">
                <a:latin typeface="Times New Roman" panose="02020603050405020304" pitchFamily="18" charset="0"/>
                <a:ea typeface="Calibri" panose="020F0502020204030204" pitchFamily="34" charset="0"/>
                <a:cs typeface="Times New Roman" panose="02020603050405020304" pitchFamily="18" charset="0"/>
              </a:rPr>
              <a:t>ile </a:t>
            </a:r>
            <a:r>
              <a:rPr lang="tr-TR" sz="2400" dirty="0" err="1">
                <a:latin typeface="Times New Roman" panose="02020603050405020304" pitchFamily="18" charset="0"/>
                <a:ea typeface="Calibri" panose="020F0502020204030204" pitchFamily="34" charset="0"/>
                <a:cs typeface="Times New Roman" panose="02020603050405020304" pitchFamily="18" charset="0"/>
              </a:rPr>
              <a:t>TÜİK'e</a:t>
            </a:r>
            <a:r>
              <a:rPr lang="tr-TR" sz="2400" dirty="0">
                <a:latin typeface="Times New Roman" panose="02020603050405020304" pitchFamily="18" charset="0"/>
                <a:ea typeface="Calibri" panose="020F0502020204030204" pitchFamily="34" charset="0"/>
                <a:cs typeface="Times New Roman" panose="02020603050405020304" pitchFamily="18" charset="0"/>
              </a:rPr>
              <a:t> ait, illerin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ortalama verim değerleri </a:t>
            </a:r>
            <a:r>
              <a:rPr lang="tr-TR" sz="2400" dirty="0">
                <a:latin typeface="Times New Roman" panose="02020603050405020304" pitchFamily="18" charset="0"/>
                <a:ea typeface="Calibri" panose="020F0502020204030204" pitchFamily="34" charset="0"/>
                <a:cs typeface="Times New Roman" panose="02020603050405020304" pitchFamily="18" charset="0"/>
              </a:rPr>
              <a:t>arasında istatistiksel analizler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yapılmıştır</a:t>
            </a:r>
            <a:r>
              <a:rPr lang="tr-TR" sz="2400" dirty="0">
                <a:latin typeface="Times New Roman" panose="02020603050405020304" pitchFamily="18" charset="0"/>
                <a:ea typeface="Calibri" panose="020F0502020204030204" pitchFamily="34"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3815588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27280" y="895071"/>
            <a:ext cx="10444765" cy="4810269"/>
          </a:xfrm>
        </p:spPr>
        <p:txBody>
          <a:bodyPr>
            <a:noAutofit/>
          </a:bodyPr>
          <a:lstStyle/>
          <a:p>
            <a:pPr marL="0" indent="0" algn="just">
              <a:lnSpc>
                <a:spcPct val="107000"/>
              </a:lnSpc>
              <a:spcAft>
                <a:spcPts val="0"/>
              </a:spcAft>
              <a:buNone/>
            </a:pPr>
            <a:r>
              <a:rPr lang="tr-TR" sz="2400" b="1" u="sng" dirty="0">
                <a:latin typeface="Times New Roman" panose="02020603050405020304" pitchFamily="18" charset="0"/>
                <a:ea typeface="Calibri" panose="020F0502020204030204" pitchFamily="34" charset="0"/>
                <a:cs typeface="Times New Roman" panose="02020603050405020304" pitchFamily="18" charset="0"/>
              </a:rPr>
              <a:t>Ürün İzleme ve Verim Tahmini </a:t>
            </a:r>
            <a:r>
              <a:rPr lang="tr-TR" sz="2400" b="1" u="sng" dirty="0" smtClean="0">
                <a:latin typeface="Times New Roman" panose="02020603050405020304" pitchFamily="18" charset="0"/>
                <a:ea typeface="Calibri" panose="020F0502020204030204" pitchFamily="34" charset="0"/>
                <a:cs typeface="Times New Roman" panose="02020603050405020304" pitchFamily="18" charset="0"/>
              </a:rPr>
              <a:t>çalışmaları ile</a:t>
            </a:r>
            <a:r>
              <a:rPr lang="tr-TR" sz="2400" b="1" u="sng"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Symbol" panose="05050102010706020507" pitchFamily="18" charset="2"/>
              <a:buChar char=""/>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Ülke kaynaklarının etkin bir </a:t>
            </a:r>
            <a:r>
              <a:rPr lang="tr-TR" sz="2400" dirty="0">
                <a:latin typeface="Times New Roman" panose="02020603050405020304" pitchFamily="18" charset="0"/>
                <a:ea typeface="Calibri" panose="020F0502020204030204" pitchFamily="34" charset="0"/>
                <a:cs typeface="Times New Roman" panose="02020603050405020304" pitchFamily="18" charset="0"/>
              </a:rPr>
              <a:t>ş</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ekilde kullanılması sağlanmakta,</a:t>
            </a:r>
          </a:p>
          <a:p>
            <a:pPr marL="342900" lvl="0" indent="-342900">
              <a:lnSpc>
                <a:spcPct val="107000"/>
              </a:lnSpc>
              <a:spcAft>
                <a:spcPts val="0"/>
              </a:spcAft>
              <a:buFont typeface="Symbol" panose="05050102010706020507" pitchFamily="18" charset="2"/>
              <a:buChar char=""/>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Risk analizi yardımıyla nerede hangi ürünün ekilmesinin uygun olacağın belirlenmekte,</a:t>
            </a:r>
          </a:p>
          <a:p>
            <a:pPr marL="342900" lvl="0" indent="-342900">
              <a:lnSpc>
                <a:spcPct val="107000"/>
              </a:lnSpc>
              <a:spcAft>
                <a:spcPts val="0"/>
              </a:spcAft>
              <a:buFont typeface="Symbol" panose="05050102010706020507" pitchFamily="18" charset="2"/>
              <a:buChar char=""/>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Meteorolojik, </a:t>
            </a:r>
            <a:r>
              <a:rPr lang="tr-TR" sz="2400" dirty="0" err="1" smtClean="0">
                <a:latin typeface="Times New Roman" panose="02020603050405020304" pitchFamily="18" charset="0"/>
                <a:ea typeface="Calibri" panose="020F0502020204030204" pitchFamily="34" charset="0"/>
                <a:cs typeface="Times New Roman" panose="02020603050405020304" pitchFamily="18" charset="0"/>
              </a:rPr>
              <a:t>fenolojik</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 ve istatistiksel verilerin en doğru </a:t>
            </a:r>
            <a:r>
              <a:rPr lang="tr-TR" sz="2400" dirty="0">
                <a:latin typeface="Times New Roman" panose="02020603050405020304" pitchFamily="18" charset="0"/>
                <a:ea typeface="Calibri" panose="020F0502020204030204" pitchFamily="34" charset="0"/>
                <a:cs typeface="Times New Roman" panose="02020603050405020304" pitchFamily="18" charset="0"/>
              </a:rPr>
              <a:t>ş</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ekilde üretilmesi sağlanmakta,</a:t>
            </a:r>
          </a:p>
          <a:p>
            <a:pPr marL="342900" lvl="0" indent="-342900">
              <a:lnSpc>
                <a:spcPct val="107000"/>
              </a:lnSpc>
              <a:spcAft>
                <a:spcPts val="0"/>
              </a:spcAft>
              <a:buFont typeface="Symbol" panose="05050102010706020507" pitchFamily="18" charset="2"/>
              <a:buChar char=""/>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Çiftçilerin ürünlerinin durumunu görerek zamanında tedbir almasına yardımcı olunmakta,</a:t>
            </a:r>
          </a:p>
          <a:p>
            <a:pPr marL="342900" lvl="0" indent="-342900">
              <a:lnSpc>
                <a:spcPct val="107000"/>
              </a:lnSpc>
              <a:spcAft>
                <a:spcPts val="0"/>
              </a:spcAft>
              <a:buFont typeface="Symbol" panose="05050102010706020507" pitchFamily="18" charset="2"/>
              <a:buChar char=""/>
            </a:pPr>
            <a:r>
              <a:rPr lang="tr-TR" sz="2400" dirty="0" smtClean="0">
                <a:latin typeface="Times New Roman" panose="02020603050405020304" pitchFamily="18" charset="0"/>
                <a:ea typeface="Calibri" panose="020F0502020204030204" pitchFamily="34" charset="0"/>
                <a:cs typeface="Times New Roman" panose="02020603050405020304" pitchFamily="18" charset="0"/>
              </a:rPr>
              <a:t>Karar vericilerin hasattan önce gerekli ithalat ve ihracat bağlantılarını yapması</a:t>
            </a:r>
          </a:p>
          <a:p>
            <a:pPr marL="0" lvl="0" indent="0">
              <a:lnSpc>
                <a:spcPct val="107000"/>
              </a:lnSpc>
              <a:spcAft>
                <a:spcPts val="0"/>
              </a:spcAft>
              <a:buNone/>
            </a:pPr>
            <a:r>
              <a:rPr lang="tr-TR" sz="2400" dirty="0">
                <a:latin typeface="Times New Roman" panose="02020603050405020304" pitchFamily="18" charset="0"/>
                <a:ea typeface="Calibri" panose="020F0502020204030204" pitchFamily="34" charset="0"/>
                <a:cs typeface="Times New Roman" panose="02020603050405020304" pitchFamily="18" charset="0"/>
              </a:rPr>
              <a:t> </a:t>
            </a:r>
            <a:r>
              <a:rPr lang="tr-TR" sz="2400" dirty="0" smtClean="0">
                <a:latin typeface="Times New Roman" panose="02020603050405020304" pitchFamily="18" charset="0"/>
                <a:ea typeface="Calibri" panose="020F0502020204030204" pitchFamily="34" charset="0"/>
                <a:cs typeface="Times New Roman" panose="02020603050405020304" pitchFamily="18" charset="0"/>
              </a:rPr>
              <a:t>   gibi birçok konuda fayda sağlayarak ülke kalkınmasına katkıda bulunulmaktadır.</a:t>
            </a:r>
          </a:p>
        </p:txBody>
      </p:sp>
    </p:spTree>
    <p:extLst>
      <p:ext uri="{BB962C8B-B14F-4D97-AF65-F5344CB8AC3E}">
        <p14:creationId xmlns:p14="http://schemas.microsoft.com/office/powerpoint/2010/main" val="101574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5726" y="750690"/>
            <a:ext cx="10515600" cy="4351338"/>
          </a:xfrm>
        </p:spPr>
        <p:txBody>
          <a:bodyPr>
            <a:normAutofit fontScale="92500" lnSpcReduction="10000"/>
          </a:bodyPr>
          <a:lstStyle/>
          <a:p>
            <a:pPr marL="0" indent="0" algn="just">
              <a:lnSpc>
                <a:spcPct val="107000"/>
              </a:lnSpc>
              <a:spcAft>
                <a:spcPts val="0"/>
              </a:spcAft>
              <a:buNone/>
            </a:pPr>
            <a:r>
              <a:rPr lang="tr-TR" b="1"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Zirai Meteoroloji Şubesi'nde Kuraklık ile İlgili Yapılan Çalışmalar</a:t>
            </a:r>
            <a:endParaRPr lang="tr-TR" sz="24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endParaRPr lang="tr-TR"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dirty="0" smtClean="0">
                <a:latin typeface="Times New Roman" panose="02020603050405020304" pitchFamily="18" charset="0"/>
                <a:ea typeface="Calibri" panose="020F0502020204030204" pitchFamily="34" charset="0"/>
                <a:cs typeface="Times New Roman" panose="02020603050405020304" pitchFamily="18" charset="0"/>
              </a:rPr>
              <a:t>Meteorolojik kuraklık analizleri, Meteoroloji Genel Müdürlüğü Ziraî Meteoroloji Şubesi tarafından her ay düzenli olarak, uluslararası çevrelerce kabul gören aşağıdaki yöntemlerle gerçekleştirilmekte ve MGM resmi internet sayfasında (mgm.gov.tr) yayınlanmaktadır.</a:t>
            </a:r>
          </a:p>
          <a:p>
            <a:pPr marL="0" indent="0" algn="just">
              <a:lnSpc>
                <a:spcPct val="107000"/>
              </a:lnSpc>
              <a:spcAft>
                <a:spcPts val="0"/>
              </a:spcAft>
              <a:buNone/>
            </a:pPr>
            <a:endParaRPr lang="tr-TR"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tr-TR"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Standart Yağış İndeksi (</a:t>
            </a:r>
            <a:r>
              <a:rPr lang="tr-TR"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Standardized</a:t>
            </a:r>
            <a:r>
              <a:rPr lang="tr-TR"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tr-TR"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Precipitation</a:t>
            </a:r>
            <a:r>
              <a:rPr lang="tr-TR"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Index - SPI)</a:t>
            </a:r>
            <a:r>
              <a:rPr lang="tr-TR" b="1" dirty="0">
                <a:solidFill>
                  <a:srgbClr val="FF0000"/>
                </a:solidFill>
                <a:latin typeface="Times New Roman" panose="02020603050405020304" pitchFamily="18" charset="0"/>
                <a:ea typeface="Calibri" panose="020F0502020204030204" pitchFamily="34" charset="0"/>
              </a:rPr>
              <a:t> </a:t>
            </a:r>
            <a:endParaRPr lang="tr-TR" b="1" dirty="0" smtClean="0">
              <a:solidFill>
                <a:srgbClr val="FF0000"/>
              </a:solidFill>
              <a:latin typeface="Times New Roman" panose="02020603050405020304" pitchFamily="18" charset="0"/>
              <a:ea typeface="Calibri" panose="020F0502020204030204" pitchFamily="34" charset="0"/>
            </a:endParaRPr>
          </a:p>
          <a:p>
            <a:pPr algn="just">
              <a:lnSpc>
                <a:spcPct val="107000"/>
              </a:lnSpc>
            </a:pPr>
            <a:r>
              <a:rPr lang="tr-TR" b="1" dirty="0" smtClean="0">
                <a:solidFill>
                  <a:srgbClr val="FF0000"/>
                </a:solidFill>
                <a:latin typeface="Times New Roman" panose="02020603050405020304" pitchFamily="18" charset="0"/>
                <a:ea typeface="Calibri" panose="020F0502020204030204" pitchFamily="34" charset="0"/>
              </a:rPr>
              <a:t>Normalin </a:t>
            </a:r>
            <a:r>
              <a:rPr lang="tr-TR" b="1" dirty="0">
                <a:solidFill>
                  <a:srgbClr val="FF0000"/>
                </a:solidFill>
                <a:latin typeface="Times New Roman" panose="02020603050405020304" pitchFamily="18" charset="0"/>
                <a:ea typeface="Calibri" panose="020F0502020204030204" pitchFamily="34" charset="0"/>
              </a:rPr>
              <a:t>Yüzdesi </a:t>
            </a:r>
            <a:r>
              <a:rPr lang="tr-TR" b="1" dirty="0" smtClean="0">
                <a:solidFill>
                  <a:srgbClr val="FF0000"/>
                </a:solidFill>
                <a:latin typeface="Times New Roman" panose="02020603050405020304" pitchFamily="18" charset="0"/>
                <a:ea typeface="Calibri" panose="020F0502020204030204" pitchFamily="34" charset="0"/>
              </a:rPr>
              <a:t>İndeksi </a:t>
            </a:r>
            <a:r>
              <a:rPr lang="tr-TR" b="1" dirty="0">
                <a:solidFill>
                  <a:srgbClr val="FF0000"/>
                </a:solidFill>
                <a:latin typeface="Times New Roman" panose="02020603050405020304" pitchFamily="18" charset="0"/>
                <a:ea typeface="Calibri" panose="020F0502020204030204" pitchFamily="34" charset="0"/>
              </a:rPr>
              <a:t>(</a:t>
            </a:r>
            <a:r>
              <a:rPr lang="tr-TR" b="1" dirty="0" err="1">
                <a:solidFill>
                  <a:srgbClr val="FF0000"/>
                </a:solidFill>
                <a:latin typeface="Times New Roman" panose="02020603050405020304" pitchFamily="18" charset="0"/>
                <a:ea typeface="Calibri" panose="020F0502020204030204" pitchFamily="34" charset="0"/>
              </a:rPr>
              <a:t>Percent</a:t>
            </a:r>
            <a:r>
              <a:rPr lang="tr-TR" b="1" dirty="0">
                <a:solidFill>
                  <a:srgbClr val="FF0000"/>
                </a:solidFill>
                <a:latin typeface="Times New Roman" panose="02020603050405020304" pitchFamily="18" charset="0"/>
                <a:ea typeface="Calibri" panose="020F0502020204030204" pitchFamily="34" charset="0"/>
              </a:rPr>
              <a:t> of Normal Index - PNI</a:t>
            </a:r>
            <a:r>
              <a:rPr lang="tr-TR" b="1" dirty="0" smtClean="0">
                <a:solidFill>
                  <a:srgbClr val="FF0000"/>
                </a:solidFill>
                <a:latin typeface="Times New Roman" panose="02020603050405020304" pitchFamily="18" charset="0"/>
                <a:ea typeface="Calibri" panose="020F0502020204030204" pitchFamily="34" charset="0"/>
              </a:rPr>
              <a:t>)</a:t>
            </a:r>
          </a:p>
          <a:p>
            <a:pPr algn="just">
              <a:lnSpc>
                <a:spcPct val="107000"/>
              </a:lnSpc>
              <a:spcAft>
                <a:spcPts val="0"/>
              </a:spcAft>
            </a:pPr>
            <a:endParaRPr lang="tr-TR"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tr-TR" b="1"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tr-TR" sz="2400" dirty="0" smtClean="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729257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4729" y="678750"/>
            <a:ext cx="11343468" cy="4351338"/>
          </a:xfrm>
        </p:spPr>
        <p:txBody>
          <a:bodyPr>
            <a:normAutofit fontScale="92500" lnSpcReduction="20000"/>
          </a:bodyPr>
          <a:lstStyle/>
          <a:p>
            <a:pPr algn="just">
              <a:lnSpc>
                <a:spcPct val="107000"/>
              </a:lnSpc>
              <a:spcAft>
                <a:spcPts val="0"/>
              </a:spcAft>
            </a:pPr>
            <a:endParaRPr lang="tr-TR" b="1"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b="1"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Kuraklık İzleme </a:t>
            </a:r>
            <a:r>
              <a:rPr lang="tr-TR" b="1"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Sistemi (</a:t>
            </a:r>
            <a:r>
              <a:rPr lang="tr-TR" b="1"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KİS </a:t>
            </a:r>
            <a:r>
              <a:rPr lang="tr-TR" b="1"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2.1)</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Kuraklığın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aylık olarak izlenebilmesi amacı ile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hazırlanmış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 2008 yılında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uygulamaya konulmuş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bir programdır.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Kuraklığın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izlenmesi amacı ile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geliştirilen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uluslararası literatürde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yer alan birçok yöntem vardır. Programda SPI yöntemi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kullanılmıştır. Sadece yağış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parametresini dikkate alarak analiz yapan SPI daha esnek, basit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 kullanılabilir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olması bakımından tercih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edilmiştir.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Program </a:t>
            </a:r>
            <a:r>
              <a:rPr lang="tr-TR"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MGM'de</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hazırlanmıştır.</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Sistem istenilen istasyon için 3, 6, 9, 12 ve 24 aylık zaman dilimlerinde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kuraklık indeksinin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zaman ve yüzde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oluşumunu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hesaplayabilmekte, aynı zamanda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farklı kuraklık şiddeti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kategorilerinde analize imkan vermektedir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050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0482" y="924977"/>
            <a:ext cx="11327969" cy="4342482"/>
          </a:xfrm>
        </p:spPr>
        <p:txBody>
          <a:bodyPr>
            <a:normAutofit fontScale="25000" lnSpcReduction="20000"/>
          </a:bodyPr>
          <a:lstStyle/>
          <a:p>
            <a:pPr marL="0" indent="0" algn="just">
              <a:lnSpc>
                <a:spcPct val="107000"/>
              </a:lnSpc>
              <a:buNone/>
            </a:pPr>
            <a:r>
              <a:rPr lang="tr-TR" sz="9600" b="1"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REFERANS TOPLAM BUHARLASMA (</a:t>
            </a:r>
            <a:r>
              <a:rPr lang="tr-TR" sz="9600" b="1" dirty="0" err="1"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ETo</a:t>
            </a:r>
            <a:r>
              <a:rPr lang="tr-TR" sz="9600" b="1"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t>
            </a:r>
            <a:endParaRPr lang="tr-TR" sz="9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buNone/>
            </a:pP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Sulama suyunun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doğru </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bir biçimde yönetilebilmesi, sulu tarım uygulanan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alanlarda arazi toplulaştırması, </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sulama ve drenaj gibi tarımsal alt yapı tesislerinin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inşa edilmesi ve </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bu sistemlerinin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doğru </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bir biçimde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işletilmesi </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ile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mümkündür. </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Sulama ve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drenaj sistemlerinin </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projelendirilmesi ve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işletilmesinin </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yanı sıra,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kuraklığın </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izlenmesi ve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bir çok </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hidrolojik model için en temel veri ise bitki su tüketimidir (</a:t>
            </a:r>
            <a:r>
              <a:rPr lang="tr-TR" sz="9600" dirty="0" err="1"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ETc</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7000"/>
              </a:lnSpc>
              <a:buNone/>
            </a:pPr>
            <a:endParaRPr lang="tr-TR" sz="9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buNone/>
            </a:pP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FAO-</a:t>
            </a:r>
            <a:r>
              <a:rPr lang="tr-TR" sz="96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Penman</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t>
            </a:r>
            <a:r>
              <a:rPr lang="tr-TR" sz="96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Monteith</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yöntemi ile </a:t>
            </a:r>
            <a:r>
              <a:rPr lang="tr-TR" sz="96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ETo</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değerlerini </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hesaplamak için bir FAO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yazılımı olan </a:t>
            </a:r>
            <a:r>
              <a:rPr lang="tr-TR" sz="96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AgroMetShell</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(AMS) bitki iklim modeli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kullanılmıştır. </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Bu kapsamda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Türkiye'de çalıştırılan </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AMS Modeli kullanılarak 1981-1982 Tarım Yılı'ndan 2010-2011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Tarım Yılı'na </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kadar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hesaplanmış </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olan çim referans toplam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buharlaşma </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t>
            </a:r>
            <a:r>
              <a:rPr lang="tr-TR" sz="96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ETo</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değerlerinin aylık </a:t>
            </a:r>
            <a:r>
              <a:rPr lang="tr-TR" sz="9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 yıllık olarak ortalamaları alınarak normal haritaları </a:t>
            </a:r>
            <a:r>
              <a:rPr lang="tr-TR" sz="9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oluşturulmuştur.</a:t>
            </a:r>
            <a:endParaRPr lang="tr-TR" sz="9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9970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3437" y="895727"/>
            <a:ext cx="10888851" cy="4351338"/>
          </a:xfrm>
        </p:spPr>
        <p:txBody>
          <a:bodyPr>
            <a:normAutofit/>
          </a:bodyPr>
          <a:lstStyle/>
          <a:p>
            <a:pPr marL="0" lvl="0" indent="0" algn="just">
              <a:lnSpc>
                <a:spcPct val="107000"/>
              </a:lnSpc>
              <a:buNone/>
            </a:pP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Türkiye geneline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bakıldığında, </a:t>
            </a:r>
            <a:r>
              <a:rPr lang="tr-TR" sz="24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ETo</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değerleri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arasında ciddi farklılıklar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ortaya çıkmaktadır</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Bu farklılık, Türkiye'nin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değişik coğrafik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yapı ve iklim tiplerine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sahip olmasından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kaynaklanmaktadır. Aynı ay içerisinde hesaplanan maksimum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 minimum değerler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arasında 3-4 kata varan farlılıklar gözlenmektedir. </a:t>
            </a:r>
            <a:endPar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None/>
            </a:pPr>
            <a:endPar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None/>
            </a:pP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Örneğin Ocak ayında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hesaplanan Ardahan istasyonu </a:t>
            </a:r>
            <a:r>
              <a:rPr lang="tr-TR" sz="24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ETo</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10 mm iken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Samandağ istasyonu için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hesaplanan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37 mm'dir. Temmuz ayında ise Pazar istasyonu için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hesaplanan değer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61 mm iken Diyarbakır için hesaplanan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231 mm'dir. Yıllık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toplam değerlere baktığımızda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en yüksek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Antalya'da 1268 mm olarak bulunurken,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en düşük değer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Pazar istasyonunda 479 mm olarak tespit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edilmiştir.</a:t>
            </a:r>
            <a:endParaRPr lang="tr-T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323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8954" y="5867289"/>
            <a:ext cx="11366679" cy="881242"/>
          </a:xfrm>
        </p:spPr>
        <p:txBody>
          <a:bodyPr>
            <a:normAutofit/>
          </a:bodyPr>
          <a:lstStyle/>
          <a:p>
            <a:r>
              <a:rPr lang="tr-TR" sz="2400" b="1" dirty="0" smtClean="0">
                <a:latin typeface="Times New Roman" panose="02020603050405020304" pitchFamily="18" charset="0"/>
                <a:cs typeface="Times New Roman" panose="02020603050405020304" pitchFamily="18" charset="0"/>
              </a:rPr>
              <a:t>Şekil 1. MGM yıllık referans toplam buharlaşma (</a:t>
            </a:r>
            <a:r>
              <a:rPr lang="tr-TR" sz="2400" b="1" dirty="0" err="1" smtClean="0">
                <a:latin typeface="Times New Roman" panose="02020603050405020304" pitchFamily="18" charset="0"/>
                <a:cs typeface="Times New Roman" panose="02020603050405020304" pitchFamily="18" charset="0"/>
              </a:rPr>
              <a:t>ETo</a:t>
            </a:r>
            <a:r>
              <a:rPr lang="tr-TR" sz="2400" b="1" dirty="0" smtClean="0">
                <a:latin typeface="Times New Roman" panose="02020603050405020304" pitchFamily="18" charset="0"/>
                <a:cs typeface="Times New Roman" panose="02020603050405020304" pitchFamily="18" charset="0"/>
              </a:rPr>
              <a:t>) Normal Haritası (1981-2010) </a:t>
            </a:r>
            <a:endParaRPr lang="tr-TR" sz="2400" b="1" dirty="0">
              <a:latin typeface="Times New Roman" panose="02020603050405020304" pitchFamily="18" charset="0"/>
              <a:cs typeface="Times New Roman" panose="02020603050405020304" pitchFamily="18" charset="0"/>
            </a:endParaRPr>
          </a:p>
        </p:txBody>
      </p:sp>
      <p:pic>
        <p:nvPicPr>
          <p:cNvPr id="1026" name="Picture 2" descr="https://www.mgm.gov.tr/FTPDATA/veri-degerlendirme/referans-toplam-buharlasma/ETo_toplam.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24874" y="202886"/>
            <a:ext cx="10338078" cy="5762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161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5725" y="461774"/>
            <a:ext cx="11219482" cy="5226104"/>
          </a:xfrm>
        </p:spPr>
        <p:txBody>
          <a:bodyPr>
            <a:normAutofit fontScale="92500" lnSpcReduction="10000"/>
          </a:bodyPr>
          <a:lstStyle/>
          <a:p>
            <a:pPr marL="0" indent="0" algn="just">
              <a:lnSpc>
                <a:spcPct val="107000"/>
              </a:lnSpc>
              <a:spcAft>
                <a:spcPts val="0"/>
              </a:spcAft>
              <a:buNone/>
            </a:pPr>
            <a:r>
              <a:rPr lang="tr-TR" b="1"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SICAKLIK-NEM İNDEKSİ HESAPLAMA PROGRAMI (SINEP)</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Süt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sığırlarından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beklenen verim ancak onlara optimum çevre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koşullarının sağlanmasıyla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olasıdır. Süt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sığırları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için en uygun çevre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koşulları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13-18 °</a:t>
            </a:r>
            <a:r>
              <a:rPr lang="tr-TR"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C'lik</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çevre sıcaklığı,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%60-70 oransal nem, orta derecede solar radyasyon ve saatte 5-8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km'lik rüzgar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hızı olarak nitelenebilir. </a:t>
            </a:r>
            <a:endPar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endPar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Stres kaynağı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olarak gösterilebilecek en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önemli iklimsel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faktörler ise sıcaklık ve oransal nem olup bu iki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bileşenin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birbirine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göre durumu sığırlar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üzerinde farklı etkilere neden olmaktadır. Havadaki nem ne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kadar yüksek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olursa, vücut ısısının dengelenmesi de o kadar zor olmaktadır.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Çevre koşullarının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olumsuz etkileri modern üretim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koşullarında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özellikle yüksek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verimli </a:t>
            </a:r>
            <a:r>
              <a:rPr lang="tr-TR" dirty="0" smtClean="0">
                <a:solidFill>
                  <a:srgbClr val="1F1A17"/>
                </a:solidFill>
                <a:latin typeface="Times New Roman" panose="02020603050405020304" pitchFamily="18" charset="0"/>
                <a:ea typeface="Calibri" panose="020F0502020204030204" pitchFamily="34" charset="0"/>
              </a:rPr>
              <a:t>hayvanlarda </a:t>
            </a:r>
            <a:r>
              <a:rPr lang="tr-TR" dirty="0">
                <a:solidFill>
                  <a:srgbClr val="1F1A17"/>
                </a:solidFill>
                <a:latin typeface="Times New Roman" panose="02020603050405020304" pitchFamily="18" charset="0"/>
                <a:ea typeface="Calibri" panose="020F0502020204030204" pitchFamily="34" charset="0"/>
              </a:rPr>
              <a:t>daha fazla önem </a:t>
            </a:r>
            <a:r>
              <a:rPr lang="tr-TR" dirty="0" smtClean="0">
                <a:solidFill>
                  <a:srgbClr val="1F1A17"/>
                </a:solidFill>
                <a:latin typeface="Times New Roman" panose="02020603050405020304" pitchFamily="18" charset="0"/>
                <a:ea typeface="Calibri" panose="020F0502020204030204" pitchFamily="34" charset="0"/>
              </a:rPr>
              <a:t>taşımaktadır. </a:t>
            </a:r>
            <a:endParaRPr lang="tr-TR" dirty="0"/>
          </a:p>
        </p:txBody>
      </p:sp>
    </p:spTree>
    <p:extLst>
      <p:ext uri="{BB962C8B-B14F-4D97-AF65-F5344CB8AC3E}">
        <p14:creationId xmlns:p14="http://schemas.microsoft.com/office/powerpoint/2010/main" val="2799123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7973" y="415279"/>
            <a:ext cx="11561735" cy="5846036"/>
          </a:xfrm>
        </p:spPr>
        <p:txBody>
          <a:bodyPr>
            <a:normAutofit fontScale="92500" lnSpcReduction="20000"/>
          </a:bodyPr>
          <a:lstStyle/>
          <a:p>
            <a:pPr marL="0" indent="0" algn="just">
              <a:lnSpc>
                <a:spcPct val="107000"/>
              </a:lnSpc>
              <a:spcAft>
                <a:spcPts val="0"/>
              </a:spcAft>
              <a:buNone/>
            </a:pP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Yapılan tüm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çalışmalar,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sıcak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yaz aylarında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alınabilecek bazı önlemlerle süt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sığırlarının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yüksek verim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düzeylerinin muhafazasının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mümkün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olduğunu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göstermektedir. Ancak süt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sığırlarının, ani değişikliklere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karsı çok hassas olmaları nedeniyle, sürü idaresinde, bir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değişiklik yapılacaksa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bunun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yavaş,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dikkatli ve mutlaka bir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alıştırma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periyodu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bırakılarak yapılması gerektiği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gözden uzak tutulmamalıdır. Genellikle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işletmelerde verimliliği arttırmak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için ıslah ya da besleme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çalışmalarına ağırlık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verilmekte olup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çevre şartlarının iyileştirilmesi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göz ardı edilmekte ya da arka plana atılmaktadır.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Yüksek verimli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genetik yapıya sahip olan hayvanların optimum çevre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şartlarında istenilen verimi sağladığı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göz ardı edilmektedir. Ayrıca sıcaklık stresine karsı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alınabilecek önlemlerin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uygulanabilir ve ekonomik olması önem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taşımaktadır.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endParaRPr lang="tr-TR" sz="19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Yem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tüketimi ve verim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değerleri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üzerinde etkili iklim parametrelerini tahmin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etmek veya değerlendirmek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üzere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çeşitli eşitliklere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gerek duyulmaktadır. Çevre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sıcaklığı ve nispi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nemin kullanılmasıyla hesaplanan Sıcaklık-Nem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İndeksi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SNİ),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süt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sığırcılığında yaygın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bir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şekilde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kullanılmaktadır.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3468038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7237" y="291291"/>
            <a:ext cx="10515600" cy="5815039"/>
          </a:xfrm>
        </p:spPr>
        <p:txBody>
          <a:bodyPr>
            <a:normAutofit fontScale="92500" lnSpcReduction="20000"/>
          </a:bodyPr>
          <a:lstStyle/>
          <a:p>
            <a:pPr marL="0" indent="0" algn="just">
              <a:lnSpc>
                <a:spcPct val="107000"/>
              </a:lnSpc>
              <a:spcAft>
                <a:spcPts val="800"/>
              </a:spcAft>
              <a:buNone/>
            </a:pPr>
            <a:r>
              <a:rPr lang="tr-TR" b="1" dirty="0">
                <a:latin typeface="Times New Roman" panose="02020603050405020304" pitchFamily="18" charset="0"/>
                <a:ea typeface="Calibri" panose="020F0502020204030204" pitchFamily="34" charset="0"/>
                <a:cs typeface="Times New Roman" panose="02020603050405020304" pitchFamily="18" charset="0"/>
              </a:rPr>
              <a:t>Kuraklık ve </a:t>
            </a:r>
            <a:r>
              <a:rPr lang="tr-TR" b="1" dirty="0" smtClean="0">
                <a:latin typeface="Times New Roman" panose="02020603050405020304" pitchFamily="18" charset="0"/>
                <a:ea typeface="Calibri" panose="020F0502020204030204" pitchFamily="34" charset="0"/>
                <a:cs typeface="Times New Roman" panose="02020603050405020304" pitchFamily="18" charset="0"/>
              </a:rPr>
              <a:t>Tarımsal Meteoroloji</a:t>
            </a:r>
            <a:endParaRPr lang="tr-TR" sz="24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Tarım kadar hava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şartlarına bağımlı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olan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diğer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bir insan aktivitesi neredeyse yoktur. Yarım yüzyıldan fazla bir süredir tarım teknolojilerindeki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gelişmelere rağmen,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zirai üretim hâlâ hava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şartları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 iklime önemli derecede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bağımlıdır.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Canlıların içinde yasadıkları fiziksel çevreye karsı gösterdikleri tepkileri inceleyen ve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araştıran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bilim dalı olarak tanımlanan zirai meteorolojinin, ekim, dikim, gübreleme ve ilaçlamadan hasada, tarımsal mekanizasyon, sulama ve hayvansal üretime kadar tarımsal üretimin her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aşamasında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yapılacak planlama ve günlük faaliyetlerde mutlaka kullanılması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gerektiği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bütün dünyada kabul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edilmiştir.</a:t>
            </a:r>
          </a:p>
          <a:p>
            <a:pPr algn="just">
              <a:lnSpc>
                <a:spcPct val="107000"/>
              </a:lnSpc>
              <a:spcAft>
                <a:spcPts val="0"/>
              </a:spcAft>
            </a:pPr>
            <a:endPar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Ulaştırma,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enerji,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şehircilik, sağlık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 benzeri birçok alanda hizmet veren Meteoroloji Genel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Müdürlüğü,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insanların temel ihtiyaçlarını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karşılaması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sebebiyle hayati ve stratejik önemi olan tarım sektörüne de en iyi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şekilde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hizmet etmeyi amaçlamaktadır. </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endPar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endPar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4002939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3731" y="771739"/>
            <a:ext cx="11172987" cy="5257101"/>
          </a:xfrm>
        </p:spPr>
        <p:txBody>
          <a:bodyPr>
            <a:normAutofit fontScale="92500" lnSpcReduction="10000"/>
          </a:bodyPr>
          <a:lstStyle/>
          <a:p>
            <a:pPr marL="0" indent="0" algn="just">
              <a:lnSpc>
                <a:spcPct val="107000"/>
              </a:lnSpc>
              <a:spcAft>
                <a:spcPts val="0"/>
              </a:spcAft>
              <a:buNone/>
            </a:pP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Tüm dünyada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olduğu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gibi ülkemiz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sığırcılığında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önemli verim kayıplarına yol açan sıcaklık-nem stresinin oluşabileceği zaman dilimlerini önceden tahmin etmek, böylelikle çiftçimizin gerekli önlemleri almasını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sağlayarak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kayıplarını en aza indirmek ülkemiz ekonomisine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katkı sağlayacaktır.</a:t>
            </a:r>
          </a:p>
          <a:p>
            <a:pPr marL="0" indent="0" algn="just">
              <a:lnSpc>
                <a:spcPct val="107000"/>
              </a:lnSpc>
              <a:spcAft>
                <a:spcPts val="0"/>
              </a:spcAft>
              <a:buNone/>
            </a:pP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b="1" u="sng" dirty="0">
                <a:latin typeface="Times New Roman" panose="02020603050405020304" pitchFamily="18" charset="0"/>
                <a:ea typeface="Calibri" panose="020F0502020204030204" pitchFamily="34" charset="0"/>
                <a:cs typeface="Times New Roman" panose="02020603050405020304" pitchFamily="18" charset="0"/>
              </a:rPr>
              <a:t>Programın </a:t>
            </a:r>
            <a:r>
              <a:rPr lang="tr-TR" b="1" u="sng" dirty="0" smtClean="0">
                <a:latin typeface="Times New Roman" panose="02020603050405020304" pitchFamily="18" charset="0"/>
                <a:ea typeface="Calibri" panose="020F0502020204030204" pitchFamily="34" charset="0"/>
                <a:cs typeface="Times New Roman" panose="02020603050405020304" pitchFamily="18" charset="0"/>
              </a:rPr>
              <a:t>kullanımı</a:t>
            </a:r>
            <a:endParaRPr lang="tr-TR" sz="2400" b="1" u="sng"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Kullanıcı hayvancılık faaliyetinde bulunulan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işletmesinin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yerini il ve ilçe olarak seçerek getir butonuna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bastığında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programı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çalıştırmış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olacaktır. Seçilen yer için gelecek 3 gün içerisinde süt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sığırlarının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strese maruz kalacakları saat dilimleri ve renklerine uygun olarak stres seviyelerini gösteren bir grafik ekrana gelecektir. Ekrandaki stres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grafiği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üzerinde gezinirken her bir saat dilimine ait stres </a:t>
            </a:r>
            <a:r>
              <a:rPr lang="tr-TR"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değeri </a:t>
            </a:r>
            <a:r>
              <a:rPr lang="tr-TR"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 stres seviyesi görülebilmektedir.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671842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1738" y="229298"/>
            <a:ext cx="11374465" cy="6357481"/>
          </a:xfrm>
        </p:spPr>
        <p:txBody>
          <a:bodyPr>
            <a:noAutofit/>
          </a:bodyPr>
          <a:lstStyle/>
          <a:p>
            <a:pPr marL="0" indent="0" algn="just">
              <a:lnSpc>
                <a:spcPct val="107000"/>
              </a:lnSpc>
              <a:spcAft>
                <a:spcPts val="0"/>
              </a:spcAft>
              <a:buNone/>
            </a:pPr>
            <a:r>
              <a:rPr lang="tr-TR" sz="2400" b="1"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TÜRKİYE BİTKİ </a:t>
            </a:r>
            <a:r>
              <a:rPr lang="tr-TR" sz="2400" b="1"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SOĞUĞA </a:t>
            </a:r>
            <a:r>
              <a:rPr lang="tr-TR" sz="2400" b="1"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 </a:t>
            </a:r>
            <a:r>
              <a:rPr lang="tr-TR" sz="2400" b="1"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SICAĞA </a:t>
            </a:r>
            <a:r>
              <a:rPr lang="tr-TR" sz="2400" b="1"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DAYANIKLILIK HARİTALARI</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Bitki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soğuğa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sıcağa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dayanıklılık haritaları, bir bölgede ilk defa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yetiştirilmesi düşünülen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çok yıllık bir bitkinin, sıcaklık açısından o yörede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yetişip yetişemeyeceğine karar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verilmesinde kullanılmaktadır. Bitkiler, iklim isteklerinin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karşılandığı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ekstrem iklim şartlarına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dayanabildikleri bölgelerde hayatlarını devam ettirebilirler.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Bitkiler için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en uygun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yetişme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alanları belirlenirken, tüm bitki-iklim istekleri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birlikte değerlendirmeye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alınır. Bitkilerin iklim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koşullarına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karsı dayanma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şartlarıyla ilgili olarak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her bir meteorolojik faktör için dayanma sınırları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belirlenmiştir.</a:t>
            </a:r>
          </a:p>
          <a:p>
            <a:pPr algn="just">
              <a:lnSpc>
                <a:spcPct val="107000"/>
              </a:lnSpc>
              <a:spcAft>
                <a:spcPts val="0"/>
              </a:spcAft>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Bunların içerisinde dünyada en yaygın kullanılanlar, ABD Tarım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Bakanlığı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(USDA</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tarafından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hazırlanan Bitki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Soğuğa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Dayanıklılık Bölge Haritası (</a:t>
            </a:r>
            <a:r>
              <a:rPr lang="tr-TR" sz="24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Plant</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Hardiness</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Zone</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Map</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ve Amerikan Bahçecilik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Derneği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t>
            </a:r>
            <a:r>
              <a:rPr lang="tr-TR" sz="24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American</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Horticultural</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Society</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tarafından hazırlanan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Bitki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Sıcağa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Dayanıklılık Bölge Haritası (AHS </a:t>
            </a:r>
            <a:r>
              <a:rPr lang="tr-TR" sz="24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Heat</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Zone</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Map</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t>
            </a:r>
            <a:r>
              <a:rPr lang="tr-TR" sz="24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dır</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5583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0262" y="275794"/>
            <a:ext cx="11591440" cy="6419474"/>
          </a:xfrm>
        </p:spPr>
        <p:txBody>
          <a:bodyPr>
            <a:noAutofit/>
          </a:bodyPr>
          <a:lstStyle/>
          <a:p>
            <a:pPr marL="0" indent="0" algn="just">
              <a:lnSpc>
                <a:spcPct val="107000"/>
              </a:lnSpc>
              <a:spcAft>
                <a:spcPts val="0"/>
              </a:spcAft>
              <a:buNone/>
            </a:pPr>
            <a:r>
              <a:rPr lang="tr-TR" sz="2400" b="1"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BİTKİ </a:t>
            </a:r>
            <a:r>
              <a:rPr lang="tr-TR" sz="2400" b="1"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SOĞUKLAMA </a:t>
            </a:r>
            <a:r>
              <a:rPr lang="tr-TR" sz="2400" b="1"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İSTEĞİ </a:t>
            </a:r>
            <a:r>
              <a:rPr lang="tr-TR" sz="2400" b="1"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HESAPLAMA PROGRAMI (BİSİP)</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Bitki türleri, yüksek verim ve kalitede ürün vermek, tomurcuklanma, çiçeklenme</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sürgün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 yaprak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oluşturmak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için belli bir süre belli bir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düşük sıcaklığa ihtiyaç duyarlar</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Kışlık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bitkilerin, normal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gelişim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göstererek, </a:t>
            </a:r>
            <a:r>
              <a:rPr lang="tr-TR" sz="24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generatif</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gelişme devresine geçebilmeleri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için,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gelişmelerinin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ilk devrelerinde (</a:t>
            </a:r>
            <a:r>
              <a:rPr lang="tr-TR" sz="24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vegetatif</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gelişme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devrelerinde</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belli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bir süre belli bir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düşük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sıcaklık istemelerine </a:t>
            </a:r>
            <a:r>
              <a:rPr lang="tr-TR" sz="24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vernalizasyon</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ya da </a:t>
            </a:r>
            <a:r>
              <a:rPr lang="tr-TR" sz="24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yarovizasyon</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adı verilir</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Bu olay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düşük sıcaklığın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bitkiler üzerine olan uyarıcı etkisidir. Bu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ihtiyaçlarını karşılayamamış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bitki türleri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sağlıklı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bir büyüme ve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gelişme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gösteremez. Birçok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bitki türü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için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soğuklama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gereksinimi zorunludur.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Soğuklama isteği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bitki tür ve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çeşidine göre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farklılık göstermektedir.</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Yaprağını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döken meyve türlerinde optimum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soğuklama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sıcaklıkları genellikle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7,2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C'nin altında 3-5 °C dolayında kabul edilmekte ve donma noktasının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altındaki sıcaklıklar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dinlenmenin kırılmasında etkili olmamaktadır. Bitki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Soğuklama İsteği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Hesaplama Programında, meteoroloji gözlem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istasyonları tarafından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ölçülen saatlik sıcaklık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değerleri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kullanılmakta, 15 bitki türü ve 169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bitki çeşidi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seçimi yapılabilmektedir. Program 81 il ve 267 ilçe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seçilerek çalıştırılabilmektedir.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tabLst>
                <a:tab pos="523875" algn="l"/>
              </a:tabLst>
            </a:pPr>
            <a:endPar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tabLst>
                <a:tab pos="523875" algn="l"/>
              </a:tabLst>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707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967" y="542440"/>
            <a:ext cx="11468746" cy="6199323"/>
          </a:xfrm>
        </p:spPr>
      </p:pic>
    </p:spTree>
    <p:extLst>
      <p:ext uri="{BB962C8B-B14F-4D97-AF65-F5344CB8AC3E}">
        <p14:creationId xmlns:p14="http://schemas.microsoft.com/office/powerpoint/2010/main" val="3637101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466" y="464950"/>
            <a:ext cx="11236270" cy="5920352"/>
          </a:xfrm>
        </p:spPr>
      </p:pic>
    </p:spTree>
    <p:extLst>
      <p:ext uri="{BB962C8B-B14F-4D97-AF65-F5344CB8AC3E}">
        <p14:creationId xmlns:p14="http://schemas.microsoft.com/office/powerpoint/2010/main" val="4261541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0227" y="508269"/>
            <a:ext cx="11265976" cy="6125006"/>
          </a:xfrm>
        </p:spPr>
        <p:txBody>
          <a:bodyPr>
            <a:normAutofit fontScale="32500" lnSpcReduction="20000"/>
          </a:bodyPr>
          <a:lstStyle/>
          <a:p>
            <a:pPr marL="0" indent="0" algn="just">
              <a:lnSpc>
                <a:spcPct val="107000"/>
              </a:lnSpc>
              <a:spcAft>
                <a:spcPts val="0"/>
              </a:spcAft>
              <a:buNone/>
            </a:pPr>
            <a:r>
              <a:rPr lang="tr-TR" sz="7400" b="1"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KURAKLIK</a:t>
            </a:r>
            <a:endParaRPr lang="tr-TR" sz="7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Tarımı etkileyen en önemli meteorolojik faktörler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yağış,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sıcaklık, rüzgâr, nem</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güneşlenme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süresi ve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şiddeti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olarak sayılabilir. Ülkemiz,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coğrafik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konumu ve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yapısı nedeniyle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çok farklı iklim bölgelerine ve mikroklima alanlarına sahiptir. </a:t>
            </a:r>
            <a:endPar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endPar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İklim elemanları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bölgeler arasında çok büyük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değişimler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göstermektedir. Üretim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üzerinde en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büyük etkiye sahip olan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yağış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faktörü de zamansal ve </a:t>
            </a:r>
            <a:r>
              <a:rPr lang="tr-TR" sz="74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mekansal</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olarak çok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büyük değişimler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göstermektedir. Türkiye'de yıllık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yağış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en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düşük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Tuz Gölü çevresinde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250 mm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olup bu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Hopa'da 2200 mm'ye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ulaşmaktadır. Yağışların bölgesel miktarlarındaki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bu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düzensizliğin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yanı sıra, yurdun büyük bölümünde yıllara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 mevsimlere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göre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yağış dağılımı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da önemli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değişiklikler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göstermektedir.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Türkiye ortalaması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olarak yıllık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yağış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574 mm olmasına karsın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yağış dağılımının düzensizliğinden </a:t>
            </a:r>
            <a:r>
              <a:rPr lang="tr-TR" sz="7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dolayı birçok bölgede su sıkıntısı ve kuraklık </a:t>
            </a:r>
            <a:r>
              <a:rPr lang="tr-TR" sz="7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yaşanmaktadır.</a:t>
            </a:r>
            <a:endParaRPr lang="tr-TR" sz="7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8494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8970" y="160367"/>
            <a:ext cx="11228657" cy="4351338"/>
          </a:xfrm>
        </p:spPr>
        <p:txBody>
          <a:bodyPr>
            <a:noAutofit/>
          </a:bodyPr>
          <a:lstStyle/>
          <a:p>
            <a:pPr marL="0" indent="0">
              <a:buNone/>
            </a:pPr>
            <a:r>
              <a:rPr lang="tr-TR" b="1" dirty="0">
                <a:latin typeface="Times New Roman" panose="02020603050405020304" pitchFamily="18" charset="0"/>
                <a:cs typeface="Times New Roman" panose="02020603050405020304" pitchFamily="18" charset="0"/>
              </a:rPr>
              <a:t>Kuraklık Analizleri</a:t>
            </a:r>
          </a:p>
          <a:p>
            <a:pPr marL="0" indent="0" algn="just">
              <a:buNone/>
            </a:pPr>
            <a:r>
              <a:rPr lang="tr-TR" dirty="0">
                <a:latin typeface="Times New Roman" panose="02020603050405020304" pitchFamily="18" charset="0"/>
                <a:cs typeface="Times New Roman" panose="02020603050405020304" pitchFamily="18" charset="0"/>
              </a:rPr>
              <a:t>Tarım, enerji gibi alanlarda etkili olan kuraklık olayı ile ilgili bir dizi </a:t>
            </a:r>
            <a:r>
              <a:rPr lang="tr-TR" dirty="0" smtClean="0">
                <a:latin typeface="Times New Roman" panose="02020603050405020304" pitchFamily="18" charset="0"/>
                <a:cs typeface="Times New Roman" panose="02020603050405020304" pitchFamily="18" charset="0"/>
              </a:rPr>
              <a:t>tanımlama ve </a:t>
            </a:r>
            <a:r>
              <a:rPr lang="tr-TR" dirty="0">
                <a:latin typeface="Times New Roman" panose="02020603050405020304" pitchFamily="18" charset="0"/>
                <a:cs typeface="Times New Roman" panose="02020603050405020304" pitchFamily="18" charset="0"/>
              </a:rPr>
              <a:t>sınıflandırma çalışmaları yapılmıştır. Bilindiği gibi kuraklık o bölgenin </a:t>
            </a:r>
            <a:r>
              <a:rPr lang="tr-TR" dirty="0" smtClean="0">
                <a:latin typeface="Times New Roman" panose="02020603050405020304" pitchFamily="18" charset="0"/>
                <a:cs typeface="Times New Roman" panose="02020603050405020304" pitchFamily="18" charset="0"/>
              </a:rPr>
              <a:t>iklim araştırması </a:t>
            </a:r>
            <a:r>
              <a:rPr lang="tr-TR" dirty="0">
                <a:latin typeface="Times New Roman" panose="02020603050405020304" pitchFamily="18" charset="0"/>
                <a:cs typeface="Times New Roman" panose="02020603050405020304" pitchFamily="18" charset="0"/>
              </a:rPr>
              <a:t>içinde çok önemlidir. Herhangi bir yerde, yılın herhangi bir ayında az </a:t>
            </a:r>
            <a:r>
              <a:rPr lang="tr-TR" dirty="0" smtClean="0">
                <a:latin typeface="Times New Roman" panose="02020603050405020304" pitchFamily="18" charset="0"/>
                <a:cs typeface="Times New Roman" panose="02020603050405020304" pitchFamily="18" charset="0"/>
              </a:rPr>
              <a:t>veya </a:t>
            </a:r>
            <a:r>
              <a:rPr lang="tr-TR" dirty="0">
                <a:latin typeface="Times New Roman" panose="02020603050405020304" pitchFamily="18" charset="0"/>
                <a:cs typeface="Times New Roman" panose="02020603050405020304" pitchFamily="18" charset="0"/>
              </a:rPr>
              <a:t>hiç yağış olmaması o yerde kuraklığın olduğunu göstermez. Çünkü iklim </a:t>
            </a:r>
            <a:r>
              <a:rPr lang="tr-TR" dirty="0" smtClean="0">
                <a:latin typeface="Times New Roman" panose="02020603050405020304" pitchFamily="18" charset="0"/>
                <a:cs typeface="Times New Roman" panose="02020603050405020304" pitchFamily="18" charset="0"/>
              </a:rPr>
              <a:t>tasnifi açısından </a:t>
            </a:r>
            <a:r>
              <a:rPr lang="tr-TR" dirty="0">
                <a:latin typeface="Times New Roman" panose="02020603050405020304" pitchFamily="18" charset="0"/>
                <a:cs typeface="Times New Roman" panose="02020603050405020304" pitchFamily="18" charset="0"/>
              </a:rPr>
              <a:t>kuraklığın başlaması için, o aydan itibaren uzun bir periyot yağışın </a:t>
            </a:r>
            <a:r>
              <a:rPr lang="tr-TR" dirty="0" smtClean="0">
                <a:latin typeface="Times New Roman" panose="02020603050405020304" pitchFamily="18" charset="0"/>
                <a:cs typeface="Times New Roman" panose="02020603050405020304" pitchFamily="18" charset="0"/>
              </a:rPr>
              <a:t>meydana gelmemesi </a:t>
            </a:r>
            <a:r>
              <a:rPr lang="tr-TR" dirty="0">
                <a:latin typeface="Times New Roman" panose="02020603050405020304" pitchFamily="18" charset="0"/>
                <a:cs typeface="Times New Roman" panose="02020603050405020304" pitchFamily="18" charset="0"/>
              </a:rPr>
              <a:t>veya geçmişe dönük uzun yıllar boyunca yağışsız geçmiş olması gerekir.</a:t>
            </a:r>
          </a:p>
          <a:p>
            <a:pPr marL="0" indent="0" algn="just">
              <a:buNone/>
            </a:pPr>
            <a:r>
              <a:rPr lang="tr-TR" dirty="0">
                <a:latin typeface="Times New Roman" panose="02020603050405020304" pitchFamily="18" charset="0"/>
                <a:cs typeface="Times New Roman" panose="02020603050405020304" pitchFamily="18" charset="0"/>
              </a:rPr>
              <a:t>Olay geçici olarak sadece bir veya birkaç aya veya bir yıla ait yağış noksanlığıdır.</a:t>
            </a:r>
          </a:p>
          <a:p>
            <a:pPr marL="0" indent="0" algn="just">
              <a:buNone/>
            </a:pPr>
            <a:r>
              <a:rPr lang="tr-TR" dirty="0">
                <a:latin typeface="Times New Roman" panose="02020603050405020304" pitchFamily="18" charset="0"/>
                <a:cs typeface="Times New Roman" panose="02020603050405020304" pitchFamily="18" charset="0"/>
              </a:rPr>
              <a:t>Kuraklık analizi için çeşitli formüller geliştirilmiştir. Bunlardan </a:t>
            </a:r>
            <a:r>
              <a:rPr lang="tr-TR" dirty="0" err="1" smtClean="0">
                <a:latin typeface="Times New Roman" panose="02020603050405020304" pitchFamily="18" charset="0"/>
                <a:cs typeface="Times New Roman" panose="02020603050405020304" pitchFamily="18" charset="0"/>
              </a:rPr>
              <a:t>başlıcaları</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W.Koppen</a:t>
            </a:r>
            <a:r>
              <a:rPr lang="tr-TR" dirty="0">
                <a:latin typeface="Times New Roman" panose="02020603050405020304" pitchFamily="18" charset="0"/>
                <a:cs typeface="Times New Roman" panose="02020603050405020304" pitchFamily="18" charset="0"/>
              </a:rPr>
              <a:t>, De </a:t>
            </a:r>
            <a:r>
              <a:rPr lang="tr-TR" dirty="0" err="1">
                <a:latin typeface="Times New Roman" panose="02020603050405020304" pitchFamily="18" charset="0"/>
                <a:cs typeface="Times New Roman" panose="02020603050405020304" pitchFamily="18" charset="0"/>
              </a:rPr>
              <a:t>Martonne</a:t>
            </a:r>
            <a:r>
              <a:rPr lang="tr-TR" dirty="0">
                <a:latin typeface="Times New Roman" panose="02020603050405020304" pitchFamily="18" charset="0"/>
                <a:cs typeface="Times New Roman" panose="02020603050405020304" pitchFamily="18" charset="0"/>
              </a:rPr>
              <a:t>, Prof. Dr. Erinç, </a:t>
            </a:r>
            <a:r>
              <a:rPr lang="tr-TR" dirty="0" err="1">
                <a:latin typeface="Times New Roman" panose="02020603050405020304" pitchFamily="18" charset="0"/>
                <a:cs typeface="Times New Roman" panose="02020603050405020304" pitchFamily="18" charset="0"/>
              </a:rPr>
              <a:t>Thornthwaite</a:t>
            </a:r>
            <a:r>
              <a:rPr lang="tr-TR" dirty="0">
                <a:latin typeface="Times New Roman" panose="02020603050405020304" pitchFamily="18" charset="0"/>
                <a:cs typeface="Times New Roman" panose="02020603050405020304" pitchFamily="18" charset="0"/>
              </a:rPr>
              <a:t> tanımlamaları ve indisleridir</a:t>
            </a:r>
            <a:r>
              <a:rPr lang="tr-TR" dirty="0" smtClean="0">
                <a:latin typeface="Times New Roman" panose="02020603050405020304" pitchFamily="18" charset="0"/>
                <a:cs typeface="Times New Roman" panose="02020603050405020304" pitchFamily="18" charset="0"/>
              </a:rPr>
              <a:t>. Bu </a:t>
            </a:r>
            <a:r>
              <a:rPr lang="tr-TR" dirty="0">
                <a:latin typeface="Times New Roman" panose="02020603050405020304" pitchFamily="18" charset="0"/>
                <a:cs typeface="Times New Roman" panose="02020603050405020304" pitchFamily="18" charset="0"/>
              </a:rPr>
              <a:t>formüllerde sıcaklık ve yağış parametreleri kullanılmaktadır. Tarım </a:t>
            </a:r>
            <a:r>
              <a:rPr lang="tr-TR" dirty="0" smtClean="0">
                <a:latin typeface="Times New Roman" panose="02020603050405020304" pitchFamily="18" charset="0"/>
                <a:cs typeface="Times New Roman" panose="02020603050405020304" pitchFamily="18" charset="0"/>
              </a:rPr>
              <a:t>açısından kullanılan </a:t>
            </a:r>
            <a:r>
              <a:rPr lang="tr-TR" dirty="0">
                <a:latin typeface="Times New Roman" panose="02020603050405020304" pitchFamily="18" charset="0"/>
                <a:cs typeface="Times New Roman" panose="02020603050405020304" pitchFamily="18" charset="0"/>
              </a:rPr>
              <a:t>bu parametreler yetersizdir.</a:t>
            </a:r>
          </a:p>
        </p:txBody>
      </p:sp>
    </p:spTree>
    <p:extLst>
      <p:ext uri="{BB962C8B-B14F-4D97-AF65-F5344CB8AC3E}">
        <p14:creationId xmlns:p14="http://schemas.microsoft.com/office/powerpoint/2010/main" val="3445980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7130" y="583678"/>
            <a:ext cx="11224571" cy="6274321"/>
          </a:xfrm>
        </p:spPr>
        <p:txBody>
          <a:bodyPr>
            <a:normAutofit/>
          </a:bodyPr>
          <a:lstStyle/>
          <a:p>
            <a:pPr marL="0" indent="0" algn="just">
              <a:buNone/>
            </a:pPr>
            <a:r>
              <a:rPr lang="tr-TR" b="1" dirty="0" smtClean="0">
                <a:latin typeface="Times New Roman" panose="02020603050405020304" pitchFamily="18" charset="0"/>
                <a:cs typeface="Times New Roman" panose="02020603050405020304" pitchFamily="18" charset="0"/>
              </a:rPr>
              <a:t>Aydeniz Metodu</a:t>
            </a:r>
          </a:p>
          <a:p>
            <a:pPr marL="0" indent="0" algn="just">
              <a:buNone/>
            </a:pPr>
            <a:r>
              <a:rPr lang="tr-TR" sz="2400" dirty="0" smtClean="0">
                <a:latin typeface="Times New Roman" panose="02020603050405020304" pitchFamily="18" charset="0"/>
                <a:cs typeface="Times New Roman" panose="02020603050405020304" pitchFamily="18" charset="0"/>
              </a:rPr>
              <a:t>Prof</a:t>
            </a: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Dr. Akgün </a:t>
            </a:r>
            <a:r>
              <a:rPr lang="tr-TR" sz="2400" dirty="0" err="1">
                <a:latin typeface="Times New Roman" panose="02020603050405020304" pitchFamily="18" charset="0"/>
                <a:cs typeface="Times New Roman" panose="02020603050405020304" pitchFamily="18" charset="0"/>
              </a:rPr>
              <a:t>AYDENİZ'e</a:t>
            </a:r>
            <a:r>
              <a:rPr lang="tr-TR" sz="2400" dirty="0">
                <a:latin typeface="Times New Roman" panose="02020603050405020304" pitchFamily="18" charset="0"/>
                <a:cs typeface="Times New Roman" panose="02020603050405020304" pitchFamily="18" charset="0"/>
              </a:rPr>
              <a:t> ait Aydeniz </a:t>
            </a:r>
            <a:r>
              <a:rPr lang="tr-TR" sz="2400" dirty="0" smtClean="0">
                <a:latin typeface="Times New Roman" panose="02020603050405020304" pitchFamily="18" charset="0"/>
                <a:cs typeface="Times New Roman" panose="02020603050405020304" pitchFamily="18" charset="0"/>
              </a:rPr>
              <a:t>Metodu aşağıdaki şekilde hesaplanmaktadır. </a:t>
            </a:r>
            <a:r>
              <a:rPr lang="tr-TR" sz="2400" dirty="0">
                <a:latin typeface="Times New Roman" panose="02020603050405020304" pitchFamily="18" charset="0"/>
                <a:cs typeface="Times New Roman" panose="02020603050405020304" pitchFamily="18" charset="0"/>
              </a:rPr>
              <a:t>Bu </a:t>
            </a:r>
            <a:r>
              <a:rPr lang="tr-TR" sz="2400" dirty="0" smtClean="0">
                <a:latin typeface="Times New Roman" panose="02020603050405020304" pitchFamily="18" charset="0"/>
                <a:cs typeface="Times New Roman" panose="02020603050405020304" pitchFamily="18" charset="0"/>
              </a:rPr>
              <a:t>metotta istasyonların sıcaklık</a:t>
            </a:r>
            <a:r>
              <a:rPr lang="tr-TR" sz="2400" dirty="0">
                <a:latin typeface="Times New Roman" panose="02020603050405020304" pitchFamily="18" charset="0"/>
                <a:cs typeface="Times New Roman" panose="02020603050405020304" pitchFamily="18" charset="0"/>
              </a:rPr>
              <a:t>, yağış ile birlikte havanın nispi nemi ve güneşlenme süresi </a:t>
            </a:r>
            <a:r>
              <a:rPr lang="tr-TR" sz="2400" dirty="0" smtClean="0">
                <a:latin typeface="Times New Roman" panose="02020603050405020304" pitchFamily="18" charset="0"/>
                <a:cs typeface="Times New Roman" panose="02020603050405020304" pitchFamily="18" charset="0"/>
              </a:rPr>
              <a:t>değerlerinden faydalanılmaktadır</a:t>
            </a:r>
            <a:r>
              <a:rPr lang="tr-TR" sz="2400" dirty="0">
                <a:latin typeface="Times New Roman" panose="02020603050405020304" pitchFamily="18" charset="0"/>
                <a:cs typeface="Times New Roman" panose="02020603050405020304" pitchFamily="18" charset="0"/>
              </a:rPr>
              <a:t>. Bu formülde nemlilik katsayısı, kuraklık katsayısı ve </a:t>
            </a:r>
            <a:r>
              <a:rPr lang="tr-TR" sz="2400" dirty="0" smtClean="0">
                <a:latin typeface="Times New Roman" panose="02020603050405020304" pitchFamily="18" charset="0"/>
                <a:cs typeface="Times New Roman" panose="02020603050405020304" pitchFamily="18" charset="0"/>
              </a:rPr>
              <a:t>limitleri belirlenmektedir</a:t>
            </a:r>
            <a:r>
              <a:rPr lang="tr-TR" sz="2400" dirty="0">
                <a:latin typeface="Times New Roman" panose="02020603050405020304" pitchFamily="18" charset="0"/>
                <a:cs typeface="Times New Roman" panose="02020603050405020304" pitchFamily="18" charset="0"/>
              </a:rPr>
              <a:t>. Hesaplama sonunda çıkacak rakama göre herhangi bir noktanın </a:t>
            </a:r>
            <a:r>
              <a:rPr lang="tr-TR" sz="2400" dirty="0" smtClean="0">
                <a:latin typeface="Times New Roman" panose="02020603050405020304" pitchFamily="18" charset="0"/>
                <a:cs typeface="Times New Roman" panose="02020603050405020304" pitchFamily="18" charset="0"/>
              </a:rPr>
              <a:t>hangi iklim </a:t>
            </a:r>
            <a:r>
              <a:rPr lang="tr-TR" sz="2400" dirty="0">
                <a:latin typeface="Times New Roman" panose="02020603050405020304" pitchFamily="18" charset="0"/>
                <a:cs typeface="Times New Roman" panose="02020603050405020304" pitchFamily="18" charset="0"/>
              </a:rPr>
              <a:t>sınıfına gireceği kolayca bulunmaktadır. Çöl, Çok Kurak, Kurak, Kurakça</a:t>
            </a:r>
            <a:r>
              <a:rPr lang="tr-TR" sz="2400" dirty="0" smtClean="0">
                <a:latin typeface="Times New Roman" panose="02020603050405020304" pitchFamily="18" charset="0"/>
                <a:cs typeface="Times New Roman" panose="02020603050405020304" pitchFamily="18" charset="0"/>
              </a:rPr>
              <a:t>, </a:t>
            </a:r>
            <a:r>
              <a:rPr lang="tr-TR" sz="2400" dirty="0" err="1" smtClean="0">
                <a:latin typeface="Times New Roman" panose="02020603050405020304" pitchFamily="18" charset="0"/>
                <a:cs typeface="Times New Roman" panose="02020603050405020304" pitchFamily="18" charset="0"/>
              </a:rPr>
              <a:t>Nemlice</a:t>
            </a:r>
            <a:r>
              <a:rPr lang="tr-TR" sz="2400" dirty="0">
                <a:latin typeface="Times New Roman" panose="02020603050405020304" pitchFamily="18" charset="0"/>
                <a:cs typeface="Times New Roman" panose="02020603050405020304" pitchFamily="18" charset="0"/>
              </a:rPr>
              <a:t>, Nemli, Çok Nemli (Islak) olmak üzere yedi alt sınıfa ayrılan bu </a:t>
            </a:r>
            <a:r>
              <a:rPr lang="tr-TR" sz="2400" dirty="0" smtClean="0">
                <a:latin typeface="Times New Roman" panose="02020603050405020304" pitchFamily="18" charset="0"/>
                <a:cs typeface="Times New Roman" panose="02020603050405020304" pitchFamily="18" charset="0"/>
              </a:rPr>
              <a:t>tasnifte kuraklık </a:t>
            </a:r>
            <a:r>
              <a:rPr lang="tr-TR" sz="2400" dirty="0">
                <a:latin typeface="Times New Roman" panose="02020603050405020304" pitchFamily="18" charset="0"/>
                <a:cs typeface="Times New Roman" panose="02020603050405020304" pitchFamily="18" charset="0"/>
              </a:rPr>
              <a:t>ve nemlilik limitleri detaylı bir şekilde değerlendirilmektedir</a:t>
            </a:r>
            <a:r>
              <a:rPr lang="tr-TR" sz="2400" dirty="0" smtClean="0">
                <a:latin typeface="Times New Roman" panose="02020603050405020304" pitchFamily="18" charset="0"/>
                <a:cs typeface="Times New Roman" panose="02020603050405020304" pitchFamily="18" charset="0"/>
              </a:rPr>
              <a:t>.</a:t>
            </a:r>
          </a:p>
          <a:p>
            <a:pPr marL="0" indent="0" algn="just">
              <a:buNone/>
            </a:pPr>
            <a:endParaRPr lang="tr-TR" sz="2400" dirty="0" smtClean="0">
              <a:latin typeface="TimesNewRomanPSMT"/>
            </a:endParaRPr>
          </a:p>
          <a:p>
            <a:pPr marL="0" indent="0" algn="just">
              <a:buNone/>
            </a:pPr>
            <a:endParaRPr lang="tr-TR" sz="2400" dirty="0"/>
          </a:p>
        </p:txBody>
      </p:sp>
      <p:pic>
        <p:nvPicPr>
          <p:cNvPr id="4" name="Resim 3"/>
          <p:cNvPicPr>
            <a:picLocks noChangeAspect="1"/>
          </p:cNvPicPr>
          <p:nvPr/>
        </p:nvPicPr>
        <p:blipFill>
          <a:blip r:embed="rId2"/>
          <a:stretch>
            <a:fillRect/>
          </a:stretch>
        </p:blipFill>
        <p:spPr>
          <a:xfrm>
            <a:off x="2241512" y="3496599"/>
            <a:ext cx="6902487" cy="2927444"/>
          </a:xfrm>
          <a:prstGeom prst="rect">
            <a:avLst/>
          </a:prstGeom>
        </p:spPr>
      </p:pic>
    </p:spTree>
    <p:extLst>
      <p:ext uri="{BB962C8B-B14F-4D97-AF65-F5344CB8AC3E}">
        <p14:creationId xmlns:p14="http://schemas.microsoft.com/office/powerpoint/2010/main" val="3849499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0447" y="774746"/>
            <a:ext cx="11257110" cy="5207599"/>
          </a:xfrm>
        </p:spPr>
        <p:txBody>
          <a:bodyPr>
            <a:normAutofit/>
          </a:bodyPr>
          <a:lstStyle/>
          <a:p>
            <a:pPr marL="0" indent="0">
              <a:buNone/>
            </a:pPr>
            <a:r>
              <a:rPr lang="tr-TR" dirty="0" err="1">
                <a:latin typeface="Times New Roman" panose="02020603050405020304" pitchFamily="18" charset="0"/>
                <a:cs typeface="Times New Roman" panose="02020603050405020304" pitchFamily="18" charset="0"/>
              </a:rPr>
              <a:t>Nks</a:t>
            </a:r>
            <a:r>
              <a:rPr lang="tr-TR" dirty="0">
                <a:latin typeface="Times New Roman" panose="02020603050405020304" pitchFamily="18" charset="0"/>
                <a:cs typeface="Times New Roman" panose="02020603050405020304" pitchFamily="18" charset="0"/>
              </a:rPr>
              <a:t> = Nemlilik katsayısı</a:t>
            </a:r>
          </a:p>
          <a:p>
            <a:pPr marL="0" indent="0">
              <a:buNone/>
            </a:pPr>
            <a:r>
              <a:rPr lang="tr-TR" dirty="0">
                <a:latin typeface="Times New Roman" panose="02020603050405020304" pitchFamily="18" charset="0"/>
                <a:cs typeface="Times New Roman" panose="02020603050405020304" pitchFamily="18" charset="0"/>
              </a:rPr>
              <a:t>Y = Yağış (cm)</a:t>
            </a:r>
          </a:p>
          <a:p>
            <a:pPr marL="0" indent="0">
              <a:buNone/>
            </a:pPr>
            <a:r>
              <a:rPr lang="tr-TR" dirty="0" err="1">
                <a:latin typeface="Times New Roman" panose="02020603050405020304" pitchFamily="18" charset="0"/>
                <a:cs typeface="Times New Roman" panose="02020603050405020304" pitchFamily="18" charset="0"/>
              </a:rPr>
              <a:t>Nn</a:t>
            </a:r>
            <a:r>
              <a:rPr lang="tr-TR" dirty="0">
                <a:latin typeface="Times New Roman" panose="02020603050405020304" pitchFamily="18" charset="0"/>
                <a:cs typeface="Times New Roman" panose="02020603050405020304" pitchFamily="18" charset="0"/>
              </a:rPr>
              <a:t> = Nispi nem (%)</a:t>
            </a:r>
          </a:p>
          <a:p>
            <a:pPr marL="0" indent="0">
              <a:buNone/>
            </a:pPr>
            <a:r>
              <a:rPr lang="tr-TR" dirty="0">
                <a:latin typeface="Times New Roman" panose="02020603050405020304" pitchFamily="18" charset="0"/>
                <a:cs typeface="Times New Roman" panose="02020603050405020304" pitchFamily="18" charset="0"/>
              </a:rPr>
              <a:t>S = Sıcaklık (°C)</a:t>
            </a:r>
          </a:p>
          <a:p>
            <a:pPr marL="0" indent="0" algn="just">
              <a:buNone/>
            </a:pPr>
            <a:r>
              <a:rPr lang="tr-TR" dirty="0" err="1">
                <a:latin typeface="Times New Roman" panose="02020603050405020304" pitchFamily="18" charset="0"/>
                <a:cs typeface="Times New Roman" panose="02020603050405020304" pitchFamily="18" charset="0"/>
              </a:rPr>
              <a:t>Gs</a:t>
            </a:r>
            <a:r>
              <a:rPr lang="tr-TR" dirty="0">
                <a:latin typeface="Times New Roman" panose="02020603050405020304" pitchFamily="18" charset="0"/>
                <a:cs typeface="Times New Roman" panose="02020603050405020304" pitchFamily="18" charset="0"/>
              </a:rPr>
              <a:t> = Güneşlenme </a:t>
            </a:r>
            <a:r>
              <a:rPr lang="tr-TR" dirty="0" smtClean="0">
                <a:latin typeface="Times New Roman" panose="02020603050405020304" pitchFamily="18" charset="0"/>
                <a:cs typeface="Times New Roman" panose="02020603050405020304" pitchFamily="18" charset="0"/>
              </a:rPr>
              <a:t>yüzdesi (</a:t>
            </a:r>
            <a:r>
              <a:rPr lang="tr-TR" dirty="0">
                <a:latin typeface="Times New Roman" panose="02020603050405020304" pitchFamily="18" charset="0"/>
                <a:cs typeface="Times New Roman" panose="02020603050405020304" pitchFamily="18" charset="0"/>
              </a:rPr>
              <a:t>Gerçek güneşlenme süresinin teorik veya </a:t>
            </a:r>
            <a:r>
              <a:rPr lang="tr-TR" dirty="0" smtClean="0">
                <a:latin typeface="Times New Roman" panose="02020603050405020304" pitchFamily="18" charset="0"/>
                <a:cs typeface="Times New Roman" panose="02020603050405020304" pitchFamily="18" charset="0"/>
              </a:rPr>
              <a:t>astronomik güneşlenme </a:t>
            </a:r>
            <a:r>
              <a:rPr lang="tr-TR" dirty="0">
                <a:latin typeface="Times New Roman" panose="02020603050405020304" pitchFamily="18" charset="0"/>
                <a:cs typeface="Times New Roman" panose="02020603050405020304" pitchFamily="18" charset="0"/>
              </a:rPr>
              <a:t>süresine oranı)</a:t>
            </a:r>
          </a:p>
          <a:p>
            <a:pPr marL="0" indent="0" algn="just">
              <a:buNone/>
            </a:pPr>
            <a:r>
              <a:rPr lang="tr-TR" dirty="0">
                <a:latin typeface="Times New Roman" panose="02020603050405020304" pitchFamily="18" charset="0"/>
                <a:cs typeface="Times New Roman" panose="02020603050405020304" pitchFamily="18" charset="0"/>
              </a:rPr>
              <a:t>Np = Nemli periyot (%) </a:t>
            </a:r>
            <a:r>
              <a:rPr lang="tr-TR" dirty="0" smtClean="0">
                <a:latin typeface="Times New Roman" panose="02020603050405020304" pitchFamily="18" charset="0"/>
                <a:cs typeface="Times New Roman" panose="02020603050405020304" pitchFamily="18" charset="0"/>
              </a:rPr>
              <a:t>(</a:t>
            </a:r>
            <a:r>
              <a:rPr lang="tr-TR" dirty="0">
                <a:latin typeface="Times New Roman" panose="02020603050405020304" pitchFamily="18" charset="0"/>
                <a:cs typeface="Times New Roman" panose="02020603050405020304" pitchFamily="18" charset="0"/>
              </a:rPr>
              <a:t>Yıllık formülde kullanılan bu ifadenin değerini </a:t>
            </a:r>
            <a:r>
              <a:rPr lang="tr-TR" dirty="0" smtClean="0">
                <a:latin typeface="Times New Roman" panose="02020603050405020304" pitchFamily="18" charset="0"/>
                <a:cs typeface="Times New Roman" panose="02020603050405020304" pitchFamily="18" charset="0"/>
              </a:rPr>
              <a:t>tespit için </a:t>
            </a:r>
            <a:r>
              <a:rPr lang="tr-TR" dirty="0">
                <a:latin typeface="Times New Roman" panose="02020603050405020304" pitchFamily="18" charset="0"/>
                <a:cs typeface="Times New Roman" panose="02020603050405020304" pitchFamily="18" charset="0"/>
              </a:rPr>
              <a:t>önce her ay için </a:t>
            </a:r>
            <a:r>
              <a:rPr lang="tr-TR" dirty="0" err="1">
                <a:latin typeface="Times New Roman" panose="02020603050405020304" pitchFamily="18" charset="0"/>
                <a:cs typeface="Times New Roman" panose="02020603050405020304" pitchFamily="18" charset="0"/>
              </a:rPr>
              <a:t>Nks</a:t>
            </a:r>
            <a:r>
              <a:rPr lang="tr-TR" dirty="0">
                <a:latin typeface="Times New Roman" panose="02020603050405020304" pitchFamily="18" charset="0"/>
                <a:cs typeface="Times New Roman" panose="02020603050405020304" pitchFamily="18" charset="0"/>
              </a:rPr>
              <a:t> bulunur, 12 ayın </a:t>
            </a:r>
            <a:r>
              <a:rPr lang="tr-TR" dirty="0" err="1">
                <a:latin typeface="Times New Roman" panose="02020603050405020304" pitchFamily="18" charset="0"/>
                <a:cs typeface="Times New Roman" panose="02020603050405020304" pitchFamily="18" charset="0"/>
              </a:rPr>
              <a:t>Nks</a:t>
            </a:r>
            <a:r>
              <a:rPr lang="tr-TR" dirty="0">
                <a:latin typeface="Times New Roman" panose="02020603050405020304" pitchFamily="18" charset="0"/>
                <a:cs typeface="Times New Roman" panose="02020603050405020304" pitchFamily="18" charset="0"/>
              </a:rPr>
              <a:t> değeri bulunduktan sonra </a:t>
            </a:r>
            <a:r>
              <a:rPr lang="tr-TR" dirty="0" err="1">
                <a:latin typeface="Times New Roman" panose="02020603050405020304" pitchFamily="18" charset="0"/>
                <a:cs typeface="Times New Roman" panose="02020603050405020304" pitchFamily="18" charset="0"/>
              </a:rPr>
              <a:t>Nks</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değeri 0.40 </a:t>
            </a:r>
            <a:r>
              <a:rPr lang="tr-TR" dirty="0">
                <a:latin typeface="Times New Roman" panose="02020603050405020304" pitchFamily="18" charset="0"/>
                <a:cs typeface="Times New Roman" panose="02020603050405020304" pitchFamily="18" charset="0"/>
              </a:rPr>
              <a:t>dan az olan ayların sayısı tespit edilip 12 den çıkarılır, kalan ay sayısı 12 </a:t>
            </a:r>
            <a:r>
              <a:rPr lang="tr-TR" dirty="0" smtClean="0">
                <a:latin typeface="Times New Roman" panose="02020603050405020304" pitchFamily="18" charset="0"/>
                <a:cs typeface="Times New Roman" panose="02020603050405020304" pitchFamily="18" charset="0"/>
              </a:rPr>
              <a:t>ye bölünüp </a:t>
            </a:r>
            <a:r>
              <a:rPr lang="tr-TR" dirty="0">
                <a:latin typeface="Times New Roman" panose="02020603050405020304" pitchFamily="18" charset="0"/>
                <a:cs typeface="Times New Roman" panose="02020603050405020304" pitchFamily="18" charset="0"/>
              </a:rPr>
              <a:t>Np değeri bulunmuş olur.)</a:t>
            </a:r>
          </a:p>
        </p:txBody>
      </p:sp>
    </p:spTree>
    <p:extLst>
      <p:ext uri="{BB962C8B-B14F-4D97-AF65-F5344CB8AC3E}">
        <p14:creationId xmlns:p14="http://schemas.microsoft.com/office/powerpoint/2010/main" val="1833927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8074" y="870282"/>
            <a:ext cx="10515600" cy="4351338"/>
          </a:xfrm>
        </p:spPr>
        <p:txBody>
          <a:bodyPr>
            <a:normAutofit fontScale="92500" lnSpcReduction="20000"/>
          </a:bodyPr>
          <a:lstStyle/>
          <a:p>
            <a:pPr marL="0" indent="0">
              <a:buNone/>
            </a:pPr>
            <a:r>
              <a:rPr lang="tr-TR" dirty="0">
                <a:latin typeface="Times New Roman" panose="02020603050405020304" pitchFamily="18" charset="0"/>
                <a:cs typeface="Times New Roman" panose="02020603050405020304" pitchFamily="18" charset="0"/>
              </a:rPr>
              <a:t>Kuraklık </a:t>
            </a:r>
            <a:r>
              <a:rPr lang="tr-TR" dirty="0" smtClean="0">
                <a:latin typeface="Times New Roman" panose="02020603050405020304" pitchFamily="18" charset="0"/>
                <a:cs typeface="Times New Roman" panose="02020603050405020304" pitchFamily="18" charset="0"/>
              </a:rPr>
              <a:t>Katsayısı  </a:t>
            </a:r>
            <a:r>
              <a:rPr lang="tr-TR" dirty="0" err="1" smtClean="0">
                <a:latin typeface="Times New Roman" panose="02020603050405020304" pitchFamily="18" charset="0"/>
                <a:cs typeface="Times New Roman" panose="02020603050405020304" pitchFamily="18" charset="0"/>
              </a:rPr>
              <a:t>Kks</a:t>
            </a:r>
            <a:r>
              <a:rPr lang="tr-TR" dirty="0" smtClean="0">
                <a:latin typeface="Times New Roman" panose="02020603050405020304" pitchFamily="18" charset="0"/>
                <a:cs typeface="Times New Roman" panose="02020603050405020304" pitchFamily="18" charset="0"/>
              </a:rPr>
              <a:t> =1 / </a:t>
            </a:r>
            <a:r>
              <a:rPr lang="tr-TR" dirty="0" err="1" smtClean="0">
                <a:latin typeface="Times New Roman" panose="02020603050405020304" pitchFamily="18" charset="0"/>
                <a:cs typeface="Times New Roman" panose="02020603050405020304" pitchFamily="18" charset="0"/>
              </a:rPr>
              <a:t>Nks</a:t>
            </a:r>
            <a:r>
              <a:rPr lang="tr-TR" dirty="0" smtClean="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dir</a:t>
            </a:r>
            <a:r>
              <a:rPr lang="tr-TR" dirty="0" smtClean="0">
                <a:latin typeface="Times New Roman" panose="02020603050405020304" pitchFamily="18" charset="0"/>
                <a:cs typeface="Times New Roman" panose="02020603050405020304" pitchFamily="18" charset="0"/>
              </a:rPr>
              <a:t>.</a:t>
            </a:r>
          </a:p>
          <a:p>
            <a:pPr marL="0" indent="0">
              <a:buNone/>
            </a:pP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marL="0" indent="0">
              <a:buNone/>
            </a:pPr>
            <a:r>
              <a:rPr lang="tr-TR" b="1" u="sng" dirty="0" err="1">
                <a:latin typeface="Times New Roman" panose="02020603050405020304" pitchFamily="18" charset="0"/>
                <a:cs typeface="Times New Roman" panose="02020603050405020304" pitchFamily="18" charset="0"/>
              </a:rPr>
              <a:t>Kks</a:t>
            </a:r>
            <a:r>
              <a:rPr lang="tr-TR" b="1" u="sng" dirty="0">
                <a:latin typeface="Times New Roman" panose="02020603050405020304" pitchFamily="18" charset="0"/>
                <a:cs typeface="Times New Roman" panose="02020603050405020304" pitchFamily="18" charset="0"/>
              </a:rPr>
              <a:t> </a:t>
            </a:r>
            <a:r>
              <a:rPr lang="tr-TR" b="1" u="sng" dirty="0" smtClean="0">
                <a:latin typeface="Times New Roman" panose="02020603050405020304" pitchFamily="18" charset="0"/>
                <a:cs typeface="Times New Roman" panose="02020603050405020304" pitchFamily="18" charset="0"/>
              </a:rPr>
              <a:t>                            Özelliği                        </a:t>
            </a:r>
            <a:r>
              <a:rPr lang="tr-TR" b="1" u="sng" dirty="0" err="1">
                <a:latin typeface="Times New Roman" panose="02020603050405020304" pitchFamily="18" charset="0"/>
                <a:cs typeface="Times New Roman" panose="02020603050405020304" pitchFamily="18" charset="0"/>
              </a:rPr>
              <a:t>Nks</a:t>
            </a:r>
            <a:endParaRPr lang="tr-TR" b="1" u="sng" dirty="0">
              <a:latin typeface="Times New Roman" panose="02020603050405020304" pitchFamily="18" charset="0"/>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2.50 dan fazla </a:t>
            </a:r>
            <a:r>
              <a:rPr lang="tr-TR" dirty="0" smtClean="0">
                <a:latin typeface="Times New Roman" panose="02020603050405020304" pitchFamily="18" charset="0"/>
                <a:cs typeface="Times New Roman" panose="02020603050405020304" pitchFamily="18" charset="0"/>
              </a:rPr>
              <a:t>            Çöl                          0.4 </a:t>
            </a:r>
            <a:r>
              <a:rPr lang="tr-TR" dirty="0">
                <a:latin typeface="Times New Roman" panose="02020603050405020304" pitchFamily="18" charset="0"/>
                <a:cs typeface="Times New Roman" panose="02020603050405020304" pitchFamily="18" charset="0"/>
              </a:rPr>
              <a:t>den az</a:t>
            </a:r>
          </a:p>
          <a:p>
            <a:pPr marL="0" indent="0">
              <a:buNone/>
            </a:pPr>
            <a:r>
              <a:rPr lang="tr-TR" dirty="0">
                <a:latin typeface="Times New Roman" panose="02020603050405020304" pitchFamily="18" charset="0"/>
                <a:cs typeface="Times New Roman" panose="02020603050405020304" pitchFamily="18" charset="0"/>
              </a:rPr>
              <a:t>1.50-2.50 </a:t>
            </a:r>
            <a:r>
              <a:rPr lang="tr-TR" dirty="0" smtClean="0">
                <a:latin typeface="Times New Roman" panose="02020603050405020304" pitchFamily="18" charset="0"/>
                <a:cs typeface="Times New Roman" panose="02020603050405020304" pitchFamily="18" charset="0"/>
              </a:rPr>
              <a:t>                 Çok </a:t>
            </a:r>
            <a:r>
              <a:rPr lang="tr-TR" dirty="0">
                <a:latin typeface="Times New Roman" panose="02020603050405020304" pitchFamily="18" charset="0"/>
                <a:cs typeface="Times New Roman" panose="02020603050405020304" pitchFamily="18" charset="0"/>
              </a:rPr>
              <a:t>kurak </a:t>
            </a:r>
            <a:r>
              <a:rPr lang="tr-TR" dirty="0" smtClean="0">
                <a:latin typeface="Times New Roman" panose="02020603050405020304" pitchFamily="18" charset="0"/>
                <a:cs typeface="Times New Roman" panose="02020603050405020304" pitchFamily="18" charset="0"/>
              </a:rPr>
              <a:t>                 0.40-0.67</a:t>
            </a:r>
            <a:endParaRPr lang="tr-TR" dirty="0">
              <a:latin typeface="Times New Roman" panose="02020603050405020304" pitchFamily="18" charset="0"/>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1.00-1.50 </a:t>
            </a:r>
            <a:r>
              <a:rPr lang="tr-TR" dirty="0" smtClean="0">
                <a:latin typeface="Times New Roman" panose="02020603050405020304" pitchFamily="18" charset="0"/>
                <a:cs typeface="Times New Roman" panose="02020603050405020304" pitchFamily="18" charset="0"/>
              </a:rPr>
              <a:t>                 Kurak                         </a:t>
            </a:r>
            <a:r>
              <a:rPr lang="tr-TR" dirty="0">
                <a:latin typeface="Times New Roman" panose="02020603050405020304" pitchFamily="18" charset="0"/>
                <a:cs typeface="Times New Roman" panose="02020603050405020304" pitchFamily="18" charset="0"/>
              </a:rPr>
              <a:t>0.67-1.00</a:t>
            </a:r>
          </a:p>
          <a:p>
            <a:pPr marL="0" indent="0">
              <a:buNone/>
            </a:pPr>
            <a:r>
              <a:rPr lang="tr-TR" dirty="0">
                <a:latin typeface="Times New Roman" panose="02020603050405020304" pitchFamily="18" charset="0"/>
                <a:cs typeface="Times New Roman" panose="02020603050405020304" pitchFamily="18" charset="0"/>
              </a:rPr>
              <a:t>0.75-1.00 </a:t>
            </a:r>
            <a:r>
              <a:rPr lang="tr-TR" dirty="0" smtClean="0">
                <a:latin typeface="Times New Roman" panose="02020603050405020304" pitchFamily="18" charset="0"/>
                <a:cs typeface="Times New Roman" panose="02020603050405020304" pitchFamily="18" charset="0"/>
              </a:rPr>
              <a:t>                 Kurakça                     </a:t>
            </a:r>
            <a:r>
              <a:rPr lang="tr-TR" dirty="0">
                <a:latin typeface="Times New Roman" panose="02020603050405020304" pitchFamily="18" charset="0"/>
                <a:cs typeface="Times New Roman" panose="02020603050405020304" pitchFamily="18" charset="0"/>
              </a:rPr>
              <a:t>1.00-1.33</a:t>
            </a:r>
          </a:p>
          <a:p>
            <a:pPr marL="0" indent="0">
              <a:buNone/>
            </a:pPr>
            <a:r>
              <a:rPr lang="tr-TR" dirty="0">
                <a:latin typeface="Times New Roman" panose="02020603050405020304" pitchFamily="18" charset="0"/>
                <a:cs typeface="Times New Roman" panose="02020603050405020304" pitchFamily="18" charset="0"/>
              </a:rPr>
              <a:t>0.50-0.75 </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Nemlice</a:t>
            </a:r>
            <a:r>
              <a:rPr lang="tr-TR" dirty="0" smtClean="0">
                <a:latin typeface="Times New Roman" panose="02020603050405020304" pitchFamily="18" charset="0"/>
                <a:cs typeface="Times New Roman" panose="02020603050405020304" pitchFamily="18" charset="0"/>
              </a:rPr>
              <a:t>                      1.33-2.00</a:t>
            </a:r>
            <a:endParaRPr lang="tr-TR" dirty="0">
              <a:latin typeface="Times New Roman" panose="02020603050405020304" pitchFamily="18" charset="0"/>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0.25-0.50 </a:t>
            </a:r>
            <a:r>
              <a:rPr lang="tr-TR" dirty="0" smtClean="0">
                <a:latin typeface="Times New Roman" panose="02020603050405020304" pitchFamily="18" charset="0"/>
                <a:cs typeface="Times New Roman" panose="02020603050405020304" pitchFamily="18" charset="0"/>
              </a:rPr>
              <a:t>                 Nemli                          2.00-4.00</a:t>
            </a:r>
            <a:endParaRPr lang="tr-TR" dirty="0">
              <a:latin typeface="Times New Roman" panose="02020603050405020304" pitchFamily="18" charset="0"/>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0.25 den az </a:t>
            </a:r>
            <a:r>
              <a:rPr lang="tr-TR" dirty="0" smtClean="0">
                <a:latin typeface="Times New Roman" panose="02020603050405020304" pitchFamily="18" charset="0"/>
                <a:cs typeface="Times New Roman" panose="02020603050405020304" pitchFamily="18" charset="0"/>
              </a:rPr>
              <a:t>             Islak                            4.00 </a:t>
            </a:r>
            <a:r>
              <a:rPr lang="tr-TR" dirty="0">
                <a:latin typeface="Times New Roman" panose="02020603050405020304" pitchFamily="18" charset="0"/>
                <a:cs typeface="Times New Roman" panose="02020603050405020304" pitchFamily="18" charset="0"/>
              </a:rPr>
              <a:t>den fazla</a:t>
            </a:r>
          </a:p>
        </p:txBody>
      </p:sp>
    </p:spTree>
    <p:extLst>
      <p:ext uri="{BB962C8B-B14F-4D97-AF65-F5344CB8AC3E}">
        <p14:creationId xmlns:p14="http://schemas.microsoft.com/office/powerpoint/2010/main" val="161661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6207" y="740743"/>
            <a:ext cx="10515600" cy="5613562"/>
          </a:xfrm>
        </p:spPr>
        <p:txBody>
          <a:bodyPr>
            <a:normAutofit/>
          </a:bodyPr>
          <a:lstStyle/>
          <a:p>
            <a:pPr marL="0" indent="0" algn="just">
              <a:lnSpc>
                <a:spcPct val="107000"/>
              </a:lnSpc>
              <a:spcAft>
                <a:spcPts val="0"/>
              </a:spcAft>
              <a:buNone/>
            </a:pP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Dünya Meteoroloji Örgütü'nce (WMO) organize edilen bir toplantıda, tarım sektöründe meteorolojik hizmetlerin maliyet/fayda oranının 1/15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olduğu belirtilmiştir</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Bu ifade, hava tahmini için harcanan 1 lira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karşılığında,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tarımda 15 lira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kazanıldığını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ifade etmektedir. </a:t>
            </a:r>
            <a:endPar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endPar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Ülkemizde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her yıl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yaşanan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don olayı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çeşitli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oranlarda ekonomik kayıplara yol açmaktadır. </a:t>
            </a:r>
            <a:r>
              <a:rPr lang="tr-TR"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Örneğin </a:t>
            </a:r>
            <a:r>
              <a:rPr lang="tr-TR"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2004 yılı Nisan ayı </a:t>
            </a:r>
            <a:r>
              <a:rPr lang="tr-TR"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başlarında </a:t>
            </a:r>
            <a:r>
              <a:rPr lang="tr-TR"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Ege ve Akdeniz kıyıları hariç yurt genelinde meydana gelen orta </a:t>
            </a:r>
            <a:r>
              <a:rPr lang="tr-TR"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şiddette </a:t>
            </a:r>
            <a:r>
              <a:rPr lang="tr-TR"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ve kuvvetli don olayı nedeniyle özellikle fındık, kayısı, elma, üzüm ve </a:t>
            </a:r>
            <a:r>
              <a:rPr lang="tr-TR"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soğanda </a:t>
            </a:r>
            <a:r>
              <a:rPr lang="tr-TR"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büyük kayıplar meydana </a:t>
            </a:r>
            <a:r>
              <a:rPr lang="tr-TR"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gelmiştir. </a:t>
            </a:r>
          </a:p>
          <a:p>
            <a:pPr marL="0" indent="0">
              <a:buNone/>
            </a:pPr>
            <a:endParaRPr lang="tr-TR" dirty="0"/>
          </a:p>
        </p:txBody>
      </p:sp>
    </p:spTree>
    <p:extLst>
      <p:ext uri="{BB962C8B-B14F-4D97-AF65-F5344CB8AC3E}">
        <p14:creationId xmlns:p14="http://schemas.microsoft.com/office/powerpoint/2010/main" val="4104597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278966" y="337788"/>
                <a:ext cx="11623729" cy="6248992"/>
              </a:xfrm>
            </p:spPr>
            <p:txBody>
              <a:bodyPr>
                <a:normAutofit fontScale="25000" lnSpcReduction="20000"/>
              </a:bodyPr>
              <a:lstStyle/>
              <a:p>
                <a:pPr marL="0" indent="0" algn="just">
                  <a:lnSpc>
                    <a:spcPct val="150000"/>
                  </a:lnSpc>
                  <a:spcAft>
                    <a:spcPts val="800"/>
                  </a:spcAft>
                  <a:buNone/>
                </a:pPr>
                <a:r>
                  <a:rPr lang="tr-TR" sz="11200" dirty="0">
                    <a:latin typeface="Times New Roman" panose="02020603050405020304" pitchFamily="18" charset="0"/>
                    <a:ea typeface="Calibri" panose="020F0502020204030204" pitchFamily="34" charset="0"/>
                    <a:cs typeface="Times New Roman" panose="02020603050405020304" pitchFamily="18" charset="0"/>
                  </a:rPr>
                  <a:t>Yukarıdaki tabloda kuraklık katsayısına göre iklim sınıflandırılması yapılmıştır. Buradan da anlaşılacağı gibi </a:t>
                </a:r>
                <a:r>
                  <a:rPr lang="tr-TR" sz="11200" dirty="0" err="1">
                    <a:latin typeface="Times New Roman" panose="02020603050405020304" pitchFamily="18" charset="0"/>
                    <a:ea typeface="Calibri" panose="020F0502020204030204" pitchFamily="34" charset="0"/>
                    <a:cs typeface="Times New Roman" panose="02020603050405020304" pitchFamily="18" charset="0"/>
                  </a:rPr>
                  <a:t>Nks</a:t>
                </a:r>
                <a:r>
                  <a:rPr lang="tr-TR" sz="11200" dirty="0">
                    <a:latin typeface="Times New Roman" panose="02020603050405020304" pitchFamily="18" charset="0"/>
                    <a:ea typeface="Calibri" panose="020F0502020204030204" pitchFamily="34" charset="0"/>
                    <a:cs typeface="Times New Roman" panose="02020603050405020304" pitchFamily="18" charset="0"/>
                  </a:rPr>
                  <a:t> arttıkça </a:t>
                </a:r>
                <a:r>
                  <a:rPr lang="tr-TR" sz="11200" dirty="0" err="1">
                    <a:latin typeface="Times New Roman" panose="02020603050405020304" pitchFamily="18" charset="0"/>
                    <a:ea typeface="Calibri" panose="020F0502020204030204" pitchFamily="34" charset="0"/>
                    <a:cs typeface="Times New Roman" panose="02020603050405020304" pitchFamily="18" charset="0"/>
                  </a:rPr>
                  <a:t>Kks</a:t>
                </a:r>
                <a:r>
                  <a:rPr lang="tr-TR" sz="11200" dirty="0">
                    <a:latin typeface="Times New Roman" panose="02020603050405020304" pitchFamily="18" charset="0"/>
                    <a:ea typeface="Calibri" panose="020F0502020204030204" pitchFamily="34" charset="0"/>
                    <a:cs typeface="Times New Roman" panose="02020603050405020304" pitchFamily="18" charset="0"/>
                  </a:rPr>
                  <a:t> azalmakta yani kuraktan ıslağa doğru giden bir karakter gözlenmektedir. Aşağıdaki örneklerde hesaplamalar ve bunların yorumu verilmektedir. </a:t>
                </a:r>
              </a:p>
              <a:p>
                <a:pPr marL="0" indent="0" algn="just">
                  <a:lnSpc>
                    <a:spcPct val="150000"/>
                  </a:lnSpc>
                  <a:spcAft>
                    <a:spcPts val="800"/>
                  </a:spcAft>
                  <a:buNone/>
                </a:pPr>
                <a:r>
                  <a:rPr lang="tr-TR" sz="11200" b="1" dirty="0">
                    <a:latin typeface="Times New Roman" panose="02020603050405020304" pitchFamily="18" charset="0"/>
                    <a:ea typeface="Calibri" panose="020F0502020204030204" pitchFamily="34" charset="0"/>
                    <a:cs typeface="Times New Roman" panose="02020603050405020304" pitchFamily="18" charset="0"/>
                  </a:rPr>
                  <a:t>Örnek 1.</a:t>
                </a:r>
                <a:r>
                  <a:rPr lang="tr-TR" sz="11200" dirty="0">
                    <a:latin typeface="Times New Roman" panose="02020603050405020304" pitchFamily="18" charset="0"/>
                    <a:ea typeface="Calibri" panose="020F0502020204030204" pitchFamily="34" charset="0"/>
                    <a:cs typeface="Times New Roman" panose="02020603050405020304" pitchFamily="18" charset="0"/>
                  </a:rPr>
                  <a:t> Nisan 2003; Ankara Sıcaklık (S) = 10,3 °C, Nem (</a:t>
                </a:r>
                <a:r>
                  <a:rPr lang="tr-TR" sz="11200" dirty="0" err="1">
                    <a:latin typeface="Times New Roman" panose="02020603050405020304" pitchFamily="18" charset="0"/>
                    <a:ea typeface="Calibri" panose="020F0502020204030204" pitchFamily="34" charset="0"/>
                    <a:cs typeface="Times New Roman" panose="02020603050405020304" pitchFamily="18" charset="0"/>
                  </a:rPr>
                  <a:t>Nn</a:t>
                </a:r>
                <a:r>
                  <a:rPr lang="tr-TR" sz="11200" dirty="0">
                    <a:latin typeface="Times New Roman" panose="02020603050405020304" pitchFamily="18" charset="0"/>
                    <a:ea typeface="Calibri" panose="020F0502020204030204" pitchFamily="34" charset="0"/>
                    <a:cs typeface="Times New Roman" panose="02020603050405020304" pitchFamily="18" charset="0"/>
                  </a:rPr>
                  <a:t>) = %62, Güneşlenme yüzdesi (</a:t>
                </a:r>
                <a:r>
                  <a:rPr lang="tr-TR" sz="11200" dirty="0" err="1">
                    <a:latin typeface="Times New Roman" panose="02020603050405020304" pitchFamily="18" charset="0"/>
                    <a:ea typeface="Calibri" panose="020F0502020204030204" pitchFamily="34" charset="0"/>
                    <a:cs typeface="Times New Roman" panose="02020603050405020304" pitchFamily="18" charset="0"/>
                  </a:rPr>
                  <a:t>Gs</a:t>
                </a:r>
                <a:r>
                  <a:rPr lang="tr-TR" sz="11200" dirty="0">
                    <a:latin typeface="Times New Roman" panose="02020603050405020304" pitchFamily="18" charset="0"/>
                    <a:ea typeface="Calibri" panose="020F0502020204030204" pitchFamily="34" charset="0"/>
                    <a:cs typeface="Times New Roman" panose="02020603050405020304" pitchFamily="18" charset="0"/>
                  </a:rPr>
                  <a:t>) = %45, Yağış (Y) = 7,1 cm</a:t>
                </a:r>
              </a:p>
              <a:p>
                <a:pPr marL="0" indent="0" algn="ctr">
                  <a:lnSpc>
                    <a:spcPct val="150000"/>
                  </a:lnSpc>
                  <a:spcAft>
                    <a:spcPts val="800"/>
                  </a:spcAft>
                  <a:buNone/>
                </a:pPr>
                <a:r>
                  <a:rPr lang="tr-TR" sz="11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lang="tr-TR" sz="11200">
                        <a:latin typeface="Cambria Math" panose="02040503050406030204" pitchFamily="18" charset="0"/>
                        <a:ea typeface="Calibri" panose="020F0502020204030204" pitchFamily="34" charset="0"/>
                        <a:cs typeface="Times New Roman" panose="02020603050405020304" pitchFamily="18" charset="0"/>
                      </a:rPr>
                      <m:t>Nks</m:t>
                    </m:r>
                    <m:r>
                      <a:rPr lang="tr-TR" sz="11200">
                        <a:latin typeface="Cambria Math" panose="02040503050406030204" pitchFamily="18" charset="0"/>
                        <a:ea typeface="Calibri" panose="020F0502020204030204" pitchFamily="34" charset="0"/>
                        <a:cs typeface="Times New Roman" panose="02020603050405020304" pitchFamily="18" charset="0"/>
                      </a:rPr>
                      <m:t>=</m:t>
                    </m:r>
                    <m:f>
                      <m:fPr>
                        <m:ctrlPr>
                          <a:rPr lang="tr-TR" sz="11200" i="1">
                            <a:latin typeface="Cambria Math" panose="02040503050406030204" pitchFamily="18" charset="0"/>
                            <a:ea typeface="Calibri" panose="020F0502020204030204" pitchFamily="34" charset="0"/>
                            <a:cs typeface="Times New Roman" panose="02020603050405020304" pitchFamily="18" charset="0"/>
                          </a:rPr>
                        </m:ctrlPr>
                      </m:fPr>
                      <m:num>
                        <m:r>
                          <a:rPr lang="tr-TR" sz="11200">
                            <a:latin typeface="Cambria Math" panose="02040503050406030204" pitchFamily="18" charset="0"/>
                            <a:ea typeface="Calibri" panose="020F0502020204030204" pitchFamily="34" charset="0"/>
                            <a:cs typeface="Times New Roman" panose="02020603050405020304" pitchFamily="18" charset="0"/>
                          </a:rPr>
                          <m:t>7.1</m:t>
                        </m:r>
                        <m:r>
                          <a:rPr lang="tr-TR" sz="11200" i="1">
                            <a:latin typeface="Cambria Math" panose="02040503050406030204" pitchFamily="18" charset="0"/>
                            <a:ea typeface="Calibri" panose="020F0502020204030204" pitchFamily="34" charset="0"/>
                            <a:cs typeface="Times New Roman" panose="02020603050405020304" pitchFamily="18" charset="0"/>
                          </a:rPr>
                          <m:t>∗</m:t>
                        </m:r>
                        <m:r>
                          <a:rPr lang="tr-TR" sz="11200">
                            <a:latin typeface="Cambria Math" panose="02040503050406030204" pitchFamily="18" charset="0"/>
                            <a:ea typeface="Calibri" panose="020F0502020204030204" pitchFamily="34" charset="0"/>
                            <a:cs typeface="Times New Roman" panose="02020603050405020304" pitchFamily="18" charset="0"/>
                          </a:rPr>
                          <m:t>0.62</m:t>
                        </m:r>
                      </m:num>
                      <m:den>
                        <m:r>
                          <a:rPr lang="tr-TR" sz="11200">
                            <a:latin typeface="Cambria Math" panose="02040503050406030204" pitchFamily="18" charset="0"/>
                            <a:ea typeface="Calibri" panose="020F0502020204030204" pitchFamily="34" charset="0"/>
                            <a:cs typeface="Times New Roman" panose="02020603050405020304" pitchFamily="18" charset="0"/>
                          </a:rPr>
                          <m:t>10.3</m:t>
                        </m:r>
                        <m:r>
                          <a:rPr lang="tr-TR" sz="11200" i="1">
                            <a:latin typeface="Cambria Math" panose="02040503050406030204" pitchFamily="18" charset="0"/>
                            <a:ea typeface="Calibri" panose="020F0502020204030204" pitchFamily="34" charset="0"/>
                            <a:cs typeface="Times New Roman" panose="02020603050405020304" pitchFamily="18" charset="0"/>
                          </a:rPr>
                          <m:t>∗</m:t>
                        </m:r>
                        <m:r>
                          <a:rPr lang="tr-TR" sz="11200">
                            <a:latin typeface="Cambria Math" panose="02040503050406030204" pitchFamily="18" charset="0"/>
                            <a:ea typeface="Calibri" panose="020F0502020204030204" pitchFamily="34" charset="0"/>
                            <a:cs typeface="Times New Roman" panose="02020603050405020304" pitchFamily="18" charset="0"/>
                          </a:rPr>
                          <m:t>0.45+15</m:t>
                        </m:r>
                      </m:den>
                    </m:f>
                    <m:r>
                      <a:rPr lang="tr-TR" sz="11200" i="1">
                        <a:latin typeface="Cambria Math" panose="02040503050406030204" pitchFamily="18" charset="0"/>
                        <a:ea typeface="Calibri" panose="020F0502020204030204" pitchFamily="34" charset="0"/>
                        <a:cs typeface="Times New Roman" panose="02020603050405020304" pitchFamily="18" charset="0"/>
                      </a:rPr>
                      <m:t>∗</m:t>
                    </m:r>
                    <m:r>
                      <a:rPr lang="tr-TR" sz="11200">
                        <a:latin typeface="Cambria Math" panose="02040503050406030204" pitchFamily="18" charset="0"/>
                        <a:ea typeface="Calibri" panose="020F0502020204030204" pitchFamily="34" charset="0"/>
                        <a:cs typeface="Times New Roman" panose="02020603050405020304" pitchFamily="18" charset="0"/>
                      </a:rPr>
                      <m:t>12=2.69</m:t>
                    </m:r>
                  </m:oMath>
                </a14:m>
                <a:endParaRPr lang="tr-TR" sz="1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14:m>
                  <m:oMathPara xmlns:m="http://schemas.openxmlformats.org/officeDocument/2006/math">
                    <m:oMathParaPr>
                      <m:jc m:val="centerGroup"/>
                    </m:oMathParaPr>
                    <m:oMath xmlns:m="http://schemas.openxmlformats.org/officeDocument/2006/math">
                      <m:r>
                        <m:rPr>
                          <m:sty m:val="p"/>
                        </m:rPr>
                        <a:rPr lang="tr-TR" sz="11200">
                          <a:latin typeface="Cambria Math" panose="02040503050406030204" pitchFamily="18" charset="0"/>
                          <a:ea typeface="Calibri" panose="020F0502020204030204" pitchFamily="34" charset="0"/>
                          <a:cs typeface="Arial" panose="020B0604020202020204" pitchFamily="34" charset="0"/>
                        </a:rPr>
                        <m:t>Kks</m:t>
                      </m:r>
                      <m:r>
                        <a:rPr lang="tr-TR" sz="11200">
                          <a:latin typeface="Cambria Math" panose="02040503050406030204" pitchFamily="18" charset="0"/>
                          <a:ea typeface="Calibri" panose="020F0502020204030204" pitchFamily="34" charset="0"/>
                          <a:cs typeface="Arial" panose="020B0604020202020204" pitchFamily="34" charset="0"/>
                        </a:rPr>
                        <m:t>=</m:t>
                      </m:r>
                      <m:f>
                        <m:fPr>
                          <m:ctrlPr>
                            <a:rPr lang="tr-TR" sz="11200" i="1">
                              <a:latin typeface="Cambria Math" panose="02040503050406030204" pitchFamily="18" charset="0"/>
                              <a:ea typeface="Calibri" panose="020F0502020204030204" pitchFamily="34" charset="0"/>
                              <a:cs typeface="Arial" panose="020B0604020202020204" pitchFamily="34" charset="0"/>
                            </a:rPr>
                          </m:ctrlPr>
                        </m:fPr>
                        <m:num>
                          <m:r>
                            <a:rPr lang="tr-TR" sz="11200">
                              <a:latin typeface="Cambria Math" panose="02040503050406030204" pitchFamily="18" charset="0"/>
                              <a:ea typeface="Calibri" panose="020F0502020204030204" pitchFamily="34" charset="0"/>
                              <a:cs typeface="Arial" panose="020B0604020202020204" pitchFamily="34" charset="0"/>
                            </a:rPr>
                            <m:t>1</m:t>
                          </m:r>
                        </m:num>
                        <m:den>
                          <m:r>
                            <a:rPr lang="tr-TR" sz="11200">
                              <a:latin typeface="Cambria Math" panose="02040503050406030204" pitchFamily="18" charset="0"/>
                              <a:ea typeface="Calibri" panose="020F0502020204030204" pitchFamily="34" charset="0"/>
                              <a:cs typeface="Arial" panose="020B0604020202020204" pitchFamily="34" charset="0"/>
                            </a:rPr>
                            <m:t>2.69</m:t>
                          </m:r>
                        </m:den>
                      </m:f>
                      <m:r>
                        <a:rPr lang="tr-TR" sz="11200">
                          <a:latin typeface="Cambria Math" panose="02040503050406030204" pitchFamily="18" charset="0"/>
                          <a:ea typeface="Calibri" panose="020F0502020204030204" pitchFamily="34" charset="0"/>
                          <a:cs typeface="Arial" panose="020B0604020202020204" pitchFamily="34" charset="0"/>
                        </a:rPr>
                        <m:t>=0.37  (</m:t>
                      </m:r>
                      <m:r>
                        <m:rPr>
                          <m:sty m:val="p"/>
                        </m:rPr>
                        <a:rPr lang="tr-TR" sz="11200">
                          <a:latin typeface="Cambria Math" panose="02040503050406030204" pitchFamily="18" charset="0"/>
                          <a:ea typeface="Calibri" panose="020F0502020204030204" pitchFamily="34" charset="0"/>
                          <a:cs typeface="Arial" panose="020B0604020202020204" pitchFamily="34" charset="0"/>
                        </a:rPr>
                        <m:t>Nemli</m:t>
                      </m:r>
                      <m:r>
                        <a:rPr lang="tr-TR" sz="11200">
                          <a:latin typeface="Cambria Math" panose="02040503050406030204" pitchFamily="18" charset="0"/>
                          <a:ea typeface="Calibri" panose="020F0502020204030204" pitchFamily="34" charset="0"/>
                          <a:cs typeface="Arial" panose="020B0604020202020204" pitchFamily="34" charset="0"/>
                        </a:rPr>
                        <m:t>)</m:t>
                      </m:r>
                    </m:oMath>
                  </m:oMathPara>
                </a14:m>
                <a:endParaRPr lang="tr-TR" sz="112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tr-TR" dirty="0">
                    <a:latin typeface="Times New Roman" panose="02020603050405020304" pitchFamily="18" charset="0"/>
                    <a:ea typeface="Calibri" panose="020F0502020204030204" pitchFamily="34" charset="0"/>
                    <a:cs typeface="Arial" panose="020B0604020202020204" pitchFamily="34" charset="0"/>
                  </a:rPr>
                  <a:t> </a:t>
                </a:r>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278966" y="337788"/>
                <a:ext cx="11623729" cy="6248992"/>
              </a:xfrm>
              <a:blipFill>
                <a:blip r:embed="rId2"/>
                <a:stretch>
                  <a:fillRect l="-1101" r="-1049"/>
                </a:stretch>
              </a:blipFill>
            </p:spPr>
            <p:txBody>
              <a:bodyPr/>
              <a:lstStyle/>
              <a:p>
                <a:r>
                  <a:rPr lang="tr-TR">
                    <a:noFill/>
                  </a:rPr>
                  <a:t> </a:t>
                </a:r>
              </a:p>
            </p:txBody>
          </p:sp>
        </mc:Fallback>
      </mc:AlternateContent>
    </p:spTree>
    <p:extLst>
      <p:ext uri="{BB962C8B-B14F-4D97-AF65-F5344CB8AC3E}">
        <p14:creationId xmlns:p14="http://schemas.microsoft.com/office/powerpoint/2010/main" val="945978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21224" y="523766"/>
                <a:ext cx="10515600" cy="6094009"/>
              </a:xfrm>
            </p:spPr>
            <p:txBody>
              <a:bodyPr>
                <a:normAutofit fontScale="70000" lnSpcReduction="20000"/>
              </a:bodyPr>
              <a:lstStyle/>
              <a:p>
                <a:pPr marL="0" indent="0" algn="just">
                  <a:lnSpc>
                    <a:spcPct val="150000"/>
                  </a:lnSpc>
                  <a:spcAft>
                    <a:spcPts val="800"/>
                  </a:spcAft>
                  <a:buNone/>
                </a:pPr>
                <a:r>
                  <a:rPr lang="tr-TR" sz="4000" b="1" dirty="0">
                    <a:latin typeface="Times New Roman" panose="02020603050405020304" pitchFamily="18" charset="0"/>
                    <a:ea typeface="Calibri" panose="020F0502020204030204" pitchFamily="34" charset="0"/>
                    <a:cs typeface="Times New Roman" panose="02020603050405020304" pitchFamily="18" charset="0"/>
                  </a:rPr>
                  <a:t>Örnek 2</a:t>
                </a:r>
                <a:r>
                  <a:rPr lang="tr-TR" sz="4000" dirty="0">
                    <a:latin typeface="Times New Roman" panose="02020603050405020304" pitchFamily="18" charset="0"/>
                    <a:ea typeface="Calibri" panose="020F0502020204030204" pitchFamily="34" charset="0"/>
                    <a:cs typeface="Times New Roman" panose="02020603050405020304" pitchFamily="18" charset="0"/>
                  </a:rPr>
                  <a:t>. Uzun yıllar (1980-2000) Nisan ayı; Ankara ortalama sıcaklık (S) = 11,2 °C, Ortalama nem </a:t>
                </a:r>
                <a:r>
                  <a:rPr lang="tr-TR" sz="4000" dirty="0" err="1">
                    <a:latin typeface="Times New Roman" panose="02020603050405020304" pitchFamily="18" charset="0"/>
                    <a:ea typeface="Calibri" panose="020F0502020204030204" pitchFamily="34" charset="0"/>
                    <a:cs typeface="Times New Roman" panose="02020603050405020304" pitchFamily="18" charset="0"/>
                  </a:rPr>
                  <a:t>Nn</a:t>
                </a:r>
                <a:r>
                  <a:rPr lang="tr-TR" sz="4000" dirty="0">
                    <a:latin typeface="Times New Roman" panose="02020603050405020304" pitchFamily="18" charset="0"/>
                    <a:ea typeface="Calibri" panose="020F0502020204030204" pitchFamily="34" charset="0"/>
                    <a:cs typeface="Times New Roman" panose="02020603050405020304" pitchFamily="18" charset="0"/>
                  </a:rPr>
                  <a:t> = %62, Ortalama güneşlenme yüzdesi (</a:t>
                </a:r>
                <a:r>
                  <a:rPr lang="tr-TR" sz="4000" dirty="0" err="1">
                    <a:latin typeface="Times New Roman" panose="02020603050405020304" pitchFamily="18" charset="0"/>
                    <a:ea typeface="Calibri" panose="020F0502020204030204" pitchFamily="34" charset="0"/>
                    <a:cs typeface="Times New Roman" panose="02020603050405020304" pitchFamily="18" charset="0"/>
                  </a:rPr>
                  <a:t>Gs</a:t>
                </a:r>
                <a:r>
                  <a:rPr lang="tr-TR" sz="4000" dirty="0">
                    <a:latin typeface="Times New Roman" panose="02020603050405020304" pitchFamily="18" charset="0"/>
                    <a:ea typeface="Calibri" panose="020F0502020204030204" pitchFamily="34" charset="0"/>
                    <a:cs typeface="Times New Roman" panose="02020603050405020304" pitchFamily="18" charset="0"/>
                  </a:rPr>
                  <a:t>) = %49, Ortalama yağış (Y) = 5,2 cm</a:t>
                </a:r>
              </a:p>
              <a:p>
                <a:pPr marL="0" indent="0" algn="just">
                  <a:lnSpc>
                    <a:spcPct val="150000"/>
                  </a:lnSpc>
                  <a:spcAft>
                    <a:spcPts val="800"/>
                  </a:spcAft>
                  <a:buNone/>
                </a:pPr>
                <a:r>
                  <a:rPr lang="tr-TR" sz="4000" dirty="0">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150000"/>
                  </a:lnSpc>
                  <a:spcAft>
                    <a:spcPts val="800"/>
                  </a:spcAft>
                  <a:buNone/>
                </a:pPr>
                <a14:m>
                  <m:oMathPara xmlns:m="http://schemas.openxmlformats.org/officeDocument/2006/math">
                    <m:oMathParaPr>
                      <m:jc m:val="centerGroup"/>
                    </m:oMathParaPr>
                    <m:oMath xmlns:m="http://schemas.openxmlformats.org/officeDocument/2006/math">
                      <m:r>
                        <m:rPr>
                          <m:sty m:val="p"/>
                        </m:rPr>
                        <a:rPr lang="tr-TR" sz="4000">
                          <a:latin typeface="Cambria Math" panose="02040503050406030204" pitchFamily="18" charset="0"/>
                          <a:ea typeface="Calibri" panose="020F0502020204030204" pitchFamily="34" charset="0"/>
                          <a:cs typeface="Times New Roman" panose="02020603050405020304" pitchFamily="18" charset="0"/>
                        </a:rPr>
                        <m:t>Nks</m:t>
                      </m:r>
                      <m:r>
                        <a:rPr lang="tr-TR" sz="4000">
                          <a:latin typeface="Cambria Math" panose="02040503050406030204" pitchFamily="18" charset="0"/>
                          <a:ea typeface="Calibri" panose="020F0502020204030204" pitchFamily="34" charset="0"/>
                          <a:cs typeface="Times New Roman" panose="02020603050405020304" pitchFamily="18" charset="0"/>
                        </a:rPr>
                        <m:t>=</m:t>
                      </m:r>
                      <m:f>
                        <m:fPr>
                          <m:ctrlPr>
                            <a:rPr lang="tr-TR" sz="4000" i="1">
                              <a:latin typeface="Cambria Math" panose="02040503050406030204" pitchFamily="18" charset="0"/>
                              <a:ea typeface="Calibri" panose="020F0502020204030204" pitchFamily="34" charset="0"/>
                              <a:cs typeface="Times New Roman" panose="02020603050405020304" pitchFamily="18" charset="0"/>
                            </a:rPr>
                          </m:ctrlPr>
                        </m:fPr>
                        <m:num>
                          <m:r>
                            <a:rPr lang="tr-TR" sz="4000">
                              <a:latin typeface="Cambria Math" panose="02040503050406030204" pitchFamily="18" charset="0"/>
                              <a:ea typeface="Calibri" panose="020F0502020204030204" pitchFamily="34" charset="0"/>
                              <a:cs typeface="Times New Roman" panose="02020603050405020304" pitchFamily="18" charset="0"/>
                            </a:rPr>
                            <m:t>5.2</m:t>
                          </m:r>
                          <m:r>
                            <a:rPr lang="tr-TR" sz="4000" i="1">
                              <a:latin typeface="Cambria Math" panose="02040503050406030204" pitchFamily="18" charset="0"/>
                              <a:ea typeface="Calibri" panose="020F0502020204030204" pitchFamily="34" charset="0"/>
                              <a:cs typeface="Times New Roman" panose="02020603050405020304" pitchFamily="18" charset="0"/>
                            </a:rPr>
                            <m:t>∗</m:t>
                          </m:r>
                          <m:r>
                            <a:rPr lang="tr-TR" sz="4000">
                              <a:latin typeface="Cambria Math" panose="02040503050406030204" pitchFamily="18" charset="0"/>
                              <a:ea typeface="Calibri" panose="020F0502020204030204" pitchFamily="34" charset="0"/>
                              <a:cs typeface="Times New Roman" panose="02020603050405020304" pitchFamily="18" charset="0"/>
                            </a:rPr>
                            <m:t>0.62</m:t>
                          </m:r>
                        </m:num>
                        <m:den>
                          <m:r>
                            <a:rPr lang="tr-TR" sz="4000">
                              <a:latin typeface="Cambria Math" panose="02040503050406030204" pitchFamily="18" charset="0"/>
                              <a:ea typeface="Calibri" panose="020F0502020204030204" pitchFamily="34" charset="0"/>
                              <a:cs typeface="Times New Roman" panose="02020603050405020304" pitchFamily="18" charset="0"/>
                            </a:rPr>
                            <m:t>11.2</m:t>
                          </m:r>
                          <m:r>
                            <a:rPr lang="tr-TR" sz="4000" i="1">
                              <a:latin typeface="Cambria Math" panose="02040503050406030204" pitchFamily="18" charset="0"/>
                              <a:ea typeface="Calibri" panose="020F0502020204030204" pitchFamily="34" charset="0"/>
                              <a:cs typeface="Times New Roman" panose="02020603050405020304" pitchFamily="18" charset="0"/>
                            </a:rPr>
                            <m:t>∗</m:t>
                          </m:r>
                          <m:r>
                            <a:rPr lang="tr-TR" sz="4000">
                              <a:latin typeface="Cambria Math" panose="02040503050406030204" pitchFamily="18" charset="0"/>
                              <a:ea typeface="Calibri" panose="020F0502020204030204" pitchFamily="34" charset="0"/>
                              <a:cs typeface="Times New Roman" panose="02020603050405020304" pitchFamily="18" charset="0"/>
                            </a:rPr>
                            <m:t>0.49+15</m:t>
                          </m:r>
                        </m:den>
                      </m:f>
                      <m:r>
                        <a:rPr lang="tr-TR" sz="4000" i="1">
                          <a:latin typeface="Cambria Math" panose="02040503050406030204" pitchFamily="18" charset="0"/>
                          <a:ea typeface="Calibri" panose="020F0502020204030204" pitchFamily="34" charset="0"/>
                          <a:cs typeface="Times New Roman" panose="02020603050405020304" pitchFamily="18" charset="0"/>
                        </a:rPr>
                        <m:t>∗</m:t>
                      </m:r>
                      <m:r>
                        <a:rPr lang="tr-TR" sz="4000">
                          <a:latin typeface="Cambria Math" panose="02040503050406030204" pitchFamily="18" charset="0"/>
                          <a:ea typeface="Calibri" panose="020F0502020204030204" pitchFamily="34" charset="0"/>
                          <a:cs typeface="Times New Roman" panose="02020603050405020304" pitchFamily="18" charset="0"/>
                        </a:rPr>
                        <m:t>12=1.88</m:t>
                      </m:r>
                    </m:oMath>
                  </m:oMathPara>
                </a14:m>
                <a:endParaRPr lang="tr-TR" sz="4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14:m>
                  <m:oMathPara xmlns:m="http://schemas.openxmlformats.org/officeDocument/2006/math">
                    <m:oMathParaPr>
                      <m:jc m:val="centerGroup"/>
                    </m:oMathParaPr>
                    <m:oMath xmlns:m="http://schemas.openxmlformats.org/officeDocument/2006/math">
                      <m:r>
                        <m:rPr>
                          <m:sty m:val="p"/>
                        </m:rPr>
                        <a:rPr lang="tr-TR" sz="4000">
                          <a:latin typeface="Cambria Math" panose="02040503050406030204" pitchFamily="18" charset="0"/>
                          <a:ea typeface="Calibri" panose="020F0502020204030204" pitchFamily="34" charset="0"/>
                          <a:cs typeface="Arial" panose="020B0604020202020204" pitchFamily="34" charset="0"/>
                        </a:rPr>
                        <m:t>Kks</m:t>
                      </m:r>
                      <m:r>
                        <a:rPr lang="tr-TR" sz="4000">
                          <a:latin typeface="Cambria Math" panose="02040503050406030204" pitchFamily="18" charset="0"/>
                          <a:ea typeface="Calibri" panose="020F0502020204030204" pitchFamily="34" charset="0"/>
                          <a:cs typeface="Arial" panose="020B0604020202020204" pitchFamily="34" charset="0"/>
                        </a:rPr>
                        <m:t>=</m:t>
                      </m:r>
                      <m:f>
                        <m:fPr>
                          <m:ctrlPr>
                            <a:rPr lang="tr-TR" sz="4000" i="1">
                              <a:latin typeface="Cambria Math" panose="02040503050406030204" pitchFamily="18" charset="0"/>
                              <a:ea typeface="Calibri" panose="020F0502020204030204" pitchFamily="34" charset="0"/>
                              <a:cs typeface="Arial" panose="020B0604020202020204" pitchFamily="34" charset="0"/>
                            </a:rPr>
                          </m:ctrlPr>
                        </m:fPr>
                        <m:num>
                          <m:r>
                            <a:rPr lang="tr-TR" sz="4000">
                              <a:latin typeface="Cambria Math" panose="02040503050406030204" pitchFamily="18" charset="0"/>
                              <a:ea typeface="Calibri" panose="020F0502020204030204" pitchFamily="34" charset="0"/>
                              <a:cs typeface="Arial" panose="020B0604020202020204" pitchFamily="34" charset="0"/>
                            </a:rPr>
                            <m:t>1</m:t>
                          </m:r>
                        </m:num>
                        <m:den>
                          <m:r>
                            <a:rPr lang="tr-TR" sz="4000">
                              <a:latin typeface="Cambria Math" panose="02040503050406030204" pitchFamily="18" charset="0"/>
                              <a:ea typeface="Calibri" panose="020F0502020204030204" pitchFamily="34" charset="0"/>
                              <a:cs typeface="Arial" panose="020B0604020202020204" pitchFamily="34" charset="0"/>
                            </a:rPr>
                            <m:t>1.88</m:t>
                          </m:r>
                        </m:den>
                      </m:f>
                      <m:r>
                        <a:rPr lang="tr-TR" sz="4000">
                          <a:latin typeface="Cambria Math" panose="02040503050406030204" pitchFamily="18" charset="0"/>
                          <a:ea typeface="Calibri" panose="020F0502020204030204" pitchFamily="34" charset="0"/>
                          <a:cs typeface="Arial" panose="020B0604020202020204" pitchFamily="34" charset="0"/>
                        </a:rPr>
                        <m:t>=0.53  (</m:t>
                      </m:r>
                      <m:r>
                        <m:rPr>
                          <m:sty m:val="p"/>
                        </m:rPr>
                        <a:rPr lang="tr-TR" sz="4000">
                          <a:latin typeface="Cambria Math" panose="02040503050406030204" pitchFamily="18" charset="0"/>
                          <a:ea typeface="Calibri" panose="020F0502020204030204" pitchFamily="34" charset="0"/>
                          <a:cs typeface="Arial" panose="020B0604020202020204" pitchFamily="34" charset="0"/>
                        </a:rPr>
                        <m:t>Nemlice</m:t>
                      </m:r>
                      <m:r>
                        <a:rPr lang="tr-TR" sz="4000">
                          <a:latin typeface="Cambria Math" panose="02040503050406030204" pitchFamily="18" charset="0"/>
                          <a:ea typeface="Calibri" panose="020F0502020204030204" pitchFamily="34" charset="0"/>
                          <a:cs typeface="Arial" panose="020B0604020202020204" pitchFamily="34" charset="0"/>
                        </a:rPr>
                        <m:t>)</m:t>
                      </m:r>
                    </m:oMath>
                  </m:oMathPara>
                </a14:m>
                <a:endParaRPr lang="tr-TR" sz="4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r>
                  <a:rPr lang="tr-TR" sz="4000" b="1" dirty="0">
                    <a:latin typeface="Times New Roman" panose="02020603050405020304" pitchFamily="18" charset="0"/>
                    <a:ea typeface="Calibri" panose="020F0502020204030204" pitchFamily="34" charset="0"/>
                    <a:cs typeface="Times New Roman" panose="02020603050405020304" pitchFamily="18" charset="0"/>
                  </a:rPr>
                  <a:t> </a:t>
                </a:r>
                <a:endParaRPr lang="tr-TR" sz="40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21224" y="523766"/>
                <a:ext cx="10515600" cy="6094009"/>
              </a:xfrm>
              <a:blipFill>
                <a:blip r:embed="rId2"/>
                <a:stretch>
                  <a:fillRect l="-1217" r="-1159"/>
                </a:stretch>
              </a:blipFill>
            </p:spPr>
            <p:txBody>
              <a:bodyPr/>
              <a:lstStyle/>
              <a:p>
                <a:r>
                  <a:rPr lang="tr-TR">
                    <a:noFill/>
                  </a:rPr>
                  <a:t> </a:t>
                </a:r>
              </a:p>
            </p:txBody>
          </p:sp>
        </mc:Fallback>
      </mc:AlternateContent>
    </p:spTree>
    <p:extLst>
      <p:ext uri="{BB962C8B-B14F-4D97-AF65-F5344CB8AC3E}">
        <p14:creationId xmlns:p14="http://schemas.microsoft.com/office/powerpoint/2010/main" val="720968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838201" y="663252"/>
                <a:ext cx="10515600" cy="5923528"/>
              </a:xfrm>
            </p:spPr>
            <p:txBody>
              <a:bodyPr>
                <a:normAutofit fontScale="77500" lnSpcReduction="20000"/>
              </a:bodyPr>
              <a:lstStyle/>
              <a:p>
                <a:pPr marL="0" indent="0" algn="just">
                  <a:lnSpc>
                    <a:spcPct val="150000"/>
                  </a:lnSpc>
                  <a:spcAft>
                    <a:spcPts val="800"/>
                  </a:spcAft>
                  <a:buNone/>
                </a:pPr>
                <a:r>
                  <a:rPr lang="tr-TR" sz="3600" b="1" dirty="0">
                    <a:latin typeface="Times New Roman" panose="02020603050405020304" pitchFamily="18" charset="0"/>
                    <a:ea typeface="Calibri" panose="020F0502020204030204" pitchFamily="34" charset="0"/>
                    <a:cs typeface="Times New Roman" panose="02020603050405020304" pitchFamily="18" charset="0"/>
                  </a:rPr>
                  <a:t>Örnek 3.</a:t>
                </a:r>
                <a:r>
                  <a:rPr lang="tr-TR" sz="3600" dirty="0">
                    <a:latin typeface="Times New Roman" panose="02020603050405020304" pitchFamily="18" charset="0"/>
                    <a:ea typeface="Calibri" panose="020F0502020204030204" pitchFamily="34" charset="0"/>
                    <a:cs typeface="Times New Roman" panose="02020603050405020304" pitchFamily="18" charset="0"/>
                  </a:rPr>
                  <a:t> Uzun yıllar (1980-2000) yıllık; Ankara ortalama sıcaklık (S) = 11,7 °C, Ortalama nem </a:t>
                </a:r>
                <a:r>
                  <a:rPr lang="tr-TR" sz="3600" dirty="0" err="1">
                    <a:latin typeface="Times New Roman" panose="02020603050405020304" pitchFamily="18" charset="0"/>
                    <a:ea typeface="Calibri" panose="020F0502020204030204" pitchFamily="34" charset="0"/>
                    <a:cs typeface="Times New Roman" panose="02020603050405020304" pitchFamily="18" charset="0"/>
                  </a:rPr>
                  <a:t>Nn</a:t>
                </a:r>
                <a:r>
                  <a:rPr lang="tr-TR" sz="3600" dirty="0">
                    <a:latin typeface="Times New Roman" panose="02020603050405020304" pitchFamily="18" charset="0"/>
                    <a:ea typeface="Calibri" panose="020F0502020204030204" pitchFamily="34" charset="0"/>
                    <a:cs typeface="Times New Roman" panose="02020603050405020304" pitchFamily="18" charset="0"/>
                  </a:rPr>
                  <a:t> = %62, Ortalama güneşlenme yüzdesi (</a:t>
                </a:r>
                <a:r>
                  <a:rPr lang="tr-TR" sz="3600" dirty="0" err="1">
                    <a:latin typeface="Times New Roman" panose="02020603050405020304" pitchFamily="18" charset="0"/>
                    <a:ea typeface="Calibri" panose="020F0502020204030204" pitchFamily="34" charset="0"/>
                    <a:cs typeface="Times New Roman" panose="02020603050405020304" pitchFamily="18" charset="0"/>
                  </a:rPr>
                  <a:t>Gs</a:t>
                </a:r>
                <a:r>
                  <a:rPr lang="tr-TR" sz="3600" dirty="0">
                    <a:latin typeface="Times New Roman" panose="02020603050405020304" pitchFamily="18" charset="0"/>
                    <a:ea typeface="Calibri" panose="020F0502020204030204" pitchFamily="34" charset="0"/>
                    <a:cs typeface="Times New Roman" panose="02020603050405020304" pitchFamily="18" charset="0"/>
                  </a:rPr>
                  <a:t>) = %54, Toplam yıllık yağış (Y) = 41,3 cm, Np = 0.75</a:t>
                </a:r>
              </a:p>
              <a:p>
                <a:pPr marL="0" indent="0" algn="just">
                  <a:lnSpc>
                    <a:spcPct val="150000"/>
                  </a:lnSpc>
                  <a:spcAft>
                    <a:spcPts val="800"/>
                  </a:spcAft>
                  <a:buNone/>
                </a:pPr>
                <a:r>
                  <a:rPr lang="tr-TR" sz="3600"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3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14:m>
                  <m:oMathPara xmlns:m="http://schemas.openxmlformats.org/officeDocument/2006/math">
                    <m:oMathParaPr>
                      <m:jc m:val="centerGroup"/>
                    </m:oMathParaPr>
                    <m:oMath xmlns:m="http://schemas.openxmlformats.org/officeDocument/2006/math">
                      <m:r>
                        <m:rPr>
                          <m:sty m:val="p"/>
                        </m:rPr>
                        <a:rPr lang="tr-TR" sz="3600">
                          <a:latin typeface="Cambria Math" panose="02040503050406030204" pitchFamily="18" charset="0"/>
                          <a:ea typeface="Calibri" panose="020F0502020204030204" pitchFamily="34" charset="0"/>
                          <a:cs typeface="Times New Roman" panose="02020603050405020304" pitchFamily="18" charset="0"/>
                        </a:rPr>
                        <m:t>Nks</m:t>
                      </m:r>
                      <m:r>
                        <a:rPr lang="tr-TR" sz="3600">
                          <a:latin typeface="Cambria Math" panose="02040503050406030204" pitchFamily="18" charset="0"/>
                          <a:ea typeface="Calibri" panose="020F0502020204030204" pitchFamily="34" charset="0"/>
                          <a:cs typeface="Times New Roman" panose="02020603050405020304" pitchFamily="18" charset="0"/>
                        </a:rPr>
                        <m:t>=</m:t>
                      </m:r>
                      <m:f>
                        <m:fPr>
                          <m:ctrlPr>
                            <a:rPr lang="tr-TR" sz="3600" i="1">
                              <a:latin typeface="Cambria Math" panose="02040503050406030204" pitchFamily="18" charset="0"/>
                              <a:ea typeface="Calibri" panose="020F0502020204030204" pitchFamily="34" charset="0"/>
                              <a:cs typeface="Times New Roman" panose="02020603050405020304" pitchFamily="18" charset="0"/>
                            </a:rPr>
                          </m:ctrlPr>
                        </m:fPr>
                        <m:num>
                          <m:r>
                            <a:rPr lang="tr-TR" sz="3600">
                              <a:latin typeface="Cambria Math" panose="02040503050406030204" pitchFamily="18" charset="0"/>
                              <a:ea typeface="Calibri" panose="020F0502020204030204" pitchFamily="34" charset="0"/>
                              <a:cs typeface="Times New Roman" panose="02020603050405020304" pitchFamily="18" charset="0"/>
                            </a:rPr>
                            <m:t>41.3</m:t>
                          </m:r>
                          <m:r>
                            <a:rPr lang="tr-TR" sz="3600" i="1">
                              <a:latin typeface="Cambria Math" panose="02040503050406030204" pitchFamily="18" charset="0"/>
                              <a:ea typeface="Calibri" panose="020F0502020204030204" pitchFamily="34" charset="0"/>
                              <a:cs typeface="Times New Roman" panose="02020603050405020304" pitchFamily="18" charset="0"/>
                            </a:rPr>
                            <m:t>∗</m:t>
                          </m:r>
                          <m:r>
                            <a:rPr lang="tr-TR" sz="3600">
                              <a:latin typeface="Cambria Math" panose="02040503050406030204" pitchFamily="18" charset="0"/>
                              <a:ea typeface="Calibri" panose="020F0502020204030204" pitchFamily="34" charset="0"/>
                              <a:cs typeface="Times New Roman" panose="02020603050405020304" pitchFamily="18" charset="0"/>
                            </a:rPr>
                            <m:t>0.62</m:t>
                          </m:r>
                        </m:num>
                        <m:den>
                          <m:r>
                            <a:rPr lang="tr-TR" sz="3600">
                              <a:latin typeface="Cambria Math" panose="02040503050406030204" pitchFamily="18" charset="0"/>
                              <a:ea typeface="Calibri" panose="020F0502020204030204" pitchFamily="34" charset="0"/>
                              <a:cs typeface="Times New Roman" panose="02020603050405020304" pitchFamily="18" charset="0"/>
                            </a:rPr>
                            <m:t>11.7</m:t>
                          </m:r>
                          <m:r>
                            <a:rPr lang="tr-TR" sz="3600" i="1">
                              <a:latin typeface="Cambria Math" panose="02040503050406030204" pitchFamily="18" charset="0"/>
                              <a:ea typeface="Calibri" panose="020F0502020204030204" pitchFamily="34" charset="0"/>
                              <a:cs typeface="Times New Roman" panose="02020603050405020304" pitchFamily="18" charset="0"/>
                            </a:rPr>
                            <m:t>∗</m:t>
                          </m:r>
                          <m:r>
                            <a:rPr lang="tr-TR" sz="3600">
                              <a:latin typeface="Cambria Math" panose="02040503050406030204" pitchFamily="18" charset="0"/>
                              <a:ea typeface="Calibri" panose="020F0502020204030204" pitchFamily="34" charset="0"/>
                              <a:cs typeface="Times New Roman" panose="02020603050405020304" pitchFamily="18" charset="0"/>
                            </a:rPr>
                            <m:t>0.54+15</m:t>
                          </m:r>
                        </m:den>
                      </m:f>
                      <m:r>
                        <a:rPr lang="tr-TR" sz="3600" i="1">
                          <a:latin typeface="Cambria Math" panose="02040503050406030204" pitchFamily="18" charset="0"/>
                          <a:ea typeface="Calibri" panose="020F0502020204030204" pitchFamily="34" charset="0"/>
                          <a:cs typeface="Times New Roman" panose="02020603050405020304" pitchFamily="18" charset="0"/>
                        </a:rPr>
                        <m:t>∗</m:t>
                      </m:r>
                      <m:r>
                        <a:rPr lang="tr-TR" sz="3600">
                          <a:latin typeface="Cambria Math" panose="02040503050406030204" pitchFamily="18" charset="0"/>
                          <a:ea typeface="Calibri" panose="020F0502020204030204" pitchFamily="34" charset="0"/>
                          <a:cs typeface="Times New Roman" panose="02020603050405020304" pitchFamily="18" charset="0"/>
                        </a:rPr>
                        <m:t>0.75=0.90</m:t>
                      </m:r>
                    </m:oMath>
                  </m:oMathPara>
                </a14:m>
                <a:endParaRPr lang="tr-TR" sz="3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14:m>
                  <m:oMathPara xmlns:m="http://schemas.openxmlformats.org/officeDocument/2006/math">
                    <m:oMathParaPr>
                      <m:jc m:val="centerGroup"/>
                    </m:oMathParaPr>
                    <m:oMath xmlns:m="http://schemas.openxmlformats.org/officeDocument/2006/math">
                      <m:r>
                        <m:rPr>
                          <m:sty m:val="p"/>
                        </m:rPr>
                        <a:rPr lang="tr-TR" sz="3600">
                          <a:latin typeface="Cambria Math" panose="02040503050406030204" pitchFamily="18" charset="0"/>
                          <a:ea typeface="Calibri" panose="020F0502020204030204" pitchFamily="34" charset="0"/>
                          <a:cs typeface="Arial" panose="020B0604020202020204" pitchFamily="34" charset="0"/>
                        </a:rPr>
                        <m:t>Kks</m:t>
                      </m:r>
                      <m:r>
                        <a:rPr lang="tr-TR" sz="3600">
                          <a:latin typeface="Cambria Math" panose="02040503050406030204" pitchFamily="18" charset="0"/>
                          <a:ea typeface="Calibri" panose="020F0502020204030204" pitchFamily="34" charset="0"/>
                          <a:cs typeface="Arial" panose="020B0604020202020204" pitchFamily="34" charset="0"/>
                        </a:rPr>
                        <m:t>=</m:t>
                      </m:r>
                      <m:f>
                        <m:fPr>
                          <m:ctrlPr>
                            <a:rPr lang="tr-TR" sz="3600" i="1">
                              <a:latin typeface="Cambria Math" panose="02040503050406030204" pitchFamily="18" charset="0"/>
                              <a:ea typeface="Calibri" panose="020F0502020204030204" pitchFamily="34" charset="0"/>
                              <a:cs typeface="Arial" panose="020B0604020202020204" pitchFamily="34" charset="0"/>
                            </a:rPr>
                          </m:ctrlPr>
                        </m:fPr>
                        <m:num>
                          <m:r>
                            <a:rPr lang="tr-TR" sz="3600">
                              <a:latin typeface="Cambria Math" panose="02040503050406030204" pitchFamily="18" charset="0"/>
                              <a:ea typeface="Calibri" panose="020F0502020204030204" pitchFamily="34" charset="0"/>
                              <a:cs typeface="Arial" panose="020B0604020202020204" pitchFamily="34" charset="0"/>
                            </a:rPr>
                            <m:t>1</m:t>
                          </m:r>
                        </m:num>
                        <m:den>
                          <m:r>
                            <a:rPr lang="tr-TR" sz="3600">
                              <a:latin typeface="Cambria Math" panose="02040503050406030204" pitchFamily="18" charset="0"/>
                              <a:ea typeface="Calibri" panose="020F0502020204030204" pitchFamily="34" charset="0"/>
                              <a:cs typeface="Arial" panose="020B0604020202020204" pitchFamily="34" charset="0"/>
                            </a:rPr>
                            <m:t>0.90</m:t>
                          </m:r>
                        </m:den>
                      </m:f>
                      <m:r>
                        <a:rPr lang="tr-TR" sz="3600">
                          <a:latin typeface="Cambria Math" panose="02040503050406030204" pitchFamily="18" charset="0"/>
                          <a:ea typeface="Calibri" panose="020F0502020204030204" pitchFamily="34" charset="0"/>
                          <a:cs typeface="Arial" panose="020B0604020202020204" pitchFamily="34" charset="0"/>
                        </a:rPr>
                        <m:t>=1.11  (</m:t>
                      </m:r>
                      <m:r>
                        <m:rPr>
                          <m:sty m:val="p"/>
                        </m:rPr>
                        <a:rPr lang="tr-TR" sz="3600">
                          <a:latin typeface="Cambria Math" panose="02040503050406030204" pitchFamily="18" charset="0"/>
                          <a:ea typeface="Calibri" panose="020F0502020204030204" pitchFamily="34" charset="0"/>
                          <a:cs typeface="Arial" panose="020B0604020202020204" pitchFamily="34" charset="0"/>
                        </a:rPr>
                        <m:t>Kurak</m:t>
                      </m:r>
                      <m:r>
                        <a:rPr lang="tr-TR" sz="3600">
                          <a:latin typeface="Cambria Math" panose="02040503050406030204" pitchFamily="18" charset="0"/>
                          <a:ea typeface="Calibri" panose="020F0502020204030204" pitchFamily="34" charset="0"/>
                          <a:cs typeface="Arial" panose="020B0604020202020204" pitchFamily="34" charset="0"/>
                        </a:rPr>
                        <m:t>)</m:t>
                      </m:r>
                    </m:oMath>
                  </m:oMathPara>
                </a14:m>
                <a:endParaRPr lang="tr-TR" sz="36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838201" y="663252"/>
                <a:ext cx="10515600" cy="5923528"/>
              </a:xfrm>
              <a:blipFill>
                <a:blip r:embed="rId2"/>
                <a:stretch>
                  <a:fillRect l="-1217" r="-1159"/>
                </a:stretch>
              </a:blipFill>
            </p:spPr>
            <p:txBody>
              <a:bodyPr/>
              <a:lstStyle/>
              <a:p>
                <a:r>
                  <a:rPr lang="tr-TR">
                    <a:noFill/>
                  </a:rPr>
                  <a:t> </a:t>
                </a:r>
              </a:p>
            </p:txBody>
          </p:sp>
        </mc:Fallback>
      </mc:AlternateContent>
    </p:spTree>
    <p:extLst>
      <p:ext uri="{BB962C8B-B14F-4D97-AF65-F5344CB8AC3E}">
        <p14:creationId xmlns:p14="http://schemas.microsoft.com/office/powerpoint/2010/main" val="3440309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2221" y="663253"/>
            <a:ext cx="10515600" cy="4351338"/>
          </a:xfrm>
        </p:spPr>
        <p:txBody>
          <a:bodyPr>
            <a:normAutofit/>
          </a:bodyPr>
          <a:lstStyle/>
          <a:p>
            <a:pPr marL="0" indent="0" algn="just">
              <a:lnSpc>
                <a:spcPct val="150000"/>
              </a:lnSpc>
              <a:spcAft>
                <a:spcPts val="800"/>
              </a:spcAft>
              <a:buNone/>
            </a:pPr>
            <a:r>
              <a:rPr lang="tr-TR" dirty="0">
                <a:latin typeface="Times New Roman" panose="02020603050405020304" pitchFamily="18" charset="0"/>
                <a:ea typeface="Calibri" panose="020F0502020204030204" pitchFamily="34" charset="0"/>
                <a:cs typeface="Arial" panose="020B0604020202020204" pitchFamily="34" charset="0"/>
              </a:rPr>
              <a:t>Hesaplamalar sonucu çıkan </a:t>
            </a:r>
            <a:r>
              <a:rPr lang="tr-TR" dirty="0" err="1">
                <a:latin typeface="Times New Roman" panose="02020603050405020304" pitchFamily="18" charset="0"/>
                <a:ea typeface="Calibri" panose="020F0502020204030204" pitchFamily="34" charset="0"/>
                <a:cs typeface="Arial" panose="020B0604020202020204" pitchFamily="34" charset="0"/>
              </a:rPr>
              <a:t>Kks</a:t>
            </a:r>
            <a:r>
              <a:rPr lang="tr-TR" dirty="0">
                <a:latin typeface="Times New Roman" panose="02020603050405020304" pitchFamily="18" charset="0"/>
                <a:ea typeface="Calibri" panose="020F0502020204030204" pitchFamily="34" charset="0"/>
                <a:cs typeface="Arial" panose="020B0604020202020204" pitchFamily="34" charset="0"/>
              </a:rPr>
              <a:t> (kuraklık katsayısı) değerleri haritalara işlenmekte ve indise göre çizim yapılmaktadır. </a:t>
            </a:r>
          </a:p>
          <a:p>
            <a:pPr marL="0" indent="0" algn="just">
              <a:lnSpc>
                <a:spcPct val="150000"/>
              </a:lnSpc>
              <a:spcAft>
                <a:spcPts val="800"/>
              </a:spcAft>
              <a:buNone/>
            </a:pPr>
            <a:r>
              <a:rPr lang="tr-TR" dirty="0">
                <a:latin typeface="Times New Roman" panose="02020603050405020304" pitchFamily="18" charset="0"/>
                <a:ea typeface="Calibri" panose="020F0502020204030204" pitchFamily="34" charset="0"/>
                <a:cs typeface="Arial" panose="020B0604020202020204" pitchFamily="34" charset="0"/>
              </a:rPr>
              <a:t>Devlet Meteoroloji İşleri Genel Müdürlüğü Ziraî Meteoroloji Şube Müdürlüğünde her ay kuraklık </a:t>
            </a:r>
            <a:r>
              <a:rPr lang="tr-TR" dirty="0" smtClean="0">
                <a:latin typeface="Times New Roman" panose="02020603050405020304" pitchFamily="18" charset="0"/>
                <a:ea typeface="Calibri" panose="020F0502020204030204" pitchFamily="34" charset="0"/>
                <a:cs typeface="Arial" panose="020B0604020202020204" pitchFamily="34" charset="0"/>
              </a:rPr>
              <a:t>analizleri </a:t>
            </a:r>
            <a:r>
              <a:rPr lang="tr-TR" dirty="0">
                <a:latin typeface="Times New Roman" panose="02020603050405020304" pitchFamily="18" charset="0"/>
                <a:ea typeface="Calibri" panose="020F0502020204030204" pitchFamily="34" charset="0"/>
                <a:cs typeface="Arial" panose="020B0604020202020204" pitchFamily="34" charset="0"/>
              </a:rPr>
              <a:t>yapılmaktadır</a:t>
            </a:r>
            <a:r>
              <a:rPr lang="tr-TR" dirty="0" smtClean="0">
                <a:latin typeface="Times New Roman" panose="02020603050405020304" pitchFamily="18" charset="0"/>
                <a:ea typeface="Calibri" panose="020F0502020204030204" pitchFamily="34" charset="0"/>
                <a:cs typeface="Arial" panose="020B0604020202020204" pitchFamily="34" charset="0"/>
              </a:rPr>
              <a:t>. SPI yöntemiyle gerçekleştirilen kuraklık analizlerinde 30 yıllık yağış kayıtlarına sahip istasyon verileri kullanılmaktadır. </a:t>
            </a:r>
            <a:endParaRPr lang="tr-TR"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85202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86364" y="347730"/>
            <a:ext cx="11462199" cy="2154436"/>
          </a:xfrm>
          <a:prstGeom prst="rect">
            <a:avLst/>
          </a:prstGeom>
        </p:spPr>
        <p:txBody>
          <a:bodyPr wrap="square">
            <a:spAutoFit/>
          </a:bodyPr>
          <a:lstStyle/>
          <a:p>
            <a:pPr algn="just"/>
            <a:r>
              <a:rPr lang="tr-TR" sz="2400" b="1" dirty="0">
                <a:latin typeface="Times New Roman" panose="02020603050405020304" pitchFamily="18" charset="0"/>
                <a:cs typeface="Times New Roman" panose="02020603050405020304" pitchFamily="18" charset="0"/>
              </a:rPr>
              <a:t>Standart Yağış İndeksi </a:t>
            </a:r>
            <a:r>
              <a:rPr lang="tr-TR" sz="2400" dirty="0">
                <a:latin typeface="Times New Roman" panose="02020603050405020304" pitchFamily="18" charset="0"/>
                <a:cs typeface="Times New Roman" panose="02020603050405020304" pitchFamily="18" charset="0"/>
              </a:rPr>
              <a:t>(</a:t>
            </a:r>
            <a:r>
              <a:rPr lang="tr-TR" sz="2400" dirty="0" err="1">
                <a:latin typeface="Times New Roman" panose="02020603050405020304" pitchFamily="18" charset="0"/>
                <a:cs typeface="Times New Roman" panose="02020603050405020304" pitchFamily="18" charset="0"/>
              </a:rPr>
              <a:t>Standardized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Precipitation</a:t>
            </a:r>
            <a:r>
              <a:rPr lang="tr-TR" sz="2400" dirty="0">
                <a:latin typeface="Times New Roman" panose="02020603050405020304" pitchFamily="18" charset="0"/>
                <a:cs typeface="Times New Roman" panose="02020603050405020304" pitchFamily="18" charset="0"/>
              </a:rPr>
              <a:t> Index - SPI)</a:t>
            </a:r>
          </a:p>
          <a:p>
            <a:pPr algn="just"/>
            <a:endParaRPr lang="tr-TR" sz="2400" dirty="0">
              <a:latin typeface="Times New Roman" panose="02020603050405020304" pitchFamily="18" charset="0"/>
              <a:cs typeface="Times New Roman" panose="02020603050405020304" pitchFamily="18" charset="0"/>
            </a:endParaRPr>
          </a:p>
          <a:p>
            <a:pPr algn="just"/>
            <a:r>
              <a:rPr lang="tr-TR" sz="2000" dirty="0" smtClean="0">
                <a:latin typeface="Times New Roman" panose="02020603050405020304" pitchFamily="18" charset="0"/>
                <a:cs typeface="Times New Roman" panose="02020603050405020304" pitchFamily="18" charset="0"/>
              </a:rPr>
              <a:t>MGM tarafından </a:t>
            </a:r>
            <a:r>
              <a:rPr lang="tr-TR" sz="2000" dirty="0">
                <a:latin typeface="Times New Roman" panose="02020603050405020304" pitchFamily="18" charset="0"/>
                <a:cs typeface="Times New Roman" panose="02020603050405020304" pitchFamily="18" charset="0"/>
              </a:rPr>
              <a:t>2006 yılından itibaren değerlendirmelere başlanmış olup çalışmada </a:t>
            </a:r>
            <a:r>
              <a:rPr lang="tr-TR" sz="2000" dirty="0" smtClean="0">
                <a:latin typeface="Times New Roman" panose="02020603050405020304" pitchFamily="18" charset="0"/>
                <a:cs typeface="Times New Roman" panose="02020603050405020304" pitchFamily="18" charset="0"/>
              </a:rPr>
              <a:t>181 </a:t>
            </a:r>
            <a:r>
              <a:rPr lang="tr-TR" sz="2000" dirty="0">
                <a:latin typeface="Times New Roman" panose="02020603050405020304" pitchFamily="18" charset="0"/>
                <a:cs typeface="Times New Roman" panose="02020603050405020304" pitchFamily="18" charset="0"/>
              </a:rPr>
              <a:t>istasyon </a:t>
            </a:r>
            <a:r>
              <a:rPr lang="tr-TR" sz="2200" dirty="0">
                <a:latin typeface="Times New Roman" panose="02020603050405020304" pitchFamily="18" charset="0"/>
                <a:cs typeface="Times New Roman" panose="02020603050405020304" pitchFamily="18" charset="0"/>
              </a:rPr>
              <a:t>kullanılmaktadır. Hazırlanan yazılım ile </a:t>
            </a:r>
            <a:r>
              <a:rPr lang="tr-TR" sz="2200" dirty="0" smtClean="0">
                <a:latin typeface="Times New Roman" panose="02020603050405020304" pitchFamily="18" charset="0"/>
                <a:cs typeface="Times New Roman" panose="02020603050405020304" pitchFamily="18" charset="0"/>
              </a:rPr>
              <a:t>bu istasyonlara ait </a:t>
            </a:r>
            <a:r>
              <a:rPr lang="tr-TR" sz="2200" dirty="0">
                <a:latin typeface="Times New Roman" panose="02020603050405020304" pitchFamily="18" charset="0"/>
                <a:cs typeface="Times New Roman" panose="02020603050405020304" pitchFamily="18" charset="0"/>
              </a:rPr>
              <a:t>aylık toplam yağış verileri kullanılarak her ay farklı periyotlar için </a:t>
            </a:r>
            <a:r>
              <a:rPr lang="tr-TR" sz="2200" dirty="0" smtClean="0">
                <a:latin typeface="Times New Roman" panose="02020603050405020304" pitchFamily="18" charset="0"/>
                <a:cs typeface="Times New Roman" panose="02020603050405020304" pitchFamily="18" charset="0"/>
              </a:rPr>
              <a:t>kuraklık indis </a:t>
            </a:r>
            <a:r>
              <a:rPr lang="tr-TR" sz="2200" dirty="0">
                <a:latin typeface="Times New Roman" panose="02020603050405020304" pitchFamily="18" charset="0"/>
                <a:cs typeface="Times New Roman" panose="02020603050405020304" pitchFamily="18" charset="0"/>
              </a:rPr>
              <a:t>değerleri üretilmekte ve </a:t>
            </a:r>
            <a:r>
              <a:rPr lang="tr-TR" sz="2200" dirty="0" smtClean="0">
                <a:latin typeface="Times New Roman" panose="02020603050405020304" pitchFamily="18" charset="0"/>
                <a:cs typeface="Times New Roman" panose="02020603050405020304" pitchFamily="18" charset="0"/>
              </a:rPr>
              <a:t>analizler </a:t>
            </a:r>
            <a:r>
              <a:rPr lang="tr-TR" sz="2200" dirty="0">
                <a:latin typeface="Times New Roman" panose="02020603050405020304" pitchFamily="18" charset="0"/>
                <a:cs typeface="Times New Roman" panose="02020603050405020304" pitchFamily="18" charset="0"/>
              </a:rPr>
              <a:t>yapılmaktadır</a:t>
            </a:r>
            <a:r>
              <a:rPr lang="tr-TR" sz="2200" dirty="0" smtClean="0">
                <a:latin typeface="Times New Roman" panose="02020603050405020304" pitchFamily="18" charset="0"/>
                <a:cs typeface="Times New Roman" panose="02020603050405020304" pitchFamily="18" charset="0"/>
              </a:rPr>
              <a:t>. Kuraklık </a:t>
            </a:r>
            <a:r>
              <a:rPr lang="tr-TR" sz="2200" dirty="0">
                <a:latin typeface="Times New Roman" panose="02020603050405020304" pitchFamily="18" charset="0"/>
                <a:cs typeface="Times New Roman" panose="02020603050405020304" pitchFamily="18" charset="0"/>
              </a:rPr>
              <a:t>ve nemlilik durumları </a:t>
            </a:r>
            <a:r>
              <a:rPr lang="tr-TR" sz="2200" dirty="0" err="1">
                <a:latin typeface="Times New Roman" panose="02020603050405020304" pitchFamily="18" charset="0"/>
                <a:cs typeface="Times New Roman" panose="02020603050405020304" pitchFamily="18" charset="0"/>
              </a:rPr>
              <a:t>NOOA’nın</a:t>
            </a:r>
            <a:r>
              <a:rPr lang="tr-TR" sz="2200" dirty="0">
                <a:latin typeface="Times New Roman" panose="02020603050405020304" pitchFamily="18" charset="0"/>
                <a:cs typeface="Times New Roman" panose="02020603050405020304" pitchFamily="18" charset="0"/>
              </a:rPr>
              <a:t> sınıflandırmasına göre 11 ayrı kategoride tespit edilmektedir</a:t>
            </a:r>
            <a:r>
              <a:rPr lang="tr-TR" sz="2000" dirty="0">
                <a:latin typeface="Times New Roman" panose="02020603050405020304" pitchFamily="18" charset="0"/>
                <a:cs typeface="Times New Roman" panose="02020603050405020304" pitchFamily="18" charset="0"/>
              </a:rPr>
              <a:t>.</a:t>
            </a:r>
          </a:p>
        </p:txBody>
      </p:sp>
      <p:graphicFrame>
        <p:nvGraphicFramePr>
          <p:cNvPr id="6" name="5 Tablo"/>
          <p:cNvGraphicFramePr>
            <a:graphicFrameLocks noGrp="1"/>
          </p:cNvGraphicFramePr>
          <p:nvPr>
            <p:extLst>
              <p:ext uri="{D42A27DB-BD31-4B8C-83A1-F6EECF244321}">
                <p14:modId xmlns:p14="http://schemas.microsoft.com/office/powerpoint/2010/main" val="899473035"/>
              </p:ext>
            </p:extLst>
          </p:nvPr>
        </p:nvGraphicFramePr>
        <p:xfrm>
          <a:off x="386364" y="2953355"/>
          <a:ext cx="6847507" cy="3717900"/>
        </p:xfrm>
        <a:graphic>
          <a:graphicData uri="http://schemas.openxmlformats.org/drawingml/2006/table">
            <a:tbl>
              <a:tblPr/>
              <a:tblGrid>
                <a:gridCol w="2478587">
                  <a:extLst>
                    <a:ext uri="{9D8B030D-6E8A-4147-A177-3AD203B41FA5}">
                      <a16:colId xmlns:a16="http://schemas.microsoft.com/office/drawing/2014/main" val="20000"/>
                    </a:ext>
                  </a:extLst>
                </a:gridCol>
                <a:gridCol w="2184460">
                  <a:extLst>
                    <a:ext uri="{9D8B030D-6E8A-4147-A177-3AD203B41FA5}">
                      <a16:colId xmlns:a16="http://schemas.microsoft.com/office/drawing/2014/main" val="20001"/>
                    </a:ext>
                  </a:extLst>
                </a:gridCol>
                <a:gridCol w="2184460">
                  <a:extLst>
                    <a:ext uri="{9D8B030D-6E8A-4147-A177-3AD203B41FA5}">
                      <a16:colId xmlns:a16="http://schemas.microsoft.com/office/drawing/2014/main" val="20002"/>
                    </a:ext>
                  </a:extLst>
                </a:gridCol>
              </a:tblGrid>
              <a:tr h="309825">
                <a:tc>
                  <a:txBody>
                    <a:bodyPr/>
                    <a:lstStyle/>
                    <a:p>
                      <a:pPr algn="ctr">
                        <a:lnSpc>
                          <a:spcPct val="130000"/>
                        </a:lnSpc>
                        <a:spcAft>
                          <a:spcPts val="0"/>
                        </a:spcAft>
                      </a:pPr>
                      <a:r>
                        <a:rPr lang="tr-TR" sz="1400" b="1" dirty="0">
                          <a:latin typeface="Times New Roman"/>
                          <a:ea typeface="Times New Roman"/>
                        </a:rPr>
                        <a:t>SPI İNDİS DEĞERLERİ</a:t>
                      </a:r>
                      <a:endParaRPr lang="tr-TR" sz="1400" dirty="0">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tr-TR" sz="1400" b="1">
                          <a:latin typeface="Times New Roman"/>
                          <a:ea typeface="Times New Roman"/>
                        </a:rPr>
                        <a:t>SINIFLANDIRMA</a:t>
                      </a:r>
                      <a:endParaRPr lang="tr-TR" sz="1400">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tr-TR" sz="1400" b="1">
                          <a:latin typeface="Times New Roman"/>
                          <a:ea typeface="Times New Roman"/>
                        </a:rPr>
                        <a:t>CLASSIFICATION</a:t>
                      </a:r>
                      <a:endParaRPr lang="tr-TR" sz="1400">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9825">
                <a:tc>
                  <a:txBody>
                    <a:bodyPr/>
                    <a:lstStyle/>
                    <a:p>
                      <a:pPr algn="ctr">
                        <a:lnSpc>
                          <a:spcPct val="130000"/>
                        </a:lnSpc>
                        <a:spcAft>
                          <a:spcPts val="0"/>
                        </a:spcAft>
                      </a:pPr>
                      <a:r>
                        <a:rPr lang="tr-TR" sz="1400" dirty="0">
                          <a:latin typeface="Times New Roman"/>
                          <a:ea typeface="Times New Roman"/>
                        </a:rPr>
                        <a:t>2.0 ve fazla</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FF"/>
                    </a:solidFill>
                  </a:tcPr>
                </a:tc>
                <a:tc>
                  <a:txBody>
                    <a:bodyPr/>
                    <a:lstStyle/>
                    <a:p>
                      <a:pPr algn="ctr">
                        <a:lnSpc>
                          <a:spcPct val="130000"/>
                        </a:lnSpc>
                        <a:spcAft>
                          <a:spcPts val="0"/>
                        </a:spcAft>
                      </a:pPr>
                      <a:r>
                        <a:rPr lang="tr-TR" sz="1400">
                          <a:latin typeface="Times New Roman"/>
                          <a:ea typeface="Times New Roman"/>
                        </a:rPr>
                        <a:t>Olağanüstü Nemli</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FF"/>
                    </a:solidFill>
                  </a:tcPr>
                </a:tc>
                <a:tc>
                  <a:txBody>
                    <a:bodyPr/>
                    <a:lstStyle/>
                    <a:p>
                      <a:pPr algn="ctr">
                        <a:lnSpc>
                          <a:spcPct val="130000"/>
                        </a:lnSpc>
                        <a:spcAft>
                          <a:spcPts val="0"/>
                        </a:spcAft>
                      </a:pPr>
                      <a:r>
                        <a:rPr lang="tr-TR" sz="1400" dirty="0" err="1">
                          <a:latin typeface="Times New Roman"/>
                          <a:ea typeface="Times New Roman"/>
                        </a:rPr>
                        <a:t>Exceptionally</a:t>
                      </a:r>
                      <a:r>
                        <a:rPr lang="tr-TR" sz="1400" dirty="0">
                          <a:latin typeface="Times New Roman"/>
                          <a:ea typeface="Times New Roman"/>
                        </a:rPr>
                        <a:t> </a:t>
                      </a:r>
                      <a:r>
                        <a:rPr lang="tr-TR" sz="1400" dirty="0" err="1">
                          <a:latin typeface="Times New Roman"/>
                          <a:ea typeface="Times New Roman"/>
                        </a:rPr>
                        <a:t>Moist</a:t>
                      </a:r>
                      <a:endParaRPr lang="tr-TR" sz="1400" dirty="0">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FF"/>
                    </a:solidFill>
                  </a:tcPr>
                </a:tc>
                <a:extLst>
                  <a:ext uri="{0D108BD9-81ED-4DB2-BD59-A6C34878D82A}">
                    <a16:rowId xmlns:a16="http://schemas.microsoft.com/office/drawing/2014/main" val="10001"/>
                  </a:ext>
                </a:extLst>
              </a:tr>
              <a:tr h="309825">
                <a:tc>
                  <a:txBody>
                    <a:bodyPr/>
                    <a:lstStyle/>
                    <a:p>
                      <a:pPr algn="ctr">
                        <a:lnSpc>
                          <a:spcPct val="130000"/>
                        </a:lnSpc>
                        <a:spcAft>
                          <a:spcPts val="0"/>
                        </a:spcAft>
                      </a:pPr>
                      <a:r>
                        <a:rPr lang="tr-TR" sz="1400" dirty="0">
                          <a:latin typeface="Times New Roman"/>
                          <a:ea typeface="Times New Roman"/>
                        </a:rPr>
                        <a:t>1.60  ile  1.99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a:lnSpc>
                          <a:spcPct val="130000"/>
                        </a:lnSpc>
                        <a:spcAft>
                          <a:spcPts val="0"/>
                        </a:spcAft>
                      </a:pPr>
                      <a:r>
                        <a:rPr lang="tr-TR" sz="1400" dirty="0">
                          <a:latin typeface="Times New Roman"/>
                          <a:ea typeface="Times New Roman"/>
                        </a:rPr>
                        <a:t>Aşırı Nemli</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ctr">
                        <a:lnSpc>
                          <a:spcPct val="130000"/>
                        </a:lnSpc>
                        <a:spcAft>
                          <a:spcPts val="0"/>
                        </a:spcAft>
                      </a:pPr>
                      <a:r>
                        <a:rPr lang="tr-TR" sz="1400">
                          <a:latin typeface="Times New Roman"/>
                          <a:ea typeface="Times New Roman"/>
                        </a:rPr>
                        <a:t>Extremely Moist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extLst>
                  <a:ext uri="{0D108BD9-81ED-4DB2-BD59-A6C34878D82A}">
                    <a16:rowId xmlns:a16="http://schemas.microsoft.com/office/drawing/2014/main" val="10002"/>
                  </a:ext>
                </a:extLst>
              </a:tr>
              <a:tr h="309825">
                <a:tc>
                  <a:txBody>
                    <a:bodyPr/>
                    <a:lstStyle/>
                    <a:p>
                      <a:pPr algn="ctr">
                        <a:lnSpc>
                          <a:spcPct val="130000"/>
                        </a:lnSpc>
                        <a:spcAft>
                          <a:spcPts val="0"/>
                        </a:spcAft>
                      </a:pPr>
                      <a:r>
                        <a:rPr lang="tr-TR" sz="1400" dirty="0">
                          <a:latin typeface="Times New Roman"/>
                          <a:ea typeface="Times New Roman"/>
                        </a:rPr>
                        <a:t>1.30  ile  1.59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a:lnSpc>
                          <a:spcPct val="130000"/>
                        </a:lnSpc>
                        <a:spcAft>
                          <a:spcPts val="0"/>
                        </a:spcAft>
                      </a:pPr>
                      <a:r>
                        <a:rPr lang="tr-TR" sz="1400" dirty="0">
                          <a:latin typeface="Times New Roman"/>
                          <a:ea typeface="Times New Roman"/>
                        </a:rPr>
                        <a:t>Çok Nemli</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algn="ctr">
                        <a:lnSpc>
                          <a:spcPct val="130000"/>
                        </a:lnSpc>
                        <a:spcAft>
                          <a:spcPts val="0"/>
                        </a:spcAft>
                      </a:pPr>
                      <a:r>
                        <a:rPr lang="tr-TR" sz="1400">
                          <a:latin typeface="Times New Roman"/>
                          <a:ea typeface="Times New Roman"/>
                        </a:rPr>
                        <a:t>Very Moist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extLst>
                  <a:ext uri="{0D108BD9-81ED-4DB2-BD59-A6C34878D82A}">
                    <a16:rowId xmlns:a16="http://schemas.microsoft.com/office/drawing/2014/main" val="10003"/>
                  </a:ext>
                </a:extLst>
              </a:tr>
              <a:tr h="309825">
                <a:tc>
                  <a:txBody>
                    <a:bodyPr/>
                    <a:lstStyle/>
                    <a:p>
                      <a:pPr algn="ctr">
                        <a:lnSpc>
                          <a:spcPct val="130000"/>
                        </a:lnSpc>
                        <a:spcAft>
                          <a:spcPts val="0"/>
                        </a:spcAft>
                      </a:pPr>
                      <a:r>
                        <a:rPr lang="tr-TR" sz="1400">
                          <a:latin typeface="Times New Roman"/>
                          <a:ea typeface="Times New Roman"/>
                        </a:rPr>
                        <a:t>0.80  ile  1.29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CC66"/>
                    </a:solidFill>
                  </a:tcPr>
                </a:tc>
                <a:tc>
                  <a:txBody>
                    <a:bodyPr/>
                    <a:lstStyle/>
                    <a:p>
                      <a:pPr algn="ctr">
                        <a:lnSpc>
                          <a:spcPct val="130000"/>
                        </a:lnSpc>
                        <a:spcAft>
                          <a:spcPts val="0"/>
                        </a:spcAft>
                      </a:pPr>
                      <a:r>
                        <a:rPr lang="tr-TR" sz="1400" dirty="0">
                          <a:latin typeface="Times New Roman"/>
                          <a:ea typeface="Times New Roman"/>
                        </a:rPr>
                        <a:t>Orta Nemli</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CC66"/>
                    </a:solidFill>
                  </a:tcPr>
                </a:tc>
                <a:tc>
                  <a:txBody>
                    <a:bodyPr/>
                    <a:lstStyle/>
                    <a:p>
                      <a:pPr algn="ctr">
                        <a:lnSpc>
                          <a:spcPct val="130000"/>
                        </a:lnSpc>
                        <a:spcAft>
                          <a:spcPts val="0"/>
                        </a:spcAft>
                      </a:pPr>
                      <a:r>
                        <a:rPr lang="tr-TR" sz="1400" dirty="0" err="1">
                          <a:latin typeface="Times New Roman"/>
                          <a:ea typeface="Times New Roman"/>
                        </a:rPr>
                        <a:t>Moderately</a:t>
                      </a:r>
                      <a:r>
                        <a:rPr lang="tr-TR" sz="1400" dirty="0">
                          <a:latin typeface="Times New Roman"/>
                          <a:ea typeface="Times New Roman"/>
                        </a:rPr>
                        <a:t> </a:t>
                      </a:r>
                      <a:r>
                        <a:rPr lang="tr-TR" sz="1400" dirty="0" err="1">
                          <a:latin typeface="Times New Roman"/>
                          <a:ea typeface="Times New Roman"/>
                        </a:rPr>
                        <a:t>Moist</a:t>
                      </a:r>
                      <a:endParaRPr lang="tr-TR" sz="1400" dirty="0">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CC66"/>
                    </a:solidFill>
                  </a:tcPr>
                </a:tc>
                <a:extLst>
                  <a:ext uri="{0D108BD9-81ED-4DB2-BD59-A6C34878D82A}">
                    <a16:rowId xmlns:a16="http://schemas.microsoft.com/office/drawing/2014/main" val="10004"/>
                  </a:ext>
                </a:extLst>
              </a:tr>
              <a:tr h="309825">
                <a:tc>
                  <a:txBody>
                    <a:bodyPr/>
                    <a:lstStyle/>
                    <a:p>
                      <a:pPr algn="ctr">
                        <a:lnSpc>
                          <a:spcPct val="130000"/>
                        </a:lnSpc>
                        <a:spcAft>
                          <a:spcPts val="0"/>
                        </a:spcAft>
                      </a:pPr>
                      <a:r>
                        <a:rPr lang="tr-TR" sz="1400">
                          <a:latin typeface="Times New Roman"/>
                          <a:ea typeface="Times New Roman"/>
                        </a:rPr>
                        <a:t>0.51  ile  0.79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00"/>
                    </a:solidFill>
                  </a:tcPr>
                </a:tc>
                <a:tc>
                  <a:txBody>
                    <a:bodyPr/>
                    <a:lstStyle/>
                    <a:p>
                      <a:pPr algn="ctr">
                        <a:lnSpc>
                          <a:spcPct val="130000"/>
                        </a:lnSpc>
                        <a:spcAft>
                          <a:spcPts val="0"/>
                        </a:spcAft>
                      </a:pPr>
                      <a:r>
                        <a:rPr lang="tr-TR" sz="1400" dirty="0">
                          <a:latin typeface="Times New Roman"/>
                          <a:ea typeface="Times New Roman"/>
                        </a:rPr>
                        <a:t>Hafif Nemli</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00"/>
                    </a:solidFill>
                  </a:tcPr>
                </a:tc>
                <a:tc>
                  <a:txBody>
                    <a:bodyPr/>
                    <a:lstStyle/>
                    <a:p>
                      <a:pPr algn="ctr">
                        <a:lnSpc>
                          <a:spcPct val="130000"/>
                        </a:lnSpc>
                        <a:spcAft>
                          <a:spcPts val="0"/>
                        </a:spcAft>
                      </a:pPr>
                      <a:r>
                        <a:rPr lang="tr-TR" sz="1400" dirty="0" err="1">
                          <a:latin typeface="Times New Roman"/>
                          <a:ea typeface="Times New Roman"/>
                        </a:rPr>
                        <a:t>Abnormally</a:t>
                      </a:r>
                      <a:r>
                        <a:rPr lang="tr-TR" sz="1400" dirty="0">
                          <a:latin typeface="Times New Roman"/>
                          <a:ea typeface="Times New Roman"/>
                        </a:rPr>
                        <a:t> </a:t>
                      </a:r>
                      <a:r>
                        <a:rPr lang="tr-TR" sz="1400" dirty="0" err="1">
                          <a:latin typeface="Times New Roman"/>
                          <a:ea typeface="Times New Roman"/>
                        </a:rPr>
                        <a:t>Moist</a:t>
                      </a:r>
                      <a:endParaRPr lang="tr-TR" sz="1400" dirty="0">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00"/>
                    </a:solidFill>
                  </a:tcPr>
                </a:tc>
                <a:extLst>
                  <a:ext uri="{0D108BD9-81ED-4DB2-BD59-A6C34878D82A}">
                    <a16:rowId xmlns:a16="http://schemas.microsoft.com/office/drawing/2014/main" val="10005"/>
                  </a:ext>
                </a:extLst>
              </a:tr>
              <a:tr h="309825">
                <a:tc>
                  <a:txBody>
                    <a:bodyPr/>
                    <a:lstStyle/>
                    <a:p>
                      <a:pPr algn="ctr">
                        <a:lnSpc>
                          <a:spcPct val="130000"/>
                        </a:lnSpc>
                        <a:spcAft>
                          <a:spcPts val="0"/>
                        </a:spcAft>
                      </a:pPr>
                      <a:r>
                        <a:rPr lang="tr-TR" sz="1400">
                          <a:latin typeface="Times New Roman"/>
                          <a:ea typeface="Times New Roman"/>
                        </a:rPr>
                        <a:t>0.50  ile   -0.50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tr-TR" sz="1400" dirty="0">
                          <a:latin typeface="Times New Roman"/>
                          <a:ea typeface="Times New Roman"/>
                        </a:rPr>
                        <a:t>Normal Civarı</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tr-TR" sz="1400" dirty="0" err="1">
                          <a:latin typeface="Times New Roman"/>
                          <a:ea typeface="Times New Roman"/>
                        </a:rPr>
                        <a:t>Near</a:t>
                      </a:r>
                      <a:r>
                        <a:rPr lang="tr-TR" sz="1400" dirty="0">
                          <a:latin typeface="Times New Roman"/>
                          <a:ea typeface="Times New Roman"/>
                        </a:rPr>
                        <a:t> Normal</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9825">
                <a:tc>
                  <a:txBody>
                    <a:bodyPr/>
                    <a:lstStyle/>
                    <a:p>
                      <a:pPr algn="ctr">
                        <a:lnSpc>
                          <a:spcPct val="130000"/>
                        </a:lnSpc>
                        <a:spcAft>
                          <a:spcPts val="0"/>
                        </a:spcAft>
                      </a:pPr>
                      <a:r>
                        <a:rPr lang="tr-TR" sz="1400">
                          <a:latin typeface="Times New Roman"/>
                          <a:ea typeface="Times New Roman"/>
                        </a:rPr>
                        <a:t>-0.51  ile   -0.79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tr-TR" sz="1400" dirty="0">
                          <a:latin typeface="Times New Roman"/>
                          <a:ea typeface="Times New Roman"/>
                        </a:rPr>
                        <a:t>Hafif Kurak</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30000"/>
                        </a:lnSpc>
                        <a:spcAft>
                          <a:spcPts val="0"/>
                        </a:spcAft>
                      </a:pPr>
                      <a:r>
                        <a:rPr lang="tr-TR" sz="1400" dirty="0" err="1">
                          <a:latin typeface="Times New Roman"/>
                          <a:ea typeface="Times New Roman"/>
                        </a:rPr>
                        <a:t>Abnormally</a:t>
                      </a:r>
                      <a:r>
                        <a:rPr lang="tr-TR" sz="1400" dirty="0">
                          <a:latin typeface="Times New Roman"/>
                          <a:ea typeface="Times New Roman"/>
                        </a:rPr>
                        <a:t> </a:t>
                      </a:r>
                      <a:r>
                        <a:rPr lang="tr-TR" sz="1400" dirty="0" err="1">
                          <a:latin typeface="Times New Roman"/>
                          <a:ea typeface="Times New Roman"/>
                        </a:rPr>
                        <a:t>Dry</a:t>
                      </a:r>
                      <a:endParaRPr lang="tr-TR" sz="1400" dirty="0">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309825">
                <a:tc>
                  <a:txBody>
                    <a:bodyPr/>
                    <a:lstStyle/>
                    <a:p>
                      <a:pPr algn="ctr">
                        <a:lnSpc>
                          <a:spcPct val="130000"/>
                        </a:lnSpc>
                        <a:spcAft>
                          <a:spcPts val="0"/>
                        </a:spcAft>
                      </a:pPr>
                      <a:r>
                        <a:rPr lang="tr-TR" sz="1400">
                          <a:latin typeface="Times New Roman"/>
                          <a:ea typeface="Times New Roman"/>
                        </a:rPr>
                        <a:t>-0.80  ile  -1.29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lgn="ctr">
                        <a:lnSpc>
                          <a:spcPct val="130000"/>
                        </a:lnSpc>
                        <a:spcAft>
                          <a:spcPts val="0"/>
                        </a:spcAft>
                      </a:pPr>
                      <a:r>
                        <a:rPr lang="tr-TR" sz="1400" dirty="0">
                          <a:latin typeface="Times New Roman"/>
                          <a:ea typeface="Times New Roman"/>
                        </a:rPr>
                        <a:t>Orta Kurak</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c>
                  <a:txBody>
                    <a:bodyPr/>
                    <a:lstStyle/>
                    <a:p>
                      <a:pPr algn="ctr">
                        <a:lnSpc>
                          <a:spcPct val="130000"/>
                        </a:lnSpc>
                        <a:spcAft>
                          <a:spcPts val="0"/>
                        </a:spcAft>
                      </a:pPr>
                      <a:r>
                        <a:rPr lang="tr-TR" sz="1400" dirty="0" err="1">
                          <a:latin typeface="Times New Roman"/>
                          <a:ea typeface="Times New Roman"/>
                        </a:rPr>
                        <a:t>Moderately</a:t>
                      </a:r>
                      <a:r>
                        <a:rPr lang="tr-TR" sz="1400" dirty="0">
                          <a:latin typeface="Times New Roman"/>
                          <a:ea typeface="Times New Roman"/>
                        </a:rPr>
                        <a:t> </a:t>
                      </a:r>
                      <a:r>
                        <a:rPr lang="tr-TR" sz="1400" dirty="0" err="1">
                          <a:latin typeface="Times New Roman"/>
                          <a:ea typeface="Times New Roman"/>
                        </a:rPr>
                        <a:t>Dry</a:t>
                      </a:r>
                      <a:endParaRPr lang="tr-TR" sz="1400" dirty="0">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extLst>
                  <a:ext uri="{0D108BD9-81ED-4DB2-BD59-A6C34878D82A}">
                    <a16:rowId xmlns:a16="http://schemas.microsoft.com/office/drawing/2014/main" val="10008"/>
                  </a:ext>
                </a:extLst>
              </a:tr>
              <a:tr h="309825">
                <a:tc>
                  <a:txBody>
                    <a:bodyPr/>
                    <a:lstStyle/>
                    <a:p>
                      <a:pPr algn="ctr">
                        <a:lnSpc>
                          <a:spcPct val="130000"/>
                        </a:lnSpc>
                        <a:spcAft>
                          <a:spcPts val="0"/>
                        </a:spcAft>
                      </a:pPr>
                      <a:r>
                        <a:rPr lang="tr-TR" sz="1400">
                          <a:solidFill>
                            <a:schemeClr val="bg1"/>
                          </a:solidFill>
                          <a:latin typeface="Times New Roman"/>
                          <a:ea typeface="Times New Roman"/>
                        </a:rPr>
                        <a:t>-1.30  ile  -1.59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00"/>
                    </a:solidFill>
                  </a:tcPr>
                </a:tc>
                <a:tc>
                  <a:txBody>
                    <a:bodyPr/>
                    <a:lstStyle/>
                    <a:p>
                      <a:pPr algn="ctr">
                        <a:lnSpc>
                          <a:spcPct val="130000"/>
                        </a:lnSpc>
                        <a:spcAft>
                          <a:spcPts val="0"/>
                        </a:spcAft>
                      </a:pPr>
                      <a:r>
                        <a:rPr lang="tr-TR" sz="1400">
                          <a:solidFill>
                            <a:schemeClr val="bg1"/>
                          </a:solidFill>
                          <a:latin typeface="Times New Roman"/>
                          <a:ea typeface="Times New Roman"/>
                        </a:rPr>
                        <a:t>Şiddetli Kurak</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00"/>
                    </a:solidFill>
                  </a:tcPr>
                </a:tc>
                <a:tc>
                  <a:txBody>
                    <a:bodyPr/>
                    <a:lstStyle/>
                    <a:p>
                      <a:pPr algn="ctr">
                        <a:lnSpc>
                          <a:spcPct val="130000"/>
                        </a:lnSpc>
                        <a:spcAft>
                          <a:spcPts val="0"/>
                        </a:spcAft>
                      </a:pPr>
                      <a:r>
                        <a:rPr lang="tr-TR" sz="1400" dirty="0" err="1">
                          <a:solidFill>
                            <a:schemeClr val="bg1"/>
                          </a:solidFill>
                          <a:latin typeface="Times New Roman"/>
                          <a:ea typeface="Times New Roman"/>
                        </a:rPr>
                        <a:t>Severely</a:t>
                      </a:r>
                      <a:r>
                        <a:rPr lang="tr-TR" sz="1400" dirty="0">
                          <a:solidFill>
                            <a:schemeClr val="bg1"/>
                          </a:solidFill>
                          <a:latin typeface="Times New Roman"/>
                          <a:ea typeface="Times New Roman"/>
                        </a:rPr>
                        <a:t> </a:t>
                      </a:r>
                      <a:r>
                        <a:rPr lang="tr-TR" sz="1400" dirty="0" err="1">
                          <a:solidFill>
                            <a:schemeClr val="bg1"/>
                          </a:solidFill>
                          <a:latin typeface="Times New Roman"/>
                          <a:ea typeface="Times New Roman"/>
                        </a:rPr>
                        <a:t>Dry</a:t>
                      </a:r>
                      <a:endParaRPr lang="tr-TR" sz="1400" dirty="0">
                        <a:solidFill>
                          <a:schemeClr val="bg1"/>
                        </a:solidFill>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00"/>
                    </a:solidFill>
                  </a:tcPr>
                </a:tc>
                <a:extLst>
                  <a:ext uri="{0D108BD9-81ED-4DB2-BD59-A6C34878D82A}">
                    <a16:rowId xmlns:a16="http://schemas.microsoft.com/office/drawing/2014/main" val="10009"/>
                  </a:ext>
                </a:extLst>
              </a:tr>
              <a:tr h="309825">
                <a:tc>
                  <a:txBody>
                    <a:bodyPr/>
                    <a:lstStyle/>
                    <a:p>
                      <a:pPr algn="ctr">
                        <a:lnSpc>
                          <a:spcPct val="130000"/>
                        </a:lnSpc>
                        <a:spcAft>
                          <a:spcPts val="0"/>
                        </a:spcAft>
                      </a:pPr>
                      <a:r>
                        <a:rPr lang="tr-TR" sz="1400">
                          <a:solidFill>
                            <a:schemeClr val="bg1"/>
                          </a:solidFill>
                          <a:latin typeface="Times New Roman"/>
                          <a:ea typeface="Times New Roman"/>
                        </a:rPr>
                        <a:t>-1.60  ile  -1.99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3300"/>
                    </a:solidFill>
                  </a:tcPr>
                </a:tc>
                <a:tc>
                  <a:txBody>
                    <a:bodyPr/>
                    <a:lstStyle/>
                    <a:p>
                      <a:pPr algn="ctr">
                        <a:lnSpc>
                          <a:spcPct val="130000"/>
                        </a:lnSpc>
                        <a:spcAft>
                          <a:spcPts val="0"/>
                        </a:spcAft>
                      </a:pPr>
                      <a:r>
                        <a:rPr lang="tr-TR" sz="1400">
                          <a:solidFill>
                            <a:schemeClr val="bg1"/>
                          </a:solidFill>
                          <a:latin typeface="Times New Roman"/>
                          <a:ea typeface="Times New Roman"/>
                        </a:rPr>
                        <a:t>Çok Şiddetli Kurak</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3300"/>
                    </a:solidFill>
                  </a:tcPr>
                </a:tc>
                <a:tc>
                  <a:txBody>
                    <a:bodyPr/>
                    <a:lstStyle/>
                    <a:p>
                      <a:pPr algn="ctr">
                        <a:lnSpc>
                          <a:spcPct val="130000"/>
                        </a:lnSpc>
                        <a:spcAft>
                          <a:spcPts val="0"/>
                        </a:spcAft>
                      </a:pPr>
                      <a:r>
                        <a:rPr lang="tr-TR" sz="1400" dirty="0" err="1">
                          <a:solidFill>
                            <a:schemeClr val="bg1"/>
                          </a:solidFill>
                          <a:latin typeface="Times New Roman"/>
                          <a:ea typeface="Times New Roman"/>
                        </a:rPr>
                        <a:t>Extremely</a:t>
                      </a:r>
                      <a:r>
                        <a:rPr lang="tr-TR" sz="1400" dirty="0">
                          <a:solidFill>
                            <a:schemeClr val="bg1"/>
                          </a:solidFill>
                          <a:latin typeface="Times New Roman"/>
                          <a:ea typeface="Times New Roman"/>
                        </a:rPr>
                        <a:t> </a:t>
                      </a:r>
                      <a:r>
                        <a:rPr lang="tr-TR" sz="1400" dirty="0" err="1">
                          <a:solidFill>
                            <a:schemeClr val="bg1"/>
                          </a:solidFill>
                          <a:latin typeface="Times New Roman"/>
                          <a:ea typeface="Times New Roman"/>
                        </a:rPr>
                        <a:t>Dry</a:t>
                      </a:r>
                      <a:endParaRPr lang="tr-TR" sz="1400" dirty="0">
                        <a:solidFill>
                          <a:schemeClr val="bg1"/>
                        </a:solidFill>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3300"/>
                    </a:solidFill>
                  </a:tcPr>
                </a:tc>
                <a:extLst>
                  <a:ext uri="{0D108BD9-81ED-4DB2-BD59-A6C34878D82A}">
                    <a16:rowId xmlns:a16="http://schemas.microsoft.com/office/drawing/2014/main" val="10010"/>
                  </a:ext>
                </a:extLst>
              </a:tr>
              <a:tr h="309825">
                <a:tc>
                  <a:txBody>
                    <a:bodyPr/>
                    <a:lstStyle/>
                    <a:p>
                      <a:pPr algn="ctr">
                        <a:lnSpc>
                          <a:spcPct val="130000"/>
                        </a:lnSpc>
                        <a:spcAft>
                          <a:spcPts val="0"/>
                        </a:spcAft>
                      </a:pPr>
                      <a:r>
                        <a:rPr lang="tr-TR" sz="1400" dirty="0">
                          <a:solidFill>
                            <a:schemeClr val="bg1"/>
                          </a:solidFill>
                          <a:latin typeface="Times New Roman"/>
                          <a:ea typeface="Times New Roman"/>
                        </a:rPr>
                        <a:t>-2.0 ve düşük</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30000"/>
                        </a:lnSpc>
                        <a:spcAft>
                          <a:spcPts val="0"/>
                        </a:spcAft>
                      </a:pPr>
                      <a:r>
                        <a:rPr lang="tr-TR" sz="1400" dirty="0">
                          <a:solidFill>
                            <a:schemeClr val="bg1"/>
                          </a:solidFill>
                          <a:latin typeface="Times New Roman"/>
                          <a:ea typeface="Times New Roman"/>
                        </a:rPr>
                        <a:t>Olağanüstü Kurak</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30000"/>
                        </a:lnSpc>
                        <a:spcAft>
                          <a:spcPts val="0"/>
                        </a:spcAft>
                      </a:pPr>
                      <a:r>
                        <a:rPr lang="tr-TR" sz="1400" dirty="0" err="1">
                          <a:solidFill>
                            <a:schemeClr val="bg1"/>
                          </a:solidFill>
                          <a:latin typeface="Times New Roman"/>
                          <a:ea typeface="Times New Roman"/>
                        </a:rPr>
                        <a:t>Exceptionally</a:t>
                      </a:r>
                      <a:r>
                        <a:rPr lang="tr-TR" sz="1400" dirty="0">
                          <a:solidFill>
                            <a:schemeClr val="bg1"/>
                          </a:solidFill>
                          <a:latin typeface="Times New Roman"/>
                          <a:ea typeface="Times New Roman"/>
                        </a:rPr>
                        <a:t> </a:t>
                      </a:r>
                      <a:r>
                        <a:rPr lang="tr-TR" sz="1400" dirty="0" err="1">
                          <a:solidFill>
                            <a:schemeClr val="bg1"/>
                          </a:solidFill>
                          <a:latin typeface="Times New Roman"/>
                          <a:ea typeface="Times New Roman"/>
                        </a:rPr>
                        <a:t>Dry</a:t>
                      </a:r>
                      <a:endParaRPr lang="tr-TR" sz="1400" dirty="0">
                        <a:solidFill>
                          <a:schemeClr val="bg1"/>
                        </a:solidFill>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11"/>
                  </a:ext>
                </a:extLst>
              </a:tr>
            </a:tbl>
          </a:graphicData>
        </a:graphic>
      </p:graphicFrame>
      <p:pic>
        <p:nvPicPr>
          <p:cNvPr id="7" name="Picture 2" descr="noaa drought ile ilgili görsel sonucu">
            <a:hlinkClick r:id="rId2"/>
          </p:cNvPr>
          <p:cNvPicPr>
            <a:picLocks noChangeAspect="1" noChangeArrowheads="1"/>
          </p:cNvPicPr>
          <p:nvPr/>
        </p:nvPicPr>
        <p:blipFill>
          <a:blip r:embed="rId3" cstate="print"/>
          <a:srcRect/>
          <a:stretch>
            <a:fillRect/>
          </a:stretch>
        </p:blipFill>
        <p:spPr bwMode="auto">
          <a:xfrm>
            <a:off x="7233872" y="2953352"/>
            <a:ext cx="4498378" cy="3717903"/>
          </a:xfrm>
          <a:prstGeom prst="rect">
            <a:avLst/>
          </a:prstGeom>
          <a:noFill/>
        </p:spPr>
      </p:pic>
    </p:spTree>
    <p:extLst>
      <p:ext uri="{BB962C8B-B14F-4D97-AF65-F5344CB8AC3E}">
        <p14:creationId xmlns:p14="http://schemas.microsoft.com/office/powerpoint/2010/main" val="3055748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26771" y="5856395"/>
            <a:ext cx="11565229" cy="646331"/>
          </a:xfrm>
          <a:prstGeom prst="rect">
            <a:avLst/>
          </a:prstGeom>
        </p:spPr>
        <p:txBody>
          <a:bodyPr wrap="square">
            <a:spAutoFit/>
          </a:bodyPr>
          <a:lstStyle/>
          <a:p>
            <a:pPr algn="just">
              <a:lnSpc>
                <a:spcPct val="150000"/>
              </a:lnSpc>
              <a:spcAft>
                <a:spcPts val="800"/>
              </a:spcAft>
            </a:pPr>
            <a:r>
              <a:rPr lang="tr-TR" sz="2400" b="1" dirty="0">
                <a:latin typeface="Times New Roman" panose="02020603050405020304" pitchFamily="18" charset="0"/>
                <a:ea typeface="Calibri" panose="020F0502020204030204" pitchFamily="34" charset="0"/>
                <a:cs typeface="Arial" panose="020B0604020202020204" pitchFamily="34" charset="0"/>
              </a:rPr>
              <a:t>Şekil </a:t>
            </a:r>
            <a:r>
              <a:rPr lang="tr-TR" sz="2400" b="1" dirty="0" smtClean="0">
                <a:latin typeface="Times New Roman" panose="02020603050405020304" pitchFamily="18" charset="0"/>
                <a:ea typeface="Calibri" panose="020F0502020204030204" pitchFamily="34" charset="0"/>
                <a:cs typeface="Arial" panose="020B0604020202020204" pitchFamily="34" charset="0"/>
              </a:rPr>
              <a:t>2. MGM 3 Aylık (Kasım 2021-Ocak 2022) Meteorolojik Kuraklık </a:t>
            </a:r>
            <a:r>
              <a:rPr lang="tr-TR" sz="2400" b="1" dirty="0">
                <a:latin typeface="Times New Roman" panose="02020603050405020304" pitchFamily="18" charset="0"/>
                <a:ea typeface="Calibri" panose="020F0502020204030204" pitchFamily="34" charset="0"/>
                <a:cs typeface="Arial" panose="020B0604020202020204" pitchFamily="34" charset="0"/>
              </a:rPr>
              <a:t>Haritası</a:t>
            </a:r>
            <a:endParaRPr lang="tr-TR" sz="24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3" name="İçerik Yer Tutucusu 2"/>
          <p:cNvPicPr>
            <a:picLocks noGrp="1" noChangeAspect="1"/>
          </p:cNvPicPr>
          <p:nvPr>
            <p:ph idx="1"/>
          </p:nvPr>
        </p:nvPicPr>
        <p:blipFill>
          <a:blip r:embed="rId2"/>
          <a:stretch>
            <a:fillRect/>
          </a:stretch>
        </p:blipFill>
        <p:spPr>
          <a:xfrm>
            <a:off x="1503991" y="545731"/>
            <a:ext cx="8992289" cy="5310664"/>
          </a:xfrm>
          <a:prstGeom prst="rect">
            <a:avLst/>
          </a:prstGeom>
        </p:spPr>
      </p:pic>
    </p:spTree>
    <p:extLst>
      <p:ext uri="{BB962C8B-B14F-4D97-AF65-F5344CB8AC3E}">
        <p14:creationId xmlns:p14="http://schemas.microsoft.com/office/powerpoint/2010/main" val="2476269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5932354"/>
            <a:ext cx="12192000" cy="662781"/>
          </a:xfrm>
        </p:spPr>
        <p:txBody>
          <a:bodyPr>
            <a:normAutofit/>
          </a:bodyPr>
          <a:lstStyle/>
          <a:p>
            <a:pPr algn="ctr"/>
            <a:r>
              <a:rPr lang="tr-TR" sz="2400" b="1" dirty="0" smtClean="0">
                <a:latin typeface="Times New Roman" panose="02020603050405020304" pitchFamily="18" charset="0"/>
                <a:cs typeface="Times New Roman" panose="02020603050405020304" pitchFamily="18" charset="0"/>
              </a:rPr>
              <a:t>Şekil 3. SPI yöntemine göre 2021 yılı meteorolojik kuraklık haritası (MGM)</a:t>
            </a:r>
            <a:endParaRPr lang="tr-TR" sz="2400" b="1"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1596208" y="555680"/>
            <a:ext cx="8999583" cy="5430593"/>
          </a:xfrm>
          <a:prstGeom prst="rect">
            <a:avLst/>
          </a:prstGeom>
        </p:spPr>
      </p:pic>
    </p:spTree>
    <p:extLst>
      <p:ext uri="{BB962C8B-B14F-4D97-AF65-F5344CB8AC3E}">
        <p14:creationId xmlns:p14="http://schemas.microsoft.com/office/powerpoint/2010/main" val="1492963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8906" y="152140"/>
            <a:ext cx="10515600" cy="4351338"/>
          </a:xfrm>
        </p:spPr>
        <p:txBody>
          <a:bodyPr>
            <a:noAutofit/>
          </a:bodyPr>
          <a:lstStyle/>
          <a:p>
            <a:pPr marL="0" indent="0" algn="just">
              <a:lnSpc>
                <a:spcPct val="150000"/>
              </a:lnSpc>
              <a:spcAft>
                <a:spcPts val="800"/>
              </a:spcAft>
              <a:buNone/>
            </a:pPr>
            <a:r>
              <a:rPr lang="tr-TR" sz="2200" b="1" u="sng" dirty="0">
                <a:latin typeface="Times New Roman" panose="02020603050405020304" pitchFamily="18" charset="0"/>
                <a:cs typeface="Times New Roman" panose="02020603050405020304" pitchFamily="18" charset="0"/>
              </a:rPr>
              <a:t>2021 yılına ait 12 aylık (Ocak-Aralık 2021) SPI kuraklık haritasına göre; </a:t>
            </a:r>
            <a:endParaRPr lang="tr-TR" sz="2200" b="1" u="sng" dirty="0" smtClean="0">
              <a:latin typeface="Times New Roman" panose="02020603050405020304" pitchFamily="18" charset="0"/>
              <a:cs typeface="Times New Roman" panose="02020603050405020304" pitchFamily="18" charset="0"/>
            </a:endParaRPr>
          </a:p>
          <a:p>
            <a:pPr algn="just">
              <a:lnSpc>
                <a:spcPct val="150000"/>
              </a:lnSpc>
              <a:spcAft>
                <a:spcPts val="800"/>
              </a:spcAft>
              <a:buFont typeface="Wingdings" panose="05000000000000000000" pitchFamily="2" charset="2"/>
              <a:buChar char="§"/>
            </a:pPr>
            <a:r>
              <a:rPr lang="tr-TR" sz="2200" dirty="0" smtClean="0">
                <a:latin typeface="Times New Roman" panose="02020603050405020304" pitchFamily="18" charset="0"/>
                <a:cs typeface="Times New Roman" panose="02020603050405020304" pitchFamily="18" charset="0"/>
              </a:rPr>
              <a:t>Ege </a:t>
            </a:r>
            <a:r>
              <a:rPr lang="tr-TR" sz="2200" dirty="0">
                <a:latin typeface="Times New Roman" panose="02020603050405020304" pitchFamily="18" charset="0"/>
                <a:cs typeface="Times New Roman" panose="02020603050405020304" pitchFamily="18" charset="0"/>
              </a:rPr>
              <a:t>Bölgesi’nde Aydın, Denizli Kütahya (Simav) ve çevrelerinde, </a:t>
            </a:r>
            <a:endParaRPr lang="tr-TR" sz="2200" dirty="0" smtClean="0">
              <a:latin typeface="Times New Roman" panose="02020603050405020304" pitchFamily="18" charset="0"/>
              <a:cs typeface="Times New Roman" panose="02020603050405020304" pitchFamily="18" charset="0"/>
            </a:endParaRPr>
          </a:p>
          <a:p>
            <a:pPr algn="just">
              <a:lnSpc>
                <a:spcPct val="150000"/>
              </a:lnSpc>
              <a:spcAft>
                <a:spcPts val="800"/>
              </a:spcAft>
              <a:buFont typeface="Wingdings" panose="05000000000000000000" pitchFamily="2" charset="2"/>
              <a:buChar char="§"/>
            </a:pPr>
            <a:r>
              <a:rPr lang="tr-TR" sz="2200" dirty="0" smtClean="0">
                <a:latin typeface="Times New Roman" panose="02020603050405020304" pitchFamily="18" charset="0"/>
                <a:cs typeface="Times New Roman" panose="02020603050405020304" pitchFamily="18" charset="0"/>
              </a:rPr>
              <a:t>Akdeniz </a:t>
            </a:r>
            <a:r>
              <a:rPr lang="tr-TR" sz="2200" dirty="0">
                <a:latin typeface="Times New Roman" panose="02020603050405020304" pitchFamily="18" charset="0"/>
                <a:cs typeface="Times New Roman" panose="02020603050405020304" pitchFamily="18" charset="0"/>
              </a:rPr>
              <a:t>Bölgesi’nde Antalya, Burdur, Mersin (Anamur), Osmaniye, Kahramanmaraş, Kilis ve çevrelerinde, </a:t>
            </a:r>
            <a:endParaRPr lang="tr-TR" sz="2200" dirty="0" smtClean="0">
              <a:latin typeface="Times New Roman" panose="02020603050405020304" pitchFamily="18" charset="0"/>
              <a:cs typeface="Times New Roman" panose="02020603050405020304" pitchFamily="18" charset="0"/>
            </a:endParaRPr>
          </a:p>
          <a:p>
            <a:pPr algn="just">
              <a:lnSpc>
                <a:spcPct val="150000"/>
              </a:lnSpc>
              <a:spcAft>
                <a:spcPts val="800"/>
              </a:spcAft>
              <a:buFont typeface="Wingdings" panose="05000000000000000000" pitchFamily="2" charset="2"/>
              <a:buChar char="§"/>
            </a:pPr>
            <a:r>
              <a:rPr lang="tr-TR" sz="2200" dirty="0" smtClean="0">
                <a:latin typeface="Times New Roman" panose="02020603050405020304" pitchFamily="18" charset="0"/>
                <a:cs typeface="Times New Roman" panose="02020603050405020304" pitchFamily="18" charset="0"/>
              </a:rPr>
              <a:t>İç </a:t>
            </a:r>
            <a:r>
              <a:rPr lang="tr-TR" sz="2200" dirty="0">
                <a:latin typeface="Times New Roman" panose="02020603050405020304" pitchFamily="18" charset="0"/>
                <a:cs typeface="Times New Roman" panose="02020603050405020304" pitchFamily="18" charset="0"/>
              </a:rPr>
              <a:t>Anadolu Bölgesi’nde Ankara (Beypazarı), Çankırı, Konya (Yunak), Karaman, Kırşehir (Kaman), Nevşehir (Ürgüp), Sivas ve çevrelerinde, </a:t>
            </a:r>
            <a:endParaRPr lang="tr-TR" sz="2200" dirty="0" smtClean="0">
              <a:latin typeface="Times New Roman" panose="02020603050405020304" pitchFamily="18" charset="0"/>
              <a:cs typeface="Times New Roman" panose="02020603050405020304" pitchFamily="18" charset="0"/>
            </a:endParaRPr>
          </a:p>
          <a:p>
            <a:pPr algn="just">
              <a:lnSpc>
                <a:spcPct val="150000"/>
              </a:lnSpc>
              <a:spcAft>
                <a:spcPts val="800"/>
              </a:spcAft>
              <a:buFont typeface="Wingdings" panose="05000000000000000000" pitchFamily="2" charset="2"/>
              <a:buChar char="§"/>
            </a:pPr>
            <a:r>
              <a:rPr lang="tr-TR" sz="2200" dirty="0" smtClean="0">
                <a:latin typeface="Times New Roman" panose="02020603050405020304" pitchFamily="18" charset="0"/>
                <a:cs typeface="Times New Roman" panose="02020603050405020304" pitchFamily="18" charset="0"/>
              </a:rPr>
              <a:t>Karadeniz </a:t>
            </a:r>
            <a:r>
              <a:rPr lang="tr-TR" sz="2200" dirty="0">
                <a:latin typeface="Times New Roman" panose="02020603050405020304" pitchFamily="18" charset="0"/>
                <a:cs typeface="Times New Roman" panose="02020603050405020304" pitchFamily="18" charset="0"/>
              </a:rPr>
              <a:t>Bölgesi’nde Artvin, Trabzon (Akçaabat) ve çevrelerinde, </a:t>
            </a:r>
            <a:endParaRPr lang="tr-TR" sz="2200" dirty="0" smtClean="0">
              <a:latin typeface="Times New Roman" panose="02020603050405020304" pitchFamily="18" charset="0"/>
              <a:cs typeface="Times New Roman" panose="02020603050405020304" pitchFamily="18" charset="0"/>
            </a:endParaRPr>
          </a:p>
          <a:p>
            <a:pPr algn="just">
              <a:lnSpc>
                <a:spcPct val="150000"/>
              </a:lnSpc>
              <a:spcAft>
                <a:spcPts val="800"/>
              </a:spcAft>
              <a:buFont typeface="Wingdings" panose="05000000000000000000" pitchFamily="2" charset="2"/>
              <a:buChar char="§"/>
            </a:pPr>
            <a:r>
              <a:rPr lang="tr-TR" sz="2200" dirty="0" smtClean="0">
                <a:latin typeface="Times New Roman" panose="02020603050405020304" pitchFamily="18" charset="0"/>
                <a:cs typeface="Times New Roman" panose="02020603050405020304" pitchFamily="18" charset="0"/>
              </a:rPr>
              <a:t>Doğu </a:t>
            </a:r>
            <a:r>
              <a:rPr lang="tr-TR" sz="2200" dirty="0">
                <a:latin typeface="Times New Roman" panose="02020603050405020304" pitchFamily="18" charset="0"/>
                <a:cs typeface="Times New Roman" panose="02020603050405020304" pitchFamily="18" charset="0"/>
              </a:rPr>
              <a:t>Anadolu Bölgesi’nde Erzurum, Ardahan ve çevreleri hariç diğer kesimlerinde, </a:t>
            </a:r>
            <a:endParaRPr lang="tr-TR" sz="2200" dirty="0" smtClean="0">
              <a:latin typeface="Times New Roman" panose="02020603050405020304" pitchFamily="18" charset="0"/>
              <a:cs typeface="Times New Roman" panose="02020603050405020304" pitchFamily="18" charset="0"/>
            </a:endParaRPr>
          </a:p>
          <a:p>
            <a:pPr algn="just">
              <a:lnSpc>
                <a:spcPct val="150000"/>
              </a:lnSpc>
              <a:spcAft>
                <a:spcPts val="800"/>
              </a:spcAft>
              <a:buFont typeface="Wingdings" panose="05000000000000000000" pitchFamily="2" charset="2"/>
              <a:buChar char="§"/>
            </a:pPr>
            <a:r>
              <a:rPr lang="tr-TR" sz="2200" dirty="0" smtClean="0">
                <a:latin typeface="Times New Roman" panose="02020603050405020304" pitchFamily="18" charset="0"/>
                <a:cs typeface="Times New Roman" panose="02020603050405020304" pitchFamily="18" charset="0"/>
              </a:rPr>
              <a:t>Güneydoğu </a:t>
            </a:r>
            <a:r>
              <a:rPr lang="tr-TR" sz="2200" dirty="0">
                <a:latin typeface="Times New Roman" panose="02020603050405020304" pitchFamily="18" charset="0"/>
                <a:cs typeface="Times New Roman" panose="02020603050405020304" pitchFamily="18" charset="0"/>
              </a:rPr>
              <a:t>Anadolu Bölgesi’nin tamamında, Değişen şiddetlerde meteorolojik kuraklık etkili olmaktadır </a:t>
            </a:r>
            <a:r>
              <a:rPr lang="tr-TR" sz="2200" dirty="0" smtClean="0">
                <a:latin typeface="Times New Roman" panose="02020603050405020304" pitchFamily="18" charset="0"/>
                <a:cs typeface="Times New Roman" panose="02020603050405020304" pitchFamily="18" charset="0"/>
              </a:rPr>
              <a:t>(Şekil-2)</a:t>
            </a:r>
            <a:endParaRPr lang="tr-TR" sz="2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1966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97655" y="617891"/>
            <a:ext cx="11844090" cy="2868478"/>
          </a:xfrm>
          <a:prstGeom prst="rect">
            <a:avLst/>
          </a:prstGeom>
        </p:spPr>
        <p:txBody>
          <a:bodyPr wrap="square">
            <a:spAutoFit/>
          </a:bodyPr>
          <a:lstStyle/>
          <a:p>
            <a:pPr algn="just" eaLnBrk="0" hangingPunct="0">
              <a:spcBef>
                <a:spcPct val="20000"/>
              </a:spcBef>
              <a:buClr>
                <a:schemeClr val="hlink"/>
              </a:buClr>
            </a:pPr>
            <a:r>
              <a:rPr lang="tr-TR" sz="2200" b="1" dirty="0">
                <a:latin typeface="Times New Roman" panose="02020603050405020304" pitchFamily="18" charset="0"/>
                <a:cs typeface="Times New Roman" panose="02020603050405020304" pitchFamily="18" charset="0"/>
              </a:rPr>
              <a:t>Normalin Yüzdesi Metodu </a:t>
            </a:r>
            <a:r>
              <a:rPr lang="tr-TR" sz="2200" dirty="0" smtClean="0">
                <a:latin typeface="Times New Roman" panose="02020603050405020304" pitchFamily="18" charset="0"/>
                <a:cs typeface="Times New Roman" panose="02020603050405020304" pitchFamily="18" charset="0"/>
              </a:rPr>
              <a:t>(</a:t>
            </a:r>
            <a:r>
              <a:rPr lang="tr-TR" sz="2200" dirty="0" err="1" smtClean="0">
                <a:latin typeface="Times New Roman" panose="02020603050405020304" pitchFamily="18" charset="0"/>
                <a:cs typeface="Times New Roman" panose="02020603050405020304" pitchFamily="18" charset="0"/>
              </a:rPr>
              <a:t>Percent</a:t>
            </a:r>
            <a:r>
              <a:rPr lang="tr-TR" sz="2200" dirty="0" smtClean="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of Normal Index - PNI</a:t>
            </a:r>
            <a:r>
              <a:rPr lang="tr-TR" sz="2200" dirty="0" smtClean="0">
                <a:latin typeface="Times New Roman" panose="02020603050405020304" pitchFamily="18" charset="0"/>
                <a:cs typeface="Times New Roman" panose="02020603050405020304" pitchFamily="18" charset="0"/>
              </a:rPr>
              <a:t>)</a:t>
            </a:r>
          </a:p>
          <a:p>
            <a:pPr algn="just" eaLnBrk="0" hangingPunct="0">
              <a:spcBef>
                <a:spcPct val="20000"/>
              </a:spcBef>
              <a:buClr>
                <a:schemeClr val="hlink"/>
              </a:buClr>
            </a:pPr>
            <a:endParaRPr lang="tr-TR" sz="2200" dirty="0">
              <a:latin typeface="Times New Roman" panose="02020603050405020304" pitchFamily="18" charset="0"/>
              <a:cs typeface="Times New Roman" panose="02020603050405020304" pitchFamily="18" charset="0"/>
            </a:endParaRPr>
          </a:p>
          <a:p>
            <a:pPr algn="just"/>
            <a:r>
              <a:rPr lang="tr-TR" sz="2200" dirty="0" smtClean="0">
                <a:latin typeface="Times New Roman" panose="02020603050405020304" pitchFamily="18" charset="0"/>
                <a:cs typeface="Times New Roman" panose="02020603050405020304" pitchFamily="18" charset="0"/>
              </a:rPr>
              <a:t>MGM tarafından 2007 </a:t>
            </a:r>
            <a:r>
              <a:rPr lang="tr-TR" sz="2200" dirty="0">
                <a:latin typeface="Times New Roman" panose="02020603050405020304" pitchFamily="18" charset="0"/>
                <a:cs typeface="Times New Roman" panose="02020603050405020304" pitchFamily="18" charset="0"/>
              </a:rPr>
              <a:t>Yılı aralık ayından itibaren değerlendirmelere başlanmış olup çalışmada </a:t>
            </a:r>
            <a:r>
              <a:rPr lang="tr-TR" sz="2200" dirty="0" smtClean="0">
                <a:latin typeface="Times New Roman" panose="02020603050405020304" pitchFamily="18" charset="0"/>
                <a:cs typeface="Times New Roman" panose="02020603050405020304" pitchFamily="18" charset="0"/>
              </a:rPr>
              <a:t>252 </a:t>
            </a:r>
            <a:r>
              <a:rPr lang="tr-TR" sz="2200" dirty="0">
                <a:latin typeface="Times New Roman" panose="02020603050405020304" pitchFamily="18" charset="0"/>
                <a:cs typeface="Times New Roman" panose="02020603050405020304" pitchFamily="18" charset="0"/>
              </a:rPr>
              <a:t>istasyon kullanılmaktadır. </a:t>
            </a:r>
            <a:r>
              <a:rPr lang="tr-TR" sz="2200" dirty="0" smtClean="0">
                <a:latin typeface="Times New Roman" panose="02020603050405020304" pitchFamily="18" charset="0"/>
                <a:cs typeface="Times New Roman" panose="02020603050405020304" pitchFamily="18" charset="0"/>
              </a:rPr>
              <a:t>Bu istasyonlara ait </a:t>
            </a:r>
            <a:r>
              <a:rPr lang="tr-TR" sz="2200" dirty="0">
                <a:latin typeface="Times New Roman" panose="02020603050405020304" pitchFamily="18" charset="0"/>
                <a:cs typeface="Times New Roman" panose="02020603050405020304" pitchFamily="18" charset="0"/>
              </a:rPr>
              <a:t>aylık toplam yağış verileri ile her ay farklı periyotlar için analizler yapılmakta, üretilen haritalar </a:t>
            </a:r>
            <a:r>
              <a:rPr lang="tr-TR" sz="2200" dirty="0" smtClean="0">
                <a:latin typeface="Times New Roman" panose="02020603050405020304" pitchFamily="18" charset="0"/>
                <a:cs typeface="Times New Roman" panose="02020603050405020304" pitchFamily="18" charset="0"/>
              </a:rPr>
              <a:t>MGM resmi web </a:t>
            </a:r>
            <a:r>
              <a:rPr lang="tr-TR" sz="2200" dirty="0">
                <a:latin typeface="Times New Roman" panose="02020603050405020304" pitchFamily="18" charset="0"/>
                <a:cs typeface="Times New Roman" panose="02020603050405020304" pitchFamily="18" charset="0"/>
              </a:rPr>
              <a:t>sitemizde yayınlanmaktadır</a:t>
            </a:r>
            <a:r>
              <a:rPr lang="tr-TR" sz="2200" dirty="0" smtClean="0">
                <a:latin typeface="Times New Roman" panose="02020603050405020304" pitchFamily="18" charset="0"/>
                <a:cs typeface="Times New Roman" panose="02020603050405020304" pitchFamily="18" charset="0"/>
              </a:rPr>
              <a:t>.</a:t>
            </a:r>
          </a:p>
          <a:p>
            <a:pPr algn="just"/>
            <a:endParaRPr lang="tr-TR" sz="2200" dirty="0">
              <a:latin typeface="Times New Roman" panose="02020603050405020304" pitchFamily="18" charset="0"/>
              <a:cs typeface="Times New Roman" panose="02020603050405020304" pitchFamily="18" charset="0"/>
            </a:endParaRPr>
          </a:p>
          <a:p>
            <a:pPr algn="just"/>
            <a:r>
              <a:rPr lang="tr-TR" sz="2200" dirty="0" smtClean="0">
                <a:latin typeface="Times New Roman" panose="02020603050405020304" pitchFamily="18" charset="0"/>
                <a:cs typeface="Times New Roman" panose="02020603050405020304" pitchFamily="18" charset="0"/>
              </a:rPr>
              <a:t>1</a:t>
            </a:r>
            <a:r>
              <a:rPr lang="tr-TR" sz="2200" dirty="0">
                <a:latin typeface="Times New Roman" panose="02020603050405020304" pitchFamily="18" charset="0"/>
                <a:cs typeface="Times New Roman" panose="02020603050405020304" pitchFamily="18" charset="0"/>
              </a:rPr>
              <a:t>, 3, 6, 9 ve 12 aylık periyotlarda oluşan kuraklık ve nemlilik durumları 4 ayrı kategoride tespit edilmektedir. </a:t>
            </a:r>
            <a:r>
              <a:rPr lang="tr-TR" sz="2200" dirty="0" smtClean="0">
                <a:latin typeface="Times New Roman" panose="02020603050405020304" pitchFamily="18" charset="0"/>
                <a:cs typeface="Times New Roman" panose="02020603050405020304" pitchFamily="18" charset="0"/>
              </a:rPr>
              <a:t>Bu </a:t>
            </a:r>
            <a:r>
              <a:rPr lang="tr-TR" sz="2200" dirty="0">
                <a:latin typeface="Times New Roman" panose="02020603050405020304" pitchFamily="18" charset="0"/>
                <a:cs typeface="Times New Roman" panose="02020603050405020304" pitchFamily="18" charset="0"/>
              </a:rPr>
              <a:t>yöntemde kuraklık, hafif, orta ve şiddetli olmak üzere 3 </a:t>
            </a:r>
            <a:r>
              <a:rPr lang="tr-TR" sz="2200" dirty="0" smtClean="0">
                <a:latin typeface="Times New Roman" panose="02020603050405020304" pitchFamily="18" charset="0"/>
                <a:cs typeface="Times New Roman" panose="02020603050405020304" pitchFamily="18" charset="0"/>
              </a:rPr>
              <a:t>aşamada incelenmektedir</a:t>
            </a:r>
            <a:r>
              <a:rPr lang="tr-TR" sz="2200" dirty="0">
                <a:latin typeface="Times New Roman" panose="02020603050405020304" pitchFamily="18" charset="0"/>
                <a:cs typeface="Times New Roman" panose="02020603050405020304" pitchFamily="18" charset="0"/>
              </a:rPr>
              <a:t>.</a:t>
            </a:r>
          </a:p>
        </p:txBody>
      </p:sp>
      <p:graphicFrame>
        <p:nvGraphicFramePr>
          <p:cNvPr id="5" name="5 Tablo"/>
          <p:cNvGraphicFramePr>
            <a:graphicFrameLocks noGrp="1"/>
          </p:cNvGraphicFramePr>
          <p:nvPr>
            <p:extLst>
              <p:ext uri="{D42A27DB-BD31-4B8C-83A1-F6EECF244321}">
                <p14:modId xmlns:p14="http://schemas.microsoft.com/office/powerpoint/2010/main" val="608392196"/>
              </p:ext>
            </p:extLst>
          </p:nvPr>
        </p:nvGraphicFramePr>
        <p:xfrm>
          <a:off x="1314916" y="3840937"/>
          <a:ext cx="9609569" cy="2546986"/>
        </p:xfrm>
        <a:graphic>
          <a:graphicData uri="http://schemas.openxmlformats.org/drawingml/2006/table">
            <a:tbl>
              <a:tblPr/>
              <a:tblGrid>
                <a:gridCol w="1095247">
                  <a:extLst>
                    <a:ext uri="{9D8B030D-6E8A-4147-A177-3AD203B41FA5}">
                      <a16:colId xmlns:a16="http://schemas.microsoft.com/office/drawing/2014/main" val="20000"/>
                    </a:ext>
                  </a:extLst>
                </a:gridCol>
                <a:gridCol w="2077119">
                  <a:extLst>
                    <a:ext uri="{9D8B030D-6E8A-4147-A177-3AD203B41FA5}">
                      <a16:colId xmlns:a16="http://schemas.microsoft.com/office/drawing/2014/main" val="20001"/>
                    </a:ext>
                  </a:extLst>
                </a:gridCol>
                <a:gridCol w="2111534">
                  <a:extLst>
                    <a:ext uri="{9D8B030D-6E8A-4147-A177-3AD203B41FA5}">
                      <a16:colId xmlns:a16="http://schemas.microsoft.com/office/drawing/2014/main" val="20002"/>
                    </a:ext>
                  </a:extLst>
                </a:gridCol>
                <a:gridCol w="2041606">
                  <a:extLst>
                    <a:ext uri="{9D8B030D-6E8A-4147-A177-3AD203B41FA5}">
                      <a16:colId xmlns:a16="http://schemas.microsoft.com/office/drawing/2014/main" val="20003"/>
                    </a:ext>
                  </a:extLst>
                </a:gridCol>
                <a:gridCol w="2284063">
                  <a:extLst>
                    <a:ext uri="{9D8B030D-6E8A-4147-A177-3AD203B41FA5}">
                      <a16:colId xmlns:a16="http://schemas.microsoft.com/office/drawing/2014/main" val="20004"/>
                    </a:ext>
                  </a:extLst>
                </a:gridCol>
              </a:tblGrid>
              <a:tr h="740841">
                <a:tc>
                  <a:txBody>
                    <a:bodyPr/>
                    <a:lstStyle/>
                    <a:p>
                      <a:pPr algn="ctr">
                        <a:lnSpc>
                          <a:spcPct val="130000"/>
                        </a:lnSpc>
                        <a:spcAft>
                          <a:spcPts val="0"/>
                        </a:spcAft>
                      </a:pPr>
                      <a:r>
                        <a:rPr lang="tr-TR" sz="1600" b="1" dirty="0" smtClean="0">
                          <a:latin typeface="Times New Roman"/>
                          <a:ea typeface="Times New Roman"/>
                        </a:rPr>
                        <a:t>PER</a:t>
                      </a:r>
                      <a:endParaRPr lang="tr-TR" sz="1600" dirty="0">
                        <a:latin typeface="Times New Roman"/>
                        <a:ea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tr-TR" sz="1600" dirty="0">
                          <a:latin typeface="Times New Roman"/>
                          <a:ea typeface="Times New Roman"/>
                        </a:rPr>
                        <a:t>NORMAL VE ÜZERİ (Risk Yok)</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30000"/>
                        </a:lnSpc>
                        <a:spcAft>
                          <a:spcPts val="0"/>
                        </a:spcAft>
                      </a:pPr>
                      <a:r>
                        <a:rPr lang="tr-TR" sz="1600" dirty="0">
                          <a:latin typeface="Times New Roman"/>
                          <a:ea typeface="Times New Roman"/>
                        </a:rPr>
                        <a:t>HAFİF KURAK</a:t>
                      </a:r>
                    </a:p>
                    <a:p>
                      <a:pPr algn="ctr">
                        <a:lnSpc>
                          <a:spcPct val="130000"/>
                        </a:lnSpc>
                        <a:spcAft>
                          <a:spcPts val="0"/>
                        </a:spcAft>
                      </a:pPr>
                      <a:r>
                        <a:rPr lang="tr-TR" sz="1600" dirty="0">
                          <a:latin typeface="Times New Roman"/>
                          <a:ea typeface="Times New Roman"/>
                        </a:rPr>
                        <a:t>(İzlemeye Başla)</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30000"/>
                        </a:lnSpc>
                        <a:spcAft>
                          <a:spcPts val="0"/>
                        </a:spcAft>
                      </a:pPr>
                      <a:r>
                        <a:rPr lang="tr-TR" sz="1600">
                          <a:latin typeface="Times New Roman"/>
                          <a:ea typeface="Times New Roman"/>
                        </a:rPr>
                        <a:t>ORTA ŞİDDETTE KURAK(Uyarı)</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33"/>
                    </a:solidFill>
                  </a:tcPr>
                </a:tc>
                <a:tc>
                  <a:txBody>
                    <a:bodyPr/>
                    <a:lstStyle/>
                    <a:p>
                      <a:pPr algn="ctr">
                        <a:lnSpc>
                          <a:spcPct val="130000"/>
                        </a:lnSpc>
                        <a:spcAft>
                          <a:spcPts val="0"/>
                        </a:spcAft>
                      </a:pPr>
                      <a:r>
                        <a:rPr lang="tr-TR" sz="1600" dirty="0">
                          <a:solidFill>
                            <a:srgbClr val="FFFFFF"/>
                          </a:solidFill>
                          <a:latin typeface="Times New Roman"/>
                          <a:ea typeface="Times New Roman"/>
                        </a:rPr>
                        <a:t>ŞİDDETLİ KURAK</a:t>
                      </a:r>
                      <a:endParaRPr lang="tr-TR" sz="1600" dirty="0">
                        <a:latin typeface="Times New Roman"/>
                        <a:ea typeface="Times New Roman"/>
                      </a:endParaRPr>
                    </a:p>
                    <a:p>
                      <a:pPr algn="ctr">
                        <a:lnSpc>
                          <a:spcPct val="130000"/>
                        </a:lnSpc>
                        <a:spcAft>
                          <a:spcPts val="0"/>
                        </a:spcAft>
                      </a:pPr>
                      <a:r>
                        <a:rPr lang="tr-TR" sz="1600" dirty="0">
                          <a:solidFill>
                            <a:srgbClr val="FFFFFF"/>
                          </a:solidFill>
                          <a:latin typeface="Times New Roman"/>
                          <a:ea typeface="Times New Roman"/>
                        </a:rPr>
                        <a:t>(Acil Durum)</a:t>
                      </a:r>
                      <a:endParaRPr lang="tr-TR" sz="1600" dirty="0">
                        <a:latin typeface="Times New Roman"/>
                        <a:ea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3333"/>
                    </a:solidFill>
                  </a:tcPr>
                </a:tc>
                <a:extLst>
                  <a:ext uri="{0D108BD9-81ED-4DB2-BD59-A6C34878D82A}">
                    <a16:rowId xmlns:a16="http://schemas.microsoft.com/office/drawing/2014/main" val="10000"/>
                  </a:ext>
                </a:extLst>
              </a:tr>
              <a:tr h="361229">
                <a:tc>
                  <a:txBody>
                    <a:bodyPr/>
                    <a:lstStyle/>
                    <a:p>
                      <a:pPr algn="ctr">
                        <a:lnSpc>
                          <a:spcPct val="130000"/>
                        </a:lnSpc>
                        <a:spcAft>
                          <a:spcPts val="0"/>
                        </a:spcAft>
                      </a:pPr>
                      <a:r>
                        <a:rPr lang="tr-TR" sz="1600" b="1">
                          <a:latin typeface="Times New Roman"/>
                          <a:ea typeface="Times New Roman"/>
                        </a:rPr>
                        <a:t>1</a:t>
                      </a:r>
                      <a:endParaRPr lang="tr-TR" sz="1600">
                        <a:latin typeface="Times New Roman"/>
                        <a:ea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tr-TR" sz="1600">
                          <a:latin typeface="Times New Roman"/>
                          <a:ea typeface="Times New Roman"/>
                        </a:rPr>
                        <a:t>% 75 ten büyük</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30000"/>
                        </a:lnSpc>
                        <a:spcAft>
                          <a:spcPts val="0"/>
                        </a:spcAft>
                      </a:pPr>
                      <a:r>
                        <a:rPr lang="tr-TR" sz="1600">
                          <a:latin typeface="Times New Roman"/>
                          <a:ea typeface="Times New Roman"/>
                        </a:rPr>
                        <a:t>% 65 – % 75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30000"/>
                        </a:lnSpc>
                        <a:spcAft>
                          <a:spcPts val="0"/>
                        </a:spcAft>
                      </a:pPr>
                      <a:r>
                        <a:rPr lang="tr-TR" sz="1600">
                          <a:latin typeface="Times New Roman"/>
                          <a:ea typeface="Times New Roman"/>
                        </a:rPr>
                        <a:t>% 55 – % 65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33"/>
                    </a:solidFill>
                  </a:tcPr>
                </a:tc>
                <a:tc>
                  <a:txBody>
                    <a:bodyPr/>
                    <a:lstStyle/>
                    <a:p>
                      <a:pPr algn="ctr">
                        <a:lnSpc>
                          <a:spcPct val="130000"/>
                        </a:lnSpc>
                        <a:spcAft>
                          <a:spcPts val="0"/>
                        </a:spcAft>
                      </a:pPr>
                      <a:r>
                        <a:rPr lang="tr-TR" sz="1600">
                          <a:solidFill>
                            <a:srgbClr val="FFFFFF"/>
                          </a:solidFill>
                          <a:latin typeface="Times New Roman"/>
                          <a:ea typeface="Times New Roman"/>
                        </a:rPr>
                        <a:t>% 55 ten küçük</a:t>
                      </a:r>
                      <a:endParaRPr lang="tr-TR" sz="1600">
                        <a:latin typeface="Times New Roman"/>
                        <a:ea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3333"/>
                    </a:solidFill>
                  </a:tcPr>
                </a:tc>
                <a:extLst>
                  <a:ext uri="{0D108BD9-81ED-4DB2-BD59-A6C34878D82A}">
                    <a16:rowId xmlns:a16="http://schemas.microsoft.com/office/drawing/2014/main" val="10001"/>
                  </a:ext>
                </a:extLst>
              </a:tr>
              <a:tr h="361229">
                <a:tc>
                  <a:txBody>
                    <a:bodyPr/>
                    <a:lstStyle/>
                    <a:p>
                      <a:pPr algn="ctr">
                        <a:lnSpc>
                          <a:spcPct val="130000"/>
                        </a:lnSpc>
                        <a:spcAft>
                          <a:spcPts val="0"/>
                        </a:spcAft>
                      </a:pPr>
                      <a:r>
                        <a:rPr lang="tr-TR" sz="1600" b="1">
                          <a:latin typeface="Times New Roman"/>
                          <a:ea typeface="Times New Roman"/>
                        </a:rPr>
                        <a:t>3</a:t>
                      </a:r>
                      <a:endParaRPr lang="tr-TR" sz="1600">
                        <a:latin typeface="Times New Roman"/>
                        <a:ea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tr-TR" sz="1600">
                          <a:latin typeface="Times New Roman"/>
                          <a:ea typeface="Times New Roman"/>
                        </a:rPr>
                        <a:t>% 75 ten büyük</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30000"/>
                        </a:lnSpc>
                        <a:spcAft>
                          <a:spcPts val="0"/>
                        </a:spcAft>
                      </a:pPr>
                      <a:r>
                        <a:rPr lang="tr-TR" sz="1600">
                          <a:latin typeface="Times New Roman"/>
                          <a:ea typeface="Times New Roman"/>
                        </a:rPr>
                        <a:t>% 65 – % 75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30000"/>
                        </a:lnSpc>
                        <a:spcAft>
                          <a:spcPts val="0"/>
                        </a:spcAft>
                      </a:pPr>
                      <a:r>
                        <a:rPr lang="tr-TR" sz="1600">
                          <a:latin typeface="Times New Roman"/>
                          <a:ea typeface="Times New Roman"/>
                        </a:rPr>
                        <a:t>% 55 – % 65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33"/>
                    </a:solidFill>
                  </a:tcPr>
                </a:tc>
                <a:tc>
                  <a:txBody>
                    <a:bodyPr/>
                    <a:lstStyle/>
                    <a:p>
                      <a:pPr algn="ctr">
                        <a:lnSpc>
                          <a:spcPct val="130000"/>
                        </a:lnSpc>
                        <a:spcAft>
                          <a:spcPts val="0"/>
                        </a:spcAft>
                      </a:pPr>
                      <a:r>
                        <a:rPr lang="tr-TR" sz="1600">
                          <a:solidFill>
                            <a:srgbClr val="FFFFFF"/>
                          </a:solidFill>
                          <a:latin typeface="Times New Roman"/>
                          <a:ea typeface="Times New Roman"/>
                        </a:rPr>
                        <a:t>% 55 ten küçük</a:t>
                      </a:r>
                      <a:endParaRPr lang="tr-TR" sz="1600">
                        <a:latin typeface="Times New Roman"/>
                        <a:ea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3333"/>
                    </a:solidFill>
                  </a:tcPr>
                </a:tc>
                <a:extLst>
                  <a:ext uri="{0D108BD9-81ED-4DB2-BD59-A6C34878D82A}">
                    <a16:rowId xmlns:a16="http://schemas.microsoft.com/office/drawing/2014/main" val="10002"/>
                  </a:ext>
                </a:extLst>
              </a:tr>
              <a:tr h="361229">
                <a:tc>
                  <a:txBody>
                    <a:bodyPr/>
                    <a:lstStyle/>
                    <a:p>
                      <a:pPr algn="ctr">
                        <a:lnSpc>
                          <a:spcPct val="130000"/>
                        </a:lnSpc>
                        <a:spcAft>
                          <a:spcPts val="0"/>
                        </a:spcAft>
                      </a:pPr>
                      <a:r>
                        <a:rPr lang="tr-TR" sz="1600" b="1">
                          <a:latin typeface="Times New Roman"/>
                          <a:ea typeface="Times New Roman"/>
                        </a:rPr>
                        <a:t>6</a:t>
                      </a:r>
                      <a:endParaRPr lang="tr-TR" sz="1600">
                        <a:latin typeface="Times New Roman"/>
                        <a:ea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tr-TR" sz="1600">
                          <a:latin typeface="Times New Roman"/>
                          <a:ea typeface="Times New Roman"/>
                        </a:rPr>
                        <a:t>% 80 den büyük</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30000"/>
                        </a:lnSpc>
                        <a:spcAft>
                          <a:spcPts val="0"/>
                        </a:spcAft>
                      </a:pPr>
                      <a:r>
                        <a:rPr lang="tr-TR" sz="1600">
                          <a:latin typeface="Times New Roman"/>
                          <a:ea typeface="Times New Roman"/>
                        </a:rPr>
                        <a:t>% 70 – % 80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30000"/>
                        </a:lnSpc>
                        <a:spcAft>
                          <a:spcPts val="0"/>
                        </a:spcAft>
                      </a:pPr>
                      <a:r>
                        <a:rPr lang="tr-TR" sz="1600">
                          <a:latin typeface="Times New Roman"/>
                          <a:ea typeface="Times New Roman"/>
                        </a:rPr>
                        <a:t>% 60 – % 70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33"/>
                    </a:solidFill>
                  </a:tcPr>
                </a:tc>
                <a:tc>
                  <a:txBody>
                    <a:bodyPr/>
                    <a:lstStyle/>
                    <a:p>
                      <a:pPr algn="ctr">
                        <a:lnSpc>
                          <a:spcPct val="130000"/>
                        </a:lnSpc>
                        <a:spcAft>
                          <a:spcPts val="0"/>
                        </a:spcAft>
                      </a:pPr>
                      <a:r>
                        <a:rPr lang="tr-TR" sz="1600">
                          <a:solidFill>
                            <a:srgbClr val="FFFFFF"/>
                          </a:solidFill>
                          <a:latin typeface="Times New Roman"/>
                          <a:ea typeface="Times New Roman"/>
                        </a:rPr>
                        <a:t>% 60 tan küçük</a:t>
                      </a:r>
                      <a:endParaRPr lang="tr-TR" sz="1600">
                        <a:latin typeface="Times New Roman"/>
                        <a:ea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3333"/>
                    </a:solidFill>
                  </a:tcPr>
                </a:tc>
                <a:extLst>
                  <a:ext uri="{0D108BD9-81ED-4DB2-BD59-A6C34878D82A}">
                    <a16:rowId xmlns:a16="http://schemas.microsoft.com/office/drawing/2014/main" val="10003"/>
                  </a:ext>
                </a:extLst>
              </a:tr>
              <a:tr h="361229">
                <a:tc>
                  <a:txBody>
                    <a:bodyPr/>
                    <a:lstStyle/>
                    <a:p>
                      <a:pPr algn="ctr">
                        <a:lnSpc>
                          <a:spcPct val="130000"/>
                        </a:lnSpc>
                        <a:spcAft>
                          <a:spcPts val="0"/>
                        </a:spcAft>
                      </a:pPr>
                      <a:r>
                        <a:rPr lang="tr-TR" sz="1600" b="1">
                          <a:latin typeface="Times New Roman"/>
                          <a:ea typeface="Times New Roman"/>
                        </a:rPr>
                        <a:t>9</a:t>
                      </a:r>
                      <a:endParaRPr lang="tr-TR" sz="1600">
                        <a:latin typeface="Times New Roman"/>
                        <a:ea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tr-TR" sz="1600">
                          <a:latin typeface="Times New Roman"/>
                          <a:ea typeface="Times New Roman"/>
                        </a:rPr>
                        <a:t>% 83,5 tan büyük</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30000"/>
                        </a:lnSpc>
                        <a:spcAft>
                          <a:spcPts val="0"/>
                        </a:spcAft>
                      </a:pPr>
                      <a:r>
                        <a:rPr lang="tr-TR" sz="1600">
                          <a:latin typeface="Times New Roman"/>
                          <a:ea typeface="Times New Roman"/>
                        </a:rPr>
                        <a:t>% 73,5 – % 83,5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30000"/>
                        </a:lnSpc>
                        <a:spcAft>
                          <a:spcPts val="0"/>
                        </a:spcAft>
                      </a:pPr>
                      <a:r>
                        <a:rPr lang="tr-TR" sz="1600">
                          <a:latin typeface="Times New Roman"/>
                          <a:ea typeface="Times New Roman"/>
                        </a:rPr>
                        <a:t>% 63,5 – % 73,5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33"/>
                    </a:solidFill>
                  </a:tcPr>
                </a:tc>
                <a:tc>
                  <a:txBody>
                    <a:bodyPr/>
                    <a:lstStyle/>
                    <a:p>
                      <a:pPr algn="ctr">
                        <a:lnSpc>
                          <a:spcPct val="130000"/>
                        </a:lnSpc>
                        <a:spcAft>
                          <a:spcPts val="0"/>
                        </a:spcAft>
                      </a:pPr>
                      <a:r>
                        <a:rPr lang="tr-TR" sz="1600">
                          <a:solidFill>
                            <a:srgbClr val="FFFFFF"/>
                          </a:solidFill>
                          <a:latin typeface="Times New Roman"/>
                          <a:ea typeface="Times New Roman"/>
                        </a:rPr>
                        <a:t>% 63,5 tan küçük</a:t>
                      </a:r>
                      <a:endParaRPr lang="tr-TR" sz="1600">
                        <a:latin typeface="Times New Roman"/>
                        <a:ea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3333"/>
                    </a:solidFill>
                  </a:tcPr>
                </a:tc>
                <a:extLst>
                  <a:ext uri="{0D108BD9-81ED-4DB2-BD59-A6C34878D82A}">
                    <a16:rowId xmlns:a16="http://schemas.microsoft.com/office/drawing/2014/main" val="10004"/>
                  </a:ext>
                </a:extLst>
              </a:tr>
              <a:tr h="361229">
                <a:tc>
                  <a:txBody>
                    <a:bodyPr/>
                    <a:lstStyle/>
                    <a:p>
                      <a:pPr algn="ctr">
                        <a:lnSpc>
                          <a:spcPct val="130000"/>
                        </a:lnSpc>
                        <a:spcAft>
                          <a:spcPts val="0"/>
                        </a:spcAft>
                      </a:pPr>
                      <a:r>
                        <a:rPr lang="tr-TR" sz="1600" b="1">
                          <a:latin typeface="Times New Roman"/>
                          <a:ea typeface="Times New Roman"/>
                        </a:rPr>
                        <a:t>12</a:t>
                      </a:r>
                      <a:endParaRPr lang="tr-TR" sz="1600">
                        <a:latin typeface="Times New Roman"/>
                        <a:ea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tr-TR" sz="1600">
                          <a:latin typeface="Times New Roman"/>
                          <a:ea typeface="Times New Roman"/>
                        </a:rPr>
                        <a:t>% 85 ten büyük</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30000"/>
                        </a:lnSpc>
                        <a:spcAft>
                          <a:spcPts val="0"/>
                        </a:spcAft>
                      </a:pPr>
                      <a:r>
                        <a:rPr lang="tr-TR" sz="1600" dirty="0">
                          <a:latin typeface="Times New Roman"/>
                          <a:ea typeface="Times New Roman"/>
                        </a:rPr>
                        <a:t>% 75 – % 85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30000"/>
                        </a:lnSpc>
                        <a:spcAft>
                          <a:spcPts val="0"/>
                        </a:spcAft>
                      </a:pPr>
                      <a:r>
                        <a:rPr lang="tr-TR" sz="1600" dirty="0">
                          <a:latin typeface="Times New Roman"/>
                          <a:ea typeface="Times New Roman"/>
                        </a:rPr>
                        <a:t>% 65 – % 75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33"/>
                    </a:solidFill>
                  </a:tcPr>
                </a:tc>
                <a:tc>
                  <a:txBody>
                    <a:bodyPr/>
                    <a:lstStyle/>
                    <a:p>
                      <a:pPr algn="ctr">
                        <a:lnSpc>
                          <a:spcPct val="130000"/>
                        </a:lnSpc>
                        <a:spcAft>
                          <a:spcPts val="0"/>
                        </a:spcAft>
                      </a:pPr>
                      <a:r>
                        <a:rPr lang="tr-TR" sz="1600" dirty="0">
                          <a:solidFill>
                            <a:srgbClr val="FFFFFF"/>
                          </a:solidFill>
                          <a:latin typeface="Times New Roman"/>
                          <a:ea typeface="Times New Roman"/>
                        </a:rPr>
                        <a:t>% 65 ten küçük</a:t>
                      </a:r>
                      <a:endParaRPr lang="tr-TR" sz="1600" dirty="0">
                        <a:latin typeface="Times New Roman"/>
                        <a:ea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3333"/>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54910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323747" y="5871624"/>
            <a:ext cx="10177851" cy="461665"/>
          </a:xfrm>
          <a:prstGeom prst="rect">
            <a:avLst/>
          </a:prstGeom>
        </p:spPr>
        <p:txBody>
          <a:bodyPr wrap="none">
            <a:spAutoFit/>
          </a:bodyPr>
          <a:lstStyle/>
          <a:p>
            <a:r>
              <a:rPr lang="tr-TR" sz="2400" b="1" dirty="0">
                <a:latin typeface="Times New Roman" panose="02020603050405020304" pitchFamily="18" charset="0"/>
                <a:cs typeface="Times New Roman" panose="02020603050405020304" pitchFamily="18" charset="0"/>
              </a:rPr>
              <a:t>Şekil </a:t>
            </a:r>
            <a:r>
              <a:rPr lang="tr-TR" sz="2400" b="1" dirty="0" smtClean="0">
                <a:latin typeface="Times New Roman" panose="02020603050405020304" pitchFamily="18" charset="0"/>
                <a:cs typeface="Times New Roman" panose="02020603050405020304" pitchFamily="18" charset="0"/>
              </a:rPr>
              <a:t>4. PNI yöntemine göre 2021 </a:t>
            </a:r>
            <a:r>
              <a:rPr lang="tr-TR" sz="2400" b="1" dirty="0">
                <a:latin typeface="Times New Roman" panose="02020603050405020304" pitchFamily="18" charset="0"/>
                <a:cs typeface="Times New Roman" panose="02020603050405020304" pitchFamily="18" charset="0"/>
              </a:rPr>
              <a:t>yılı meteorolojik kuraklık </a:t>
            </a:r>
            <a:r>
              <a:rPr lang="tr-TR" sz="2400" b="1" dirty="0" smtClean="0">
                <a:latin typeface="Times New Roman" panose="02020603050405020304" pitchFamily="18" charset="0"/>
                <a:cs typeface="Times New Roman" panose="02020603050405020304" pitchFamily="18" charset="0"/>
              </a:rPr>
              <a:t>haritası (MGM)</a:t>
            </a:r>
            <a:endParaRPr lang="tr-TR" sz="2400" dirty="0"/>
          </a:p>
        </p:txBody>
      </p:sp>
      <p:pic>
        <p:nvPicPr>
          <p:cNvPr id="6" name="Resim 5"/>
          <p:cNvPicPr>
            <a:picLocks noChangeAspect="1"/>
          </p:cNvPicPr>
          <p:nvPr/>
        </p:nvPicPr>
        <p:blipFill>
          <a:blip r:embed="rId2"/>
          <a:stretch>
            <a:fillRect/>
          </a:stretch>
        </p:blipFill>
        <p:spPr>
          <a:xfrm>
            <a:off x="1577526" y="489396"/>
            <a:ext cx="9054049" cy="5209907"/>
          </a:xfrm>
          <a:prstGeom prst="rect">
            <a:avLst/>
          </a:prstGeom>
        </p:spPr>
      </p:pic>
    </p:spTree>
    <p:extLst>
      <p:ext uri="{BB962C8B-B14F-4D97-AF65-F5344CB8AC3E}">
        <p14:creationId xmlns:p14="http://schemas.microsoft.com/office/powerpoint/2010/main" val="130250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7020" y="343886"/>
            <a:ext cx="11018003" cy="5640946"/>
          </a:xfrm>
        </p:spPr>
        <p:txBody>
          <a:bodyPr>
            <a:noAutofit/>
          </a:bodyPr>
          <a:lstStyle/>
          <a:p>
            <a:pPr marL="0" indent="0" algn="just">
              <a:lnSpc>
                <a:spcPct val="107000"/>
              </a:lnSpc>
              <a:spcAft>
                <a:spcPts val="0"/>
              </a:spcAft>
              <a:buNone/>
            </a:pP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Zirai meteorolojinin amacı; üretimin verim ve kalitesini artırmak için iklim ve hava özellikleri konusunda üretici ve tarımcılara gerekli bilgileri vermek, olumsuz hava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şartlarının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zararını en aza indirmek, zirai girdileri (gübre, ilaç, is gücü, vb.) ekonomik olarak kullanmayı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sağlamaktır.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Bu kapsamda MGM, Zirai Meteoroloji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Şubesi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tarım sektörü için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ürettiği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ürünleri tarım sektörünün hizmetine sunmaktadır</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7000"/>
              </a:lnSpc>
              <a:spcAft>
                <a:spcPts val="0"/>
              </a:spcAft>
              <a:buNone/>
            </a:pPr>
            <a:r>
              <a:rPr lang="tr-TR" sz="2400" b="1"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ZİRAİ </a:t>
            </a:r>
            <a:r>
              <a:rPr lang="tr-TR" sz="2400" b="1"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HAVA </a:t>
            </a:r>
            <a:r>
              <a:rPr lang="tr-TR" sz="2400" b="1"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TAHMİNLERİ</a:t>
            </a:r>
          </a:p>
          <a:p>
            <a:pPr marL="0" indent="0" algn="just">
              <a:lnSpc>
                <a:spcPct val="107000"/>
              </a:lnSpc>
              <a:spcAft>
                <a:spcPts val="0"/>
              </a:spcAft>
              <a:buNone/>
            </a:pP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Tarımsal çalışma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programı yapmak için toprak islemesi, ekim-dikim ve hasat dönemlerinde 5 günlük zirai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tahminlerden yararlanılmaktadır.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Traktör, alet ve makinelerin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hazırlığı,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tohum ve fidelerin temini, hasatta olgunluğun tespiti ve isçilerin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sağlanması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ile nakliye ve depolama için üretici önceden hazırlıklarını yapmak zorundadır.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Çalışmaların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başlatılması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için uygun hava koşulları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gerekmektedir. Sıcaklık,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yağış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 rüzgâr gibi meteorolojik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şartların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toprak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hazırlığı,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ekim-dikim ve hasat dönemlerinde uygun olup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olmadığının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önceden bilinmesi fazla kaynak ve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işgücü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kullanımını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engellediği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gibi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verimliliği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 arttıran bir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unsurdur. </a:t>
            </a:r>
            <a:endParaRPr lang="tr-TR" sz="2400" dirty="0"/>
          </a:p>
        </p:txBody>
      </p:sp>
    </p:spTree>
    <p:extLst>
      <p:ext uri="{BB962C8B-B14F-4D97-AF65-F5344CB8AC3E}">
        <p14:creationId xmlns:p14="http://schemas.microsoft.com/office/powerpoint/2010/main" val="1359803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40913" y="532610"/>
            <a:ext cx="11307650" cy="5509200"/>
          </a:xfrm>
          <a:prstGeom prst="rect">
            <a:avLst/>
          </a:prstGeom>
        </p:spPr>
        <p:txBody>
          <a:bodyPr wrap="square">
            <a:spAutoFit/>
          </a:bodyPr>
          <a:lstStyle/>
          <a:p>
            <a:pPr algn="just" fontAlgn="base"/>
            <a:r>
              <a:rPr lang="tr-TR" sz="2200" b="1" u="sng" dirty="0">
                <a:latin typeface="Times New Roman" panose="02020603050405020304" pitchFamily="18" charset="0"/>
                <a:cs typeface="Times New Roman" panose="02020603050405020304" pitchFamily="18" charset="0"/>
              </a:rPr>
              <a:t>2021 yılına ait 12 aylık (Ocak-Aralık 2021) PNI kuraklık haritasına göre</a:t>
            </a:r>
            <a:r>
              <a:rPr lang="tr-TR" sz="2200" b="1" u="sng" dirty="0" smtClean="0">
                <a:latin typeface="Times New Roman" panose="02020603050405020304" pitchFamily="18" charset="0"/>
                <a:cs typeface="Times New Roman" panose="02020603050405020304" pitchFamily="18" charset="0"/>
              </a:rPr>
              <a:t>;</a:t>
            </a:r>
          </a:p>
          <a:p>
            <a:pPr algn="just" fontAlgn="base"/>
            <a:endParaRPr lang="tr-TR" sz="2200" dirty="0">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Ege Bölgesi’nde Aydın, Denizli Kütahya (Simav) ve çevrelerinde</a:t>
            </a:r>
            <a:r>
              <a:rPr lang="tr-TR" sz="2200" dirty="0" smtClean="0">
                <a:latin typeface="Times New Roman" panose="02020603050405020304" pitchFamily="18" charset="0"/>
                <a:cs typeface="Times New Roman" panose="02020603050405020304" pitchFamily="18" charset="0"/>
              </a:rPr>
              <a:t>,</a:t>
            </a:r>
          </a:p>
          <a:p>
            <a:pPr fontAlgn="base"/>
            <a:endParaRPr lang="tr-TR" sz="2200" dirty="0">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Akdeniz Bölgesi’nde Antalya, Burdur, Mersin (Anamur), Osmaniye, Kahramanmaraş, Kilis ve çevrelerinde</a:t>
            </a:r>
            <a:r>
              <a:rPr lang="tr-TR" sz="2200" dirty="0" smtClean="0">
                <a:latin typeface="Times New Roman" panose="02020603050405020304" pitchFamily="18" charset="0"/>
                <a:cs typeface="Times New Roman" panose="02020603050405020304" pitchFamily="18" charset="0"/>
              </a:rPr>
              <a:t>,</a:t>
            </a:r>
          </a:p>
          <a:p>
            <a:pPr fontAlgn="base"/>
            <a:endParaRPr lang="tr-TR" sz="2200" dirty="0">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İç Anadolu Bölgesi’nde Ankara (Beypazarı), Konya (Yunak), Karaman, Kırşehir (Kaman), Nevşehir (Ürgüp), Sivas ve çevrelerinde</a:t>
            </a:r>
            <a:r>
              <a:rPr lang="tr-TR" sz="2200" dirty="0" smtClean="0">
                <a:latin typeface="Times New Roman" panose="02020603050405020304" pitchFamily="18" charset="0"/>
                <a:cs typeface="Times New Roman" panose="02020603050405020304" pitchFamily="18" charset="0"/>
              </a:rPr>
              <a:t>,</a:t>
            </a:r>
          </a:p>
          <a:p>
            <a:pPr fontAlgn="base"/>
            <a:endParaRPr lang="tr-TR" sz="2200" dirty="0">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Karadeniz Bölgesi’nde Artvin, Trabzon (Akçaabat) ve çevrelerinde</a:t>
            </a:r>
            <a:r>
              <a:rPr lang="tr-TR" sz="2200" dirty="0" smtClean="0">
                <a:latin typeface="Times New Roman" panose="02020603050405020304" pitchFamily="18" charset="0"/>
                <a:cs typeface="Times New Roman" panose="02020603050405020304" pitchFamily="18" charset="0"/>
              </a:rPr>
              <a:t>,</a:t>
            </a:r>
          </a:p>
          <a:p>
            <a:pPr fontAlgn="base"/>
            <a:endParaRPr lang="tr-TR" sz="2200" dirty="0">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tr-TR" sz="2200" dirty="0">
                <a:latin typeface="Times New Roman" panose="02020603050405020304" pitchFamily="18" charset="0"/>
                <a:cs typeface="Times New Roman" panose="02020603050405020304" pitchFamily="18" charset="0"/>
              </a:rPr>
              <a:t>Doğu Anadolu Bölgesi’nde Erzurum, Ardahan ve çevreleri hariç diğer kesimlerinde</a:t>
            </a:r>
            <a:r>
              <a:rPr lang="tr-TR" sz="2200" dirty="0" smtClean="0">
                <a:latin typeface="Times New Roman" panose="02020603050405020304" pitchFamily="18" charset="0"/>
                <a:cs typeface="Times New Roman" panose="02020603050405020304" pitchFamily="18" charset="0"/>
              </a:rPr>
              <a:t>,</a:t>
            </a:r>
          </a:p>
          <a:p>
            <a:pPr fontAlgn="base">
              <a:buFont typeface="Arial" panose="020B0604020202020204" pitchFamily="34" charset="0"/>
              <a:buChar char="•"/>
            </a:pPr>
            <a:endParaRPr lang="tr-TR" sz="2200" dirty="0">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tr-TR" sz="2200" dirty="0" smtClean="0">
                <a:latin typeface="Times New Roman" panose="02020603050405020304" pitchFamily="18" charset="0"/>
                <a:cs typeface="Times New Roman" panose="02020603050405020304" pitchFamily="18" charset="0"/>
              </a:rPr>
              <a:t>Güneydoğu </a:t>
            </a:r>
            <a:r>
              <a:rPr lang="tr-TR" sz="2200" dirty="0">
                <a:latin typeface="Times New Roman" panose="02020603050405020304" pitchFamily="18" charset="0"/>
                <a:cs typeface="Times New Roman" panose="02020603050405020304" pitchFamily="18" charset="0"/>
              </a:rPr>
              <a:t>Anadolu Bölgesi’nin tamamında,</a:t>
            </a:r>
          </a:p>
          <a:p>
            <a:r>
              <a:rPr lang="tr-TR" sz="2200" dirty="0">
                <a:latin typeface="Times New Roman" panose="02020603050405020304" pitchFamily="18" charset="0"/>
                <a:cs typeface="Times New Roman" panose="02020603050405020304" pitchFamily="18" charset="0"/>
              </a:rPr>
              <a:t>Değişen şiddetlerde meteorolojik kuraklık etkili olmaktadır.</a:t>
            </a:r>
          </a:p>
        </p:txBody>
      </p:sp>
    </p:spTree>
    <p:extLst>
      <p:ext uri="{BB962C8B-B14F-4D97-AF65-F5344CB8AC3E}">
        <p14:creationId xmlns:p14="http://schemas.microsoft.com/office/powerpoint/2010/main" val="894073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217" y="415279"/>
            <a:ext cx="10515600" cy="5753046"/>
          </a:xfrm>
        </p:spPr>
        <p:txBody>
          <a:bodyPr>
            <a:normAutofit fontScale="92500" lnSpcReduction="10000"/>
          </a:bodyPr>
          <a:lstStyle/>
          <a:p>
            <a:pPr marL="0" indent="0" algn="just">
              <a:lnSpc>
                <a:spcPct val="150000"/>
              </a:lnSpc>
              <a:spcBef>
                <a:spcPts val="200"/>
              </a:spcBef>
              <a:spcAft>
                <a:spcPts val="0"/>
              </a:spcAft>
              <a:buNone/>
            </a:pPr>
            <a:r>
              <a:rPr lang="tr-T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Kuraklığın Bitkilerde Meydana Getirdiği Değişiklikler</a:t>
            </a:r>
          </a:p>
          <a:p>
            <a:pPr marL="342900" lvl="0" indent="-342900" algn="just">
              <a:lnSpc>
                <a:spcPct val="150000"/>
              </a:lnSpc>
              <a:spcAft>
                <a:spcPts val="0"/>
              </a:spcAft>
              <a:buFont typeface="+mj-lt"/>
              <a:buAutoNum type="alphaLcParenR"/>
            </a:pPr>
            <a:r>
              <a:rPr lang="tr-TR" dirty="0">
                <a:latin typeface="Times New Roman" panose="02020603050405020304" pitchFamily="18" charset="0"/>
                <a:ea typeface="Calibri" panose="020F0502020204030204" pitchFamily="34" charset="0"/>
                <a:cs typeface="Arial" panose="020B0604020202020204" pitchFamily="34" charset="0"/>
              </a:rPr>
              <a:t>Köklerdeki değişiklikler; Bitkiler iklim şartları kuraklaştıkça köklerini derinlemesine ve genişlemesine daha geniş bir toprak tabakasına yaymaya çalışırlar. Bu şekilde toprakta nem miktarı az da olsa, çok geniş bir toprak tabakasına yayılıp, su ihtiyaçlarını karşılamaya çalışırlar.</a:t>
            </a:r>
          </a:p>
          <a:p>
            <a:pPr marL="342900" lvl="0" indent="-342900" algn="just">
              <a:lnSpc>
                <a:spcPct val="150000"/>
              </a:lnSpc>
              <a:spcAft>
                <a:spcPts val="800"/>
              </a:spcAft>
              <a:buFont typeface="+mj-lt"/>
              <a:buAutoNum type="alphaLcParenR"/>
            </a:pPr>
            <a:r>
              <a:rPr lang="tr-TR" dirty="0">
                <a:latin typeface="Times New Roman" panose="02020603050405020304" pitchFamily="18" charset="0"/>
                <a:ea typeface="Calibri" panose="020F0502020204030204" pitchFamily="34" charset="0"/>
                <a:cs typeface="Arial" panose="020B0604020202020204" pitchFamily="34" charset="0"/>
              </a:rPr>
              <a:t>Toprak üstü organlarındaki değişiklikler; Bitkilerin toprak üstü organlarının (dal, yaprak, çiçek vb.) bünyesinde çevrenin iklim şartlarına göre değişiklikler olmaktadır. Örneğin kuraklığa karşı bitkilerde daha az sayıda ve küçük yaprak oluşumu gözlenmiştir.</a:t>
            </a:r>
          </a:p>
          <a:p>
            <a:pPr marL="0" indent="0">
              <a:buNone/>
            </a:pPr>
            <a:endParaRPr lang="tr-TR" dirty="0"/>
          </a:p>
        </p:txBody>
      </p:sp>
    </p:spTree>
    <p:extLst>
      <p:ext uri="{BB962C8B-B14F-4D97-AF65-F5344CB8AC3E}">
        <p14:creationId xmlns:p14="http://schemas.microsoft.com/office/powerpoint/2010/main" val="3723139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9485" y="492771"/>
            <a:ext cx="11778712" cy="6171500"/>
          </a:xfrm>
        </p:spPr>
        <p:txBody>
          <a:bodyPr>
            <a:normAutofit fontScale="85000" lnSpcReduction="10000"/>
          </a:bodyPr>
          <a:lstStyle/>
          <a:p>
            <a:pPr marL="0" indent="0" algn="just">
              <a:lnSpc>
                <a:spcPct val="150000"/>
              </a:lnSpc>
              <a:spcBef>
                <a:spcPts val="200"/>
              </a:spcBef>
              <a:spcAft>
                <a:spcPts val="0"/>
              </a:spcAft>
              <a:buNone/>
            </a:pPr>
            <a:r>
              <a:rPr lang="tr-T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Orman Yangınları</a:t>
            </a:r>
          </a:p>
          <a:p>
            <a:pPr marL="0" indent="0" algn="just">
              <a:buNone/>
            </a:pPr>
            <a:r>
              <a:rPr lang="tr-TR" dirty="0">
                <a:latin typeface="Times New Roman" panose="02020603050405020304" pitchFamily="18" charset="0"/>
                <a:ea typeface="Calibri" panose="020F0502020204030204" pitchFamily="34" charset="0"/>
                <a:cs typeface="Arial" panose="020B0604020202020204" pitchFamily="34" charset="0"/>
              </a:rPr>
              <a:t>Ziraî meteorolojinin uygulama alanlarından birisi de orman yangınları ve bu konudaki uyarılardır. Orman yangınları birçok ülkede olduğu gibi ülkemizde de çok büyük maddi ve manevi kayıplara yol açan bir olaydır. En başta yaşam birimlerini yani ekosistemleri yok etmekte, bununla da kalmayıp erozyona neden olmaktadır. </a:t>
            </a:r>
            <a:endParaRPr lang="tr-TR" dirty="0" smtClean="0">
              <a:latin typeface="Times New Roman" panose="02020603050405020304" pitchFamily="18" charset="0"/>
              <a:ea typeface="Calibri" panose="020F0502020204030204" pitchFamily="34" charset="0"/>
              <a:cs typeface="Arial" panose="020B0604020202020204" pitchFamily="34" charset="0"/>
            </a:endParaRPr>
          </a:p>
          <a:p>
            <a:pPr marL="0" indent="0" algn="just">
              <a:buNone/>
            </a:pPr>
            <a:endParaRPr lang="tr-TR" dirty="0" smtClean="0">
              <a:latin typeface="Times New Roman" panose="02020603050405020304" pitchFamily="18" charset="0"/>
              <a:ea typeface="Calibri" panose="020F0502020204030204" pitchFamily="34" charset="0"/>
              <a:cs typeface="Arial" panose="020B0604020202020204" pitchFamily="34" charset="0"/>
            </a:endParaRPr>
          </a:p>
          <a:p>
            <a:pPr marL="0" indent="0" algn="just">
              <a:buNone/>
            </a:pPr>
            <a:r>
              <a:rPr lang="tr-TR" dirty="0">
                <a:latin typeface="Times New Roman" panose="02020603050405020304" pitchFamily="18" charset="0"/>
                <a:ea typeface="Calibri" panose="020F0502020204030204" pitchFamily="34" charset="0"/>
                <a:cs typeface="Arial" panose="020B0604020202020204" pitchFamily="34" charset="0"/>
              </a:rPr>
              <a:t>Orman yangınlarının %99 </a:t>
            </a:r>
            <a:r>
              <a:rPr lang="tr-TR" dirty="0" err="1">
                <a:latin typeface="Times New Roman" panose="02020603050405020304" pitchFamily="18" charset="0"/>
                <a:ea typeface="Calibri" panose="020F0502020204030204" pitchFamily="34" charset="0"/>
                <a:cs typeface="Arial" panose="020B0604020202020204" pitchFamily="34" charset="0"/>
              </a:rPr>
              <a:t>luk</a:t>
            </a:r>
            <a:r>
              <a:rPr lang="tr-TR" dirty="0">
                <a:latin typeface="Times New Roman" panose="02020603050405020304" pitchFamily="18" charset="0"/>
                <a:ea typeface="Calibri" panose="020F0502020204030204" pitchFamily="34" charset="0"/>
                <a:cs typeface="Arial" panose="020B0604020202020204" pitchFamily="34" charset="0"/>
              </a:rPr>
              <a:t> kısmı kasıtlı veya kasıtsız insan etkisi, diğer %1 i ise yıldırım nedeniyle çıkmaktadır. Kasıtlı veya kasıtsız, insan faktörüne bağlı olarak çıkan orman yangınları sırasında iklimin etkisini açıkça görebiliriz. İklim parametrelerinin yanıcı madde (yakıt) üzerinde meydana getirdiği nem değişimleri hem yangın riski açısından hem de yangın </a:t>
            </a:r>
            <a:r>
              <a:rPr lang="tr-TR" dirty="0" smtClean="0">
                <a:latin typeface="Times New Roman" panose="02020603050405020304" pitchFamily="18" charset="0"/>
                <a:ea typeface="Calibri" panose="020F0502020204030204" pitchFamily="34" charset="0"/>
                <a:cs typeface="Arial" panose="020B0604020202020204" pitchFamily="34" charset="0"/>
              </a:rPr>
              <a:t>çıktıktan </a:t>
            </a:r>
            <a:r>
              <a:rPr lang="tr-TR" dirty="0">
                <a:latin typeface="Times New Roman" panose="02020603050405020304" pitchFamily="18" charset="0"/>
                <a:ea typeface="Calibri" panose="020F0502020204030204" pitchFamily="34" charset="0"/>
                <a:cs typeface="Arial" panose="020B0604020202020204" pitchFamily="34" charset="0"/>
              </a:rPr>
              <a:t>sonra hareket yönünün belirlenmesinde 96 çok büyük öneme sahiptir. </a:t>
            </a:r>
            <a:endParaRPr lang="tr-TR" dirty="0" smtClean="0">
              <a:latin typeface="Times New Roman" panose="02020603050405020304" pitchFamily="18" charset="0"/>
              <a:ea typeface="Calibri" panose="020F0502020204030204" pitchFamily="34" charset="0"/>
              <a:cs typeface="Arial" panose="020B0604020202020204" pitchFamily="34" charset="0"/>
            </a:endParaRPr>
          </a:p>
          <a:p>
            <a:pPr marL="0" indent="0" algn="just">
              <a:buNone/>
            </a:pPr>
            <a:endParaRPr lang="tr-TR" dirty="0">
              <a:latin typeface="Times New Roman" panose="02020603050405020304" pitchFamily="18" charset="0"/>
              <a:cs typeface="Arial" panose="020B0604020202020204" pitchFamily="34" charset="0"/>
            </a:endParaRPr>
          </a:p>
          <a:p>
            <a:pPr marL="0" indent="0" algn="just">
              <a:buNone/>
            </a:pPr>
            <a:r>
              <a:rPr lang="tr-TR" dirty="0">
                <a:latin typeface="Times New Roman" panose="02020603050405020304" pitchFamily="18" charset="0"/>
                <a:ea typeface="Calibri" panose="020F0502020204030204" pitchFamily="34" charset="0"/>
                <a:cs typeface="Arial" panose="020B0604020202020204" pitchFamily="34" charset="0"/>
              </a:rPr>
              <a:t>Yakıt nemi, havanın bağıl nemi ve sıcaklığına bağlı olarak gün içerisinde değişim göstermektedir. Yakıt neminin yüksek olduğu mevsimlerde ve günün saatlerinde yangın çıkma ihtimali çok düşüktür. Ülkemiz yangınlarının %83,3 ü Haziran-Ekim ayları arasında meydana gelmekte, ayrıca çıkan yangınların %32 gibi önemli bir kısmı 12:00-15:00 saatleri arasında, yani yakıt nem kapsamının en düşük olduğu dönemde meydana </a:t>
            </a:r>
            <a:r>
              <a:rPr lang="tr-TR" dirty="0" smtClean="0">
                <a:latin typeface="Times New Roman" panose="02020603050405020304" pitchFamily="18" charset="0"/>
                <a:ea typeface="Calibri" panose="020F0502020204030204" pitchFamily="34" charset="0"/>
                <a:cs typeface="Arial" panose="020B0604020202020204" pitchFamily="34" charset="0"/>
              </a:rPr>
              <a:t>gelmektedir.</a:t>
            </a:r>
            <a:endParaRPr lang="tr-TR" dirty="0"/>
          </a:p>
        </p:txBody>
      </p:sp>
    </p:spTree>
    <p:extLst>
      <p:ext uri="{BB962C8B-B14F-4D97-AF65-F5344CB8AC3E}">
        <p14:creationId xmlns:p14="http://schemas.microsoft.com/office/powerpoint/2010/main" val="7471148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1705" y="461773"/>
            <a:ext cx="10515600" cy="5892531"/>
          </a:xfrm>
        </p:spPr>
        <p:txBody>
          <a:bodyPr>
            <a:normAutofit fontScale="85000" lnSpcReduction="20000"/>
          </a:bodyPr>
          <a:lstStyle/>
          <a:p>
            <a:pPr marL="0" indent="0" algn="just">
              <a:lnSpc>
                <a:spcPct val="150000"/>
              </a:lnSpc>
              <a:spcAft>
                <a:spcPts val="800"/>
              </a:spcAft>
              <a:buNone/>
            </a:pPr>
            <a:r>
              <a:rPr lang="tr-TR" dirty="0">
                <a:latin typeface="Times New Roman" panose="02020603050405020304" pitchFamily="18" charset="0"/>
                <a:ea typeface="Calibri" panose="020F0502020204030204" pitchFamily="34" charset="0"/>
                <a:cs typeface="Arial" panose="020B0604020202020204" pitchFamily="34" charset="0"/>
              </a:rPr>
              <a:t>Orman yangınlarında günlük maksimum sıcaklıklar çok fazla önem taşır. Sıcaklık derecesi arttıkça buharlaşma fazlalaşmakta ve yanıcı materyalin nem miktarı azalmaktadır. Bu ölü örtü tabakası denilen yanıcı materyalde sıcaklık 50-55 °C ye ulaşmaktadır. </a:t>
            </a:r>
            <a:endParaRPr lang="tr-TR" dirty="0" smtClean="0">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50000"/>
              </a:lnSpc>
              <a:spcAft>
                <a:spcPts val="800"/>
              </a:spcAft>
              <a:buNone/>
            </a:pPr>
            <a:r>
              <a:rPr lang="tr-TR" dirty="0" smtClean="0">
                <a:latin typeface="Times New Roman" panose="02020603050405020304" pitchFamily="18" charset="0"/>
                <a:ea typeface="Calibri" panose="020F0502020204030204" pitchFamily="34" charset="0"/>
                <a:cs typeface="Arial" panose="020B0604020202020204" pitchFamily="34" charset="0"/>
              </a:rPr>
              <a:t>Havanın </a:t>
            </a:r>
            <a:r>
              <a:rPr lang="tr-TR" dirty="0">
                <a:latin typeface="Times New Roman" panose="02020603050405020304" pitchFamily="18" charset="0"/>
                <a:ea typeface="Calibri" panose="020F0502020204030204" pitchFamily="34" charset="0"/>
                <a:cs typeface="Arial" panose="020B0604020202020204" pitchFamily="34" charset="0"/>
              </a:rPr>
              <a:t>nem düzeyi %30-35 düzeyinde iken de tutuşma gerçekleşmektedir. Nispi nemin düşüşü sıcaklık ve rüzgârın esme yönüne bağlı olarak değişmektedir. </a:t>
            </a:r>
            <a:endParaRPr lang="tr-TR" dirty="0" smtClean="0">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50000"/>
              </a:lnSpc>
              <a:spcAft>
                <a:spcPts val="800"/>
              </a:spcAft>
              <a:buNone/>
            </a:pPr>
            <a:r>
              <a:rPr lang="tr-TR" dirty="0" smtClean="0">
                <a:latin typeface="Times New Roman" panose="02020603050405020304" pitchFamily="18" charset="0"/>
                <a:ea typeface="Calibri" panose="020F0502020204030204" pitchFamily="34" charset="0"/>
                <a:cs typeface="Arial" panose="020B0604020202020204" pitchFamily="34" charset="0"/>
              </a:rPr>
              <a:t>Rüzgârın </a:t>
            </a:r>
            <a:r>
              <a:rPr lang="tr-TR" dirty="0">
                <a:latin typeface="Times New Roman" panose="02020603050405020304" pitchFamily="18" charset="0"/>
                <a:ea typeface="Calibri" panose="020F0502020204030204" pitchFamily="34" charset="0"/>
                <a:cs typeface="Arial" panose="020B0604020202020204" pitchFamily="34" charset="0"/>
              </a:rPr>
              <a:t>yönü ve hızı daha çok yangın başladıktan sonra yayılmayı teşvik ettiği için önemlidir. Ayrıca esme yönüne bağlı olarak örneğin Akdeniz ve Ege bölgelerinde SE, S, SW, W yönlü rüzgârlar denizden estiği için nispi nemi arttırmakta ve yangını frenlemektedir. N, NE, NW yönlü rüzgârlar ise karasal ve kurutucu olduğundan yangını körüklemektedir.</a:t>
            </a:r>
          </a:p>
          <a:p>
            <a:pPr marL="0" indent="0">
              <a:buNone/>
            </a:pPr>
            <a:endParaRPr lang="tr-TR" dirty="0"/>
          </a:p>
        </p:txBody>
      </p:sp>
    </p:spTree>
    <p:extLst>
      <p:ext uri="{BB962C8B-B14F-4D97-AF65-F5344CB8AC3E}">
        <p14:creationId xmlns:p14="http://schemas.microsoft.com/office/powerpoint/2010/main" val="39031748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5464" y="123986"/>
            <a:ext cx="11639228" cy="6416299"/>
          </a:xfrm>
        </p:spPr>
        <p:txBody>
          <a:bodyPr>
            <a:normAutofit fontScale="85000" lnSpcReduction="20000"/>
          </a:bodyPr>
          <a:lstStyle/>
          <a:p>
            <a:pPr marL="0" indent="0" algn="just">
              <a:lnSpc>
                <a:spcPct val="150000"/>
              </a:lnSpc>
              <a:spcBef>
                <a:spcPts val="200"/>
              </a:spcBef>
              <a:spcAft>
                <a:spcPts val="0"/>
              </a:spcAft>
              <a:buNone/>
            </a:pPr>
            <a:r>
              <a:rPr lang="tr-T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Orman Yangınlarından Koruma</a:t>
            </a:r>
          </a:p>
          <a:p>
            <a:pPr marL="0" indent="0" algn="just">
              <a:lnSpc>
                <a:spcPct val="150000"/>
              </a:lnSpc>
              <a:spcAft>
                <a:spcPts val="800"/>
              </a:spcAft>
              <a:buNone/>
            </a:pPr>
            <a:r>
              <a:rPr lang="tr-TR" dirty="0">
                <a:latin typeface="Times New Roman" panose="02020603050405020304" pitchFamily="18" charset="0"/>
                <a:ea typeface="Calibri" panose="020F0502020204030204" pitchFamily="34" charset="0"/>
                <a:cs typeface="Arial" panose="020B0604020202020204" pitchFamily="34" charset="0"/>
              </a:rPr>
              <a:t>Yangından korunmada hem ölü hem de canlı yakıt neminin önemi vardır. Canlı yakıt nemi yani vejetasyonu oluşturan bireylerin nem kapsamı, daha çok yangının yayılma hızını belirlerken ölü örtünün nem durumu hem yangının yayılma hızını hem de yangın çıkma ihtimalini etkilemektedir. Canlı vejetasyon ve ölü örtüden oluşan yakıtın nem kapsamı hava durumunun ve diğer faktörlerin kombine etkisini yansıtmaktadır. Bu nedenle günlük ölçüm değerlerinin analizi ve yıl içerisindeki değişim seyri yakıtın normal yıllık hava durumu yanında olağandışı durumlar karşısındaki tepkisini de anlamamızı sağlar. </a:t>
            </a:r>
            <a:endParaRPr lang="tr-TR" dirty="0" smtClean="0">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50000"/>
              </a:lnSpc>
              <a:spcAft>
                <a:spcPts val="800"/>
              </a:spcAft>
              <a:buNone/>
            </a:pPr>
            <a:r>
              <a:rPr lang="tr-TR" dirty="0" smtClean="0">
                <a:latin typeface="Times New Roman" panose="02020603050405020304" pitchFamily="18" charset="0"/>
                <a:ea typeface="Calibri" panose="020F0502020204030204" pitchFamily="34" charset="0"/>
                <a:cs typeface="Arial" panose="020B0604020202020204" pitchFamily="34" charset="0"/>
              </a:rPr>
              <a:t>Yangın </a:t>
            </a:r>
            <a:r>
              <a:rPr lang="tr-TR" dirty="0">
                <a:latin typeface="Times New Roman" panose="02020603050405020304" pitchFamily="18" charset="0"/>
                <a:ea typeface="Calibri" panose="020F0502020204030204" pitchFamily="34" charset="0"/>
                <a:cs typeface="Arial" panose="020B0604020202020204" pitchFamily="34" charset="0"/>
              </a:rPr>
              <a:t>riski açısından çok önemli bir faktör olan yanıcı madde nem kapsamı, doğal olarak yangın tehlike tahmin sistemleriyle yangın tehlike oranının belirlenmesinde kullanılan önemli bir parametredir. Diğer önemli parametreler ise hava sıcaklığı, havanın bağıl nemi, son yağmurun kaç gün önce yağdığı ve rüzgâr hızıdır.</a:t>
            </a:r>
          </a:p>
          <a:p>
            <a:pPr marL="0" indent="0">
              <a:buNone/>
            </a:pPr>
            <a:endParaRPr lang="tr-TR" dirty="0"/>
          </a:p>
        </p:txBody>
      </p:sp>
    </p:spTree>
    <p:extLst>
      <p:ext uri="{BB962C8B-B14F-4D97-AF65-F5344CB8AC3E}">
        <p14:creationId xmlns:p14="http://schemas.microsoft.com/office/powerpoint/2010/main" val="6578381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0260" y="275795"/>
            <a:ext cx="11911739" cy="6341982"/>
          </a:xfrm>
        </p:spPr>
        <p:txBody>
          <a:bodyPr>
            <a:normAutofit fontScale="92500" lnSpcReduction="10000"/>
          </a:bodyPr>
          <a:lstStyle/>
          <a:p>
            <a:pPr marL="0" indent="0" algn="just">
              <a:buNone/>
            </a:pPr>
            <a:r>
              <a:rPr lang="tr-TR" dirty="0">
                <a:latin typeface="Times New Roman" panose="02020603050405020304" pitchFamily="18" charset="0"/>
                <a:ea typeface="Calibri" panose="020F0502020204030204" pitchFamily="34" charset="0"/>
                <a:cs typeface="Arial" panose="020B0604020202020204" pitchFamily="34" charset="0"/>
              </a:rPr>
              <a:t>Dağlık bölgelerin meteorolojik ve klimatolojik koşullarını ortaya koymak oldukça güçtür</a:t>
            </a:r>
            <a:r>
              <a:rPr lang="tr-TR" dirty="0" smtClean="0">
                <a:latin typeface="Times New Roman" panose="02020603050405020304" pitchFamily="18" charset="0"/>
                <a:ea typeface="Calibri" panose="020F0502020204030204" pitchFamily="34" charset="0"/>
                <a:cs typeface="Arial" panose="020B0604020202020204" pitchFamily="34" charset="0"/>
              </a:rPr>
              <a:t>. Yüksekliğin </a:t>
            </a:r>
            <a:r>
              <a:rPr lang="tr-TR" dirty="0">
                <a:latin typeface="Times New Roman" panose="02020603050405020304" pitchFamily="18" charset="0"/>
                <a:ea typeface="Calibri" panose="020F0502020204030204" pitchFamily="34" charset="0"/>
                <a:cs typeface="Arial" panose="020B0604020202020204" pitchFamily="34" charset="0"/>
              </a:rPr>
              <a:t>çok değişken olması özellikle basınç ve sıcaklık </a:t>
            </a:r>
            <a:r>
              <a:rPr lang="tr-TR" dirty="0" err="1">
                <a:latin typeface="Times New Roman" panose="02020603050405020304" pitchFamily="18" charset="0"/>
                <a:ea typeface="Calibri" panose="020F0502020204030204" pitchFamily="34" charset="0"/>
                <a:cs typeface="Arial" panose="020B0604020202020204" pitchFamily="34" charset="0"/>
              </a:rPr>
              <a:t>gradyanlarında</a:t>
            </a:r>
            <a:r>
              <a:rPr lang="tr-TR" dirty="0">
                <a:latin typeface="Times New Roman" panose="02020603050405020304" pitchFamily="18" charset="0"/>
                <a:ea typeface="Calibri" panose="020F0502020204030204" pitchFamily="34" charset="0"/>
                <a:cs typeface="Arial" panose="020B0604020202020204" pitchFamily="34" charset="0"/>
              </a:rPr>
              <a:t> dik iniş çıkışlara </a:t>
            </a:r>
            <a:r>
              <a:rPr lang="tr-TR" dirty="0" smtClean="0">
                <a:latin typeface="Times New Roman" panose="02020603050405020304" pitchFamily="18" charset="0"/>
                <a:ea typeface="Calibri" panose="020F0502020204030204" pitchFamily="34" charset="0"/>
                <a:cs typeface="Arial" panose="020B0604020202020204" pitchFamily="34" charset="0"/>
              </a:rPr>
              <a:t>yol açmakta, bu durum da meteorolojik ölçümlerin temsil alanını çok daraltmaktadır. </a:t>
            </a:r>
          </a:p>
          <a:p>
            <a:pPr marL="0" indent="0" algn="just">
              <a:lnSpc>
                <a:spcPct val="150000"/>
              </a:lnSpc>
              <a:spcAft>
                <a:spcPts val="800"/>
              </a:spcAft>
              <a:buNone/>
            </a:pPr>
            <a:r>
              <a:rPr lang="tr-TR" dirty="0" smtClean="0">
                <a:latin typeface="Times New Roman" panose="02020603050405020304" pitchFamily="18" charset="0"/>
                <a:ea typeface="Calibri" panose="020F0502020204030204" pitchFamily="34" charset="0"/>
                <a:cs typeface="Arial" panose="020B0604020202020204" pitchFamily="34" charset="0"/>
              </a:rPr>
              <a:t>Yangın </a:t>
            </a:r>
            <a:r>
              <a:rPr lang="tr-TR" dirty="0">
                <a:latin typeface="Times New Roman" panose="02020603050405020304" pitchFamily="18" charset="0"/>
                <a:ea typeface="Calibri" panose="020F0502020204030204" pitchFamily="34" charset="0"/>
                <a:cs typeface="Arial" panose="020B0604020202020204" pitchFamily="34" charset="0"/>
              </a:rPr>
              <a:t>tehlike tahmin sistemlerinin ihtiyaç duyduğu verileri sağlamak amacıyla kurulan </a:t>
            </a:r>
            <a:r>
              <a:rPr lang="tr-TR" b="1" u="sng"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otomatik meteoroloji </a:t>
            </a:r>
            <a:r>
              <a:rPr lang="tr-TR" b="1" u="sng" dirty="0">
                <a:solidFill>
                  <a:srgbClr val="FF0000"/>
                </a:solidFill>
                <a:latin typeface="Times New Roman" panose="02020603050405020304" pitchFamily="18" charset="0"/>
                <a:ea typeface="Calibri" panose="020F0502020204030204" pitchFamily="34" charset="0"/>
                <a:cs typeface="Arial" panose="020B0604020202020204" pitchFamily="34" charset="0"/>
              </a:rPr>
              <a:t>gözlem istasyonları</a:t>
            </a:r>
            <a:r>
              <a:rPr lang="tr-TR"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tr-TR" dirty="0" err="1" smtClean="0">
                <a:latin typeface="Times New Roman" panose="02020603050405020304" pitchFamily="18" charset="0"/>
                <a:ea typeface="Calibri" panose="020F0502020204030204" pitchFamily="34" charset="0"/>
                <a:cs typeface="Arial" panose="020B0604020202020204" pitchFamily="34" charset="0"/>
              </a:rPr>
              <a:t>sinoptik</a:t>
            </a:r>
            <a:r>
              <a:rPr lang="tr-TR" dirty="0" smtClean="0">
                <a:latin typeface="Times New Roman" panose="02020603050405020304" pitchFamily="18" charset="0"/>
                <a:ea typeface="Calibri" panose="020F0502020204030204" pitchFamily="34" charset="0"/>
                <a:cs typeface="Arial" panose="020B0604020202020204" pitchFamily="34" charset="0"/>
              </a:rPr>
              <a:t> </a:t>
            </a:r>
            <a:r>
              <a:rPr lang="tr-TR" dirty="0">
                <a:latin typeface="Times New Roman" panose="02020603050405020304" pitchFamily="18" charset="0"/>
                <a:ea typeface="Calibri" panose="020F0502020204030204" pitchFamily="34" charset="0"/>
                <a:cs typeface="Arial" panose="020B0604020202020204" pitchFamily="34" charset="0"/>
              </a:rPr>
              <a:t>amaçlı istasyonlardan pek de farklı olmayan istasyonlardır. Sinoptik istasyonlardan en büyük farkları yakıt nemi ölçüyor </a:t>
            </a:r>
            <a:r>
              <a:rPr lang="tr-TR" dirty="0" smtClean="0">
                <a:latin typeface="Times New Roman" panose="02020603050405020304" pitchFamily="18" charset="0"/>
                <a:ea typeface="Calibri" panose="020F0502020204030204" pitchFamily="34" charset="0"/>
                <a:cs typeface="Arial" panose="020B0604020202020204" pitchFamily="34" charset="0"/>
              </a:rPr>
              <a:t>olmalarıdır.</a:t>
            </a:r>
          </a:p>
          <a:p>
            <a:pPr marL="0" indent="0" algn="just">
              <a:lnSpc>
                <a:spcPct val="150000"/>
              </a:lnSpc>
              <a:spcAft>
                <a:spcPts val="800"/>
              </a:spcAft>
              <a:buNone/>
            </a:pPr>
            <a:r>
              <a:rPr lang="tr-TR" dirty="0" smtClean="0">
                <a:latin typeface="Times New Roman" panose="02020603050405020304" pitchFamily="18" charset="0"/>
                <a:ea typeface="Calibri" panose="020F0502020204030204" pitchFamily="34" charset="0"/>
                <a:cs typeface="Arial" panose="020B0604020202020204" pitchFamily="34" charset="0"/>
              </a:rPr>
              <a:t>Günümüzde </a:t>
            </a:r>
            <a:r>
              <a:rPr lang="tr-TR" dirty="0">
                <a:latin typeface="Times New Roman" panose="02020603050405020304" pitchFamily="18" charset="0"/>
                <a:ea typeface="Calibri" panose="020F0502020204030204" pitchFamily="34" charset="0"/>
                <a:cs typeface="Arial" panose="020B0604020202020204" pitchFamily="34" charset="0"/>
              </a:rPr>
              <a:t>yangın meteoroloji istasyonları hizmet amaçlarına göre </a:t>
            </a:r>
            <a:r>
              <a:rPr lang="tr-TR" b="1" u="sng" dirty="0">
                <a:solidFill>
                  <a:srgbClr val="FF0000"/>
                </a:solidFill>
                <a:latin typeface="Times New Roman" panose="02020603050405020304" pitchFamily="18" charset="0"/>
                <a:ea typeface="Calibri" panose="020F0502020204030204" pitchFamily="34" charset="0"/>
                <a:cs typeface="Arial" panose="020B0604020202020204" pitchFamily="34" charset="0"/>
              </a:rPr>
              <a:t>sabit ve seyyar istasyonlar </a:t>
            </a:r>
            <a:r>
              <a:rPr lang="tr-TR" dirty="0">
                <a:latin typeface="Times New Roman" panose="02020603050405020304" pitchFamily="18" charset="0"/>
                <a:ea typeface="Calibri" panose="020F0502020204030204" pitchFamily="34" charset="0"/>
                <a:cs typeface="Arial" panose="020B0604020202020204" pitchFamily="34" charset="0"/>
              </a:rPr>
              <a:t>olmak üzere iki ana gurupta toplanmaktadır. Seyyar istasyonlar daha çok yangın çıktıktan sonra meteorolojik destek sağlamak amacıyla kullanılmakta, sabit istasyonlardan ise özellikle yangın tehlike tahmini amacıyla yararlanılmaktadır</a:t>
            </a:r>
            <a:r>
              <a:rPr lang="tr-TR" dirty="0" smtClean="0">
                <a:latin typeface="Times New Roman" panose="02020603050405020304" pitchFamily="18" charset="0"/>
                <a:ea typeface="Calibri" panose="020F0502020204030204" pitchFamily="34" charset="0"/>
                <a:cs typeface="Arial" panose="020B0604020202020204" pitchFamily="34" charset="0"/>
              </a:rPr>
              <a:t>. </a:t>
            </a:r>
            <a:endParaRPr lang="tr-TR"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10505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245" y="601258"/>
            <a:ext cx="11420958" cy="6125005"/>
          </a:xfrm>
        </p:spPr>
        <p:txBody>
          <a:bodyPr>
            <a:normAutofit fontScale="77500" lnSpcReduction="20000"/>
          </a:bodyPr>
          <a:lstStyle/>
          <a:p>
            <a:pPr algn="just">
              <a:lnSpc>
                <a:spcPct val="150000"/>
              </a:lnSpc>
              <a:spcAft>
                <a:spcPts val="800"/>
              </a:spcAft>
            </a:pPr>
            <a:r>
              <a:rPr lang="tr-TR"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Sabit istasyonların yerlerini belirlerken üzerinde durulması gereken hususları şu şekilde sayabiliriz; </a:t>
            </a:r>
            <a:r>
              <a:rPr lang="tr-TR" sz="2400" dirty="0">
                <a:latin typeface="Times New Roman" panose="02020603050405020304" pitchFamily="18" charset="0"/>
                <a:ea typeface="Calibri" panose="020F0502020204030204" pitchFamily="34" charset="0"/>
                <a:cs typeface="Arial" panose="020B0604020202020204" pitchFamily="34" charset="0"/>
              </a:rPr>
              <a:t>a) İstasyonun yeri, bitki örtüsü, </a:t>
            </a:r>
            <a:r>
              <a:rPr lang="tr-TR" sz="2400" dirty="0" err="1">
                <a:latin typeface="Times New Roman" panose="02020603050405020304" pitchFamily="18" charset="0"/>
                <a:ea typeface="Calibri" panose="020F0502020204030204" pitchFamily="34" charset="0"/>
                <a:cs typeface="Arial" panose="020B0604020202020204" pitchFamily="34" charset="0"/>
              </a:rPr>
              <a:t>topoğrafik</a:t>
            </a:r>
            <a:r>
              <a:rPr lang="tr-TR" sz="2400" dirty="0">
                <a:latin typeface="Times New Roman" panose="02020603050405020304" pitchFamily="18" charset="0"/>
                <a:ea typeface="Calibri" panose="020F0502020204030204" pitchFamily="34" charset="0"/>
                <a:cs typeface="Arial" panose="020B0604020202020204" pitchFamily="34" charset="0"/>
              </a:rPr>
              <a:t> yapı, yükselti, iklim ve lokal hava koşulları bakımından temsil etmesi istenen sahadaki şartlara uygun olmalıdır.</a:t>
            </a:r>
          </a:p>
          <a:p>
            <a:pPr algn="just">
              <a:lnSpc>
                <a:spcPct val="150000"/>
              </a:lnSpc>
              <a:spcAft>
                <a:spcPts val="800"/>
              </a:spcAft>
            </a:pPr>
            <a:r>
              <a:rPr lang="tr-TR" sz="2400" dirty="0">
                <a:latin typeface="Times New Roman" panose="02020603050405020304" pitchFamily="18" charset="0"/>
                <a:ea typeface="Calibri" panose="020F0502020204030204" pitchFamily="34" charset="0"/>
                <a:cs typeface="Arial" panose="020B0604020202020204" pitchFamily="34" charset="0"/>
              </a:rPr>
              <a:t>b) Gelişme planlarında yol, bina, otopark, bitkilerin büyüyerek engel teşkil etme olasılığı, sürekli gözlemci bulunabilmesi imkânları göz önüne alınmalıdır.</a:t>
            </a:r>
          </a:p>
          <a:p>
            <a:pPr algn="just">
              <a:lnSpc>
                <a:spcPct val="150000"/>
              </a:lnSpc>
              <a:spcAft>
                <a:spcPts val="800"/>
              </a:spcAft>
            </a:pPr>
            <a:r>
              <a:rPr lang="tr-TR" sz="2400" dirty="0">
                <a:latin typeface="Times New Roman" panose="02020603050405020304" pitchFamily="18" charset="0"/>
                <a:ea typeface="Calibri" panose="020F0502020204030204" pitchFamily="34" charset="0"/>
                <a:cs typeface="Arial" panose="020B0604020202020204" pitchFamily="34" charset="0"/>
              </a:rPr>
              <a:t>c) İstasyon kurulduğu alandaki yerel koşulları temsil edebilecek şekilde düzenlenmeli ve ölçümlerde kullanılacak cihazların bu konudaki işlevlerini (cihazların konumu, hâkim rüzgâr yönü, güneşin hareketi, </a:t>
            </a:r>
            <a:r>
              <a:rPr lang="tr-TR" sz="2400" dirty="0" err="1">
                <a:latin typeface="Times New Roman" panose="02020603050405020304" pitchFamily="18" charset="0"/>
                <a:ea typeface="Calibri" panose="020F0502020204030204" pitchFamily="34" charset="0"/>
                <a:cs typeface="Arial" panose="020B0604020202020204" pitchFamily="34" charset="0"/>
              </a:rPr>
              <a:t>topoğrafik</a:t>
            </a:r>
            <a:r>
              <a:rPr lang="tr-TR" sz="2400" dirty="0">
                <a:latin typeface="Times New Roman" panose="02020603050405020304" pitchFamily="18" charset="0"/>
                <a:ea typeface="Calibri" panose="020F0502020204030204" pitchFamily="34" charset="0"/>
                <a:cs typeface="Arial" panose="020B0604020202020204" pitchFamily="34" charset="0"/>
              </a:rPr>
              <a:t> yapı, bitki örtüsü, yakınında ışınları yansıtıcı yüzeylerin bulunması ve rüzgârların engellenmesi) yerine getirebilecek niteliklere sahip olmalıdır. İstasyonlar; yol, otopark vb. toz kalkan yerlerden en az 30 m uzakta kurulmalıdır. Sulanan çim, otlak ve bahçeler, göller, bataklık ve nehirler gibi nemli yüzey oluşturan alanlar uygun değildir, fakat mutlaka kurulması gerekiyorsa böyle yerlerden en az 100 m uzakta kurulmalıdır. Beyaza boyanmış binalar gibi geniş yansıtıcı yüzeylerden kaçınılması mümkün değilse, gölgesinde kalmayacak şekilde kuzey kenarından bina yüksekliği kadar uzakta (20 m veya daha uzakta) bulunmalıdır.</a:t>
            </a:r>
          </a:p>
          <a:p>
            <a:pPr marL="0" lvl="0" indent="0" algn="just">
              <a:lnSpc>
                <a:spcPct val="150000"/>
              </a:lnSpc>
              <a:spcAft>
                <a:spcPts val="800"/>
              </a:spcAft>
              <a:buNone/>
            </a:pPr>
            <a:endParaRPr lang="tr-TR"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marL="0" lvl="0" indent="0" algn="just">
              <a:lnSpc>
                <a:spcPct val="150000"/>
              </a:lnSpc>
              <a:spcAft>
                <a:spcPts val="800"/>
              </a:spcAft>
              <a:buNone/>
            </a:pPr>
            <a:endParaRPr lang="tr-TR" sz="24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357136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3986" y="430778"/>
            <a:ext cx="11918197" cy="5582564"/>
          </a:xfrm>
        </p:spPr>
        <p:txBody>
          <a:bodyPr>
            <a:normAutofit fontScale="92500" lnSpcReduction="10000"/>
          </a:bodyPr>
          <a:lstStyle/>
          <a:p>
            <a:pPr marL="0" indent="0" algn="just">
              <a:lnSpc>
                <a:spcPct val="150000"/>
              </a:lnSpc>
              <a:spcAft>
                <a:spcPts val="800"/>
              </a:spcAft>
              <a:buNone/>
            </a:pPr>
            <a:r>
              <a:rPr lang="tr-TR" dirty="0">
                <a:latin typeface="Times New Roman" panose="02020603050405020304" pitchFamily="18" charset="0"/>
                <a:ea typeface="Calibri" panose="020F0502020204030204" pitchFamily="34" charset="0"/>
                <a:cs typeface="Arial" panose="020B0604020202020204" pitchFamily="34" charset="0"/>
              </a:rPr>
              <a:t>Genel olarak yangın meteoroloji istasyonları geniş açıklıklarda, toz ve nem kaynaklarından uzak, düz bir arazi parçası üzerinde, kısa boylu bitki örtüsüyle kaplı ve yangın mevsiminde en yüksek güneşlenme süresine sahip olmalıdır. Bir yamaç üzerinde yer alma zorunluluğu varsa yangın tehlike tahmin standartları bakımından güney ve batı yönlerde yer alması arzulanır. </a:t>
            </a:r>
            <a:endParaRPr lang="tr-TR" dirty="0" smtClean="0">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50000"/>
              </a:lnSpc>
              <a:spcAft>
                <a:spcPts val="800"/>
              </a:spcAft>
              <a:buNone/>
            </a:pPr>
            <a:r>
              <a:rPr lang="tr-TR" dirty="0" smtClean="0">
                <a:latin typeface="Times New Roman" panose="02020603050405020304" pitchFamily="18" charset="0"/>
                <a:ea typeface="Calibri" panose="020F0502020204030204" pitchFamily="34" charset="0"/>
                <a:cs typeface="Arial" panose="020B0604020202020204" pitchFamily="34" charset="0"/>
              </a:rPr>
              <a:t>Bu </a:t>
            </a:r>
            <a:r>
              <a:rPr lang="tr-TR" dirty="0">
                <a:latin typeface="Times New Roman" panose="02020603050405020304" pitchFamily="18" charset="0"/>
                <a:ea typeface="Calibri" panose="020F0502020204030204" pitchFamily="34" charset="0"/>
                <a:cs typeface="Arial" panose="020B0604020202020204" pitchFamily="34" charset="0"/>
              </a:rPr>
              <a:t>istasyonların kuruluşunda kullanılan cihazların yerleştirilmeleri, çevrelerindeki serbest hava akımlarını engellemeyecek ve güneş ışınlarını tam olarak almalarını sağlayacak biçimde olmalıdır. Yani ölçme aletleri birbirlerinin çalışmasını engellemeyecek biçimde yerleştirilmelidir.</a:t>
            </a:r>
          </a:p>
          <a:p>
            <a:endParaRPr lang="tr-TR" dirty="0"/>
          </a:p>
        </p:txBody>
      </p:sp>
    </p:spTree>
    <p:extLst>
      <p:ext uri="{BB962C8B-B14F-4D97-AF65-F5344CB8AC3E}">
        <p14:creationId xmlns:p14="http://schemas.microsoft.com/office/powerpoint/2010/main" val="31614467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1478" y="294466"/>
            <a:ext cx="11701220" cy="6276815"/>
          </a:xfrm>
        </p:spPr>
        <p:txBody>
          <a:bodyPr>
            <a:normAutofit fontScale="92500"/>
          </a:bodyPr>
          <a:lstStyle/>
          <a:p>
            <a:pPr marL="0" lvl="0" indent="0" algn="just">
              <a:lnSpc>
                <a:spcPct val="150000"/>
              </a:lnSpc>
              <a:spcAft>
                <a:spcPts val="800"/>
              </a:spcAft>
              <a:buNone/>
            </a:pPr>
            <a:r>
              <a:rPr lang="tr-TR"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İstasyonlarda bulunacak cihazlar genellikle meteorolojik ölçümlerde kullanılan standart cihazlardır. Bunlar gözlem siperi, maksimum-minimum termometre, </a:t>
            </a:r>
            <a:r>
              <a:rPr lang="tr-TR" sz="24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psikrometre</a:t>
            </a:r>
            <a:r>
              <a:rPr lang="tr-TR"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 anemometre, rüzgâr yön göstergesi (</a:t>
            </a:r>
            <a:r>
              <a:rPr lang="tr-TR" sz="24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jiruet</a:t>
            </a:r>
            <a:r>
              <a:rPr lang="tr-TR"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 yağış ölçer, </a:t>
            </a:r>
            <a:r>
              <a:rPr lang="tr-TR" sz="2400" dirty="0" err="1">
                <a:solidFill>
                  <a:prstClr val="black"/>
                </a:solidFill>
                <a:latin typeface="Times New Roman" panose="02020603050405020304" pitchFamily="18" charset="0"/>
                <a:ea typeface="Calibri" panose="020F0502020204030204" pitchFamily="34" charset="0"/>
                <a:cs typeface="Arial" panose="020B0604020202020204" pitchFamily="34" charset="0"/>
              </a:rPr>
              <a:t>vb</a:t>
            </a:r>
            <a:r>
              <a:rPr lang="tr-TR"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 cihazlardır. Genellikle yüksek kesimlerde kurulan bu istasyonlarda yazıcı yağış ölçerlerin don tehlikesi yönünden salınım esasına göre çalışan tipte olması faydalıdır. </a:t>
            </a:r>
            <a:endParaRPr lang="tr-TR"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50000"/>
              </a:lnSpc>
              <a:spcAft>
                <a:spcPts val="800"/>
              </a:spcAft>
              <a:buNone/>
            </a:pPr>
            <a:r>
              <a:rPr lang="tr-TR"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Sadece </a:t>
            </a:r>
            <a:r>
              <a:rPr lang="tr-TR"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yangın meteoroloji istasyonlarında bulunmaları ve yangınla mücadelede büyük öneme sahip yakıt nemini ölçmeleri nedeniyle yakıt nem çubukları diğer cihazlara göre daha önemlidir. Yakıt nem çubukları “özel olarak hazırlanmış kuru ağırlıkları bilinen çubuk veya çubukların oluşturduğu bir ölçüm setidir</a:t>
            </a:r>
            <a:r>
              <a:rPr lang="tr-TR" sz="2400" dirty="0" smtClean="0">
                <a:solidFill>
                  <a:prstClr val="black"/>
                </a:solidFill>
                <a:latin typeface="Times New Roman" panose="02020603050405020304" pitchFamily="18" charset="0"/>
                <a:ea typeface="Calibri" panose="020F0502020204030204" pitchFamily="34" charset="0"/>
                <a:cs typeface="Arial" panose="020B0604020202020204" pitchFamily="34" charset="0"/>
              </a:rPr>
              <a:t>”. </a:t>
            </a:r>
            <a:r>
              <a:rPr lang="tr-TR" sz="2400" dirty="0">
                <a:latin typeface="Times New Roman" panose="02020603050405020304" pitchFamily="18" charset="0"/>
                <a:ea typeface="Calibri" panose="020F0502020204030204" pitchFamily="34" charset="0"/>
                <a:cs typeface="Arial" panose="020B0604020202020204" pitchFamily="34" charset="0"/>
              </a:rPr>
              <a:t>Sürekli olarak açık hava şartlarında bırakılırlar ve periyodik şekilde tartılarak ormandaki yanıcı maddelerin nem kapsamlarını belirleyen bir gösterge olarak değerlendirilirler. Bunlar diğer cihazlardan farklı olarak, bir tek parametreyi değil, yanma olayında etkili olabilecek parametrelerin bileşkesini yani yakıtın durumunu ifade ederler.</a:t>
            </a:r>
          </a:p>
          <a:p>
            <a:pPr marL="0" lvl="0" indent="0" algn="just">
              <a:lnSpc>
                <a:spcPct val="150000"/>
              </a:lnSpc>
              <a:spcAft>
                <a:spcPts val="800"/>
              </a:spcAft>
              <a:buNone/>
            </a:pPr>
            <a:endParaRPr lang="tr-TR" sz="2400"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marL="0" indent="0">
              <a:buNone/>
            </a:pPr>
            <a:endParaRPr lang="tr-TR" dirty="0"/>
          </a:p>
        </p:txBody>
      </p:sp>
    </p:spTree>
    <p:extLst>
      <p:ext uri="{BB962C8B-B14F-4D97-AF65-F5344CB8AC3E}">
        <p14:creationId xmlns:p14="http://schemas.microsoft.com/office/powerpoint/2010/main" val="3775117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4247" y="1142774"/>
            <a:ext cx="11513950" cy="4351338"/>
          </a:xfrm>
        </p:spPr>
        <p:txBody>
          <a:bodyPr>
            <a:normAutofit lnSpcReduction="10000"/>
          </a:bodyPr>
          <a:lstStyle/>
          <a:p>
            <a:pPr marL="0" lvl="0" indent="0" algn="just">
              <a:lnSpc>
                <a:spcPct val="107000"/>
              </a:lnSpc>
              <a:buNone/>
            </a:pP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Meteoroloji Genel Müdürlüğü'nde hazırlanan Zirai Tahmin Raporu, Tarım ve Orman Bakanlığı'nın belirlediği 9 tarım bölgesi için her iş günü gelecek 5 günü kapsayacak şekilde hazırlanmaktadır. </a:t>
            </a:r>
            <a:endParaRPr lang="tr-TR" sz="2600" dirty="0">
              <a:solidFill>
                <a:prstClr val="black"/>
              </a:solidFill>
              <a:latin typeface="Times New Roman" panose="02020603050405020304" pitchFamily="18" charset="0"/>
              <a:cs typeface="Times New Roman" panose="02020603050405020304" pitchFamily="18" charset="0"/>
            </a:endParaRPr>
          </a:p>
          <a:p>
            <a:pPr marL="0" indent="0" algn="just">
              <a:lnSpc>
                <a:spcPct val="107000"/>
              </a:lnSpc>
              <a:spcAft>
                <a:spcPts val="0"/>
              </a:spcAft>
              <a:buNone/>
            </a:pPr>
            <a:endPar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Zirai tahmin raporu</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bölgelere göre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değişen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zirai faaliyetleri olumlu ya da olumsuz etkileyen meteorolojik faktörlerin (sıcaklık,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yağış,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rüzgâr) gün içinde beklenen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değerleri, değişimleri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ile bu faktörlerin muhtemel etkileri günlük olarak yayınlanmaktadır.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Örneğin,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dona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karşı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hassas bölgelerde minimum sıcaklık, rüzgâr,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yağış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 bulutluluk, ilaçlama dönemlerinde rüzgâr,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yağış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 sıcaklık, kurutma dönemlerinde sıcaklık,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yağış,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nem, bulutluluk ve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çığ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gibi faktörler önemlidir.</a:t>
            </a:r>
            <a:endParaRPr lang="tr-TR" sz="2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767758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244" y="508269"/>
            <a:ext cx="11374464" cy="4351338"/>
          </a:xfrm>
        </p:spPr>
        <p:txBody>
          <a:bodyPr>
            <a:noAutofit/>
          </a:bodyPr>
          <a:lstStyle/>
          <a:p>
            <a:pPr marL="0" indent="0" algn="just">
              <a:lnSpc>
                <a:spcPct val="107000"/>
              </a:lnSpc>
              <a:spcAft>
                <a:spcPts val="0"/>
              </a:spcAft>
              <a:buNone/>
            </a:pPr>
            <a:r>
              <a:rPr lang="tr-TR" sz="2400" b="1"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YAĞIŞ ANALİZLERİ</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Tarımsal faaliyetleri etkileyen en önemli meteorolojik parametrelerden biri de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yağıştır.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Aylık ve tarım yılı boyunca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değişik şekillerde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yeryüzüne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düşen yağışın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izlenmesi ve bitkiler üzerine etkilerinin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araştırılması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zirai meteorolojinin görevleri arasındadır. Ülke genelinde ve bölgesel olarak yapılan bu analizleri izleyen çiftçiler tarımsal ürünlerin o yılki verimleri konusunda fikir sahibi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olduğu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gibi tarımsal planlamalarda da yardımcı olmaktadır</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0000"/>
              </a:lnSpc>
              <a:spcAft>
                <a:spcPts val="0"/>
              </a:spcAft>
              <a:buNone/>
            </a:pPr>
            <a:endParaRPr lang="tr-TR" sz="12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Türkiye geneli ve yedi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coğrafi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bölge için aylık ve tarım yılı bazında kümülatif olarak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yağış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analizleri yapılmaktadır. Aylık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değerlendirmede,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son ayın Türkiye geneli ve bölgesel ortalamaları analiz edilmekte, bu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değerler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harita ve grafik olarak, uzun yıllar ortalamaları ve geçen yılın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değerleri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ile kıyaslanmaktadır. Kümülatif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değerlendirmede,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ekim ayından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başlamak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üzere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içinde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bulunulan aya kadar meydana gelen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yağış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toplamının Türkiye geneli ve bölgesel ortalamaları analiz edilmekte, bu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değerler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harita ve grafik olarak uzun yıllar ortalamaları ve geçen yıl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değerleri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ile kıyaslanmaktadır.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6754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2477" y="244801"/>
            <a:ext cx="11851037" cy="6171500"/>
          </a:xfrm>
        </p:spPr>
        <p:txBody>
          <a:bodyPr>
            <a:noAutofit/>
          </a:bodyPr>
          <a:lstStyle/>
          <a:p>
            <a:pPr marL="0" indent="0" algn="just">
              <a:lnSpc>
                <a:spcPct val="107000"/>
              </a:lnSpc>
              <a:spcAft>
                <a:spcPts val="0"/>
              </a:spcAft>
              <a:buNone/>
            </a:pPr>
            <a:r>
              <a:rPr lang="tr-TR" sz="2400" b="1"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SICAKLIK ANALİZLERİ</a:t>
            </a:r>
            <a:endParaRPr lang="tr-TR"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Türkiye geneli ve yedi coğrafi bölge için aylık, mevsimlik ve yıllık sıcaklık analizleri yapılmaktadır.</a:t>
            </a:r>
          </a:p>
          <a:p>
            <a:pPr marL="0" indent="0" algn="just">
              <a:lnSpc>
                <a:spcPct val="107000"/>
              </a:lnSpc>
              <a:spcAft>
                <a:spcPts val="0"/>
              </a:spcAft>
              <a:buNone/>
            </a:pP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Aylık değerlendirmede,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son ayın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Türkiye geneli ve bölgesel ortalamaları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ile ekstrem değerleri analiz edilmekte, bu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değerler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uzun yıllar ortalamaları ile kıyaslanarak harita üzerinde gösterilmektedir.</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Mevsimlik sıcaklık analizinde, mevsimlik bazda son üç aya ait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gerçekleşen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ortalama sıcaklıklar</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genel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 bölgesel olarak analiz edilmekte, bu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değerler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uzun yıllar ortalamaları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karşılaştırılarak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harita üzerinde gösterilmektedir.</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Yıllık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değerlendirmede,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son yılın ortalama ve ekstrem sıcaklıkları analiz edilmekte, bu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değerler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uzun yıllar ortalamaları ile kıyaslanarak harita üzerinde gösterilmektedir. O yıl il ve ilçe düzeyinde ölçülen maksimum ve minimum sıcaklıklar uzun yıllar ekstrem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değerleri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ile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karşılaştırılmakta,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yeni ekstremler tablo halinde gösterilmektedir.</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6159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3987" y="229298"/>
            <a:ext cx="11949193" cy="6628701"/>
          </a:xfrm>
        </p:spPr>
        <p:txBody>
          <a:bodyPr>
            <a:noAutofit/>
          </a:bodyPr>
          <a:lstStyle/>
          <a:p>
            <a:pPr marL="0" indent="0" algn="just">
              <a:lnSpc>
                <a:spcPct val="107000"/>
              </a:lnSpc>
              <a:spcAft>
                <a:spcPts val="0"/>
              </a:spcAft>
              <a:buNone/>
            </a:pPr>
            <a:r>
              <a:rPr lang="tr-TR" sz="2000" b="1"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HASAT ZAMANI TAHMİNİ</a:t>
            </a:r>
            <a:endParaRPr lang="tr-TR"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Bir bölgede planlanan yeni bitki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yetiştiriciliğinden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önce o bitkiye ait toplam sıcaklık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isteği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ile bölgeye ait toplam sıcaklık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değerlerinin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bilinmesi gereklidir. Toplam sıcaklık; bitkilerin normal büyüme ve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gelişmelerini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tamamlayabilmeleri için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yaşam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süreleri boyunca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ihtiyaç duydukları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sıcaklıkların toplamıdır. Toplam sıcaklık, farklı büyüme ve gelişme dönemlerinin ve özellikle hasat zamanının önceden belirlenmesinde kullanılmaktadır. Böylelikle kültür bitkileri için uygun ekim alanlarının tespit edilmesi, ürünler arasında münavebe yapılması, tohum ekim zamanlarının planlanarak hasat zamanlarının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çakıştırılmaması sağlanabilmekte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 hasat dönemlerindeki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çakışmalar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önlenebilmektedir. Böylece üreticiler aynı ürünü aynı zamanda piyasaya sürmedikleri için daha fazla kazanacak, işletmesindeki ekipmanları ve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işgücünü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daha etkili kullanabileceklerdir.</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Etkili sıcaklık toplamı veya büyüme derece-gün (</a:t>
            </a:r>
            <a:r>
              <a:rPr lang="tr-TR" sz="24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growing</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degree-days</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 çimlenme veya  tomurcukların kabarmasından ilk hasat dönemine kadar geçen sürede bitkilerin toplam sıcaklık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isteğidir.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Toplam sıcaklık, bu dönemdeki her günün ortalama hava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sıcaklığı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ile bitkinin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gelişmesi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için ihtiyaç </a:t>
            </a:r>
            <a:r>
              <a:rPr lang="tr-TR" sz="24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duyduğu </a:t>
            </a:r>
            <a:r>
              <a:rPr lang="tr-TR" sz="24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minimum (taban) sıcaklığın farkların toplanmasıyla bulunur.</a:t>
            </a: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513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6461" y="340964"/>
            <a:ext cx="11499742" cy="6517036"/>
          </a:xfrm>
        </p:spPr>
        <p:txBody>
          <a:bodyPr>
            <a:normAutofit fontScale="92500" lnSpcReduction="10000"/>
          </a:bodyPr>
          <a:lstStyle/>
          <a:p>
            <a:pPr marL="0" lvl="0" indent="0" algn="just">
              <a:lnSpc>
                <a:spcPct val="107000"/>
              </a:lnSpc>
              <a:buNone/>
            </a:pP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Programda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kullanılan taban, tavan ve etkili sıcaklık toplam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değerleri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Ankara Üniversitesi Ziraat Fakültesinden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alınmıştır.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Bu programla üreticilerimiz, kendilerine en yakın istasyon değerlerinden yararlanarak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yetiştirdikleri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bitkilerin tahmini hasat zamanını hesaplayabilecek ve buna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bağlı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olarak yapacakları tarımsal faaliyetlerin yer ve zamanını planlayabileceklerdir.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Araştırmacılarımız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ise ihtiyaç duydukları sıcaklık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değerlerine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internet üzerinden kolayca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ulaşarak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bilimsel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çalışmalar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yapabileceklerdir. Kullanıcı öncelikle tarımsal faaliyette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bulunduğu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veya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bulunacağı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il ve ilçe merkezini seçecek, daha sonra </a:t>
            </a: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yapacağı işlem </a:t>
            </a:r>
            <a:r>
              <a:rPr lang="tr-TR" sz="2600" dirty="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türünü belirleyecektir.</a:t>
            </a:r>
            <a:endParaRPr lang="tr-TR" sz="2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Programda 4 işlem türü vardır.</a:t>
            </a:r>
            <a:endParaRPr lang="tr-TR" sz="2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Hasat Zamanı Tahmini</a:t>
            </a:r>
            <a:endParaRPr lang="tr-TR" sz="2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Toplam Sıcaklık (Gerçeklesen Günlük Değerler)</a:t>
            </a:r>
            <a:endParaRPr lang="tr-TR" sz="2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Toplam Sıcaklık (Uzun Yıllar Ortalama Değerler)</a:t>
            </a:r>
            <a:endParaRPr lang="tr-TR" sz="2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Üretim Planlaması (Uzun Yıllar Ortalama Değerler)</a:t>
            </a:r>
            <a:endParaRPr lang="tr-TR" sz="2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Program belirlenen bitki türü, cinsi ve girilen tarihlerle seçilen işlem türüne göre</a:t>
            </a:r>
            <a:endParaRPr lang="tr-TR" sz="26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tr-TR" sz="2600" dirty="0" smtClean="0">
                <a:solidFill>
                  <a:srgbClr val="1F1A17"/>
                </a:solidFill>
                <a:latin typeface="Times New Roman" panose="02020603050405020304" pitchFamily="18" charset="0"/>
                <a:ea typeface="Calibri" panose="020F0502020204030204" pitchFamily="34" charset="0"/>
                <a:cs typeface="Times New Roman" panose="02020603050405020304" pitchFamily="18" charset="0"/>
              </a:rPr>
              <a:t>çalışmakta, kullanıcılara planlamalarında yardımcı olmaktadır.</a:t>
            </a:r>
            <a:endParaRPr lang="tr-TR" sz="2600"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1187089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TotalTime>
  <Words>4792</Words>
  <Application>Microsoft Office PowerPoint</Application>
  <PresentationFormat>Geniş ekran</PresentationFormat>
  <Paragraphs>262</Paragraphs>
  <Slides>48</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48</vt:i4>
      </vt:variant>
    </vt:vector>
  </HeadingPairs>
  <TitlesOfParts>
    <vt:vector size="57" baseType="lpstr">
      <vt:lpstr>Arial</vt:lpstr>
      <vt:lpstr>Calibri</vt:lpstr>
      <vt:lpstr>Calibri Light</vt:lpstr>
      <vt:lpstr>Cambria Math</vt:lpstr>
      <vt:lpstr>Symbol</vt:lpstr>
      <vt:lpstr>Times New Roman</vt:lpstr>
      <vt:lpstr>TimesNewRomanPSMT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Şekil 1. MGM yıllık referans toplam buharlaşma (ETo) Normal Haritası (1981-2010)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Şekil 3. SPI yöntemine göre 2021 yılı meteorolojik kuraklık haritası (MGM)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Belgin</dc:creator>
  <cp:lastModifiedBy>Belgin</cp:lastModifiedBy>
  <cp:revision>97</cp:revision>
  <dcterms:created xsi:type="dcterms:W3CDTF">2022-02-18T09:12:38Z</dcterms:created>
  <dcterms:modified xsi:type="dcterms:W3CDTF">2022-03-10T16:52:56Z</dcterms:modified>
</cp:coreProperties>
</file>