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76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13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85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30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82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84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99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50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95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08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5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85D10-62CA-49A4-97E8-2811DDC35EB9}" type="datetimeFigureOut">
              <a:rPr lang="tr-TR" smtClean="0"/>
              <a:t>11.03.2022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A6FE1-94EC-4A29-AE41-86BABB45B0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104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78591" y="1445692"/>
            <a:ext cx="9144000" cy="238932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2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31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TARIMSAL KURAKLIK YÖNETİMİ</a:t>
            </a:r>
            <a:br>
              <a:rPr lang="tr-TR" sz="31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tr-TR" sz="31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tr-TR" sz="31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tr-TR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Sürdürülebilir kuraklık yönetiminin sağlanması,  izleme ağı ve erken uyarı sistemi</a:t>
            </a:r>
            <a:endParaRPr lang="tr-TR" sz="3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31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tr-TR" sz="31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tr-TR" sz="3100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Prof.Dr.Belgin</a:t>
            </a:r>
            <a:r>
              <a:rPr lang="tr-TR" sz="31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ÇAKMAK</a:t>
            </a:r>
            <a:endParaRPr lang="tr-T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10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8074" y="283428"/>
            <a:ext cx="11076296" cy="621290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NewRomanPSMT"/>
              </a:rPr>
              <a:t>Günümüzde DMİ rasat istasyonlarında, toprak özelliklerine yönelik herhangi bir </a:t>
            </a:r>
            <a:r>
              <a:rPr lang="tr-TR" sz="2400" dirty="0" smtClean="0">
                <a:latin typeface="TimesNewRomanPSMT"/>
              </a:rPr>
              <a:t>veri tespiti </a:t>
            </a:r>
            <a:r>
              <a:rPr lang="tr-TR" sz="2400" dirty="0">
                <a:latin typeface="TimesNewRomanPSMT"/>
              </a:rPr>
              <a:t>olmayıp, toprak nemi dışında geliştirilen indekslere göre meteorolojik kuraklık </a:t>
            </a:r>
            <a:r>
              <a:rPr lang="tr-TR" sz="2400" dirty="0" smtClean="0">
                <a:latin typeface="TimesNewRomanPSMT"/>
              </a:rPr>
              <a:t>başlığı altında </a:t>
            </a:r>
            <a:r>
              <a:rPr lang="tr-TR" sz="2400" dirty="0">
                <a:latin typeface="TimesNewRomanPSMT"/>
              </a:rPr>
              <a:t>iklim sınıflandırması yapılmaktadır. Burada DMİ, uydu kanalıyla </a:t>
            </a:r>
            <a:r>
              <a:rPr lang="tr-TR" sz="2400" dirty="0" err="1" smtClean="0">
                <a:latin typeface="TimesNewRomanPSMT"/>
              </a:rPr>
              <a:t>evapotransprasyon</a:t>
            </a:r>
            <a:r>
              <a:rPr lang="tr-TR" sz="2400" dirty="0" smtClean="0">
                <a:latin typeface="TimesNewRomanPSMT"/>
              </a:rPr>
              <a:t> değerlerini </a:t>
            </a:r>
            <a:r>
              <a:rPr lang="tr-TR" sz="2400" dirty="0">
                <a:latin typeface="TimesNewRomanPSMT"/>
              </a:rPr>
              <a:t>belirleyerek kuraklık analizi yapsa da, toprakların içerdiği nem miktarı ile </a:t>
            </a:r>
            <a:r>
              <a:rPr lang="tr-TR" sz="2400" dirty="0" smtClean="0">
                <a:latin typeface="TimesNewRomanPSMT"/>
              </a:rPr>
              <a:t>su tutma </a:t>
            </a:r>
            <a:r>
              <a:rPr lang="tr-TR" sz="2400" dirty="0">
                <a:latin typeface="TimesNewRomanPSMT"/>
              </a:rPr>
              <a:t>kapasitesini etkileyen toprak bünyesi, derinliği ve yapısına ilişkin kesin bilgiye </a:t>
            </a:r>
            <a:r>
              <a:rPr lang="tr-TR" sz="2400" dirty="0" smtClean="0">
                <a:latin typeface="TimesNewRomanPSMT"/>
              </a:rPr>
              <a:t>sahip olunmamasından </a:t>
            </a:r>
            <a:r>
              <a:rPr lang="tr-TR" sz="2400" dirty="0">
                <a:latin typeface="TimesNewRomanPSMT"/>
              </a:rPr>
              <a:t>dolayı yer çalışmalarına ihtiyaç olacağından, halihazırda, bu </a:t>
            </a:r>
            <a:r>
              <a:rPr lang="tr-TR" sz="2400" dirty="0" smtClean="0">
                <a:latin typeface="TimesNewRomanPSMT"/>
              </a:rPr>
              <a:t>verinin kullanılmasıyla </a:t>
            </a:r>
            <a:r>
              <a:rPr lang="tr-TR" sz="2400" dirty="0">
                <a:latin typeface="TimesNewRomanPSMT"/>
              </a:rPr>
              <a:t>tarımsal kuraklıkla ilgili sağlıklı sonuca ulaşılamayacaktır. </a:t>
            </a:r>
            <a:r>
              <a:rPr lang="tr-TR" sz="2400" dirty="0" smtClean="0">
                <a:latin typeface="TimesNewRomanPSMT"/>
              </a:rPr>
              <a:t>UA ile toprak </a:t>
            </a:r>
            <a:r>
              <a:rPr lang="tr-TR" sz="2400" dirty="0">
                <a:latin typeface="TimesNewRomanPSMT"/>
              </a:rPr>
              <a:t>nemi tespit edilebilmekteyse de, yer çalışmaları olmadan, bu yolla elde </a:t>
            </a:r>
            <a:r>
              <a:rPr lang="tr-TR" sz="2400" dirty="0" smtClean="0">
                <a:latin typeface="TimesNewRomanPSMT"/>
              </a:rPr>
              <a:t>edilen verilerden </a:t>
            </a:r>
            <a:r>
              <a:rPr lang="tr-TR" sz="2400" dirty="0">
                <a:latin typeface="TimesNewRomanPSMT"/>
              </a:rPr>
              <a:t>kesin sonuç alınamayacaktır</a:t>
            </a:r>
            <a:r>
              <a:rPr lang="tr-TR" sz="2400" dirty="0" smtClean="0">
                <a:latin typeface="TimesNewRomanPSMT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NewRomanPSMT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NewRomanPSMT"/>
              </a:rPr>
              <a:t>Tarımsal </a:t>
            </a:r>
            <a:r>
              <a:rPr lang="tr-TR" sz="2400" dirty="0">
                <a:latin typeface="TimesNewRomanPSMT"/>
              </a:rPr>
              <a:t>kuraklığın izlenmesinde önemli parametrelerden olan toprak neminin</a:t>
            </a:r>
            <a:r>
              <a:rPr lang="tr-TR" sz="2400" dirty="0" smtClean="0">
                <a:latin typeface="TimesNewRomanPSMT"/>
              </a:rPr>
              <a:t>, günümüzde </a:t>
            </a:r>
            <a:r>
              <a:rPr lang="tr-TR" sz="2400" dirty="0">
                <a:latin typeface="TimesNewRomanPSMT"/>
              </a:rPr>
              <a:t>elektronik olarak ölçülebilmesi ve sayısal ortamlara aktarılabilmesi </a:t>
            </a:r>
            <a:r>
              <a:rPr lang="tr-TR" sz="2400" dirty="0" smtClean="0">
                <a:latin typeface="TimesNewRomanPSMT"/>
              </a:rPr>
              <a:t>kolaylığı nedeniyle</a:t>
            </a:r>
            <a:r>
              <a:rPr lang="tr-TR" sz="2400" dirty="0">
                <a:latin typeface="TimesNewRomanPSMT"/>
              </a:rPr>
              <a:t>, illerde toprak neminin yerinde ölçüm ve raporlama ile yıllık ve aylık </a:t>
            </a:r>
            <a:r>
              <a:rPr lang="tr-TR" sz="2400" dirty="0" smtClean="0">
                <a:latin typeface="TimesNewRomanPSMT"/>
              </a:rPr>
              <a:t>yağış değerleri</a:t>
            </a:r>
            <a:r>
              <a:rPr lang="tr-TR" sz="2400" dirty="0">
                <a:latin typeface="TimesNewRomanPSMT"/>
              </a:rPr>
              <a:t>; uzun yıllar ortalama yağış ve sıcaklık değerleri; en kurak yıllar yağış</a:t>
            </a:r>
            <a:r>
              <a:rPr lang="tr-TR" sz="2400" dirty="0" smtClean="0">
                <a:latin typeface="TimesNewRomanPSMT"/>
              </a:rPr>
              <a:t>, sıcaklık ve verim </a:t>
            </a:r>
            <a:r>
              <a:rPr lang="tr-TR" sz="2400" dirty="0">
                <a:latin typeface="TimesNewRomanPSMT"/>
              </a:rPr>
              <a:t>değerleri; en yağışlı yıllar, yağış, sıcaklık değerleri ve uzun yıllar itibariyle </a:t>
            </a:r>
            <a:r>
              <a:rPr lang="tr-TR" sz="2400" dirty="0" smtClean="0">
                <a:latin typeface="TimesNewRomanPSMT"/>
              </a:rPr>
              <a:t>ortalama yağışa </a:t>
            </a:r>
            <a:r>
              <a:rPr lang="tr-TR" sz="2400" dirty="0">
                <a:latin typeface="TimesNewRomanPSMT"/>
              </a:rPr>
              <a:t>yakın yılların yağış, sıcaklık ve verim değerlerinin incelenmesi, geleceğe </a:t>
            </a:r>
            <a:r>
              <a:rPr lang="tr-TR" sz="2400" dirty="0" smtClean="0">
                <a:latin typeface="TimesNewRomanPSMT"/>
              </a:rPr>
              <a:t>yönelik tahminlere </a:t>
            </a:r>
            <a:r>
              <a:rPr lang="tr-TR" sz="2400" dirty="0">
                <a:latin typeface="TimesNewRomanPSMT"/>
              </a:rPr>
              <a:t>ışık tutacaktır.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84293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91319" y="423081"/>
            <a:ext cx="10862481" cy="58275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dirty="0">
                <a:latin typeface="TimesNewRomanPSMT"/>
              </a:rPr>
              <a:t>Orta ve uzun dönemde DMİ rasat istasyonları ve günlük uydu görüntüleri yanında</a:t>
            </a:r>
            <a:r>
              <a:rPr lang="tr-TR" sz="2400" dirty="0" smtClean="0">
                <a:latin typeface="TimesNewRomanPSMT"/>
              </a:rPr>
              <a:t>, Türkiye </a:t>
            </a:r>
            <a:r>
              <a:rPr lang="tr-TR" sz="2400" dirty="0">
                <a:latin typeface="TimesNewRomanPSMT"/>
              </a:rPr>
              <a:t>detaylı toprak etütlerinin tamamlanarak, toprak neminin de ölçülmesinde yeterli </a:t>
            </a:r>
            <a:r>
              <a:rPr lang="tr-TR" sz="2400" dirty="0" smtClean="0">
                <a:latin typeface="TimesNewRomanPSMT"/>
              </a:rPr>
              <a:t>rasat istasyonunun </a:t>
            </a:r>
            <a:r>
              <a:rPr lang="tr-TR" sz="2400" dirty="0">
                <a:latin typeface="TimesNewRomanPSMT"/>
              </a:rPr>
              <a:t>devreye sokulması, gelecekte sağlıklı verilere ulaşılması ile erken </a:t>
            </a:r>
            <a:r>
              <a:rPr lang="tr-TR" sz="2400" dirty="0" smtClean="0">
                <a:latin typeface="TimesNewRomanPSMT"/>
              </a:rPr>
              <a:t>uyarı sistemine </a:t>
            </a:r>
            <a:r>
              <a:rPr lang="tr-TR" sz="2400" dirty="0">
                <a:latin typeface="TimesNewRomanPSMT"/>
              </a:rPr>
              <a:t>kavuşulacaktır. Böylece, tarımsal kuraklık indeksleri oluşturularak, bu </a:t>
            </a:r>
            <a:r>
              <a:rPr lang="tr-TR" sz="2400" dirty="0" smtClean="0">
                <a:latin typeface="TimesNewRomanPSMT"/>
              </a:rPr>
              <a:t>indekslere bağlı </a:t>
            </a:r>
            <a:r>
              <a:rPr lang="tr-TR" sz="2400" dirty="0">
                <a:latin typeface="TimesNewRomanPSMT"/>
              </a:rPr>
              <a:t>olarak yapılacak sınıflama ile izleme ve acil önlemlerin alınması daha </a:t>
            </a:r>
            <a:r>
              <a:rPr lang="tr-TR" sz="2400" dirty="0" smtClean="0">
                <a:latin typeface="TimesNewRomanPSMT"/>
              </a:rPr>
              <a:t>da kolaylaşacaktır.</a:t>
            </a:r>
          </a:p>
          <a:p>
            <a:pPr marL="0" indent="0" algn="just">
              <a:buNone/>
            </a:pPr>
            <a:endParaRPr lang="tr-TR" sz="2400" dirty="0" smtClean="0">
              <a:latin typeface="TimesNewRomanPSMT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NewRomanPSMT"/>
              </a:rPr>
              <a:t>Tarımsal </a:t>
            </a:r>
            <a:r>
              <a:rPr lang="tr-TR" sz="2400" dirty="0">
                <a:latin typeface="TimesNewRomanPSMT"/>
              </a:rPr>
              <a:t>kuraklığın izlenmesinde en önemli </a:t>
            </a:r>
            <a:r>
              <a:rPr lang="tr-TR" sz="2400" dirty="0" smtClean="0">
                <a:latin typeface="TimesNewRomanPSMT"/>
              </a:rPr>
              <a:t>unsurlar yağış </a:t>
            </a:r>
            <a:r>
              <a:rPr lang="tr-TR" sz="2400" dirty="0">
                <a:latin typeface="TimesNewRomanPSMT"/>
              </a:rPr>
              <a:t>miktarı, yağışın mevsimlere dağılımı ve sıcaklık yanında, toprak nemi, profil derinliği</a:t>
            </a:r>
            <a:r>
              <a:rPr lang="tr-TR" sz="2400" dirty="0" smtClean="0">
                <a:latin typeface="TimesNewRomanPSMT"/>
              </a:rPr>
              <a:t>, bünyesi </a:t>
            </a:r>
            <a:r>
              <a:rPr lang="tr-TR" sz="2400" dirty="0">
                <a:latin typeface="TimesNewRomanPSMT"/>
              </a:rPr>
              <a:t>ve yapısıdır. Halihazırda, DMİ istasyonlarından yağış ve sıcaklık değerleri </a:t>
            </a:r>
            <a:r>
              <a:rPr lang="tr-TR" sz="2400" dirty="0" smtClean="0">
                <a:latin typeface="TimesNewRomanPSMT"/>
              </a:rPr>
              <a:t>temin edilebilmektedir</a:t>
            </a:r>
            <a:r>
              <a:rPr lang="tr-TR" sz="2400" dirty="0">
                <a:latin typeface="TimesNewRomanPSMT"/>
              </a:rPr>
              <a:t>. Toprak nemi değeri de illerde il müdürlüklerinin, periyodik olarak </a:t>
            </a:r>
            <a:r>
              <a:rPr lang="tr-TR" sz="2400" dirty="0" smtClean="0">
                <a:latin typeface="TimesNewRomanPSMT"/>
              </a:rPr>
              <a:t>aldıkları toprak </a:t>
            </a:r>
            <a:r>
              <a:rPr lang="tr-TR" sz="2400" dirty="0">
                <a:latin typeface="TimesNewRomanPSMT"/>
              </a:rPr>
              <a:t>örnekleri ile ilgili değerleri göndermeleri ile tespit edilecektir. Burada, ürünün </a:t>
            </a:r>
            <a:r>
              <a:rPr lang="tr-TR" sz="2400" dirty="0" smtClean="0">
                <a:latin typeface="TimesNewRomanPSMT"/>
              </a:rPr>
              <a:t>ekim mevsimi </a:t>
            </a:r>
            <a:r>
              <a:rPr lang="tr-TR" sz="2400" dirty="0">
                <a:latin typeface="TimesNewRomanPSMT"/>
              </a:rPr>
              <a:t>başlangıcı olan Ekim ayı ve bitkinin çıkış ve gelişmesini tamamladığı </a:t>
            </a:r>
            <a:r>
              <a:rPr lang="tr-TR" sz="2400" dirty="0" smtClean="0">
                <a:latin typeface="TimesNewRomanPSMT"/>
              </a:rPr>
              <a:t>Kasım-Aralık-Ocak-Şubat-Mart-Nisan-Mayıs-Haziran </a:t>
            </a:r>
            <a:r>
              <a:rPr lang="tr-TR" sz="2400" dirty="0">
                <a:latin typeface="TimesNewRomanPSMT"/>
              </a:rPr>
              <a:t>aylarındaki yağışlar çok önemlidir. Zira, </a:t>
            </a:r>
            <a:r>
              <a:rPr lang="tr-TR" sz="2400" dirty="0" smtClean="0">
                <a:latin typeface="TimesNewRomanPSMT"/>
              </a:rPr>
              <a:t>kuraklık kriterlerinin </a:t>
            </a:r>
            <a:r>
              <a:rPr lang="tr-TR" sz="2400" dirty="0">
                <a:latin typeface="TimesNewRomanPSMT"/>
              </a:rPr>
              <a:t>değerlendirilmesi ve kuraklık kriter analizinde Ekim ayından başlanarak </a:t>
            </a:r>
            <a:r>
              <a:rPr lang="tr-TR" sz="2400" dirty="0" smtClean="0">
                <a:latin typeface="TimesNewRomanPSMT"/>
              </a:rPr>
              <a:t>Haziran ayına </a:t>
            </a:r>
            <a:r>
              <a:rPr lang="tr-TR" sz="2400" dirty="0">
                <a:latin typeface="TimesNewRomanPSMT"/>
              </a:rPr>
              <a:t>kadar gerçekleşen yağış değerleri önemli bir yer tutmaktadır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58344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1722" y="82933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latin typeface="TimesNewRomanPSMT"/>
              </a:rPr>
              <a:t>Yağış </a:t>
            </a:r>
            <a:r>
              <a:rPr lang="tr-TR" dirty="0">
                <a:latin typeface="TimesNewRomanPSMT"/>
              </a:rPr>
              <a:t>ve toprak verileri kullanılarak kuraklığın </a:t>
            </a:r>
            <a:r>
              <a:rPr lang="tr-TR" dirty="0" smtClean="0">
                <a:latin typeface="TimesNewRomanPSMT"/>
              </a:rPr>
              <a:t>eşik seviyeleri </a:t>
            </a:r>
            <a:r>
              <a:rPr lang="tr-TR" dirty="0">
                <a:latin typeface="TimesNewRomanPSMT"/>
              </a:rPr>
              <a:t>kuru ve sulu tarıma göre ayrı ayrı tespit edilebilmektedir. </a:t>
            </a:r>
            <a:r>
              <a:rPr lang="tr-TR" dirty="0" err="1">
                <a:latin typeface="TimesNewRomanPSMT"/>
              </a:rPr>
              <a:t>Sözkonusu</a:t>
            </a:r>
            <a:r>
              <a:rPr lang="tr-TR" dirty="0">
                <a:latin typeface="TimesNewRomanPSMT"/>
              </a:rPr>
              <a:t> </a:t>
            </a:r>
            <a:r>
              <a:rPr lang="tr-TR" dirty="0" smtClean="0">
                <a:latin typeface="TimesNewRomanPSMT"/>
              </a:rPr>
              <a:t>eşik seviyelerdeki </a:t>
            </a:r>
            <a:r>
              <a:rPr lang="tr-TR" dirty="0">
                <a:latin typeface="TimesNewRomanPSMT"/>
              </a:rPr>
              <a:t>eylem adımları Tablo </a:t>
            </a:r>
            <a:r>
              <a:rPr lang="tr-TR" dirty="0" smtClean="0">
                <a:latin typeface="TimesNewRomanPSMT"/>
              </a:rPr>
              <a:t>1 </a:t>
            </a:r>
            <a:r>
              <a:rPr lang="tr-TR" dirty="0">
                <a:latin typeface="TimesNewRomanPSMT"/>
              </a:rPr>
              <a:t>ve </a:t>
            </a:r>
            <a:r>
              <a:rPr lang="tr-TR" dirty="0" smtClean="0">
                <a:latin typeface="TimesNewRomanPSMT"/>
              </a:rPr>
              <a:t>2’de </a:t>
            </a:r>
            <a:r>
              <a:rPr lang="tr-TR" dirty="0">
                <a:latin typeface="TimesNewRomanPSMT"/>
              </a:rPr>
              <a:t>yer alan kriterler </a:t>
            </a:r>
            <a:r>
              <a:rPr lang="tr-TR" dirty="0" smtClean="0">
                <a:latin typeface="TimesNewRomanPSMT"/>
              </a:rPr>
              <a:t>çerçevesinde belirlenebilmekte </a:t>
            </a:r>
            <a:r>
              <a:rPr lang="tr-TR" dirty="0">
                <a:latin typeface="TimesNewRomanPSMT"/>
              </a:rPr>
              <a:t>ve </a:t>
            </a:r>
            <a:r>
              <a:rPr lang="tr-TR" dirty="0" err="1">
                <a:latin typeface="TimesNewRomanPSMT"/>
              </a:rPr>
              <a:t>sözkonusu</a:t>
            </a:r>
            <a:r>
              <a:rPr lang="tr-TR" dirty="0">
                <a:latin typeface="TimesNewRomanPSMT"/>
              </a:rPr>
              <a:t> eşik seviyelere göre kuraklık şiddetine dayalı </a:t>
            </a:r>
            <a:r>
              <a:rPr lang="tr-TR" dirty="0" smtClean="0">
                <a:latin typeface="TimesNewRomanPSMT"/>
              </a:rPr>
              <a:t>olarak yürütülmekte </a:t>
            </a:r>
            <a:r>
              <a:rPr lang="tr-TR" dirty="0">
                <a:latin typeface="TimesNewRomanPSMT"/>
              </a:rPr>
              <a:t>olan faaliyetler, normal koşullar, kuraklık alarm seviyesi, kuraklığa </a:t>
            </a:r>
            <a:r>
              <a:rPr lang="tr-TR" dirty="0" smtClean="0">
                <a:latin typeface="TimesNewRomanPSMT"/>
              </a:rPr>
              <a:t>hazırlık seviyesi</a:t>
            </a:r>
            <a:r>
              <a:rPr lang="tr-TR" dirty="0">
                <a:latin typeface="TimesNewRomanPSMT"/>
              </a:rPr>
              <a:t>, kısıtlama ile acil eylem seviyeleri şeklinde sınıflandırılabilmektedir. Böylelikle, </a:t>
            </a:r>
            <a:r>
              <a:rPr lang="tr-TR" dirty="0" smtClean="0">
                <a:latin typeface="TimesNewRomanPSMT"/>
              </a:rPr>
              <a:t>eşik seviyelerin </a:t>
            </a:r>
            <a:r>
              <a:rPr lang="tr-TR" dirty="0">
                <a:latin typeface="TimesNewRomanPSMT"/>
              </a:rPr>
              <a:t>izlenmesi yoluyla kuraklık kriz tahmini yapılabilmekte ve uygun </a:t>
            </a:r>
            <a:r>
              <a:rPr lang="tr-TR" dirty="0" smtClean="0">
                <a:latin typeface="TimesNewRomanPSMT"/>
              </a:rPr>
              <a:t>tedbirlerin uygulamaya </a:t>
            </a:r>
            <a:r>
              <a:rPr lang="tr-TR" dirty="0">
                <a:latin typeface="TimesNewRomanPSMT"/>
              </a:rPr>
              <a:t>konması sağlanabilmektedir. İl Kuraklık Eylem </a:t>
            </a:r>
            <a:r>
              <a:rPr lang="tr-TR" dirty="0" err="1">
                <a:latin typeface="TimesNewRomanPSMT"/>
              </a:rPr>
              <a:t>Planları’nın</a:t>
            </a:r>
            <a:r>
              <a:rPr lang="tr-TR" dirty="0">
                <a:latin typeface="TimesNewRomanPSMT"/>
              </a:rPr>
              <a:t> </a:t>
            </a:r>
            <a:r>
              <a:rPr lang="tr-TR" dirty="0" err="1">
                <a:latin typeface="TimesNewRomanPSMT"/>
              </a:rPr>
              <a:t>sözkonusu</a:t>
            </a:r>
            <a:r>
              <a:rPr lang="tr-TR" dirty="0">
                <a:latin typeface="TimesNewRomanPSMT"/>
              </a:rPr>
              <a:t> </a:t>
            </a:r>
            <a:r>
              <a:rPr lang="tr-TR" dirty="0" smtClean="0">
                <a:latin typeface="TimesNewRomanPSMT"/>
              </a:rPr>
              <a:t>eşik eviyeler </a:t>
            </a:r>
            <a:r>
              <a:rPr lang="tr-TR" dirty="0">
                <a:latin typeface="TimesNewRomanPSMT"/>
              </a:rPr>
              <a:t>temelinde hazırlanması öngörülmektedir</a:t>
            </a:r>
            <a:r>
              <a:rPr lang="tr-TR" dirty="0" smtClean="0">
                <a:latin typeface="TimesNewRomanPSMT"/>
              </a:rPr>
              <a:t>.</a:t>
            </a:r>
            <a:endParaRPr lang="tr-TR" dirty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120374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7005" y="338017"/>
            <a:ext cx="11240069" cy="6349385"/>
          </a:xfrm>
        </p:spPr>
        <p:txBody>
          <a:bodyPr/>
          <a:lstStyle/>
          <a:p>
            <a:pPr marL="0" lvl="0" indent="0" algn="just">
              <a:buNone/>
            </a:pPr>
            <a:r>
              <a:rPr lang="tr-TR" sz="2600" b="1" dirty="0">
                <a:solidFill>
                  <a:prstClr val="black"/>
                </a:solidFill>
                <a:latin typeface="TimesNewRomanPS-BoldMT"/>
              </a:rPr>
              <a:t>Tablo 1. Kuru Tarım Alanlarında Tarımsal Kuraklık Eşik Seviyelerindeki </a:t>
            </a:r>
            <a:r>
              <a:rPr lang="tr-TR" sz="2600" b="1" dirty="0" smtClean="0">
                <a:solidFill>
                  <a:prstClr val="black"/>
                </a:solidFill>
                <a:latin typeface="TimesNewRomanPS-BoldMT"/>
              </a:rPr>
              <a:t>Eylem Adımları</a:t>
            </a:r>
            <a:endParaRPr lang="tr-TR" sz="2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45" y="1282890"/>
            <a:ext cx="11327641" cy="522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58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615" y="269779"/>
            <a:ext cx="1129920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TimesNewRomanPS-BoldMT"/>
              </a:rPr>
              <a:t>Tablo </a:t>
            </a:r>
            <a:r>
              <a:rPr lang="tr-TR" sz="2400" b="1" dirty="0" smtClean="0">
                <a:latin typeface="TimesNewRomanPS-BoldMT"/>
              </a:rPr>
              <a:t>2. </a:t>
            </a:r>
            <a:r>
              <a:rPr lang="tr-TR" sz="2400" b="1" dirty="0">
                <a:latin typeface="TimesNewRomanPS-BoldMT"/>
              </a:rPr>
              <a:t>Sulu Tarım Alanlarında Tarımsal Kuraklık Eşik Seviyelerindeki </a:t>
            </a:r>
            <a:r>
              <a:rPr lang="tr-TR" sz="2400" b="1" dirty="0" smtClean="0">
                <a:latin typeface="TimesNewRomanPS-BoldMT"/>
              </a:rPr>
              <a:t>Eylem Adımları</a:t>
            </a:r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93" y="1255594"/>
            <a:ext cx="11286697" cy="524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50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32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9961" y="78839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b="1" dirty="0">
                <a:latin typeface="TimesNewRomanPSMT"/>
              </a:rPr>
              <a:t>Tarımsal kuraklıkla mücadele stratejisinde temel amaç, </a:t>
            </a:r>
            <a:r>
              <a:rPr lang="tr-TR" dirty="0">
                <a:latin typeface="TimesNewRomanPSMT"/>
              </a:rPr>
              <a:t>kamuoyunun bilinç </a:t>
            </a:r>
            <a:r>
              <a:rPr lang="tr-TR" dirty="0" smtClean="0">
                <a:latin typeface="TimesNewRomanPSMT"/>
              </a:rPr>
              <a:t>düzeyini artırarak </a:t>
            </a:r>
            <a:r>
              <a:rPr lang="tr-TR" dirty="0">
                <a:latin typeface="TimesNewRomanPSMT"/>
              </a:rPr>
              <a:t>tüm paydaşların sürece dahil edilmesiyle arz ve talep yönetimini de dikkate alarak</a:t>
            </a:r>
            <a:r>
              <a:rPr lang="tr-TR" dirty="0" smtClean="0">
                <a:latin typeface="TimesNewRomanPSMT"/>
              </a:rPr>
              <a:t>, çevresel </a:t>
            </a:r>
            <a:r>
              <a:rPr lang="tr-TR" dirty="0">
                <a:latin typeface="TimesNewRomanPSMT"/>
              </a:rPr>
              <a:t>açıdan sürdürülebilir tarımsal su kullanım planlaması ile kuraklığın </a:t>
            </a:r>
            <a:r>
              <a:rPr lang="tr-TR" dirty="0" smtClean="0">
                <a:latin typeface="TimesNewRomanPSMT"/>
              </a:rPr>
              <a:t>yaşanmadığı dönemlerde </a:t>
            </a:r>
            <a:r>
              <a:rPr lang="tr-TR" dirty="0">
                <a:latin typeface="TimesNewRomanPSMT"/>
              </a:rPr>
              <a:t>ileriye dönük gerekli bütün tedbirlerin alınmasını; kriz dönemlerinde ise, </a:t>
            </a:r>
            <a:r>
              <a:rPr lang="tr-TR" dirty="0" smtClean="0">
                <a:latin typeface="TimesNewRomanPSMT"/>
              </a:rPr>
              <a:t>etkin bir </a:t>
            </a:r>
            <a:r>
              <a:rPr lang="tr-TR" dirty="0">
                <a:latin typeface="TimesNewRomanPSMT"/>
              </a:rPr>
              <a:t>mücadele programını uygulayarak kuraklığın etkilerinin asgari düzeyde </a:t>
            </a:r>
            <a:r>
              <a:rPr lang="tr-TR" dirty="0" smtClean="0">
                <a:latin typeface="TimesNewRomanPSMT"/>
              </a:rPr>
              <a:t>kalmasını sağlamaktır.</a:t>
            </a:r>
            <a:endParaRPr lang="tr-TR" b="1" dirty="0" smtClean="0">
              <a:latin typeface="TimesNewRomanPS-BoldMT"/>
            </a:endParaRPr>
          </a:p>
          <a:p>
            <a:pPr marL="0" indent="0">
              <a:buNone/>
            </a:pPr>
            <a:r>
              <a:rPr lang="tr-TR" b="1" dirty="0" smtClean="0">
                <a:latin typeface="TimesNewRomanPS-BoldMT"/>
              </a:rPr>
              <a:t>1. Kuraklık </a:t>
            </a:r>
            <a:r>
              <a:rPr lang="tr-TR" b="1" dirty="0">
                <a:latin typeface="TimesNewRomanPS-BoldMT"/>
              </a:rPr>
              <a:t>Risk Tahmini ve Yönetimi</a:t>
            </a:r>
          </a:p>
          <a:p>
            <a:r>
              <a:rPr lang="tr-TR" dirty="0" smtClean="0">
                <a:latin typeface="TimesNewRomanPSMT"/>
              </a:rPr>
              <a:t>Tarımsal </a:t>
            </a:r>
            <a:r>
              <a:rPr lang="tr-TR" dirty="0">
                <a:latin typeface="TimesNewRomanPSMT"/>
              </a:rPr>
              <a:t>kuraklık tahmine dayalı kriz yönetimi uygulanacaktır.</a:t>
            </a:r>
            <a:endParaRPr lang="tr-TR" b="1" dirty="0">
              <a:latin typeface="TimesNewRomanPS-BoldMT"/>
            </a:endParaRPr>
          </a:p>
          <a:p>
            <a:pPr marL="0" indent="0">
              <a:buNone/>
            </a:pPr>
            <a:r>
              <a:rPr lang="tr-TR" b="1" dirty="0" smtClean="0">
                <a:latin typeface="TimesNewRomanPS-BoldMT"/>
              </a:rPr>
              <a:t>2. Sürdürülebilir Su Arzının Sağlanması</a:t>
            </a:r>
          </a:p>
          <a:p>
            <a:pPr algn="just"/>
            <a:r>
              <a:rPr lang="tr-TR" dirty="0" smtClean="0">
                <a:latin typeface="TimesNewRomanPSMT"/>
              </a:rPr>
              <a:t>Potansiyel su tutma kapasitesi artırılacaktır.</a:t>
            </a:r>
          </a:p>
          <a:p>
            <a:pPr algn="just"/>
            <a:r>
              <a:rPr lang="tr-TR" dirty="0" smtClean="0">
                <a:latin typeface="TimesNewRomanPSMT"/>
              </a:rPr>
              <a:t>Su iletim kanalları modernize edilecek, su depolama ve iletim kanalarının idame ve yenileme yatırımları zamanında yapılacaktır.</a:t>
            </a:r>
          </a:p>
          <a:p>
            <a:pPr algn="just"/>
            <a:r>
              <a:rPr lang="tr-TR" dirty="0" smtClean="0">
                <a:latin typeface="TimesNewRomanPSMT"/>
              </a:rPr>
              <a:t>Atık suların toplanması ve arıtılmış atık suların tarım ve sanayide tekrar kullanımına yönelik tedbirlerin alınması sağlanacaktır.</a:t>
            </a:r>
          </a:p>
          <a:p>
            <a:pPr algn="just"/>
            <a:r>
              <a:rPr lang="tr-TR" dirty="0" smtClean="0">
                <a:latin typeface="TimesNewRomanPSMT"/>
              </a:rPr>
              <a:t>Yeraltı sularının etkin yönetimi sağlanacaktır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084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7007" y="679212"/>
            <a:ext cx="11117238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 smtClean="0">
                <a:latin typeface="TimesNewRomanPS-BoldMT"/>
              </a:rPr>
              <a:t>3. </a:t>
            </a:r>
            <a:r>
              <a:rPr lang="fi-FI" b="1" dirty="0" smtClean="0">
                <a:latin typeface="TimesNewRomanPS-BoldMT"/>
              </a:rPr>
              <a:t>Tarımsal </a:t>
            </a:r>
            <a:r>
              <a:rPr lang="fi-FI" b="1" dirty="0">
                <a:latin typeface="TimesNewRomanPS-BoldMT"/>
              </a:rPr>
              <a:t>Su Talebinin Etkin Yönetimi</a:t>
            </a:r>
          </a:p>
          <a:p>
            <a:r>
              <a:rPr lang="tr-TR" dirty="0" smtClean="0">
                <a:latin typeface="TimesNewRomanPSMT"/>
              </a:rPr>
              <a:t>Tarım </a:t>
            </a:r>
            <a:r>
              <a:rPr lang="tr-TR" dirty="0">
                <a:latin typeface="TimesNewRomanPSMT"/>
              </a:rPr>
              <a:t>havzaları belirlenerek tarımsal ürünlerin en uygun yetişme alanları su</a:t>
            </a:r>
          </a:p>
          <a:p>
            <a:pPr marL="0" indent="0">
              <a:buNone/>
            </a:pPr>
            <a:r>
              <a:rPr lang="tr-TR" dirty="0">
                <a:latin typeface="TimesNewRomanPSMT"/>
              </a:rPr>
              <a:t>varlıkları da dikkate alınarak tespit edilecek ve tarımda su kullanımı</a:t>
            </a:r>
          </a:p>
          <a:p>
            <a:pPr marL="0" indent="0">
              <a:buNone/>
            </a:pPr>
            <a:r>
              <a:rPr lang="tr-TR" dirty="0">
                <a:latin typeface="TimesNewRomanPSMT"/>
              </a:rPr>
              <a:t>azaltılacaktır.</a:t>
            </a:r>
          </a:p>
          <a:p>
            <a:r>
              <a:rPr lang="tr-TR" dirty="0" smtClean="0">
                <a:latin typeface="TimesNewRomanPSMT"/>
              </a:rPr>
              <a:t>Sulama </a:t>
            </a:r>
            <a:r>
              <a:rPr lang="tr-TR" dirty="0">
                <a:latin typeface="TimesNewRomanPSMT"/>
              </a:rPr>
              <a:t>iletim sistemleri modernize edilecektir.</a:t>
            </a:r>
          </a:p>
          <a:p>
            <a:r>
              <a:rPr lang="tr-TR" dirty="0" smtClean="0">
                <a:latin typeface="TimesNewRomanPSMT"/>
              </a:rPr>
              <a:t>Tarımsal </a:t>
            </a:r>
            <a:r>
              <a:rPr lang="tr-TR" dirty="0">
                <a:latin typeface="TimesNewRomanPSMT"/>
              </a:rPr>
              <a:t>amaçlı yeraltı sularının etkin kullanımı sağlanacaktır.</a:t>
            </a:r>
          </a:p>
          <a:p>
            <a:r>
              <a:rPr lang="tr-TR" dirty="0" smtClean="0">
                <a:latin typeface="TimesNewRomanPSMT"/>
              </a:rPr>
              <a:t>Bitkisel </a:t>
            </a:r>
            <a:r>
              <a:rPr lang="tr-TR" dirty="0">
                <a:latin typeface="TimesNewRomanPSMT"/>
              </a:rPr>
              <a:t>ve hayvansal üretim politikaları kuraklık riski göz önüne </a:t>
            </a:r>
            <a:r>
              <a:rPr lang="tr-TR" dirty="0" smtClean="0">
                <a:latin typeface="TimesNewRomanPSMT"/>
              </a:rPr>
              <a:t>alınarak uygulanacaktır.</a:t>
            </a:r>
          </a:p>
          <a:p>
            <a:pPr marL="0" indent="0">
              <a:buNone/>
            </a:pPr>
            <a:r>
              <a:rPr lang="tr-TR" b="1" dirty="0" smtClean="0">
                <a:latin typeface="TimesNewRomanPS-BoldMT"/>
              </a:rPr>
              <a:t>4</a:t>
            </a:r>
            <a:r>
              <a:rPr lang="tr-TR" b="1" dirty="0">
                <a:latin typeface="TimesNewRomanPS-BoldMT"/>
              </a:rPr>
              <a:t>. Destekleyici Ar-Ge Çalışmalarının Hızlandırılması ve Eğitim/yayım</a:t>
            </a:r>
          </a:p>
          <a:p>
            <a:pPr marL="0" indent="0">
              <a:buNone/>
            </a:pPr>
            <a:r>
              <a:rPr lang="tr-TR" b="1" dirty="0">
                <a:latin typeface="TimesNewRomanPS-BoldMT"/>
              </a:rPr>
              <a:t>Hizmetlerinin Artırılması</a:t>
            </a:r>
          </a:p>
          <a:p>
            <a:r>
              <a:rPr lang="tr-TR" dirty="0" smtClean="0">
                <a:latin typeface="TimesNewRomanPSMT"/>
              </a:rPr>
              <a:t>Kuraklıkla </a:t>
            </a:r>
            <a:r>
              <a:rPr lang="tr-TR" dirty="0">
                <a:latin typeface="TimesNewRomanPSMT"/>
              </a:rPr>
              <a:t>mücadeleyi destekleyici Ar-Ge çalışmaları hızlandırılacaktır.</a:t>
            </a:r>
          </a:p>
          <a:p>
            <a:r>
              <a:rPr lang="tr-TR" dirty="0" smtClean="0">
                <a:latin typeface="TimesNewRomanPSMT"/>
              </a:rPr>
              <a:t>Başta </a:t>
            </a:r>
            <a:r>
              <a:rPr lang="tr-TR" dirty="0">
                <a:latin typeface="TimesNewRomanPSMT"/>
              </a:rPr>
              <a:t>çiftçiler olmak üzere ilgili kesimlere yönelik eğitim ve yayım </a:t>
            </a:r>
            <a:r>
              <a:rPr lang="tr-TR" dirty="0" smtClean="0">
                <a:latin typeface="TimesNewRomanPSMT"/>
              </a:rPr>
              <a:t>hizmetleri artırılacaktır</a:t>
            </a:r>
            <a:r>
              <a:rPr lang="tr-TR" dirty="0">
                <a:latin typeface="TimesNewRomanPSMT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069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73206"/>
            <a:ext cx="10912522" cy="5603757"/>
          </a:xfrm>
        </p:spPr>
        <p:txBody>
          <a:bodyPr/>
          <a:lstStyle/>
          <a:p>
            <a:pPr marL="0" indent="0">
              <a:buNone/>
            </a:pPr>
            <a:r>
              <a:rPr lang="tr-TR" b="1" dirty="0">
                <a:latin typeface="TimesNewRomanPS-BoldMT"/>
              </a:rPr>
              <a:t>5. Kurumsal Kapasitenin Geliştirilmesi</a:t>
            </a:r>
          </a:p>
          <a:p>
            <a:r>
              <a:rPr lang="tr-TR" dirty="0" smtClean="0">
                <a:latin typeface="TimesNewRomanPSMT"/>
              </a:rPr>
              <a:t>Tarımsal </a:t>
            </a:r>
            <a:r>
              <a:rPr lang="tr-TR" dirty="0">
                <a:latin typeface="TimesNewRomanPSMT"/>
              </a:rPr>
              <a:t>kuraklıkla etkin mücadele içi gerekli yasal düzenlemeler yapılacak </a:t>
            </a:r>
            <a:r>
              <a:rPr lang="tr-TR" dirty="0" smtClean="0">
                <a:latin typeface="TimesNewRomanPSMT"/>
              </a:rPr>
              <a:t>ve kurumsal </a:t>
            </a:r>
            <a:r>
              <a:rPr lang="tr-TR" dirty="0">
                <a:latin typeface="TimesNewRomanPSMT"/>
              </a:rPr>
              <a:t>yapılanma güçlendirilecektir.</a:t>
            </a:r>
          </a:p>
          <a:p>
            <a:r>
              <a:rPr lang="tr-TR" dirty="0" smtClean="0">
                <a:latin typeface="TimesNewRomanPSMT"/>
              </a:rPr>
              <a:t>Orman </a:t>
            </a:r>
            <a:r>
              <a:rPr lang="tr-TR" dirty="0">
                <a:latin typeface="TimesNewRomanPSMT"/>
              </a:rPr>
              <a:t>dışı yangınlarla mücadelede gerekli kurumsal kapasite geliştirilecektir.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9480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7130" y="133302"/>
            <a:ext cx="11544869" cy="6595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TARIMSAL KURAKLIK YÖNETİMİ VE GÖREVLERİ</a:t>
            </a:r>
          </a:p>
          <a:p>
            <a:pPr marL="0" indent="0">
              <a:buNone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. Tarımsal Kuraklık Yönetimi Koordinasyon Kurulu (TKYKK)</a:t>
            </a:r>
          </a:p>
          <a:p>
            <a:pPr marL="0" indent="0">
              <a:buNone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Tarım ve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Orman Bakanlığı Başkanlığında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Bakanlık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Strateji Geliştirme Başkanı,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Tarımsal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Araştırmalar 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Tarımsal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Üretim ve Geliştirme 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Koruma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Kontrol 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Mahsulleri Ofisi 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Tarım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İşletmeleri 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Devlet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Planlama Teşkilatı Müsteşarlığı İktisadi Sektörler ve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Koordinasyon Genel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Mahalli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İdareler 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Bütçe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Mali Kontrol 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Devlet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Su İşleri 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Orman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Devlet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Meteoroloji İşleri 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Ağaçlandırma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Erozyon Kontrolü 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Çevre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Yönetimi Genel Müdürü,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Üniversitesi Ziraat Fakültesi Dekanı ve konu ile ilgili sivil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toplum kuruluşlarının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temsilcilerinden oluşur.</a:t>
            </a:r>
          </a:p>
        </p:txBody>
      </p:sp>
    </p:spTree>
    <p:extLst>
      <p:ext uri="{BB962C8B-B14F-4D97-AF65-F5344CB8AC3E}">
        <p14:creationId xmlns:p14="http://schemas.microsoft.com/office/powerpoint/2010/main" val="213971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9018" y="815691"/>
            <a:ext cx="1095346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>
                <a:latin typeface="TimesNewRomanPSMT"/>
              </a:rPr>
              <a:t>Tarımsal Kuraklık Yönetimi Koordinasyon Kurulunun Görevleri:</a:t>
            </a:r>
          </a:p>
          <a:p>
            <a:pPr algn="just"/>
            <a:r>
              <a:rPr lang="tr-TR" dirty="0" err="1" smtClean="0">
                <a:latin typeface="TimesNewRomanPSMT"/>
              </a:rPr>
              <a:t>TAKEP’i</a:t>
            </a:r>
            <a:r>
              <a:rPr lang="tr-TR" dirty="0" smtClean="0">
                <a:latin typeface="TimesNewRomanPSMT"/>
              </a:rPr>
              <a:t> </a:t>
            </a:r>
            <a:r>
              <a:rPr lang="tr-TR" dirty="0">
                <a:latin typeface="TimesNewRomanPSMT"/>
              </a:rPr>
              <a:t>hazırlamak, hazırlatmak ve uygulanmasını sağlamak,</a:t>
            </a:r>
          </a:p>
          <a:p>
            <a:pPr algn="just"/>
            <a:r>
              <a:rPr lang="tr-TR" dirty="0" smtClean="0">
                <a:latin typeface="TimesNewRomanPSMT"/>
              </a:rPr>
              <a:t>Tarımsal </a:t>
            </a:r>
            <a:r>
              <a:rPr lang="tr-TR" dirty="0">
                <a:latin typeface="TimesNewRomanPSMT"/>
              </a:rPr>
              <a:t>kuraklıkla mücadelede, birlikteliği ve kurumlar </a:t>
            </a:r>
            <a:r>
              <a:rPr lang="tr-TR" dirty="0" smtClean="0">
                <a:latin typeface="TimesNewRomanPSMT"/>
              </a:rPr>
              <a:t>arasında koordinasyonu </a:t>
            </a:r>
            <a:r>
              <a:rPr lang="tr-TR" dirty="0">
                <a:latin typeface="TimesNewRomanPSMT"/>
              </a:rPr>
              <a:t>sağlamak,</a:t>
            </a:r>
          </a:p>
          <a:p>
            <a:pPr algn="just"/>
            <a:r>
              <a:rPr lang="tr-TR" dirty="0" smtClean="0">
                <a:latin typeface="TimesNewRomanPSMT"/>
              </a:rPr>
              <a:t>Risk </a:t>
            </a:r>
            <a:r>
              <a:rPr lang="tr-TR" dirty="0">
                <a:latin typeface="TimesNewRomanPSMT"/>
              </a:rPr>
              <a:t>Değerlendirme Komitesi’nden gelecek öneriler doğrultusunda, kuraklık</a:t>
            </a:r>
          </a:p>
          <a:p>
            <a:pPr marL="0" indent="0" algn="just">
              <a:buNone/>
            </a:pPr>
            <a:r>
              <a:rPr lang="tr-TR" dirty="0">
                <a:latin typeface="TimesNewRomanPSMT"/>
              </a:rPr>
              <a:t>görülen illerde, Kuraklık Eylem Planı uygulama kararını almak,</a:t>
            </a:r>
          </a:p>
          <a:p>
            <a:pPr algn="just"/>
            <a:r>
              <a:rPr lang="tr-TR" dirty="0" err="1" smtClean="0">
                <a:latin typeface="TimesNewRomanPSMT"/>
              </a:rPr>
              <a:t>TAKEP’in</a:t>
            </a:r>
            <a:r>
              <a:rPr lang="tr-TR" dirty="0" smtClean="0">
                <a:latin typeface="TimesNewRomanPSMT"/>
              </a:rPr>
              <a:t> </a:t>
            </a:r>
            <a:r>
              <a:rPr lang="tr-TR" dirty="0">
                <a:latin typeface="TimesNewRomanPSMT"/>
              </a:rPr>
              <a:t>uygulamasını izlemek,</a:t>
            </a:r>
          </a:p>
          <a:p>
            <a:pPr algn="just"/>
            <a:r>
              <a:rPr lang="tr-TR" dirty="0" smtClean="0">
                <a:latin typeface="TimesNewRomanPSMT"/>
              </a:rPr>
              <a:t>Kuraklık </a:t>
            </a:r>
            <a:r>
              <a:rPr lang="tr-TR" dirty="0">
                <a:latin typeface="TimesNewRomanPSMT"/>
              </a:rPr>
              <a:t>Eylem Planının uygulanmasında karşılaşılacak finansman ve teknik</a:t>
            </a:r>
          </a:p>
          <a:p>
            <a:pPr marL="0" indent="0" algn="just">
              <a:buNone/>
            </a:pPr>
            <a:r>
              <a:rPr lang="tr-TR" dirty="0">
                <a:latin typeface="TimesNewRomanPSMT"/>
              </a:rPr>
              <a:t>konulardaki sorunları gidermek,</a:t>
            </a:r>
          </a:p>
          <a:p>
            <a:pPr algn="just"/>
            <a:r>
              <a:rPr lang="tr-TR" dirty="0" smtClean="0">
                <a:latin typeface="TimesNewRomanPSMT"/>
              </a:rPr>
              <a:t>İhtiyaç </a:t>
            </a:r>
            <a:r>
              <a:rPr lang="tr-TR" dirty="0">
                <a:latin typeface="TimesNewRomanPSMT"/>
              </a:rPr>
              <a:t>duyulan yasa ve yönetmeliklere ilişkin taslakları hazırlamak </a:t>
            </a:r>
            <a:r>
              <a:rPr lang="tr-TR" dirty="0" smtClean="0">
                <a:latin typeface="TimesNewRomanPSMT"/>
              </a:rPr>
              <a:t>ve önerilerde </a:t>
            </a:r>
            <a:r>
              <a:rPr lang="tr-TR" dirty="0">
                <a:latin typeface="TimesNewRomanPSMT"/>
              </a:rPr>
              <a:t>bulunmak.</a:t>
            </a:r>
          </a:p>
          <a:p>
            <a:pPr algn="just"/>
            <a:r>
              <a:rPr lang="tr-TR" dirty="0" smtClean="0">
                <a:latin typeface="TimesNewRomanPSMT"/>
              </a:rPr>
              <a:t>Yılda </a:t>
            </a:r>
            <a:r>
              <a:rPr lang="tr-TR" dirty="0">
                <a:latin typeface="TimesNewRomanPSMT"/>
              </a:rPr>
              <a:t>en az bir defa, gerektiğinde Bakanlıkça yapılacak çağrı üzerine toplanır.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683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7006" y="474495"/>
            <a:ext cx="10515600" cy="54622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3200" b="1" dirty="0">
                <a:latin typeface="TimesNewRomanPSMT"/>
              </a:rPr>
              <a:t>2</a:t>
            </a:r>
            <a:r>
              <a:rPr lang="tr-TR" sz="3200" b="1" dirty="0" smtClean="0">
                <a:latin typeface="TimesNewRomanPSMT"/>
              </a:rPr>
              <a:t>.</a:t>
            </a:r>
            <a:r>
              <a:rPr lang="tr-TR" sz="3200" dirty="0" smtClean="0">
                <a:latin typeface="TimesNewRomanPSMT"/>
              </a:rPr>
              <a:t> </a:t>
            </a:r>
            <a:r>
              <a:rPr lang="tr-TR" sz="3200" b="1" dirty="0">
                <a:latin typeface="TimesNewRomanPS-BoldMT"/>
              </a:rPr>
              <a:t>İzleme, Erken Uyarı ve Tahmin Komitesi (İEUTK)</a:t>
            </a:r>
          </a:p>
          <a:p>
            <a:r>
              <a:rPr lang="tr-TR" dirty="0">
                <a:latin typeface="TimesNewRomanPSMT"/>
              </a:rPr>
              <a:t>İzleme, Erken Uyarı ve Tahmin Komitesi;</a:t>
            </a:r>
          </a:p>
          <a:p>
            <a:r>
              <a:rPr lang="tr-TR" dirty="0" smtClean="0">
                <a:latin typeface="Wingdings-Regular"/>
              </a:rPr>
              <a:t> </a:t>
            </a:r>
            <a:r>
              <a:rPr lang="tr-TR" dirty="0">
                <a:latin typeface="TimesNewRomanPSMT"/>
              </a:rPr>
              <a:t>Tarımsal Araştırmalar Genel Müdürlüğü,</a:t>
            </a:r>
          </a:p>
          <a:p>
            <a:r>
              <a:rPr lang="tr-TR" dirty="0" smtClean="0">
                <a:latin typeface="Wingdings-Regular"/>
              </a:rPr>
              <a:t> </a:t>
            </a:r>
            <a:r>
              <a:rPr lang="tr-TR" dirty="0">
                <a:latin typeface="TimesNewRomanPSMT"/>
              </a:rPr>
              <a:t>Tarımsal Üretim ve Geliştirme Genel Müdürlüğü,</a:t>
            </a:r>
          </a:p>
          <a:p>
            <a:r>
              <a:rPr lang="tr-TR" dirty="0" smtClean="0">
                <a:latin typeface="Wingdings-Regular"/>
              </a:rPr>
              <a:t> </a:t>
            </a:r>
            <a:r>
              <a:rPr lang="tr-TR" dirty="0">
                <a:latin typeface="TimesNewRomanPSMT"/>
              </a:rPr>
              <a:t>Koruma ve Kontrol Genel Müdürlüğü,</a:t>
            </a:r>
          </a:p>
          <a:p>
            <a:r>
              <a:rPr lang="tr-TR" dirty="0" smtClean="0">
                <a:latin typeface="Wingdings-Regular"/>
              </a:rPr>
              <a:t> </a:t>
            </a:r>
            <a:r>
              <a:rPr lang="tr-TR" dirty="0">
                <a:latin typeface="TimesNewRomanPSMT"/>
              </a:rPr>
              <a:t>Tarım İşletmeleri Genel Müdürlüğü,</a:t>
            </a:r>
          </a:p>
          <a:p>
            <a:r>
              <a:rPr lang="tr-TR" dirty="0" smtClean="0">
                <a:latin typeface="Wingdings-Regular"/>
              </a:rPr>
              <a:t> </a:t>
            </a:r>
            <a:r>
              <a:rPr lang="tr-TR" dirty="0">
                <a:latin typeface="TimesNewRomanPSMT"/>
              </a:rPr>
              <a:t>Tarım Reformu Genel Müdürlüğü,</a:t>
            </a:r>
          </a:p>
          <a:p>
            <a:r>
              <a:rPr lang="tr-TR" dirty="0" smtClean="0">
                <a:latin typeface="Wingdings-Regular"/>
              </a:rPr>
              <a:t> </a:t>
            </a:r>
            <a:r>
              <a:rPr lang="tr-TR" dirty="0">
                <a:latin typeface="TimesNewRomanPSMT"/>
              </a:rPr>
              <a:t>Mahalli İdareler Genel Müdürlüğü,</a:t>
            </a:r>
          </a:p>
          <a:p>
            <a:r>
              <a:rPr lang="tr-TR" dirty="0" smtClean="0">
                <a:latin typeface="Wingdings-Regular"/>
              </a:rPr>
              <a:t> </a:t>
            </a:r>
            <a:r>
              <a:rPr lang="tr-TR" dirty="0">
                <a:latin typeface="TimesNewRomanPSMT"/>
              </a:rPr>
              <a:t>Devlet Su İşleri Genel Müdürlüğü,</a:t>
            </a:r>
          </a:p>
          <a:p>
            <a:r>
              <a:rPr lang="tr-TR" dirty="0" smtClean="0">
                <a:latin typeface="Wingdings-Regular"/>
              </a:rPr>
              <a:t> </a:t>
            </a:r>
            <a:r>
              <a:rPr lang="tr-TR" dirty="0">
                <a:latin typeface="TimesNewRomanPSMT"/>
              </a:rPr>
              <a:t>Elektrik İşleri Etüt İdaresi Genel Müdürlüğü,</a:t>
            </a:r>
          </a:p>
          <a:p>
            <a:r>
              <a:rPr lang="tr-TR" dirty="0" smtClean="0">
                <a:latin typeface="Wingdings-Regular"/>
              </a:rPr>
              <a:t> </a:t>
            </a:r>
            <a:r>
              <a:rPr lang="tr-TR" dirty="0">
                <a:latin typeface="TimesNewRomanPSMT"/>
              </a:rPr>
              <a:t>Devlet Meteoroloji İşleri Genel Müdürlüğü ve</a:t>
            </a:r>
          </a:p>
          <a:p>
            <a:r>
              <a:rPr lang="tr-TR" dirty="0" smtClean="0">
                <a:latin typeface="Wingdings-Regular"/>
              </a:rPr>
              <a:t> </a:t>
            </a:r>
            <a:r>
              <a:rPr lang="tr-TR" dirty="0">
                <a:latin typeface="TimesNewRomanPSMT"/>
              </a:rPr>
              <a:t>Çevre Yönetimi Genel </a:t>
            </a:r>
            <a:r>
              <a:rPr lang="tr-TR" dirty="0" smtClean="0">
                <a:latin typeface="TimesNewRomanPSMT"/>
              </a:rPr>
              <a:t>Müdürlüklerindeki konu uzmanlarından </a:t>
            </a:r>
            <a:r>
              <a:rPr lang="tr-TR" dirty="0">
                <a:latin typeface="TimesNewRomanPSMT"/>
              </a:rPr>
              <a:t>oluşur. Tarımsal Kuraklık Yönetimi Koordinasyon Kuruluna </a:t>
            </a:r>
            <a:r>
              <a:rPr lang="tr-TR" dirty="0" smtClean="0">
                <a:latin typeface="TimesNewRomanPSMT"/>
              </a:rPr>
              <a:t>bağlı olarak </a:t>
            </a:r>
            <a:r>
              <a:rPr lang="tr-TR" dirty="0">
                <a:latin typeface="TimesNewRomanPSMT"/>
              </a:rPr>
              <a:t>çalışır.</a:t>
            </a:r>
          </a:p>
          <a:p>
            <a:pPr marL="0" indent="0">
              <a:buNone/>
            </a:pPr>
            <a:r>
              <a:rPr lang="tr-TR" dirty="0" smtClean="0">
                <a:latin typeface="TimesNewRomanPSMT"/>
              </a:rPr>
              <a:t>Görevleri;</a:t>
            </a:r>
            <a:r>
              <a:rPr lang="tr-TR" dirty="0">
                <a:latin typeface="Wingdings-Regular"/>
              </a:rPr>
              <a:t> </a:t>
            </a:r>
            <a:endParaRPr lang="tr-TR" dirty="0" smtClean="0">
              <a:latin typeface="Wingdings-Regular"/>
            </a:endParaRPr>
          </a:p>
          <a:p>
            <a:r>
              <a:rPr lang="tr-TR" dirty="0" smtClean="0">
                <a:latin typeface="TimesNewRomanPSMT"/>
              </a:rPr>
              <a:t>Kamu </a:t>
            </a:r>
            <a:r>
              <a:rPr lang="tr-TR" dirty="0">
                <a:latin typeface="TimesNewRomanPSMT"/>
              </a:rPr>
              <a:t>kurum ve kuruluşlarından, konu ile ilgili tüm envanter dokümanlarını</a:t>
            </a:r>
          </a:p>
          <a:p>
            <a:pPr marL="0" indent="0">
              <a:buNone/>
            </a:pPr>
            <a:r>
              <a:rPr lang="tr-TR" dirty="0">
                <a:latin typeface="TimesNewRomanPSMT"/>
              </a:rPr>
              <a:t>ve sürekli günlük rasat bilgilerini almak.</a:t>
            </a:r>
          </a:p>
          <a:p>
            <a:r>
              <a:rPr lang="tr-TR" dirty="0" smtClean="0">
                <a:latin typeface="TimesNewRomanPSMT"/>
              </a:rPr>
              <a:t>Toplanan </a:t>
            </a:r>
            <a:r>
              <a:rPr lang="tr-TR" dirty="0">
                <a:latin typeface="TimesNewRomanPSMT"/>
              </a:rPr>
              <a:t>bilgileri değerlendirerek uyarı ve tahminlerini Risk </a:t>
            </a:r>
            <a:r>
              <a:rPr lang="tr-TR" dirty="0" smtClean="0">
                <a:latin typeface="TimesNewRomanPSMT"/>
              </a:rPr>
              <a:t>Değerlendirme Komitesine </a:t>
            </a:r>
            <a:r>
              <a:rPr lang="tr-TR" dirty="0">
                <a:latin typeface="TimesNewRomanPSMT"/>
              </a:rPr>
              <a:t>sunmak.</a:t>
            </a:r>
            <a:endParaRPr lang="tr-TR" dirty="0" smtClean="0">
              <a:latin typeface="TimesNewRomanPSMT"/>
            </a:endParaRPr>
          </a:p>
          <a:p>
            <a:pPr marL="0" indent="0">
              <a:buNone/>
            </a:pPr>
            <a:endParaRPr lang="tr-TR" dirty="0" smtClean="0">
              <a:latin typeface="TimesNewRomanPSMT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665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1320" y="419905"/>
            <a:ext cx="10944368" cy="58034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3200" dirty="0" smtClean="0">
                <a:latin typeface="TimesNewRomanPSMT"/>
              </a:rPr>
              <a:t> </a:t>
            </a:r>
          </a:p>
          <a:p>
            <a:pPr marL="0" indent="0">
              <a:buNone/>
            </a:pPr>
            <a:r>
              <a:rPr lang="tr-TR" sz="3200" b="1" dirty="0" smtClean="0">
                <a:latin typeface="TimesNewRomanPSMT"/>
              </a:rPr>
              <a:t>3. Risk </a:t>
            </a:r>
            <a:r>
              <a:rPr lang="tr-TR" sz="3200" b="1" dirty="0">
                <a:latin typeface="TimesNewRomanPSMT"/>
              </a:rPr>
              <a:t>Değerlendirme </a:t>
            </a:r>
            <a:r>
              <a:rPr lang="tr-TR" sz="3200" b="1" dirty="0" smtClean="0">
                <a:latin typeface="TimesNewRomanPSMT"/>
              </a:rPr>
              <a:t>Komitesi</a:t>
            </a:r>
            <a:endParaRPr lang="tr-TR" sz="3200" b="1" dirty="0">
              <a:latin typeface="TimesNewRomanPSMT"/>
            </a:endParaRPr>
          </a:p>
          <a:p>
            <a:pPr marL="0" indent="0">
              <a:buNone/>
            </a:pPr>
            <a:r>
              <a:rPr lang="tr-TR" dirty="0">
                <a:latin typeface="TimesNewRomanPSMT"/>
              </a:rPr>
              <a:t>Risk Değerlendirme Komitesi;</a:t>
            </a:r>
          </a:p>
          <a:p>
            <a:r>
              <a:rPr lang="tr-TR" dirty="0" smtClean="0">
                <a:latin typeface="TimesNewRomanPSMT"/>
              </a:rPr>
              <a:t>Bakanlık </a:t>
            </a:r>
            <a:r>
              <a:rPr lang="tr-TR" dirty="0">
                <a:latin typeface="TimesNewRomanPSMT"/>
              </a:rPr>
              <a:t>Strateji Geliştirme Başkanlığı,</a:t>
            </a:r>
          </a:p>
          <a:p>
            <a:r>
              <a:rPr lang="tr-TR" dirty="0" smtClean="0">
                <a:latin typeface="TimesNewRomanPSMT"/>
              </a:rPr>
              <a:t>Tarımsal </a:t>
            </a:r>
            <a:r>
              <a:rPr lang="tr-TR" dirty="0">
                <a:latin typeface="TimesNewRomanPSMT"/>
              </a:rPr>
              <a:t>Araştırmalar Genel Müdürlüğü,</a:t>
            </a:r>
          </a:p>
          <a:p>
            <a:r>
              <a:rPr lang="tr-TR" dirty="0" smtClean="0">
                <a:latin typeface="TimesNewRomanPSMT"/>
              </a:rPr>
              <a:t>Tarımsal </a:t>
            </a:r>
            <a:r>
              <a:rPr lang="tr-TR" dirty="0">
                <a:latin typeface="TimesNewRomanPSMT"/>
              </a:rPr>
              <a:t>Üretim ve Geliştirme Genel Müdürlüğü,</a:t>
            </a:r>
          </a:p>
          <a:p>
            <a:r>
              <a:rPr lang="tr-TR" dirty="0" smtClean="0">
                <a:latin typeface="Wingdings-Regular"/>
              </a:rPr>
              <a:t> </a:t>
            </a:r>
            <a:r>
              <a:rPr lang="tr-TR" dirty="0">
                <a:latin typeface="TimesNewRomanPSMT"/>
              </a:rPr>
              <a:t>Koruma ve Kontrol Genel Müdürlüğü,</a:t>
            </a:r>
          </a:p>
          <a:p>
            <a:r>
              <a:rPr lang="tr-TR" dirty="0" smtClean="0">
                <a:latin typeface="TimesNewRomanPSMT"/>
              </a:rPr>
              <a:t>Toprak </a:t>
            </a:r>
            <a:r>
              <a:rPr lang="tr-TR" dirty="0">
                <a:latin typeface="TimesNewRomanPSMT"/>
              </a:rPr>
              <a:t>Mahsulleri Ofisi Genel Müdürlüğü,</a:t>
            </a:r>
          </a:p>
          <a:p>
            <a:r>
              <a:rPr lang="tr-TR" dirty="0" smtClean="0">
                <a:latin typeface="TimesNewRomanPSMT"/>
              </a:rPr>
              <a:t>Tarım </a:t>
            </a:r>
            <a:r>
              <a:rPr lang="tr-TR" dirty="0">
                <a:latin typeface="TimesNewRomanPSMT"/>
              </a:rPr>
              <a:t>İşletmeleri Genel Müdürlüğü,</a:t>
            </a:r>
          </a:p>
          <a:p>
            <a:r>
              <a:rPr lang="tr-TR" dirty="0" smtClean="0">
                <a:latin typeface="TimesNewRomanPSMT"/>
              </a:rPr>
              <a:t>Devlet </a:t>
            </a:r>
            <a:r>
              <a:rPr lang="tr-TR" dirty="0">
                <a:latin typeface="TimesNewRomanPSMT"/>
              </a:rPr>
              <a:t>Su İşleri Genel Müdürlüğü,</a:t>
            </a:r>
          </a:p>
          <a:p>
            <a:r>
              <a:rPr lang="tr-TR" dirty="0" smtClean="0">
                <a:latin typeface="TimesNewRomanPSMT"/>
              </a:rPr>
              <a:t>Devlet </a:t>
            </a:r>
            <a:r>
              <a:rPr lang="tr-TR" dirty="0">
                <a:latin typeface="TimesNewRomanPSMT"/>
              </a:rPr>
              <a:t>Meteoroloji İşleri Genel Müdürlüğü,</a:t>
            </a:r>
          </a:p>
          <a:p>
            <a:r>
              <a:rPr lang="tr-TR" dirty="0" smtClean="0">
                <a:latin typeface="TimesNewRomanPSMT"/>
              </a:rPr>
              <a:t>Çevre </a:t>
            </a:r>
            <a:r>
              <a:rPr lang="tr-TR" dirty="0">
                <a:latin typeface="TimesNewRomanPSMT"/>
              </a:rPr>
              <a:t>Yönetimi Genel Müdürlüğü,</a:t>
            </a:r>
          </a:p>
          <a:p>
            <a:r>
              <a:rPr lang="tr-TR" dirty="0" smtClean="0">
                <a:latin typeface="TimesNewRomanPSMT"/>
              </a:rPr>
              <a:t>Türkiye </a:t>
            </a:r>
            <a:r>
              <a:rPr lang="tr-TR" dirty="0">
                <a:latin typeface="TimesNewRomanPSMT"/>
              </a:rPr>
              <a:t>Ziraat Odaları Birliği ve</a:t>
            </a:r>
          </a:p>
          <a:p>
            <a:r>
              <a:rPr lang="tr-TR" dirty="0" smtClean="0">
                <a:latin typeface="TimesNewRomanPSMT"/>
              </a:rPr>
              <a:t>Türkiye </a:t>
            </a:r>
            <a:r>
              <a:rPr lang="tr-TR" dirty="0">
                <a:latin typeface="TimesNewRomanPSMT"/>
              </a:rPr>
              <a:t>Odalar ve Borsalar </a:t>
            </a:r>
            <a:r>
              <a:rPr lang="tr-TR" dirty="0" smtClean="0">
                <a:latin typeface="TimesNewRomanPSMT"/>
              </a:rPr>
              <a:t>Birliğince </a:t>
            </a:r>
            <a:r>
              <a:rPr lang="tr-TR" dirty="0">
                <a:latin typeface="TimesNewRomanPSMT"/>
              </a:rPr>
              <a:t>belirlenen konu uzmanlarından oluşur. Tarımsal Kuraklık Yönetimi </a:t>
            </a:r>
            <a:r>
              <a:rPr lang="tr-TR" dirty="0" smtClean="0">
                <a:latin typeface="TimesNewRomanPSMT"/>
              </a:rPr>
              <a:t>Koordinasyon Kuruluna </a:t>
            </a:r>
            <a:r>
              <a:rPr lang="tr-TR" dirty="0">
                <a:latin typeface="TimesNewRomanPSMT"/>
              </a:rPr>
              <a:t>bağlı olarak çalışır.</a:t>
            </a:r>
          </a:p>
          <a:p>
            <a:pPr marL="0" indent="0">
              <a:buNone/>
            </a:pPr>
            <a:r>
              <a:rPr lang="tr-TR" dirty="0">
                <a:latin typeface="TimesNewRomanPSMT"/>
              </a:rPr>
              <a:t>Görevleri;</a:t>
            </a:r>
          </a:p>
          <a:p>
            <a:r>
              <a:rPr lang="tr-TR" dirty="0" err="1" smtClean="0">
                <a:latin typeface="TimesNewRomanPSMT"/>
              </a:rPr>
              <a:t>İEUTK’den</a:t>
            </a:r>
            <a:r>
              <a:rPr lang="tr-TR" dirty="0" smtClean="0">
                <a:latin typeface="TimesNewRomanPSMT"/>
              </a:rPr>
              <a:t> </a:t>
            </a:r>
            <a:r>
              <a:rPr lang="tr-TR" dirty="0">
                <a:latin typeface="TimesNewRomanPSMT"/>
              </a:rPr>
              <a:t>gelen verileri değerlendirmek, risk analizi yapmak/yaptırmak,</a:t>
            </a:r>
          </a:p>
          <a:p>
            <a:r>
              <a:rPr lang="tr-TR" dirty="0" smtClean="0">
                <a:latin typeface="TimesNewRomanPSMT"/>
              </a:rPr>
              <a:t>Risk </a:t>
            </a:r>
            <a:r>
              <a:rPr lang="tr-TR" dirty="0">
                <a:latin typeface="TimesNewRomanPSMT"/>
              </a:rPr>
              <a:t>analiz sonuçlarına göre eylem raporunu hazırlamak ve </a:t>
            </a:r>
            <a:r>
              <a:rPr lang="tr-TR" dirty="0" err="1" smtClean="0">
                <a:latin typeface="TimesNewRomanPSMT"/>
              </a:rPr>
              <a:t>TKYKK’na</a:t>
            </a:r>
            <a:r>
              <a:rPr lang="tr-TR" dirty="0" smtClean="0">
                <a:latin typeface="TimesNewRomanPSMT"/>
              </a:rPr>
              <a:t> sunmaktır</a:t>
            </a:r>
            <a:r>
              <a:rPr lang="tr-TR" dirty="0">
                <a:latin typeface="TimesNewRomanPSMT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5125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6979" y="450376"/>
            <a:ext cx="10616821" cy="57265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>
                <a:latin typeface="TimesNewRomanPSMT"/>
              </a:rPr>
              <a:t>Sulu tarım </a:t>
            </a:r>
            <a:r>
              <a:rPr lang="tr-TR" dirty="0" smtClean="0">
                <a:latin typeface="TimesNewRomanPSMT"/>
              </a:rPr>
              <a:t>alanlarında, </a:t>
            </a:r>
            <a:r>
              <a:rPr lang="tr-TR" dirty="0">
                <a:latin typeface="TimesNewRomanPSMT"/>
              </a:rPr>
              <a:t>havzaya düşen yağışlarla baraj, gölet, YAS seviyeleri </a:t>
            </a:r>
            <a:r>
              <a:rPr lang="tr-TR" dirty="0" smtClean="0">
                <a:latin typeface="TimesNewRomanPSMT"/>
              </a:rPr>
              <a:t>ve akarsu </a:t>
            </a:r>
            <a:r>
              <a:rPr lang="tr-TR" dirty="0">
                <a:latin typeface="TimesNewRomanPSMT"/>
              </a:rPr>
              <a:t>akış debileri her an izlenerek sulama mevsimi başlangıcında, su miktarı </a:t>
            </a:r>
            <a:r>
              <a:rPr lang="tr-TR" dirty="0" smtClean="0">
                <a:latin typeface="TimesNewRomanPSMT"/>
              </a:rPr>
              <a:t>belli olacağından</a:t>
            </a:r>
            <a:r>
              <a:rPr lang="tr-TR" dirty="0">
                <a:latin typeface="TimesNewRomanPSMT"/>
              </a:rPr>
              <a:t>, sulanabilecek alan miktarı, bitki verimi ve rekoltesinin yıllık tahmini </a:t>
            </a:r>
            <a:r>
              <a:rPr lang="tr-TR" dirty="0" smtClean="0">
                <a:latin typeface="TimesNewRomanPSMT"/>
              </a:rPr>
              <a:t>mümkün olabilecek </a:t>
            </a:r>
            <a:r>
              <a:rPr lang="tr-TR" dirty="0">
                <a:latin typeface="TimesNewRomanPSMT"/>
              </a:rPr>
              <a:t>ve değişen koşullara göre tedbirlerin alınması kolay olacaktır. Yeraltı </a:t>
            </a:r>
            <a:r>
              <a:rPr lang="tr-TR" dirty="0" smtClean="0">
                <a:latin typeface="TimesNewRomanPSMT"/>
              </a:rPr>
              <a:t>sularının tümüyle </a:t>
            </a:r>
            <a:r>
              <a:rPr lang="tr-TR" dirty="0">
                <a:latin typeface="TimesNewRomanPSMT"/>
              </a:rPr>
              <a:t>kullanımı yerine kontrollü kullanımı, sulu tarımın kurak yıllarda sigortası olacaktır</a:t>
            </a:r>
            <a:r>
              <a:rPr lang="tr-TR" dirty="0" smtClean="0">
                <a:latin typeface="TimesNewRomanPSMT"/>
              </a:rPr>
              <a:t>.</a:t>
            </a:r>
          </a:p>
          <a:p>
            <a:pPr marL="0" indent="0" algn="just">
              <a:buNone/>
            </a:pPr>
            <a:r>
              <a:rPr lang="tr-TR" dirty="0">
                <a:latin typeface="TimesNewRomanPSMT"/>
              </a:rPr>
              <a:t>Sulu tarımda su kaynaklarının azalması, sulanacak alanı sınırlayacağından, </a:t>
            </a:r>
            <a:r>
              <a:rPr lang="tr-TR" dirty="0" smtClean="0">
                <a:latin typeface="TimesNewRomanPSMT"/>
              </a:rPr>
              <a:t>verim düşüklüğünün </a:t>
            </a:r>
            <a:r>
              <a:rPr lang="tr-TR" dirty="0">
                <a:latin typeface="TimesNewRomanPSMT"/>
              </a:rPr>
              <a:t>olması kaçınılmazdır. Ancak, uygun bitki türü seçimi ve başta damla </a:t>
            </a:r>
            <a:r>
              <a:rPr lang="tr-TR" dirty="0" smtClean="0">
                <a:latin typeface="TimesNewRomanPSMT"/>
              </a:rPr>
              <a:t>sulama olmak </a:t>
            </a:r>
            <a:r>
              <a:rPr lang="tr-TR" dirty="0">
                <a:latin typeface="TimesNewRomanPSMT"/>
              </a:rPr>
              <a:t>üzere modern basınçlı sulama sistemlerinin kullanımının yaygınlaştırılması ile </a:t>
            </a:r>
            <a:r>
              <a:rPr lang="tr-TR" dirty="0" smtClean="0">
                <a:latin typeface="TimesNewRomanPSMT"/>
              </a:rPr>
              <a:t>risk minimize </a:t>
            </a:r>
            <a:r>
              <a:rPr lang="tr-TR" dirty="0">
                <a:latin typeface="TimesNewRomanPSMT"/>
              </a:rPr>
              <a:t>edilebilecektir.</a:t>
            </a:r>
          </a:p>
          <a:p>
            <a:pPr marL="0" indent="0" algn="just">
              <a:buNone/>
            </a:pPr>
            <a:r>
              <a:rPr lang="tr-TR" dirty="0">
                <a:latin typeface="TimesNewRomanPSMT"/>
              </a:rPr>
              <a:t>Tarımsal kuraklığın ortaya çıkmasında esas olan parametreler yağış, sıcaklık, bitki </a:t>
            </a:r>
            <a:r>
              <a:rPr lang="tr-TR" dirty="0" smtClean="0">
                <a:latin typeface="TimesNewRomanPSMT"/>
              </a:rPr>
              <a:t>su tüketimi </a:t>
            </a:r>
            <a:r>
              <a:rPr lang="tr-TR" dirty="0">
                <a:latin typeface="TimesNewRomanPSMT"/>
              </a:rPr>
              <a:t>yanı sıra, toprağın su tutma kapasitesi, derinliği, su alma hızı, bünyesi ve yapısı </a:t>
            </a:r>
            <a:r>
              <a:rPr lang="tr-TR" dirty="0" smtClean="0">
                <a:latin typeface="TimesNewRomanPSMT"/>
              </a:rPr>
              <a:t>gibi özellikleri </a:t>
            </a:r>
            <a:r>
              <a:rPr lang="tr-TR" dirty="0">
                <a:latin typeface="TimesNewRomanPSMT"/>
              </a:rPr>
              <a:t>ile toprakta depolanan su miktarı olarak </a:t>
            </a:r>
            <a:r>
              <a:rPr lang="tr-TR" dirty="0" smtClean="0">
                <a:latin typeface="TimesNewRomanPSMT"/>
              </a:rPr>
              <a:t>sıralanabilir.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2607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1287</Words>
  <Application>Microsoft Office PowerPoint</Application>
  <PresentationFormat>Geniş ekran</PresentationFormat>
  <Paragraphs>97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TimesNewRomanPS-BoldMT</vt:lpstr>
      <vt:lpstr>TimesNewRomanPSMT</vt:lpstr>
      <vt:lpstr>Wingdings-Regular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Belgin</dc:creator>
  <cp:lastModifiedBy>Belgin</cp:lastModifiedBy>
  <cp:revision>15</cp:revision>
  <dcterms:created xsi:type="dcterms:W3CDTF">2022-03-10T09:06:17Z</dcterms:created>
  <dcterms:modified xsi:type="dcterms:W3CDTF">2022-03-11T17:51:31Z</dcterms:modified>
</cp:coreProperties>
</file>