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8" r:id="rId2"/>
    <p:sldId id="257" r:id="rId3"/>
    <p:sldId id="27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18276-2763-A945-81D0-8253223357DF}" type="datetimeFigureOut">
              <a:rPr lang="en-US" smtClean="0"/>
              <a:t>3/7/21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B54CF-9377-9545-9FE7-E2602270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4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B54CF-9377-9545-9FE7-E260227047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2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5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3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7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5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1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1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9D08-5636-224B-85A5-6A0060D354D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9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 sz="quarter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>
                <a:latin typeface="Times New Roman"/>
                <a:cs typeface="Times New Roman"/>
              </a:rPr>
              <a:t>Mikrobiyoloji-1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sz="quarter" idx="1"/>
          </p:nvPr>
        </p:nvSpPr>
        <p:spPr>
          <a:xfrm>
            <a:off x="1371600" y="3902026"/>
            <a:ext cx="6296025" cy="7325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>
                <a:solidFill>
                  <a:srgbClr val="000000"/>
                </a:solidFill>
                <a:latin typeface="Times New Roman"/>
                <a:cs typeface="Times New Roman"/>
              </a:rPr>
              <a:t>Ders: Nükleik asitler</a:t>
            </a:r>
          </a:p>
        </p:txBody>
      </p:sp>
    </p:spTree>
    <p:extLst>
      <p:ext uri="{BB962C8B-B14F-4D97-AF65-F5344CB8AC3E}">
        <p14:creationId xmlns:p14="http://schemas.microsoft.com/office/powerpoint/2010/main" val="2416450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64871"/>
            <a:ext cx="8229600" cy="344230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sz="2800" dirty="0" err="1">
                <a:latin typeface="Times New Roman"/>
                <a:cs typeface="Times New Roman"/>
              </a:rPr>
              <a:t>Plasmidlerin</a:t>
            </a:r>
            <a:r>
              <a:rPr lang="tr-TR" sz="2800" dirty="0">
                <a:latin typeface="Times New Roman"/>
                <a:cs typeface="Times New Roman"/>
              </a:rPr>
              <a:t> taşıdıkları genetik bilgiler bakterinin yaşamı için gerekli veya şart değildir. Bunlar olmadan da bakteriler gelişebilir, yaşar ve üreyebilirler. </a:t>
            </a:r>
          </a:p>
          <a:p>
            <a:pPr algn="just">
              <a:defRPr/>
            </a:pPr>
            <a:r>
              <a:rPr lang="tr-TR" sz="2800" dirty="0">
                <a:latin typeface="Times New Roman"/>
                <a:cs typeface="Times New Roman"/>
              </a:rPr>
              <a:t>Fakat </a:t>
            </a:r>
            <a:r>
              <a:rPr lang="tr-TR" sz="2800" dirty="0" err="1">
                <a:latin typeface="Times New Roman"/>
                <a:cs typeface="Times New Roman"/>
              </a:rPr>
              <a:t>plasmid’ler</a:t>
            </a:r>
            <a:r>
              <a:rPr lang="tr-TR" sz="2800" dirty="0">
                <a:latin typeface="Times New Roman"/>
                <a:cs typeface="Times New Roman"/>
              </a:rPr>
              <a:t> bakterilere; antibiyotiklere, metallere dirençlilik, adezyon, </a:t>
            </a:r>
            <a:r>
              <a:rPr lang="tr-TR" sz="2800" dirty="0" err="1">
                <a:latin typeface="Times New Roman"/>
                <a:cs typeface="Times New Roman"/>
              </a:rPr>
              <a:t>fermentasyon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toksijenite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patojenite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proteolitik</a:t>
            </a:r>
            <a:r>
              <a:rPr lang="tr-TR" sz="2800" dirty="0">
                <a:latin typeface="Times New Roman"/>
                <a:cs typeface="Times New Roman"/>
              </a:rPr>
              <a:t> aktivite ve </a:t>
            </a:r>
            <a:r>
              <a:rPr lang="tr-TR" sz="2800" dirty="0" err="1">
                <a:latin typeface="Times New Roman"/>
                <a:cs typeface="Times New Roman"/>
              </a:rPr>
              <a:t>virulens</a:t>
            </a:r>
            <a:r>
              <a:rPr lang="tr-TR" sz="2800" dirty="0">
                <a:latin typeface="Times New Roman"/>
                <a:cs typeface="Times New Roman"/>
              </a:rPr>
              <a:t> kazandırırlar.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62662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Ekstra </a:t>
            </a:r>
            <a:r>
              <a:rPr lang="tr-TR" sz="3600" b="1" dirty="0" err="1">
                <a:latin typeface="Times New Roman"/>
                <a:cs typeface="Times New Roman"/>
              </a:rPr>
              <a:t>Kromozomal</a:t>
            </a:r>
            <a:r>
              <a:rPr lang="tr-TR" sz="3600" b="1" dirty="0">
                <a:latin typeface="Times New Roman"/>
                <a:cs typeface="Times New Roman"/>
              </a:rPr>
              <a:t> Genetik Elementler</a:t>
            </a:r>
          </a:p>
        </p:txBody>
      </p:sp>
    </p:spTree>
    <p:extLst>
      <p:ext uri="{BB962C8B-B14F-4D97-AF65-F5344CB8AC3E}">
        <p14:creationId xmlns:p14="http://schemas.microsoft.com/office/powerpoint/2010/main" val="302902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15170"/>
            <a:ext cx="8229600" cy="277584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Doğal </a:t>
            </a:r>
            <a:r>
              <a:rPr lang="tr-TR" sz="28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plasmidler</a:t>
            </a:r>
            <a:endParaRPr lang="tr-TR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Gram pozitif ve Gram negatif mikroorganizmalarda bulunur. Kromozomun %1-2’si kadar uzunlukta çift sarmal ve DNA karakterinde genetik elementlerdir.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62662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Ekstra </a:t>
            </a:r>
            <a:r>
              <a:rPr lang="tr-TR" sz="3600" b="1" dirty="0" err="1">
                <a:latin typeface="Times New Roman"/>
                <a:cs typeface="Times New Roman"/>
              </a:rPr>
              <a:t>Kromozomal</a:t>
            </a:r>
            <a:r>
              <a:rPr lang="tr-TR" sz="3600" b="1" dirty="0">
                <a:latin typeface="Times New Roman"/>
                <a:cs typeface="Times New Roman"/>
              </a:rPr>
              <a:t> Genetik Elementler</a:t>
            </a:r>
          </a:p>
        </p:txBody>
      </p:sp>
    </p:spTree>
    <p:extLst>
      <p:ext uri="{BB962C8B-B14F-4D97-AF65-F5344CB8AC3E}">
        <p14:creationId xmlns:p14="http://schemas.microsoft.com/office/powerpoint/2010/main" val="1584144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tr-TR" sz="2800" dirty="0">
                <a:latin typeface="Times New Roman"/>
                <a:cs typeface="Times New Roman"/>
              </a:rPr>
              <a:t>Bakterilerde bulunan büyük </a:t>
            </a:r>
            <a:r>
              <a:rPr lang="tr-TR" sz="2800" dirty="0" err="1">
                <a:latin typeface="Times New Roman"/>
                <a:cs typeface="Times New Roman"/>
              </a:rPr>
              <a:t>plasmidler</a:t>
            </a:r>
            <a:r>
              <a:rPr lang="tr-TR" sz="2800" dirty="0">
                <a:latin typeface="Times New Roman"/>
                <a:cs typeface="Times New Roman"/>
              </a:rPr>
              <a:t> kendilerini ve/veya kendilerinde bulunan özel genleri kendi cinsinden olanlara transfer edebilirler (</a:t>
            </a:r>
            <a:r>
              <a:rPr lang="tr-TR" sz="2800" dirty="0" err="1">
                <a:latin typeface="Times New Roman"/>
                <a:cs typeface="Times New Roman"/>
              </a:rPr>
              <a:t>Konjugatif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plasmidler</a:t>
            </a:r>
            <a:r>
              <a:rPr lang="tr-TR" sz="2800" dirty="0">
                <a:latin typeface="Times New Roman"/>
                <a:cs typeface="Times New Roman"/>
              </a:rPr>
              <a:t>).</a:t>
            </a:r>
          </a:p>
          <a:p>
            <a:pPr algn="just">
              <a:defRPr/>
            </a:pPr>
            <a:r>
              <a:rPr lang="tr-TR" sz="2800" dirty="0">
                <a:latin typeface="Times New Roman"/>
                <a:cs typeface="Times New Roman"/>
              </a:rPr>
              <a:t>Küçük </a:t>
            </a:r>
            <a:r>
              <a:rPr lang="tr-TR" sz="2800" dirty="0" err="1">
                <a:latin typeface="Times New Roman"/>
                <a:cs typeface="Times New Roman"/>
              </a:rPr>
              <a:t>plasmidler</a:t>
            </a:r>
            <a:r>
              <a:rPr lang="tr-TR" sz="2800" dirty="0">
                <a:latin typeface="Times New Roman"/>
                <a:cs typeface="Times New Roman"/>
              </a:rPr>
              <a:t> ise büyük </a:t>
            </a:r>
            <a:r>
              <a:rPr lang="tr-TR" sz="2800" dirty="0" err="1">
                <a:latin typeface="Times New Roman"/>
                <a:cs typeface="Times New Roman"/>
              </a:rPr>
              <a:t>plasmidlerin</a:t>
            </a:r>
            <a:r>
              <a:rPr lang="tr-TR" sz="2800" dirty="0">
                <a:latin typeface="Times New Roman"/>
                <a:cs typeface="Times New Roman"/>
              </a:rPr>
              <a:t> yardımı ile transfer edebilirler (</a:t>
            </a:r>
            <a:r>
              <a:rPr lang="tr-TR" sz="2800" dirty="0" err="1">
                <a:latin typeface="Times New Roman"/>
                <a:cs typeface="Times New Roman"/>
              </a:rPr>
              <a:t>Nonkonjugatif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plasmid</a:t>
            </a:r>
            <a:r>
              <a:rPr lang="tr-TR" sz="2800" dirty="0">
                <a:latin typeface="Times New Roman"/>
                <a:cs typeface="Times New Roman"/>
              </a:rPr>
              <a:t>).</a:t>
            </a:r>
          </a:p>
          <a:p>
            <a:pPr marL="0" indent="0"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62662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Ekstra </a:t>
            </a:r>
            <a:r>
              <a:rPr lang="tr-TR" sz="3600" b="1" dirty="0" err="1">
                <a:latin typeface="Times New Roman"/>
                <a:cs typeface="Times New Roman"/>
              </a:rPr>
              <a:t>Kromozomal</a:t>
            </a:r>
            <a:r>
              <a:rPr lang="tr-TR" sz="3600" b="1" dirty="0">
                <a:latin typeface="Times New Roman"/>
                <a:cs typeface="Times New Roman"/>
              </a:rPr>
              <a:t> Genetik Elementler</a:t>
            </a:r>
          </a:p>
        </p:txBody>
      </p:sp>
    </p:spTree>
    <p:extLst>
      <p:ext uri="{BB962C8B-B14F-4D97-AF65-F5344CB8AC3E}">
        <p14:creationId xmlns:p14="http://schemas.microsoft.com/office/powerpoint/2010/main" val="1570748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36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 err="1">
                <a:latin typeface="Times New Roman"/>
                <a:cs typeface="Times New Roman"/>
              </a:rPr>
              <a:t>Plasmidlerin</a:t>
            </a:r>
            <a:r>
              <a:rPr lang="tr-TR" sz="3600" b="1" dirty="0">
                <a:latin typeface="Times New Roman"/>
                <a:cs typeface="Times New Roman"/>
              </a:rPr>
              <a:t> Sınıflandırılması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57413" y="1270938"/>
            <a:ext cx="7620000" cy="486646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1. Büyüklük</a:t>
            </a:r>
          </a:p>
          <a:p>
            <a:pPr lvl="1">
              <a:defRPr/>
            </a:pP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Çok küçük: 1-10x10</a:t>
            </a:r>
            <a:r>
              <a:rPr lang="tr-TR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  <a:p>
            <a:pPr lvl="1">
              <a:defRPr/>
            </a:pP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Küçük: 10-50x10</a:t>
            </a:r>
            <a:r>
              <a:rPr lang="tr-TR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 Da</a:t>
            </a:r>
          </a:p>
          <a:p>
            <a:pPr lvl="1">
              <a:defRPr/>
            </a:pP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Büyük: &gt;50x10</a:t>
            </a:r>
            <a:r>
              <a:rPr lang="tr-TR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 Da daha büyük olanlar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2. Uyumluluk Özelliklerine Göre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3.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Konjugatif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Özelliklerine Göre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4. Taşıdıkları Spesifik Sekanslara Göre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</a:p>
          <a:p>
            <a:pPr>
              <a:defRPr/>
            </a:pP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4757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69486"/>
            <a:ext cx="8229600" cy="54345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a) F- faktörü (Seks Faktörü): Seks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Pilusu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Hfr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(Yüksek sıklıkla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Rekombinasyon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Hfr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hücreler kendi kromozomlarını ve F faktörünü F- bakterilere transfer ederler ve F+ bakteri haline getirirler.</a:t>
            </a:r>
          </a:p>
          <a:p>
            <a:pPr marL="0" indent="0"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b)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Col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Plasmidleri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(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Kolisinojenik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Plasmidler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): Kolisin sentezlemeyen türlerin ölümüne neden olurlar. Genel isim olarak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Bakteriosin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ve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Bakteriosinojenik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Plasmidler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de denilir.</a:t>
            </a:r>
          </a:p>
          <a:p>
            <a:pPr algn="just"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Y.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pestis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Pestisin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pPr algn="just"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M.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tuberculosis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Tüberkulosin</a:t>
            </a: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E.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coli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: Kolisin</a:t>
            </a:r>
          </a:p>
          <a:p>
            <a:pPr algn="just"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K.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pneumonia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Pneumosin</a:t>
            </a: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L.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monocytogenes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Monosin</a:t>
            </a: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>
              <a:buFont typeface="Wingdings" pitchFamily="2" charset="2"/>
              <a:buNone/>
              <a:defRPr/>
            </a:pP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91548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Ekstra </a:t>
            </a:r>
            <a:r>
              <a:rPr lang="tr-TR" sz="3600" b="1" dirty="0" err="1">
                <a:latin typeface="Times New Roman"/>
                <a:cs typeface="Times New Roman"/>
              </a:rPr>
              <a:t>Kromozomal</a:t>
            </a:r>
            <a:r>
              <a:rPr lang="tr-TR" sz="3600" b="1" dirty="0">
                <a:latin typeface="Times New Roman"/>
                <a:cs typeface="Times New Roman"/>
              </a:rPr>
              <a:t> Genetik Elementler</a:t>
            </a:r>
          </a:p>
        </p:txBody>
      </p:sp>
    </p:spTree>
    <p:extLst>
      <p:ext uri="{BB962C8B-B14F-4D97-AF65-F5344CB8AC3E}">
        <p14:creationId xmlns:p14="http://schemas.microsoft.com/office/powerpoint/2010/main" val="2229307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74588"/>
            <a:ext cx="8229600" cy="475157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c) R-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Plasmidleri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Rezistenslik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Plasmidleri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adı verilir. Bir bakteriden diğer bakteriye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konjugasyon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ve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transdüksiyon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ile transfer edilebilirler. </a:t>
            </a:r>
          </a:p>
          <a:p>
            <a:pPr marL="0" indent="0"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d)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Virulens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Plasmidleri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Virulensi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sağlarlar ya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arttırılar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. Bu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plasmidlerin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bakterilerden çıkarılmaları bakteriyi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avirulent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hale getirir. </a:t>
            </a:r>
          </a:p>
          <a:p>
            <a:pPr marL="0" indent="0" algn="just">
              <a:buNone/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Virulensi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sağlayan faktörler arasında kapsül,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toksik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madde sentezi,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hemolizin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, adezyon molekülleri,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bakteriosin’ler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sayılabilir.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62662"/>
            <a:ext cx="8229600" cy="8625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Ekstra </a:t>
            </a:r>
            <a:r>
              <a:rPr lang="tr-TR" sz="3600" b="1" dirty="0" err="1">
                <a:latin typeface="Times New Roman"/>
                <a:cs typeface="Times New Roman"/>
              </a:rPr>
              <a:t>Kromozomal</a:t>
            </a:r>
            <a:r>
              <a:rPr lang="tr-TR" sz="3600" b="1" dirty="0">
                <a:latin typeface="Times New Roman"/>
                <a:cs typeface="Times New Roman"/>
              </a:rPr>
              <a:t> Genetik Elementler</a:t>
            </a:r>
          </a:p>
        </p:txBody>
      </p:sp>
    </p:spTree>
    <p:extLst>
      <p:ext uri="{BB962C8B-B14F-4D97-AF65-F5344CB8AC3E}">
        <p14:creationId xmlns:p14="http://schemas.microsoft.com/office/powerpoint/2010/main" val="855157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296878"/>
              </p:ext>
            </p:extLst>
          </p:nvPr>
        </p:nvGraphicFramePr>
        <p:xfrm>
          <a:off x="95623" y="1600200"/>
          <a:ext cx="9009530" cy="461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6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3721">
                <a:tc>
                  <a:txBody>
                    <a:bodyPr/>
                    <a:lstStyle/>
                    <a:p>
                      <a:pPr algn="ctr"/>
                      <a:r>
                        <a:rPr lang="tr-TR" sz="2600" dirty="0">
                          <a:latin typeface="Times New Roman"/>
                          <a:cs typeface="Times New Roman"/>
                        </a:rPr>
                        <a:t>Mikroorganizma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err="1">
                          <a:latin typeface="Times New Roman"/>
                          <a:cs typeface="Times New Roman"/>
                        </a:rPr>
                        <a:t>Plasmid</a:t>
                      </a:r>
                      <a:endParaRPr lang="tr-TR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Kodlanan Madde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721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B. </a:t>
                      </a:r>
                      <a:r>
                        <a:rPr lang="tr-TR" sz="2800" dirty="0" err="1">
                          <a:latin typeface="Times New Roman"/>
                          <a:cs typeface="Times New Roman"/>
                        </a:rPr>
                        <a:t>anthracis</a:t>
                      </a:r>
                      <a:endParaRPr lang="tr-TR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pOX1</a:t>
                      </a:r>
                    </a:p>
                    <a:p>
                      <a:pPr algn="ctr"/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pOX2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Toksin</a:t>
                      </a:r>
                      <a:r>
                        <a:rPr lang="tr-TR" sz="2800" baseline="0" dirty="0">
                          <a:latin typeface="Times New Roman"/>
                          <a:cs typeface="Times New Roman"/>
                        </a:rPr>
                        <a:t> Formasyonu</a:t>
                      </a:r>
                    </a:p>
                    <a:p>
                      <a:pPr algn="l"/>
                      <a:r>
                        <a:rPr lang="tr-TR" sz="2800" baseline="0" dirty="0">
                          <a:latin typeface="Times New Roman"/>
                          <a:cs typeface="Times New Roman"/>
                        </a:rPr>
                        <a:t>Kapsül Formasyonu</a:t>
                      </a:r>
                      <a:endParaRPr lang="tr-TR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721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tr-TR" sz="2800">
                          <a:latin typeface="Times New Roman"/>
                          <a:cs typeface="Times New Roman"/>
                        </a:rPr>
                        <a:t>. tetani</a:t>
                      </a:r>
                      <a:endParaRPr lang="tr-TR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pE88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Toksin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721">
                <a:tc>
                  <a:txBody>
                    <a:bodyPr/>
                    <a:lstStyle/>
                    <a:p>
                      <a:pPr algn="ctr"/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E. </a:t>
                      </a:r>
                      <a:r>
                        <a:rPr lang="tr-TR" sz="2800" dirty="0" err="1">
                          <a:latin typeface="Times New Roman"/>
                          <a:cs typeface="Times New Roman"/>
                        </a:rPr>
                        <a:t>coli</a:t>
                      </a:r>
                      <a:endParaRPr lang="tr-TR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CFA 1-2, E8775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800" dirty="0" err="1">
                          <a:latin typeface="Times New Roman"/>
                          <a:cs typeface="Times New Roman"/>
                        </a:rPr>
                        <a:t>Kolonizasyon</a:t>
                      </a:r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 Faktörü</a:t>
                      </a:r>
                    </a:p>
                    <a:p>
                      <a:pPr algn="l"/>
                      <a:r>
                        <a:rPr lang="tr-TR" sz="2800" dirty="0" err="1">
                          <a:latin typeface="Times New Roman"/>
                          <a:cs typeface="Times New Roman"/>
                        </a:rPr>
                        <a:t>Enterotoksin</a:t>
                      </a:r>
                      <a:r>
                        <a:rPr lang="tr-TR" sz="2800" dirty="0">
                          <a:latin typeface="Times New Roman"/>
                          <a:cs typeface="Times New Roman"/>
                        </a:rPr>
                        <a:t> (LT, 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362662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Ekstra </a:t>
            </a:r>
            <a:r>
              <a:rPr lang="tr-TR" sz="3600" b="1" dirty="0" err="1">
                <a:latin typeface="Times New Roman"/>
                <a:cs typeface="Times New Roman"/>
              </a:rPr>
              <a:t>Kromozomal</a:t>
            </a:r>
            <a:r>
              <a:rPr lang="tr-TR" sz="3600" b="1" dirty="0">
                <a:latin typeface="Times New Roman"/>
                <a:cs typeface="Times New Roman"/>
              </a:rPr>
              <a:t> Genetik Elementler</a:t>
            </a:r>
          </a:p>
        </p:txBody>
      </p:sp>
    </p:spTree>
    <p:extLst>
      <p:ext uri="{BB962C8B-B14F-4D97-AF65-F5344CB8AC3E}">
        <p14:creationId xmlns:p14="http://schemas.microsoft.com/office/powerpoint/2010/main" val="608701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59740"/>
            <a:ext cx="8229600" cy="228376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e) Diğer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Plasmidler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Metabolik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Plasmidler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, Çeşitli maddeleri fermente eden enzimlerin sentezini kodlayan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plasmidler</a:t>
            </a: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62662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Ekstra </a:t>
            </a:r>
            <a:r>
              <a:rPr lang="tr-TR" sz="3600" b="1" dirty="0" err="1">
                <a:latin typeface="Times New Roman"/>
                <a:cs typeface="Times New Roman"/>
              </a:rPr>
              <a:t>Kromozomal</a:t>
            </a:r>
            <a:r>
              <a:rPr lang="tr-TR" sz="3600" b="1" dirty="0">
                <a:latin typeface="Times New Roman"/>
                <a:cs typeface="Times New Roman"/>
              </a:rPr>
              <a:t> Genetik Elementler</a:t>
            </a:r>
          </a:p>
        </p:txBody>
      </p:sp>
    </p:spTree>
    <p:extLst>
      <p:ext uri="{BB962C8B-B14F-4D97-AF65-F5344CB8AC3E}">
        <p14:creationId xmlns:p14="http://schemas.microsoft.com/office/powerpoint/2010/main" val="466423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66611"/>
            <a:ext cx="8229600" cy="269902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sz="2800" b="1" dirty="0">
                <a:latin typeface="Times New Roman"/>
                <a:cs typeface="Times New Roman"/>
              </a:rPr>
              <a:t>Suni </a:t>
            </a:r>
            <a:r>
              <a:rPr lang="tr-TR" sz="2800" b="1" dirty="0" err="1">
                <a:latin typeface="Times New Roman"/>
                <a:cs typeface="Times New Roman"/>
              </a:rPr>
              <a:t>Plasmidler</a:t>
            </a:r>
            <a:endParaRPr lang="tr-TR" sz="2800" b="1" dirty="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tr-TR" sz="2800" dirty="0" err="1">
                <a:latin typeface="Times New Roman"/>
                <a:cs typeface="Times New Roman"/>
              </a:rPr>
              <a:t>İnvitro</a:t>
            </a:r>
            <a:r>
              <a:rPr lang="tr-TR" sz="2800" dirty="0">
                <a:latin typeface="Times New Roman"/>
                <a:cs typeface="Times New Roman"/>
              </a:rPr>
              <a:t> koşullarda istenen DNA sekanslarına veya genlere sahip </a:t>
            </a:r>
            <a:r>
              <a:rPr lang="tr-TR" sz="2800" dirty="0" err="1">
                <a:latin typeface="Times New Roman"/>
                <a:cs typeface="Times New Roman"/>
              </a:rPr>
              <a:t>plasmidler</a:t>
            </a:r>
            <a:r>
              <a:rPr lang="tr-TR" sz="2800" dirty="0">
                <a:latin typeface="Times New Roman"/>
                <a:cs typeface="Times New Roman"/>
              </a:rPr>
              <a:t> sentezlenmekte ve bunları klonlamada başarı ile kullanılmaktadır.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62662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Ekstra </a:t>
            </a:r>
            <a:r>
              <a:rPr lang="tr-TR" sz="3600" b="1" dirty="0" err="1">
                <a:latin typeface="Times New Roman"/>
                <a:cs typeface="Times New Roman"/>
              </a:rPr>
              <a:t>Kromozomal</a:t>
            </a:r>
            <a:r>
              <a:rPr lang="tr-TR" sz="3600" b="1" dirty="0">
                <a:latin typeface="Times New Roman"/>
                <a:cs typeface="Times New Roman"/>
              </a:rPr>
              <a:t> Genetik Elementler</a:t>
            </a:r>
          </a:p>
        </p:txBody>
      </p:sp>
    </p:spTree>
    <p:extLst>
      <p:ext uri="{BB962C8B-B14F-4D97-AF65-F5344CB8AC3E}">
        <p14:creationId xmlns:p14="http://schemas.microsoft.com/office/powerpoint/2010/main" val="1915825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sz="2800" dirty="0" err="1">
                <a:latin typeface="Times New Roman"/>
                <a:cs typeface="Times New Roman"/>
              </a:rPr>
              <a:t>Transpozonlar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Bir bakteri içinde kromozomla veya </a:t>
            </a:r>
            <a:r>
              <a:rPr lang="tr-TR" sz="2800" dirty="0" err="1">
                <a:latin typeface="Times New Roman"/>
                <a:cs typeface="Times New Roman"/>
              </a:rPr>
              <a:t>plasmidle</a:t>
            </a:r>
            <a:r>
              <a:rPr lang="tr-TR" sz="2800" dirty="0">
                <a:latin typeface="Times New Roman"/>
                <a:cs typeface="Times New Roman"/>
              </a:rPr>
              <a:t> bağlanmış olarak kromozom veya </a:t>
            </a:r>
            <a:r>
              <a:rPr lang="tr-TR" sz="2800" dirty="0" err="1">
                <a:latin typeface="Times New Roman"/>
                <a:cs typeface="Times New Roman"/>
              </a:rPr>
              <a:t>plasmid</a:t>
            </a:r>
            <a:r>
              <a:rPr lang="tr-TR" sz="2800" dirty="0">
                <a:latin typeface="Times New Roman"/>
                <a:cs typeface="Times New Roman"/>
              </a:rPr>
              <a:t> üzerinde ve aynı zamanda karşılıklı olarak yer değiştirebilen, antibiyotiklere karşı dirençlilikte önemli fonksiyonları olan özel genler taşıyan, DNA karakterinde çift </a:t>
            </a:r>
            <a:r>
              <a:rPr lang="tr-TR" sz="2800" dirty="0" err="1">
                <a:latin typeface="Times New Roman"/>
                <a:cs typeface="Times New Roman"/>
              </a:rPr>
              <a:t>iplikçikli</a:t>
            </a:r>
            <a:r>
              <a:rPr lang="tr-TR" sz="2800" dirty="0">
                <a:latin typeface="Times New Roman"/>
                <a:cs typeface="Times New Roman"/>
              </a:rPr>
              <a:t> lineer genetik elementlerdir.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62662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Ekstra </a:t>
            </a:r>
            <a:r>
              <a:rPr lang="tr-TR" sz="3600" b="1" dirty="0" err="1">
                <a:latin typeface="Times New Roman"/>
                <a:cs typeface="Times New Roman"/>
              </a:rPr>
              <a:t>Kromozomal</a:t>
            </a:r>
            <a:r>
              <a:rPr lang="tr-TR" sz="3600" b="1" dirty="0">
                <a:latin typeface="Times New Roman"/>
                <a:cs typeface="Times New Roman"/>
              </a:rPr>
              <a:t> Genetik Elementler</a:t>
            </a:r>
          </a:p>
        </p:txBody>
      </p:sp>
    </p:spTree>
    <p:extLst>
      <p:ext uri="{BB962C8B-B14F-4D97-AF65-F5344CB8AC3E}">
        <p14:creationId xmlns:p14="http://schemas.microsoft.com/office/powerpoint/2010/main" val="392500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709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Nükleik Asitler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33409"/>
            <a:ext cx="8229600" cy="49512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DNA (</a:t>
            </a:r>
            <a:r>
              <a:rPr lang="tr-TR" sz="2800" dirty="0" err="1">
                <a:latin typeface="Times New Roman"/>
                <a:cs typeface="Times New Roman"/>
              </a:rPr>
              <a:t>Deoksiribonükleik</a:t>
            </a:r>
            <a:r>
              <a:rPr lang="tr-TR" sz="2800" dirty="0">
                <a:latin typeface="Times New Roman"/>
                <a:cs typeface="Times New Roman"/>
              </a:rPr>
              <a:t> asit)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RNA (</a:t>
            </a:r>
            <a:r>
              <a:rPr lang="tr-TR" sz="2800" dirty="0" err="1">
                <a:latin typeface="Times New Roman"/>
                <a:cs typeface="Times New Roman"/>
              </a:rPr>
              <a:t>Ribonükleik</a:t>
            </a:r>
            <a:r>
              <a:rPr lang="tr-TR" sz="2800" dirty="0">
                <a:latin typeface="Times New Roman"/>
                <a:cs typeface="Times New Roman"/>
              </a:rPr>
              <a:t> asit)</a:t>
            </a: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Pirimidin</a:t>
            </a:r>
            <a:r>
              <a:rPr lang="tr-TR" sz="2800" dirty="0">
                <a:latin typeface="Times New Roman"/>
                <a:cs typeface="Times New Roman"/>
              </a:rPr>
              <a:t> bazları (</a:t>
            </a:r>
            <a:r>
              <a:rPr lang="tr-TR" sz="2800" dirty="0" err="1">
                <a:latin typeface="Times New Roman"/>
                <a:cs typeface="Times New Roman"/>
              </a:rPr>
              <a:t>Sitozin</a:t>
            </a:r>
            <a:r>
              <a:rPr lang="tr-TR" sz="2800" dirty="0">
                <a:latin typeface="Times New Roman"/>
                <a:cs typeface="Times New Roman"/>
              </a:rPr>
              <a:t> (C), Timin (T), </a:t>
            </a:r>
            <a:r>
              <a:rPr lang="tr-TR" sz="2800" dirty="0" err="1">
                <a:latin typeface="Times New Roman"/>
                <a:cs typeface="Times New Roman"/>
              </a:rPr>
              <a:t>Urasil</a:t>
            </a:r>
            <a:r>
              <a:rPr lang="tr-TR" sz="2800" dirty="0">
                <a:latin typeface="Times New Roman"/>
                <a:cs typeface="Times New Roman"/>
              </a:rPr>
              <a:t> (U))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Pürin bazları (</a:t>
            </a:r>
            <a:r>
              <a:rPr lang="tr-TR" sz="2800" dirty="0" err="1">
                <a:latin typeface="Times New Roman"/>
                <a:cs typeface="Times New Roman"/>
              </a:rPr>
              <a:t>Adenin</a:t>
            </a:r>
            <a:r>
              <a:rPr lang="tr-TR" sz="2800" dirty="0">
                <a:latin typeface="Times New Roman"/>
                <a:cs typeface="Times New Roman"/>
              </a:rPr>
              <a:t> (A), </a:t>
            </a:r>
            <a:r>
              <a:rPr lang="tr-TR" sz="2800" dirty="0" err="1">
                <a:latin typeface="Times New Roman"/>
                <a:cs typeface="Times New Roman"/>
              </a:rPr>
              <a:t>Guanin</a:t>
            </a:r>
            <a:r>
              <a:rPr lang="tr-TR" sz="2800" dirty="0">
                <a:latin typeface="Times New Roman"/>
                <a:cs typeface="Times New Roman"/>
              </a:rPr>
              <a:t> (G))</a:t>
            </a: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Pentoz</a:t>
            </a:r>
            <a:r>
              <a:rPr lang="tr-TR" sz="2800" dirty="0">
                <a:latin typeface="Times New Roman"/>
                <a:cs typeface="Times New Roman"/>
              </a:rPr>
              <a:t> şekeri (</a:t>
            </a:r>
            <a:r>
              <a:rPr lang="tr-TR" sz="2800" dirty="0" err="1">
                <a:latin typeface="Times New Roman"/>
                <a:cs typeface="Times New Roman"/>
              </a:rPr>
              <a:t>Deoksiriboz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Riboz</a:t>
            </a:r>
            <a:r>
              <a:rPr lang="tr-TR" sz="2800" dirty="0">
                <a:latin typeface="Times New Roman"/>
                <a:cs typeface="Times New Roman"/>
              </a:rPr>
              <a:t>)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Fosfat molekülleri (PO</a:t>
            </a:r>
            <a:r>
              <a:rPr lang="tr-TR" sz="2800" baseline="-25000" dirty="0">
                <a:latin typeface="Times New Roman"/>
                <a:cs typeface="Times New Roman"/>
              </a:rPr>
              <a:t>4</a:t>
            </a:r>
            <a:r>
              <a:rPr lang="tr-TR" sz="2800" dirty="0">
                <a:latin typeface="Times New Roman"/>
                <a:cs typeface="Times New Roman"/>
              </a:rPr>
              <a:t>)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DNA, çift </a:t>
            </a:r>
            <a:r>
              <a:rPr lang="tr-TR" sz="2800" dirty="0" err="1">
                <a:latin typeface="Times New Roman"/>
                <a:cs typeface="Times New Roman"/>
              </a:rPr>
              <a:t>iplikçikli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deoksiriboz</a:t>
            </a:r>
            <a:r>
              <a:rPr lang="tr-TR" sz="2800" dirty="0">
                <a:latin typeface="Times New Roman"/>
                <a:cs typeface="Times New Roman"/>
              </a:rPr>
              <a:t>, timin (A-T-G-C)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RNA, tek </a:t>
            </a:r>
            <a:r>
              <a:rPr lang="tr-TR" sz="2800" dirty="0" err="1">
                <a:latin typeface="Times New Roman"/>
                <a:cs typeface="Times New Roman"/>
              </a:rPr>
              <a:t>iplikçikli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riboz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urasil</a:t>
            </a:r>
            <a:r>
              <a:rPr lang="tr-TR" sz="2800" dirty="0">
                <a:latin typeface="Times New Roman"/>
                <a:cs typeface="Times New Roman"/>
              </a:rPr>
              <a:t>, (A-U-G-C)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Semi konservatif </a:t>
            </a:r>
            <a:r>
              <a:rPr lang="tr-TR" sz="2800" dirty="0" err="1">
                <a:latin typeface="Times New Roman"/>
                <a:cs typeface="Times New Roman"/>
              </a:rPr>
              <a:t>replikasyon</a:t>
            </a: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6221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Transpozonlar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Konakçıya yeni genler aktarabilirler ve karakterler kazandırabilirler. </a:t>
            </a:r>
          </a:p>
          <a:p>
            <a:pPr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Birleştiği veya yerleştiği yeni bölgedeki genleri aktive veya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inaktive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edebilirler. </a:t>
            </a:r>
          </a:p>
          <a:p>
            <a:pPr marL="0" indent="0">
              <a:buNone/>
              <a:defRPr/>
            </a:pP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62662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Ekstra </a:t>
            </a:r>
            <a:r>
              <a:rPr lang="tr-TR" sz="3600" b="1" dirty="0" err="1">
                <a:latin typeface="Times New Roman"/>
                <a:cs typeface="Times New Roman"/>
              </a:rPr>
              <a:t>Kromozomal</a:t>
            </a:r>
            <a:r>
              <a:rPr lang="tr-TR" sz="3600" b="1" dirty="0">
                <a:latin typeface="Times New Roman"/>
                <a:cs typeface="Times New Roman"/>
              </a:rPr>
              <a:t> Genetik Elementler</a:t>
            </a:r>
          </a:p>
        </p:txBody>
      </p:sp>
    </p:spTree>
    <p:extLst>
      <p:ext uri="{BB962C8B-B14F-4D97-AF65-F5344CB8AC3E}">
        <p14:creationId xmlns:p14="http://schemas.microsoft.com/office/powerpoint/2010/main" val="289944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709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Nükleik Asitler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33409"/>
            <a:ext cx="8229600" cy="49512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b="1" dirty="0">
                <a:latin typeface="Times New Roman"/>
                <a:cs typeface="Times New Roman"/>
              </a:rPr>
              <a:t>DNA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B-DNA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A-DNA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Z-DNA</a:t>
            </a:r>
          </a:p>
          <a:p>
            <a:pPr marL="457200" lvl="1" indent="0">
              <a:buNone/>
              <a:defRPr/>
            </a:pPr>
            <a:endParaRPr lang="tr-TR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tr-TR" sz="2800" b="1" dirty="0">
                <a:latin typeface="Times New Roman"/>
                <a:cs typeface="Times New Roman"/>
              </a:rPr>
              <a:t>RNA </a:t>
            </a:r>
          </a:p>
          <a:p>
            <a:pPr lvl="1">
              <a:defRPr/>
            </a:pPr>
            <a:r>
              <a:rPr lang="tr-TR" dirty="0" err="1">
                <a:latin typeface="Times New Roman"/>
                <a:cs typeface="Times New Roman"/>
              </a:rPr>
              <a:t>mRNA</a:t>
            </a:r>
            <a:r>
              <a:rPr lang="tr-TR" dirty="0">
                <a:latin typeface="Times New Roman"/>
                <a:cs typeface="Times New Roman"/>
              </a:rPr>
              <a:t> </a:t>
            </a:r>
          </a:p>
          <a:p>
            <a:pPr lvl="1">
              <a:defRPr/>
            </a:pPr>
            <a:r>
              <a:rPr lang="tr-TR" dirty="0" err="1">
                <a:latin typeface="Times New Roman"/>
                <a:cs typeface="Times New Roman"/>
              </a:rPr>
              <a:t>rRNA</a:t>
            </a:r>
            <a:endParaRPr lang="tr-TR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tr-TR" dirty="0" err="1">
                <a:latin typeface="Times New Roman"/>
                <a:cs typeface="Times New Roman"/>
              </a:rPr>
              <a:t>tRNA</a:t>
            </a:r>
            <a:endParaRPr lang="tr-T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784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Modifikasyon (</a:t>
            </a:r>
            <a:r>
              <a:rPr lang="tr-TR" sz="3600" b="1" dirty="0" err="1">
                <a:latin typeface="Times New Roman"/>
                <a:cs typeface="Times New Roman"/>
              </a:rPr>
              <a:t>Fenotipik</a:t>
            </a:r>
            <a:r>
              <a:rPr lang="tr-TR" sz="3600" b="1" dirty="0">
                <a:latin typeface="Times New Roman"/>
                <a:cs typeface="Times New Roman"/>
              </a:rPr>
              <a:t> varyasyon)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  <a:defRPr/>
            </a:pPr>
            <a:r>
              <a:rPr lang="tr-TR" sz="2800" dirty="0">
                <a:latin typeface="Times New Roman"/>
                <a:cs typeface="Times New Roman"/>
              </a:rPr>
              <a:t>Modifikasyon</a:t>
            </a:r>
          </a:p>
          <a:p>
            <a:pPr marL="857250" lvl="1" indent="-457200">
              <a:buAutoNum type="alphaLcPeriod"/>
              <a:defRPr/>
            </a:pPr>
            <a:r>
              <a:rPr lang="tr-TR" dirty="0">
                <a:latin typeface="Times New Roman"/>
                <a:cs typeface="Times New Roman"/>
              </a:rPr>
              <a:t>Morfolojik ve yapısal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Koloni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Kapsül</a:t>
            </a:r>
          </a:p>
          <a:p>
            <a:pPr lvl="1">
              <a:defRPr/>
            </a:pPr>
            <a:r>
              <a:rPr lang="tr-TR" dirty="0" err="1">
                <a:latin typeface="Times New Roman"/>
                <a:cs typeface="Times New Roman"/>
              </a:rPr>
              <a:t>Flagella</a:t>
            </a:r>
            <a:r>
              <a:rPr lang="tr-TR" dirty="0">
                <a:latin typeface="Times New Roman"/>
                <a:cs typeface="Times New Roman"/>
              </a:rPr>
              <a:t> </a:t>
            </a:r>
          </a:p>
          <a:p>
            <a:pPr lvl="1">
              <a:defRPr/>
            </a:pPr>
            <a:r>
              <a:rPr lang="tr-TR" dirty="0" err="1">
                <a:latin typeface="Times New Roman"/>
                <a:cs typeface="Times New Roman"/>
              </a:rPr>
              <a:t>Fimbria</a:t>
            </a:r>
            <a:endParaRPr lang="tr-TR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Spor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Şekil</a:t>
            </a:r>
          </a:p>
        </p:txBody>
      </p:sp>
    </p:spTree>
    <p:extLst>
      <p:ext uri="{BB962C8B-B14F-4D97-AF65-F5344CB8AC3E}">
        <p14:creationId xmlns:p14="http://schemas.microsoft.com/office/powerpoint/2010/main" val="290316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1698"/>
            <a:ext cx="8229600" cy="359320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sz="2800" dirty="0">
                <a:latin typeface="Times New Roman"/>
                <a:cs typeface="Times New Roman"/>
              </a:rPr>
              <a:t>b. Kültürel</a:t>
            </a:r>
          </a:p>
          <a:p>
            <a:pPr marL="0" indent="0">
              <a:buNone/>
              <a:defRPr/>
            </a:pPr>
            <a:r>
              <a:rPr lang="tr-TR" sz="2800" dirty="0">
                <a:latin typeface="Times New Roman"/>
                <a:cs typeface="Times New Roman"/>
              </a:rPr>
              <a:t>c. Fiziksel ve Biyokimyasal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Boyanma</a:t>
            </a:r>
          </a:p>
          <a:p>
            <a:pPr lvl="1">
              <a:defRPr/>
            </a:pPr>
            <a:r>
              <a:rPr lang="tr-TR" dirty="0">
                <a:latin typeface="Times New Roman"/>
                <a:cs typeface="Times New Roman"/>
              </a:rPr>
              <a:t>Pigment</a:t>
            </a:r>
          </a:p>
          <a:p>
            <a:pPr lvl="1">
              <a:defRPr/>
            </a:pPr>
            <a:r>
              <a:rPr lang="tr-TR" dirty="0" err="1">
                <a:latin typeface="Times New Roman"/>
                <a:cs typeface="Times New Roman"/>
              </a:rPr>
              <a:t>Enzimatik</a:t>
            </a:r>
            <a:endParaRPr lang="tr-TR" dirty="0">
              <a:latin typeface="Times New Roman"/>
              <a:cs typeface="Times New Roman"/>
            </a:endParaRPr>
          </a:p>
          <a:p>
            <a:pPr lvl="1">
              <a:defRPr/>
            </a:pPr>
            <a:r>
              <a:rPr lang="tr-TR" dirty="0" err="1">
                <a:latin typeface="Times New Roman"/>
                <a:cs typeface="Times New Roman"/>
              </a:rPr>
              <a:t>Attenüasyon</a:t>
            </a:r>
            <a:endParaRPr lang="tr-TR" dirty="0">
              <a:latin typeface="Times New Roman"/>
              <a:cs typeface="Times New Roman"/>
            </a:endParaRP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Modifikasyon (</a:t>
            </a:r>
            <a:r>
              <a:rPr lang="tr-TR" sz="3600" b="1" dirty="0" err="1">
                <a:latin typeface="Times New Roman"/>
                <a:cs typeface="Times New Roman"/>
              </a:rPr>
              <a:t>Fenotipik</a:t>
            </a:r>
            <a:r>
              <a:rPr lang="tr-TR" sz="3600" b="1" dirty="0">
                <a:latin typeface="Times New Roman"/>
                <a:cs typeface="Times New Roman"/>
              </a:rPr>
              <a:t> varyasyon)</a:t>
            </a:r>
          </a:p>
        </p:txBody>
      </p:sp>
    </p:spTree>
    <p:extLst>
      <p:ext uri="{BB962C8B-B14F-4D97-AF65-F5344CB8AC3E}">
        <p14:creationId xmlns:p14="http://schemas.microsoft.com/office/powerpoint/2010/main" val="269447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Mutasyon (</a:t>
            </a:r>
            <a:r>
              <a:rPr lang="tr-TR" sz="3600" b="1" dirty="0" err="1">
                <a:latin typeface="Times New Roman"/>
                <a:cs typeface="Times New Roman"/>
              </a:rPr>
              <a:t>Genotipik</a:t>
            </a:r>
            <a:r>
              <a:rPr lang="tr-TR" sz="3600" b="1" dirty="0">
                <a:latin typeface="Times New Roman"/>
                <a:cs typeface="Times New Roman"/>
              </a:rPr>
              <a:t> varyasyon)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5377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Delesyon</a:t>
            </a:r>
            <a:r>
              <a:rPr lang="tr-TR" sz="2800" dirty="0">
                <a:latin typeface="Times New Roman"/>
                <a:cs typeface="Times New Roman"/>
              </a:rPr>
              <a:t>: Bir baz çiftinin çıkması</a:t>
            </a: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İnsersiyon</a:t>
            </a:r>
            <a:r>
              <a:rPr lang="tr-TR" sz="2800" dirty="0">
                <a:latin typeface="Times New Roman"/>
                <a:cs typeface="Times New Roman"/>
              </a:rPr>
              <a:t>: Bir baz çiftinin girmesi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Bir baz çiftinin yerine başkasının alınması (</a:t>
            </a:r>
            <a:r>
              <a:rPr lang="tr-TR" sz="2800" dirty="0" err="1">
                <a:latin typeface="Times New Roman"/>
                <a:cs typeface="Times New Roman"/>
              </a:rPr>
              <a:t>Transisyonel</a:t>
            </a:r>
            <a:r>
              <a:rPr lang="tr-TR" sz="2800" dirty="0">
                <a:latin typeface="Times New Roman"/>
                <a:cs typeface="Times New Roman"/>
              </a:rPr>
              <a:t> Mutasyon)</a:t>
            </a: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Pirimidin</a:t>
            </a:r>
            <a:r>
              <a:rPr lang="tr-TR" sz="2800" dirty="0">
                <a:latin typeface="Times New Roman"/>
                <a:cs typeface="Times New Roman"/>
              </a:rPr>
              <a:t> bazları arasında özel bağların kurulması </a:t>
            </a:r>
          </a:p>
          <a:p>
            <a:pPr marL="0" indent="0">
              <a:buNone/>
              <a:defRPr/>
            </a:pPr>
            <a:r>
              <a:rPr lang="tr-TR" sz="2800" dirty="0">
                <a:latin typeface="Times New Roman"/>
                <a:cs typeface="Times New Roman"/>
              </a:rPr>
              <a:t>    (C-T </a:t>
            </a:r>
            <a:r>
              <a:rPr lang="tr-TR" sz="2800" dirty="0" err="1">
                <a:latin typeface="Times New Roman"/>
                <a:cs typeface="Times New Roman"/>
              </a:rPr>
              <a:t>dimerizasyon</a:t>
            </a:r>
            <a:r>
              <a:rPr lang="tr-TR" sz="2800" dirty="0"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999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b="1" dirty="0" err="1">
                <a:latin typeface="Times New Roman"/>
                <a:cs typeface="Times New Roman"/>
              </a:rPr>
              <a:t>Mutajenik</a:t>
            </a:r>
            <a:r>
              <a:rPr lang="tr-TR" sz="3600" b="1" dirty="0">
                <a:latin typeface="Times New Roman"/>
                <a:cs typeface="Times New Roman"/>
              </a:rPr>
              <a:t> Maddeler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23142"/>
            <a:ext cx="8229600" cy="30016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b="1" dirty="0">
                <a:latin typeface="Times New Roman"/>
                <a:cs typeface="Times New Roman"/>
              </a:rPr>
              <a:t>Fiziksel:</a:t>
            </a:r>
            <a:r>
              <a:rPr lang="tr-TR" sz="2800" dirty="0">
                <a:latin typeface="Times New Roman"/>
                <a:cs typeface="Times New Roman"/>
              </a:rPr>
              <a:t> Isı, UV, X Işınları, </a:t>
            </a:r>
            <a:r>
              <a:rPr lang="tr-TR" sz="2800" dirty="0" err="1">
                <a:latin typeface="Times New Roman"/>
                <a:cs typeface="Times New Roman"/>
              </a:rPr>
              <a:t>Ultrasonik</a:t>
            </a:r>
            <a:r>
              <a:rPr lang="tr-TR" sz="2800" dirty="0">
                <a:latin typeface="Times New Roman"/>
                <a:cs typeface="Times New Roman"/>
              </a:rPr>
              <a:t> Vibrasyon</a:t>
            </a:r>
          </a:p>
          <a:p>
            <a:pPr>
              <a:defRPr/>
            </a:pPr>
            <a:r>
              <a:rPr lang="tr-TR" sz="2800" b="1" dirty="0">
                <a:latin typeface="Times New Roman"/>
                <a:cs typeface="Times New Roman"/>
              </a:rPr>
              <a:t>Kimyasal: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Nitröz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asiti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Hidroksilamin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Alkilen</a:t>
            </a:r>
            <a:r>
              <a:rPr lang="tr-TR" sz="2800" dirty="0">
                <a:latin typeface="Times New Roman"/>
                <a:cs typeface="Times New Roman"/>
              </a:rPr>
              <a:t> maddeler, Baz analogları</a:t>
            </a:r>
          </a:p>
          <a:p>
            <a:pPr>
              <a:defRPr/>
            </a:pPr>
            <a:r>
              <a:rPr lang="tr-TR" sz="2800" b="1" dirty="0" err="1">
                <a:latin typeface="Times New Roman"/>
                <a:cs typeface="Times New Roman"/>
              </a:rPr>
              <a:t>Akridinler</a:t>
            </a:r>
            <a:endParaRPr lang="tr-TR" sz="2800" b="1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tr-TR" sz="2800" b="1" dirty="0">
                <a:latin typeface="Times New Roman"/>
                <a:cs typeface="Times New Roman"/>
              </a:rPr>
              <a:t>Biyolojik </a:t>
            </a:r>
            <a:r>
              <a:rPr lang="tr-TR" sz="2800" b="1" dirty="0" err="1">
                <a:latin typeface="Times New Roman"/>
                <a:cs typeface="Times New Roman"/>
              </a:rPr>
              <a:t>mutajenler</a:t>
            </a:r>
            <a:endParaRPr lang="tr-TR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88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Mutant Türleri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0218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Rezistans </a:t>
            </a:r>
            <a:r>
              <a:rPr lang="tr-TR" sz="2800" dirty="0" err="1">
                <a:latin typeface="Times New Roman"/>
                <a:cs typeface="Times New Roman"/>
              </a:rPr>
              <a:t>Mutantlar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Nutrisyonel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Mutantlar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Fermentasyon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Mutantları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Pigmentasyon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Mutantları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Antijenik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Mutantlar</a:t>
            </a: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4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62662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Ekstra </a:t>
            </a:r>
            <a:r>
              <a:rPr lang="tr-TR" sz="3600" b="1" dirty="0" err="1">
                <a:latin typeface="Times New Roman"/>
                <a:cs typeface="Times New Roman"/>
              </a:rPr>
              <a:t>Kromozomal</a:t>
            </a:r>
            <a:r>
              <a:rPr lang="tr-TR" sz="3600" b="1" dirty="0">
                <a:latin typeface="Times New Roman"/>
                <a:cs typeface="Times New Roman"/>
              </a:rPr>
              <a:t> Genetik Elementler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8824"/>
            <a:ext cx="8229600" cy="40459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sz="2800" b="1" dirty="0" err="1">
                <a:latin typeface="Times New Roman"/>
                <a:cs typeface="Times New Roman"/>
              </a:rPr>
              <a:t>Plasmid</a:t>
            </a:r>
            <a:r>
              <a:rPr lang="tr-TR" sz="2800" b="1" dirty="0">
                <a:latin typeface="Times New Roman"/>
                <a:cs typeface="Times New Roman"/>
              </a:rPr>
              <a:t>: </a:t>
            </a:r>
            <a:r>
              <a:rPr lang="tr-TR" sz="2800" dirty="0">
                <a:latin typeface="Times New Roman"/>
                <a:cs typeface="Times New Roman"/>
              </a:rPr>
              <a:t>Bazı </a:t>
            </a:r>
            <a:r>
              <a:rPr lang="tr-TR" sz="2800" dirty="0" err="1">
                <a:latin typeface="Times New Roman"/>
                <a:cs typeface="Times New Roman"/>
              </a:rPr>
              <a:t>prokaryotik</a:t>
            </a:r>
            <a:r>
              <a:rPr lang="tr-TR" sz="2800" dirty="0">
                <a:latin typeface="Times New Roman"/>
                <a:cs typeface="Times New Roman"/>
              </a:rPr>
              <a:t> (bakteriler) ve </a:t>
            </a:r>
            <a:r>
              <a:rPr lang="tr-TR" sz="2800" dirty="0" err="1">
                <a:latin typeface="Times New Roman"/>
                <a:cs typeface="Times New Roman"/>
              </a:rPr>
              <a:t>ökaryotiklerde</a:t>
            </a:r>
            <a:r>
              <a:rPr lang="tr-TR" sz="2800" dirty="0">
                <a:latin typeface="Times New Roman"/>
                <a:cs typeface="Times New Roman"/>
              </a:rPr>
              <a:t> kendi büyük sirküler ve sarmal kromozomlarından ayrı olarak diğer genetik elementlerde bulunmaktadır. </a:t>
            </a:r>
          </a:p>
          <a:p>
            <a:pPr marL="0" indent="0" algn="just"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tr-TR" sz="2800" b="1" dirty="0" err="1">
                <a:latin typeface="Times New Roman"/>
                <a:cs typeface="Times New Roman"/>
              </a:rPr>
              <a:t>Episom</a:t>
            </a:r>
            <a:r>
              <a:rPr lang="tr-TR" sz="2800" b="1" dirty="0">
                <a:latin typeface="Times New Roman"/>
                <a:cs typeface="Times New Roman"/>
              </a:rPr>
              <a:t>: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Ekstrakromozomal</a:t>
            </a:r>
            <a:r>
              <a:rPr lang="tr-TR" sz="2800" dirty="0">
                <a:latin typeface="Times New Roman"/>
                <a:cs typeface="Times New Roman"/>
              </a:rPr>
              <a:t> genetik elementler bakterilerin sitoplazmaları içinde (</a:t>
            </a:r>
            <a:r>
              <a:rPr lang="tr-TR" sz="2800" dirty="0" err="1">
                <a:latin typeface="Times New Roman"/>
                <a:cs typeface="Times New Roman"/>
              </a:rPr>
              <a:t>plasmid</a:t>
            </a:r>
            <a:r>
              <a:rPr lang="tr-TR" sz="2800" dirty="0">
                <a:latin typeface="Times New Roman"/>
                <a:cs typeface="Times New Roman"/>
              </a:rPr>
              <a:t>) bulunabilecekleri gibi; kromozomla da birleşebilirler.</a:t>
            </a:r>
          </a:p>
        </p:txBody>
      </p:sp>
    </p:spTree>
    <p:extLst>
      <p:ext uri="{BB962C8B-B14F-4D97-AF65-F5344CB8AC3E}">
        <p14:creationId xmlns:p14="http://schemas.microsoft.com/office/powerpoint/2010/main" val="2538831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698</Words>
  <Application>Microsoft Macintosh PowerPoint</Application>
  <PresentationFormat>Ekran Gösterisi (4:3)</PresentationFormat>
  <Paragraphs>119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Mikrobiyoloji-1</vt:lpstr>
      <vt:lpstr>Nükleik Asitler</vt:lpstr>
      <vt:lpstr>Nükleik Asitler</vt:lpstr>
      <vt:lpstr>Modifikasyon (Fenotipik varyasyon)</vt:lpstr>
      <vt:lpstr>Modifikasyon (Fenotipik varyasyon)</vt:lpstr>
      <vt:lpstr>Mutasyon (Genotipik varyasyon)</vt:lpstr>
      <vt:lpstr>Mutajenik Maddeler</vt:lpstr>
      <vt:lpstr>Mutant Türleri</vt:lpstr>
      <vt:lpstr>Ekstra Kromozomal Genetik Elementler</vt:lpstr>
      <vt:lpstr>Ekstra Kromozomal Genetik Elementler</vt:lpstr>
      <vt:lpstr>Ekstra Kromozomal Genetik Elementler</vt:lpstr>
      <vt:lpstr>Ekstra Kromozomal Genetik Elementler</vt:lpstr>
      <vt:lpstr>Plasmidlerin Sınıflandırılması</vt:lpstr>
      <vt:lpstr>Ekstra Kromozomal Genetik Elementler</vt:lpstr>
      <vt:lpstr>Ekstra Kromozomal Genetik Elementler</vt:lpstr>
      <vt:lpstr>Ekstra Kromozomal Genetik Elementler</vt:lpstr>
      <vt:lpstr>Ekstra Kromozomal Genetik Elementler</vt:lpstr>
      <vt:lpstr>Ekstra Kromozomal Genetik Elementler</vt:lpstr>
      <vt:lpstr>Ekstra Kromozomal Genetik Elementler</vt:lpstr>
      <vt:lpstr>Ekstra Kromozomal Genetik Elementler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NÜKLEİK ASİTLER</dc:title>
  <dc:creator>Mehmet  Akan</dc:creator>
  <cp:lastModifiedBy>Microsoft Office User</cp:lastModifiedBy>
  <cp:revision>10</cp:revision>
  <dcterms:created xsi:type="dcterms:W3CDTF">2020-04-26T17:45:04Z</dcterms:created>
  <dcterms:modified xsi:type="dcterms:W3CDTF">2021-03-07T07:33:50Z</dcterms:modified>
</cp:coreProperties>
</file>