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8" r:id="rId5"/>
    <p:sldId id="269" r:id="rId6"/>
    <p:sldId id="271" r:id="rId7"/>
    <p:sldId id="270" r:id="rId8"/>
    <p:sldId id="258" r:id="rId9"/>
    <p:sldId id="25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Şike ve Teşvik Pirimi</a:t>
            </a:r>
          </a:p>
        </p:txBody>
      </p:sp>
      <p:sp>
        <p:nvSpPr>
          <p:cNvPr id="5" name="4 İçerik Yer Tutucusu"/>
          <p:cNvSpPr>
            <a:spLocks noGrp="1"/>
          </p:cNvSpPr>
          <p:nvPr>
            <p:ph idx="1"/>
          </p:nvPr>
        </p:nvSpPr>
        <p:spPr/>
        <p:txBody>
          <a:bodyPr>
            <a:normAutofit/>
          </a:bodyPr>
          <a:lstStyle/>
          <a:p>
            <a:pPr algn="just"/>
            <a:r>
              <a:rPr lang="tr-TR" dirty="0"/>
              <a:t>Şike ve teşvik primi, sporda karşılaşılan spor etiğine aykırı davranışların başında gelmektedir. Bir çıkar sağlamak için oyunun sonucu ile ilgili olarak önceden bir anlaşmaya varmak olarak tanımlanan şike, spordaki dürüst oyun anlayışına ters düşmektedir. </a:t>
            </a:r>
          </a:p>
          <a:p>
            <a:pPr algn="just"/>
            <a:r>
              <a:rPr lang="tr-TR" dirty="0"/>
              <a:t>Teşvik primi ise bir takımın oyuncularına, bir başka takımın yöneticileri tarafından para verilerek, parayı veren takımın çıkarları için çaba göstererek oynayacakları maçı kazanmaları için teşvik etmeleridir.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a:t>Şike ve teşvik primine ilişkin haberler basında sık sık yer almaktadır. “Türk futbolunun en önemli sorunlarından biri şike ve teşvik primi konusudur”. Spor karşılaşmaları sonuçlarını tahmine etmeye dayalı olarak para kazanılan Spor-Toto ve İddia gibi şans oyunları, bu karşılaşmaları şike yapılması için çekici hale getirmektedir.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dirty="0"/>
              <a:t>Teşvik priminin suç olup olmadığı ya da şikeden farklı değerlendirilmesi gerektiği konusunda değişik görüşler gündeme gelmiştir. </a:t>
            </a:r>
          </a:p>
          <a:p>
            <a:pPr algn="just"/>
            <a:r>
              <a:rPr lang="tr-TR" dirty="0"/>
              <a:t>Ancak yapılan yasal düzenlemeler ile teşvik primi de şike gibi suç olarak değerlendirilmiştir. Türkiye Futbol Federasyonu Futbol Disiplin Talimatı’nda, 2009 yılında yapılan değişiklikle, Müsabaka Sonucunu Etkileme başlığı altında yer alan 56. Maddeye göre, “</a:t>
            </a:r>
            <a:r>
              <a:rPr lang="tr-TR" dirty="0">
                <a:solidFill>
                  <a:srgbClr val="FF0000"/>
                </a:solidFill>
              </a:rPr>
              <a:t>Müsabakanın sonucunu hukuka veya spor ahlakına aykırı şekilde etkilemek yasaktır. Teşvik primi verilmesi de bu kapsamdadır”. Söz konusu maddede, bir futbolcuya veya kulübe teşvik primi veren kişilere, sürekli hak mahrumiyeti cezası, </a:t>
            </a:r>
            <a:r>
              <a:rPr lang="tr-TR" dirty="0"/>
              <a:t>bu eylemlerin kulüp yöneticileri tarafından gerçekleştirilmiş olması durumunda ilgili kulüplere bir alt lige düşürme cezası verileceği belirtilmiştir.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 2011 yılında çıkarılan, 6222 Sayılı Sporda Şiddet ve Düzensizliğin Önlenmesine Dair Kanun ile şike yapmak ve teşvik primi vermek suç kapsamına alınmıştır. İlgili kanunla  şike ve teşvik primi suçuna hapis ve adli para cezası yaptırım getirilmiştir.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5DF183-6031-4AB4-A0AC-61B5937F15A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1AD2C82-9F6D-428A-AE7D-D793D384D63B}"/>
              </a:ext>
            </a:extLst>
          </p:cNvPr>
          <p:cNvSpPr>
            <a:spLocks noGrp="1"/>
          </p:cNvSpPr>
          <p:nvPr>
            <p:ph idx="1"/>
          </p:nvPr>
        </p:nvSpPr>
        <p:spPr/>
        <p:txBody>
          <a:bodyPr>
            <a:normAutofit fontScale="92500" lnSpcReduction="10000"/>
          </a:bodyPr>
          <a:lstStyle/>
          <a:p>
            <a:pPr algn="just"/>
            <a:r>
              <a:rPr lang="tr-TR" dirty="0"/>
              <a:t>Şike ve teşvik primi MADDE 11 – (1) Belirli bir spor müsabakasının sonucunu etkilemek amacıyla bir başkasına kazanç veya sair menfaat temin eden kişi, </a:t>
            </a:r>
            <a:r>
              <a:rPr lang="tr-TR" dirty="0">
                <a:solidFill>
                  <a:srgbClr val="FF0000"/>
                </a:solidFill>
              </a:rPr>
              <a:t>bir yıldan üç yıla kadar hapis ve </a:t>
            </a:r>
            <a:r>
              <a:rPr lang="tr-TR" dirty="0" err="1">
                <a:solidFill>
                  <a:srgbClr val="FF0000"/>
                </a:solidFill>
              </a:rPr>
              <a:t>yirmibin</a:t>
            </a:r>
            <a:r>
              <a:rPr lang="tr-TR" dirty="0">
                <a:solidFill>
                  <a:srgbClr val="FF0000"/>
                </a:solidFill>
              </a:rPr>
              <a:t> güne kadar adli para cezası ile cezalandırılır</a:t>
            </a:r>
            <a:r>
              <a:rPr lang="tr-TR" dirty="0"/>
              <a:t>. Kendisine menfaat temin edilen kişi de bu suçtan dolayı müşterek fail olarak cezalandırılır. Kazanç veya sair menfaat temini hususunda anlaşmaya varılmış olması halinde dahi, suç tamamlanmış gibi cezaya hükmolunur. </a:t>
            </a:r>
          </a:p>
          <a:p>
            <a:pPr algn="just"/>
            <a:r>
              <a:rPr lang="tr-TR" dirty="0"/>
              <a:t>(2) Şike anlaşmasının varlığını bilerek spor müsabakasının anlaşma doğrultusunda sonuçlanmasına katkıda bulunan kişiler de birinci fıkra hükmüne göre cezalandırılır. </a:t>
            </a:r>
          </a:p>
          <a:p>
            <a:pPr algn="just"/>
            <a:endParaRPr lang="tr-TR" dirty="0"/>
          </a:p>
        </p:txBody>
      </p:sp>
    </p:spTree>
    <p:extLst>
      <p:ext uri="{BB962C8B-B14F-4D97-AF65-F5344CB8AC3E}">
        <p14:creationId xmlns:p14="http://schemas.microsoft.com/office/powerpoint/2010/main" val="85072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797729-200E-44FC-9A56-F0EE0F9166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AF61456-0AE7-4A0F-A684-4D434BD76C02}"/>
              </a:ext>
            </a:extLst>
          </p:cNvPr>
          <p:cNvSpPr>
            <a:spLocks noGrp="1"/>
          </p:cNvSpPr>
          <p:nvPr>
            <p:ph idx="1"/>
          </p:nvPr>
        </p:nvSpPr>
        <p:spPr/>
        <p:txBody>
          <a:bodyPr>
            <a:normAutofit fontScale="85000" lnSpcReduction="20000"/>
          </a:bodyPr>
          <a:lstStyle/>
          <a:p>
            <a:pPr algn="just"/>
            <a:r>
              <a:rPr lang="tr-TR" dirty="0"/>
              <a:t>(3) Kazanç veya sair menfaat vaat veya teklifinde bulunulması halinde, anlaşmaya varılamadığı takdirde, suçun teşebbüs aşamasında kalmış olması dolayısıyla cezaya hükmolunur.</a:t>
            </a:r>
          </a:p>
          <a:p>
            <a:pPr algn="just"/>
            <a:r>
              <a:rPr lang="tr-TR" dirty="0"/>
              <a:t> (4) Suçun; a) Kamu görevinin sağladığı güven veya nüfuzun kötüye kullanılması suretiyle,</a:t>
            </a:r>
          </a:p>
          <a:p>
            <a:pPr algn="just"/>
            <a:r>
              <a:rPr lang="tr-TR" dirty="0"/>
              <a:t>b) Federasyon veya spor kulüpleri ile spor alanında faaliyet gösteren tüzel kişilerin, genel kurul ve yönetim kurulu başkan veya üyeleri, teknik veya idari yöneticiler ile kulüplerin ve sporcuların menajerleri veya temsilciliğini yapan kişiler tarafından, </a:t>
            </a:r>
          </a:p>
          <a:p>
            <a:pPr algn="just"/>
            <a:r>
              <a:rPr lang="tr-TR" dirty="0"/>
              <a:t>c) Suç işlemek amacıyla kurulmuş bir örgütün faaliyeti çerçevesinde, </a:t>
            </a:r>
          </a:p>
          <a:p>
            <a:pPr algn="just"/>
            <a:r>
              <a:rPr lang="tr-TR" dirty="0"/>
              <a:t>ç) Bahis oyunlarının sonuçlarını etkilemek amacıyla, işlenmesi halinde verilecek ceza yarı oranında artırılır. </a:t>
            </a:r>
          </a:p>
          <a:p>
            <a:endParaRPr lang="tr-TR" dirty="0"/>
          </a:p>
        </p:txBody>
      </p:sp>
    </p:spTree>
    <p:extLst>
      <p:ext uri="{BB962C8B-B14F-4D97-AF65-F5344CB8AC3E}">
        <p14:creationId xmlns:p14="http://schemas.microsoft.com/office/powerpoint/2010/main" val="326736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33C682-A06B-49B7-BB2E-C046366315A3}"/>
              </a:ext>
            </a:extLst>
          </p:cNvPr>
          <p:cNvSpPr>
            <a:spLocks noGrp="1"/>
          </p:cNvSpPr>
          <p:nvPr>
            <p:ph idx="4294967295"/>
          </p:nvPr>
        </p:nvSpPr>
        <p:spPr>
          <a:xfrm>
            <a:off x="251520" y="1052736"/>
            <a:ext cx="8136904" cy="5040560"/>
          </a:xfrm>
        </p:spPr>
        <p:txBody>
          <a:bodyPr>
            <a:normAutofit fontScale="85000" lnSpcReduction="20000"/>
          </a:bodyPr>
          <a:lstStyle/>
          <a:p>
            <a:pPr algn="just"/>
            <a:r>
              <a:rPr lang="tr-TR" dirty="0"/>
              <a:t>(5) Suçun bir müsabakada bir takımın başarılı olmasını sağlamak amacıyla teşvik primi verilmesi veya vaat edilmesi suretiyle işlenmesi halinde bu madde hükümlerine göre verilecek ceza yarı oranında indirilir.</a:t>
            </a:r>
          </a:p>
          <a:p>
            <a:pPr algn="just"/>
            <a:r>
              <a:rPr lang="tr-TR" dirty="0"/>
              <a:t> (6) Bu madde hükümleri;</a:t>
            </a:r>
          </a:p>
          <a:p>
            <a:pPr algn="just"/>
            <a:r>
              <a:rPr lang="tr-TR" dirty="0"/>
              <a:t> a) Milli takımlara veya milli sporculara başarılı olmalarını sağlamak amacıyla, </a:t>
            </a:r>
          </a:p>
          <a:p>
            <a:pPr algn="just"/>
            <a:r>
              <a:rPr lang="tr-TR" dirty="0"/>
              <a:t>b) Spor kulüpleri tarafından kendi takım oyuncularına veya teknik heyetine müsabakada başarılı olabilmelerini sağlamak amacıyla, prim verilmesi veya vaadinde bulunulması halinde uygulanmaz. </a:t>
            </a:r>
          </a:p>
          <a:p>
            <a:pPr algn="just"/>
            <a:r>
              <a:rPr lang="tr-TR" dirty="0"/>
              <a:t>(7) Suçun spor kulüplerinin veya sair bir tüzel kişinin yararına işlenmesi halinde, ayrıca bunlara, şike veya teşvik primi miktarı kadar idari para cezası verilir. Ancak, verilecek idari para cezasının miktarı </a:t>
            </a:r>
            <a:r>
              <a:rPr lang="tr-TR" dirty="0" err="1"/>
              <a:t>yüzbin</a:t>
            </a:r>
            <a:r>
              <a:rPr lang="tr-TR" dirty="0"/>
              <a:t> Türk Lirasından az olamaz. </a:t>
            </a:r>
          </a:p>
          <a:p>
            <a:pPr algn="just"/>
            <a:r>
              <a:rPr lang="tr-TR" dirty="0"/>
              <a:t>(8) Müsabaka yapılmadan önce suçun ortaya çıkmasını sağlayan kişiye ceza verilmez. </a:t>
            </a:r>
          </a:p>
        </p:txBody>
      </p:sp>
    </p:spTree>
    <p:extLst>
      <p:ext uri="{BB962C8B-B14F-4D97-AF65-F5344CB8AC3E}">
        <p14:creationId xmlns:p14="http://schemas.microsoft.com/office/powerpoint/2010/main" val="289308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a:t>Sporda, şike ve teşvik primine ilişkin ortaya atılan iddiaların hepsinin kanıtlanması her zaman mümkün olmamaktadır. Bunlardan bazıları kanıtlanabilmiş, suçlu bulunan kişiler cezalandırılmıştır. </a:t>
            </a:r>
          </a:p>
          <a:p>
            <a:pPr algn="just"/>
            <a:r>
              <a:rPr lang="tr-TR" dirty="0"/>
              <a:t>Örneğin, 1963-1964 sezonunda ligi sonuncu olarak bitiren Kasımpaşalı futbolcular, İzmir’de oynadıkları Karşıyaka-Kasımpaşa maçında, Karşıyakalılardan para aldıklarını ve maçı 4-0 kaybederek İzmir takımını küme düşmekten kurtardıklarını açıklamışlardır. Bunun üzerine, Futbol Federasyonu Karşıyaka’nın küme düşürülmesine karar vermiştir.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r>
              <a:rPr lang="tr-TR" sz="4400" dirty="0"/>
              <a:t>2005 yılında oynanan, A. </a:t>
            </a:r>
            <a:r>
              <a:rPr lang="tr-TR" sz="4400" dirty="0" err="1"/>
              <a:t>Sebatspor</a:t>
            </a:r>
            <a:r>
              <a:rPr lang="tr-TR" sz="4400" dirty="0"/>
              <a:t>-</a:t>
            </a:r>
            <a:r>
              <a:rPr lang="tr-TR" sz="4400" dirty="0" err="1"/>
              <a:t>Kayserispor</a:t>
            </a:r>
            <a:r>
              <a:rPr lang="tr-TR" sz="4400" dirty="0"/>
              <a:t> maçındaki şike ve bahis skandalına adı karışan bir futbolcuya 10 ay futboldan men cezası verilmiştir. </a:t>
            </a:r>
          </a:p>
          <a:p>
            <a:r>
              <a:rPr lang="tr-TR" sz="4400" dirty="0"/>
              <a:t>Şike olayının en önemli aktörleri antrenörler, kulüp yöneticileri ve hakemlerdir. Ancak antrenör ve kulüp yöneticileri anlaşmaya varsa bile, sporcuların anlaşmaya uyması her zaman mümkün olmayabilir. </a:t>
            </a:r>
          </a:p>
          <a:p>
            <a:r>
              <a:rPr lang="tr-TR" sz="4400" dirty="0"/>
              <a:t>Anlaşmayı sahaya yansıtacak kişi sporcudur. Sporcunun kişiliği, ekonomik koşulları, spor etiği anlayışı davranışını belirler. </a:t>
            </a:r>
          </a:p>
          <a:p>
            <a:r>
              <a:rPr lang="tr-TR" sz="4400" dirty="0"/>
              <a:t>Antrenörün tutumu da futbolcunun davranışını etkiler. Spor etiğine uygun davranan sporcu şikeye alet olmaz, antrenör ise sporcularını şikeye karşı korur, kendisi de şikeye </a:t>
            </a:r>
            <a:r>
              <a:rPr lang="tr-TR" sz="4400"/>
              <a:t>alet olmamalıdır</a:t>
            </a:r>
            <a:r>
              <a:rPr lang="tr-TR"/>
              <a:t>.</a:t>
            </a:r>
            <a:endParaRPr lang="tr-TR"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776</Words>
  <Application>Microsoft Office PowerPoint</Application>
  <PresentationFormat>Ekran Gösterisi (4:3)</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Constantia</vt:lpstr>
      <vt:lpstr>Wingdings 2</vt:lpstr>
      <vt:lpstr>Akış</vt:lpstr>
      <vt:lpstr>Şike ve Teşvik Pirimi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10</cp:revision>
  <dcterms:created xsi:type="dcterms:W3CDTF">2019-03-23T19:48:37Z</dcterms:created>
  <dcterms:modified xsi:type="dcterms:W3CDTF">2022-04-08T17:41:48Z</dcterms:modified>
</cp:coreProperties>
</file>