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8"/>
  </p:notesMasterIdLst>
  <p:sldIdLst>
    <p:sldId id="264" r:id="rId2"/>
    <p:sldId id="265" r:id="rId3"/>
    <p:sldId id="274" r:id="rId4"/>
    <p:sldId id="268" r:id="rId5"/>
    <p:sldId id="269" r:id="rId6"/>
    <p:sldId id="273" r:id="rId7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6643"/>
  </p:normalViewPr>
  <p:slideViewPr>
    <p:cSldViewPr snapToGrid="0" snapToObjects="1">
      <p:cViewPr varScale="1">
        <p:scale>
          <a:sx n="81" d="100"/>
          <a:sy n="81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6C716-FF39-43BE-92F4-83563CB680F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9BF5643-2004-4BC6-AB0D-E22D403486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The Strand</a:t>
          </a:r>
          <a:endParaRPr lang="en-US"/>
        </a:p>
      </dgm:t>
    </dgm:pt>
    <dgm:pt modelId="{F1E2FA6F-7A6A-4656-9978-953266250E3F}" type="parTrans" cxnId="{E5DDD690-D753-442E-A5B5-05C91DDB3052}">
      <dgm:prSet/>
      <dgm:spPr/>
      <dgm:t>
        <a:bodyPr/>
        <a:lstStyle/>
        <a:p>
          <a:endParaRPr lang="en-US"/>
        </a:p>
      </dgm:t>
    </dgm:pt>
    <dgm:pt modelId="{75B77303-F63C-48AC-861B-E2C635ED9468}" type="sibTrans" cxnId="{E5DDD690-D753-442E-A5B5-05C91DDB3052}">
      <dgm:prSet/>
      <dgm:spPr/>
      <dgm:t>
        <a:bodyPr/>
        <a:lstStyle/>
        <a:p>
          <a:endParaRPr lang="en-US"/>
        </a:p>
      </dgm:t>
    </dgm:pt>
    <dgm:pt modelId="{8BFB9605-534E-43D3-8AB6-DF3CFC6B1A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Amazing Stories</a:t>
          </a:r>
          <a:endParaRPr lang="en-US"/>
        </a:p>
      </dgm:t>
    </dgm:pt>
    <dgm:pt modelId="{3607A445-7EED-48D5-BF99-FC3663AFDF43}" type="parTrans" cxnId="{9BD77BC1-EE8C-4D72-8674-4CCED9130156}">
      <dgm:prSet/>
      <dgm:spPr/>
      <dgm:t>
        <a:bodyPr/>
        <a:lstStyle/>
        <a:p>
          <a:endParaRPr lang="en-US"/>
        </a:p>
      </dgm:t>
    </dgm:pt>
    <dgm:pt modelId="{BA22A3F6-0566-4064-9BD0-8A3EF99275D1}" type="sibTrans" cxnId="{9BD77BC1-EE8C-4D72-8674-4CCED9130156}">
      <dgm:prSet/>
      <dgm:spPr/>
      <dgm:t>
        <a:bodyPr/>
        <a:lstStyle/>
        <a:p>
          <a:endParaRPr lang="en-US"/>
        </a:p>
      </dgm:t>
    </dgm:pt>
    <dgm:pt modelId="{9DF20A7A-7BEC-4C42-B2D0-ED203D67F4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Astounding Science Fiction</a:t>
          </a:r>
          <a:endParaRPr lang="en-US"/>
        </a:p>
      </dgm:t>
    </dgm:pt>
    <dgm:pt modelId="{A0E1621F-B3FF-48B6-9735-783E51A5C353}" type="parTrans" cxnId="{D2F0D595-E2BD-429A-A7AD-8FF9D495F069}">
      <dgm:prSet/>
      <dgm:spPr/>
      <dgm:t>
        <a:bodyPr/>
        <a:lstStyle/>
        <a:p>
          <a:endParaRPr lang="en-US"/>
        </a:p>
      </dgm:t>
    </dgm:pt>
    <dgm:pt modelId="{C884D10F-A322-4D29-8908-23108C66CEB4}" type="sibTrans" cxnId="{D2F0D595-E2BD-429A-A7AD-8FF9D495F069}">
      <dgm:prSet/>
      <dgm:spPr/>
      <dgm:t>
        <a:bodyPr/>
        <a:lstStyle/>
        <a:p>
          <a:endParaRPr lang="en-US"/>
        </a:p>
      </dgm:t>
    </dgm:pt>
    <dgm:pt modelId="{1C7B8CF1-C336-44FC-95C0-1D3000D1292A}" type="pres">
      <dgm:prSet presAssocID="{6676C716-FF39-43BE-92F4-83563CB680F6}" presName="root" presStyleCnt="0">
        <dgm:presLayoutVars>
          <dgm:dir/>
          <dgm:resizeHandles val="exact"/>
        </dgm:presLayoutVars>
      </dgm:prSet>
      <dgm:spPr/>
    </dgm:pt>
    <dgm:pt modelId="{0273AD88-F805-4B82-AEE2-9CBB90BCA3FA}" type="pres">
      <dgm:prSet presAssocID="{89BF5643-2004-4BC6-AB0D-E22D403486AB}" presName="compNode" presStyleCnt="0"/>
      <dgm:spPr/>
    </dgm:pt>
    <dgm:pt modelId="{FAE2A883-7455-4B60-9F05-BFB5AC36533A}" type="pres">
      <dgm:prSet presAssocID="{89BF5643-2004-4BC6-AB0D-E22D403486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73E172F-8A06-4DA7-8BBC-2CAA3839D4AE}" type="pres">
      <dgm:prSet presAssocID="{89BF5643-2004-4BC6-AB0D-E22D403486AB}" presName="spaceRect" presStyleCnt="0"/>
      <dgm:spPr/>
    </dgm:pt>
    <dgm:pt modelId="{AB90331F-A7FF-45C3-8ECF-3BE0A3675AC8}" type="pres">
      <dgm:prSet presAssocID="{89BF5643-2004-4BC6-AB0D-E22D403486AB}" presName="textRect" presStyleLbl="revTx" presStyleIdx="0" presStyleCnt="3">
        <dgm:presLayoutVars>
          <dgm:chMax val="1"/>
          <dgm:chPref val="1"/>
        </dgm:presLayoutVars>
      </dgm:prSet>
      <dgm:spPr/>
    </dgm:pt>
    <dgm:pt modelId="{10FF4EE5-9573-4F64-AECD-A4A8399BD078}" type="pres">
      <dgm:prSet presAssocID="{75B77303-F63C-48AC-861B-E2C635ED9468}" presName="sibTrans" presStyleCnt="0"/>
      <dgm:spPr/>
    </dgm:pt>
    <dgm:pt modelId="{0939B6FC-AD70-40F2-800A-C2B72C50425C}" type="pres">
      <dgm:prSet presAssocID="{8BFB9605-534E-43D3-8AB6-DF3CFC6B1AEB}" presName="compNode" presStyleCnt="0"/>
      <dgm:spPr/>
    </dgm:pt>
    <dgm:pt modelId="{C8CBCBF6-D9F6-4AB8-89D0-2B1649F6062B}" type="pres">
      <dgm:prSet presAssocID="{8BFB9605-534E-43D3-8AB6-DF3CFC6B1AE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s"/>
        </a:ext>
      </dgm:extLst>
    </dgm:pt>
    <dgm:pt modelId="{CE64848F-29FF-4039-9DB0-7837D83743E8}" type="pres">
      <dgm:prSet presAssocID="{8BFB9605-534E-43D3-8AB6-DF3CFC6B1AEB}" presName="spaceRect" presStyleCnt="0"/>
      <dgm:spPr/>
    </dgm:pt>
    <dgm:pt modelId="{D6E88717-4AD6-4C79-BC4C-EF0B1861EB9F}" type="pres">
      <dgm:prSet presAssocID="{8BFB9605-534E-43D3-8AB6-DF3CFC6B1AEB}" presName="textRect" presStyleLbl="revTx" presStyleIdx="1" presStyleCnt="3">
        <dgm:presLayoutVars>
          <dgm:chMax val="1"/>
          <dgm:chPref val="1"/>
        </dgm:presLayoutVars>
      </dgm:prSet>
      <dgm:spPr/>
    </dgm:pt>
    <dgm:pt modelId="{52428900-5F27-49B6-9A7F-90F5CD5422D1}" type="pres">
      <dgm:prSet presAssocID="{BA22A3F6-0566-4064-9BD0-8A3EF99275D1}" presName="sibTrans" presStyleCnt="0"/>
      <dgm:spPr/>
    </dgm:pt>
    <dgm:pt modelId="{DB239C0D-F862-40B0-A6DF-03EE20DA3493}" type="pres">
      <dgm:prSet presAssocID="{9DF20A7A-7BEC-4C42-B2D0-ED203D67F41B}" presName="compNode" presStyleCnt="0"/>
      <dgm:spPr/>
    </dgm:pt>
    <dgm:pt modelId="{A85955D3-70FB-487E-B075-E932A88D0CBC}" type="pres">
      <dgm:prSet presAssocID="{9DF20A7A-7BEC-4C42-B2D0-ED203D67F4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et"/>
        </a:ext>
      </dgm:extLst>
    </dgm:pt>
    <dgm:pt modelId="{2755C6F7-C790-41BD-A78C-B9B8CAC1E2E5}" type="pres">
      <dgm:prSet presAssocID="{9DF20A7A-7BEC-4C42-B2D0-ED203D67F41B}" presName="spaceRect" presStyleCnt="0"/>
      <dgm:spPr/>
    </dgm:pt>
    <dgm:pt modelId="{6677A689-FE85-49F8-A13A-4E9887011DDA}" type="pres">
      <dgm:prSet presAssocID="{9DF20A7A-7BEC-4C42-B2D0-ED203D67F41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2097218-BDA2-F14E-AF85-7E78D4D26436}" type="presOf" srcId="{6676C716-FF39-43BE-92F4-83563CB680F6}" destId="{1C7B8CF1-C336-44FC-95C0-1D3000D1292A}" srcOrd="0" destOrd="0" presId="urn:microsoft.com/office/officeart/2018/2/layout/IconLabelList"/>
    <dgm:cxn modelId="{9624CB42-E06C-0F44-A749-B33E300C6AD5}" type="presOf" srcId="{89BF5643-2004-4BC6-AB0D-E22D403486AB}" destId="{AB90331F-A7FF-45C3-8ECF-3BE0A3675AC8}" srcOrd="0" destOrd="0" presId="urn:microsoft.com/office/officeart/2018/2/layout/IconLabelList"/>
    <dgm:cxn modelId="{58645690-2597-7144-B32B-146AE37EAC92}" type="presOf" srcId="{9DF20A7A-7BEC-4C42-B2D0-ED203D67F41B}" destId="{6677A689-FE85-49F8-A13A-4E9887011DDA}" srcOrd="0" destOrd="0" presId="urn:microsoft.com/office/officeart/2018/2/layout/IconLabelList"/>
    <dgm:cxn modelId="{E5DDD690-D753-442E-A5B5-05C91DDB3052}" srcId="{6676C716-FF39-43BE-92F4-83563CB680F6}" destId="{89BF5643-2004-4BC6-AB0D-E22D403486AB}" srcOrd="0" destOrd="0" parTransId="{F1E2FA6F-7A6A-4656-9978-953266250E3F}" sibTransId="{75B77303-F63C-48AC-861B-E2C635ED9468}"/>
    <dgm:cxn modelId="{D2F0D595-E2BD-429A-A7AD-8FF9D495F069}" srcId="{6676C716-FF39-43BE-92F4-83563CB680F6}" destId="{9DF20A7A-7BEC-4C42-B2D0-ED203D67F41B}" srcOrd="2" destOrd="0" parTransId="{A0E1621F-B3FF-48B6-9735-783E51A5C353}" sibTransId="{C884D10F-A322-4D29-8908-23108C66CEB4}"/>
    <dgm:cxn modelId="{9BD77BC1-EE8C-4D72-8674-4CCED9130156}" srcId="{6676C716-FF39-43BE-92F4-83563CB680F6}" destId="{8BFB9605-534E-43D3-8AB6-DF3CFC6B1AEB}" srcOrd="1" destOrd="0" parTransId="{3607A445-7EED-48D5-BF99-FC3663AFDF43}" sibTransId="{BA22A3F6-0566-4064-9BD0-8A3EF99275D1}"/>
    <dgm:cxn modelId="{46797EE4-81E8-9242-9733-8FE8C021D3FB}" type="presOf" srcId="{8BFB9605-534E-43D3-8AB6-DF3CFC6B1AEB}" destId="{D6E88717-4AD6-4C79-BC4C-EF0B1861EB9F}" srcOrd="0" destOrd="0" presId="urn:microsoft.com/office/officeart/2018/2/layout/IconLabelList"/>
    <dgm:cxn modelId="{B5B16129-87AF-7F47-A98D-7306033CA392}" type="presParOf" srcId="{1C7B8CF1-C336-44FC-95C0-1D3000D1292A}" destId="{0273AD88-F805-4B82-AEE2-9CBB90BCA3FA}" srcOrd="0" destOrd="0" presId="urn:microsoft.com/office/officeart/2018/2/layout/IconLabelList"/>
    <dgm:cxn modelId="{F9E1838E-E502-4046-81AC-25E2944610E8}" type="presParOf" srcId="{0273AD88-F805-4B82-AEE2-9CBB90BCA3FA}" destId="{FAE2A883-7455-4B60-9F05-BFB5AC36533A}" srcOrd="0" destOrd="0" presId="urn:microsoft.com/office/officeart/2018/2/layout/IconLabelList"/>
    <dgm:cxn modelId="{A52E32A0-4F95-F24F-B1C3-F9E1ADD4CED9}" type="presParOf" srcId="{0273AD88-F805-4B82-AEE2-9CBB90BCA3FA}" destId="{C73E172F-8A06-4DA7-8BBC-2CAA3839D4AE}" srcOrd="1" destOrd="0" presId="urn:microsoft.com/office/officeart/2018/2/layout/IconLabelList"/>
    <dgm:cxn modelId="{356F1FE8-6CCC-2D43-B19D-97C1AC3BB5A0}" type="presParOf" srcId="{0273AD88-F805-4B82-AEE2-9CBB90BCA3FA}" destId="{AB90331F-A7FF-45C3-8ECF-3BE0A3675AC8}" srcOrd="2" destOrd="0" presId="urn:microsoft.com/office/officeart/2018/2/layout/IconLabelList"/>
    <dgm:cxn modelId="{20688CE5-0E1C-9340-924F-E1BA77E76BB0}" type="presParOf" srcId="{1C7B8CF1-C336-44FC-95C0-1D3000D1292A}" destId="{10FF4EE5-9573-4F64-AECD-A4A8399BD078}" srcOrd="1" destOrd="0" presId="urn:microsoft.com/office/officeart/2018/2/layout/IconLabelList"/>
    <dgm:cxn modelId="{645992A6-CB33-E84B-A0AA-20957F86BD21}" type="presParOf" srcId="{1C7B8CF1-C336-44FC-95C0-1D3000D1292A}" destId="{0939B6FC-AD70-40F2-800A-C2B72C50425C}" srcOrd="2" destOrd="0" presId="urn:microsoft.com/office/officeart/2018/2/layout/IconLabelList"/>
    <dgm:cxn modelId="{7F94A616-0DAD-224F-94D3-FF36D83CE240}" type="presParOf" srcId="{0939B6FC-AD70-40F2-800A-C2B72C50425C}" destId="{C8CBCBF6-D9F6-4AB8-89D0-2B1649F6062B}" srcOrd="0" destOrd="0" presId="urn:microsoft.com/office/officeart/2018/2/layout/IconLabelList"/>
    <dgm:cxn modelId="{8CABB766-433C-A049-9F60-F5AF06D43B3D}" type="presParOf" srcId="{0939B6FC-AD70-40F2-800A-C2B72C50425C}" destId="{CE64848F-29FF-4039-9DB0-7837D83743E8}" srcOrd="1" destOrd="0" presId="urn:microsoft.com/office/officeart/2018/2/layout/IconLabelList"/>
    <dgm:cxn modelId="{85C8A021-1A66-CD4B-97B9-6AFADDA9B47F}" type="presParOf" srcId="{0939B6FC-AD70-40F2-800A-C2B72C50425C}" destId="{D6E88717-4AD6-4C79-BC4C-EF0B1861EB9F}" srcOrd="2" destOrd="0" presId="urn:microsoft.com/office/officeart/2018/2/layout/IconLabelList"/>
    <dgm:cxn modelId="{A6DF4D34-7455-3E40-ACB8-6ACC5476BA29}" type="presParOf" srcId="{1C7B8CF1-C336-44FC-95C0-1D3000D1292A}" destId="{52428900-5F27-49B6-9A7F-90F5CD5422D1}" srcOrd="3" destOrd="0" presId="urn:microsoft.com/office/officeart/2018/2/layout/IconLabelList"/>
    <dgm:cxn modelId="{311446D9-D3C8-A542-A75A-23370D2851E6}" type="presParOf" srcId="{1C7B8CF1-C336-44FC-95C0-1D3000D1292A}" destId="{DB239C0D-F862-40B0-A6DF-03EE20DA3493}" srcOrd="4" destOrd="0" presId="urn:microsoft.com/office/officeart/2018/2/layout/IconLabelList"/>
    <dgm:cxn modelId="{961820D9-34C4-F147-B82C-A7F6EB40E620}" type="presParOf" srcId="{DB239C0D-F862-40B0-A6DF-03EE20DA3493}" destId="{A85955D3-70FB-487E-B075-E932A88D0CBC}" srcOrd="0" destOrd="0" presId="urn:microsoft.com/office/officeart/2018/2/layout/IconLabelList"/>
    <dgm:cxn modelId="{8E8FEE47-C61C-9D4D-8CC4-C6543C5BB479}" type="presParOf" srcId="{DB239C0D-F862-40B0-A6DF-03EE20DA3493}" destId="{2755C6F7-C790-41BD-A78C-B9B8CAC1E2E5}" srcOrd="1" destOrd="0" presId="urn:microsoft.com/office/officeart/2018/2/layout/IconLabelList"/>
    <dgm:cxn modelId="{46A15AC8-9C5F-8B4F-9559-352EE0B213A5}" type="presParOf" srcId="{DB239C0D-F862-40B0-A6DF-03EE20DA3493}" destId="{6677A689-FE85-49F8-A13A-4E9887011DD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A883-7455-4B60-9F05-BFB5AC36533A}">
      <dsp:nvSpPr>
        <dsp:cNvPr id="0" name=""/>
        <dsp:cNvSpPr/>
      </dsp:nvSpPr>
      <dsp:spPr>
        <a:xfrm>
          <a:off x="376312" y="841939"/>
          <a:ext cx="613828" cy="6138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0331F-A7FF-45C3-8ECF-3BE0A3675AC8}">
      <dsp:nvSpPr>
        <dsp:cNvPr id="0" name=""/>
        <dsp:cNvSpPr/>
      </dsp:nvSpPr>
      <dsp:spPr>
        <a:xfrm>
          <a:off x="1194" y="1660436"/>
          <a:ext cx="1364062" cy="54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The Strand</a:t>
          </a:r>
          <a:endParaRPr lang="en-US" sz="1400" kern="1200"/>
        </a:p>
      </dsp:txBody>
      <dsp:txXfrm>
        <a:off x="1194" y="1660436"/>
        <a:ext cx="1364062" cy="545625"/>
      </dsp:txXfrm>
    </dsp:sp>
    <dsp:sp modelId="{C8CBCBF6-D9F6-4AB8-89D0-2B1649F6062B}">
      <dsp:nvSpPr>
        <dsp:cNvPr id="0" name=""/>
        <dsp:cNvSpPr/>
      </dsp:nvSpPr>
      <dsp:spPr>
        <a:xfrm>
          <a:off x="1979085" y="841939"/>
          <a:ext cx="613828" cy="6138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88717-4AD6-4C79-BC4C-EF0B1861EB9F}">
      <dsp:nvSpPr>
        <dsp:cNvPr id="0" name=""/>
        <dsp:cNvSpPr/>
      </dsp:nvSpPr>
      <dsp:spPr>
        <a:xfrm>
          <a:off x="1603968" y="1660436"/>
          <a:ext cx="1364062" cy="54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Amazing Stories</a:t>
          </a:r>
          <a:endParaRPr lang="en-US" sz="1400" kern="1200"/>
        </a:p>
      </dsp:txBody>
      <dsp:txXfrm>
        <a:off x="1603968" y="1660436"/>
        <a:ext cx="1364062" cy="545625"/>
      </dsp:txXfrm>
    </dsp:sp>
    <dsp:sp modelId="{A85955D3-70FB-487E-B075-E932A88D0CBC}">
      <dsp:nvSpPr>
        <dsp:cNvPr id="0" name=""/>
        <dsp:cNvSpPr/>
      </dsp:nvSpPr>
      <dsp:spPr>
        <a:xfrm>
          <a:off x="3581858" y="841939"/>
          <a:ext cx="613828" cy="6138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7A689-FE85-49F8-A13A-4E9887011DDA}">
      <dsp:nvSpPr>
        <dsp:cNvPr id="0" name=""/>
        <dsp:cNvSpPr/>
      </dsp:nvSpPr>
      <dsp:spPr>
        <a:xfrm>
          <a:off x="3206741" y="1660436"/>
          <a:ext cx="1364062" cy="54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Astounding Science Fiction</a:t>
          </a:r>
          <a:endParaRPr lang="en-US" sz="1400" kern="1200"/>
        </a:p>
      </dsp:txBody>
      <dsp:txXfrm>
        <a:off x="3206741" y="1660436"/>
        <a:ext cx="1364062" cy="545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472C3-8DF6-5C4A-BB83-B8B641D8E6EF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25F2E-62A5-A542-85F6-7CDE066981C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1710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4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5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8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1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78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9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g"/><Relationship Id="rId10" Type="http://schemas.microsoft.com/office/2007/relationships/diagramDrawing" Target="../diagrams/drawing1.xml"/><Relationship Id="rId4" Type="http://schemas.openxmlformats.org/officeDocument/2006/relationships/image" Target="../media/image6.jp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209C-4270-C34A-B32F-56B7B6C2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762000"/>
            <a:ext cx="10668000" cy="758952"/>
          </a:xfrm>
        </p:spPr>
        <p:txBody>
          <a:bodyPr/>
          <a:lstStyle/>
          <a:p>
            <a:r>
              <a:rPr lang="en-TR" dirty="0"/>
              <a:t>Based on S/F Books: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3F692-777D-A941-B580-AF7E31AAA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574801"/>
            <a:ext cx="4572001" cy="761999"/>
          </a:xfrm>
        </p:spPr>
        <p:txBody>
          <a:bodyPr/>
          <a:lstStyle/>
          <a:p>
            <a:r>
              <a:rPr lang="en-TR" dirty="0"/>
              <a:t>Films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3A16F-8901-934B-A1C5-B33FD0083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2390649"/>
            <a:ext cx="4572000" cy="3705351"/>
          </a:xfrm>
        </p:spPr>
        <p:txBody>
          <a:bodyPr numCol="2">
            <a:normAutofit fontScale="62500" lnSpcReduction="20000"/>
          </a:bodyPr>
          <a:lstStyle/>
          <a:p>
            <a:r>
              <a:rPr lang="en-TR" dirty="0"/>
              <a:t>2001: A Space Odyssey</a:t>
            </a:r>
          </a:p>
          <a:p>
            <a:r>
              <a:rPr lang="en-TR" dirty="0"/>
              <a:t>The War of the Worlds</a:t>
            </a:r>
          </a:p>
          <a:p>
            <a:r>
              <a:rPr lang="en-TR" dirty="0"/>
              <a:t>The Time Machine</a:t>
            </a:r>
          </a:p>
          <a:p>
            <a:r>
              <a:rPr lang="en-TR" dirty="0"/>
              <a:t>Dune</a:t>
            </a:r>
          </a:p>
          <a:p>
            <a:r>
              <a:rPr lang="en-TR" dirty="0"/>
              <a:t>Starship Troopers</a:t>
            </a:r>
          </a:p>
          <a:p>
            <a:r>
              <a:rPr lang="en-TR" dirty="0"/>
              <a:t>Fahrenheit 451</a:t>
            </a:r>
          </a:p>
          <a:p>
            <a:r>
              <a:rPr lang="en-TR" dirty="0"/>
              <a:t>Slaughterhouse-Five</a:t>
            </a:r>
          </a:p>
          <a:p>
            <a:r>
              <a:rPr lang="en-TR" dirty="0"/>
              <a:t>Breakfast of Champions</a:t>
            </a:r>
          </a:p>
          <a:p>
            <a:r>
              <a:rPr lang="en-TR" dirty="0"/>
              <a:t>Solaris </a:t>
            </a:r>
          </a:p>
          <a:p>
            <a:r>
              <a:rPr lang="en-TR" dirty="0"/>
              <a:t>Bladerunner</a:t>
            </a:r>
          </a:p>
          <a:p>
            <a:r>
              <a:rPr lang="en-TR" dirty="0"/>
              <a:t>Minority Report</a:t>
            </a:r>
          </a:p>
          <a:p>
            <a:r>
              <a:rPr lang="en-TR" dirty="0"/>
              <a:t>Total Recall</a:t>
            </a:r>
          </a:p>
          <a:p>
            <a:r>
              <a:rPr lang="en-TR" dirty="0"/>
              <a:t>The Hunger Games</a:t>
            </a:r>
          </a:p>
          <a:p>
            <a:r>
              <a:rPr lang="en-TR" dirty="0"/>
              <a:t>The Road</a:t>
            </a:r>
          </a:p>
          <a:p>
            <a:r>
              <a:rPr lang="en-TR" dirty="0"/>
              <a:t>The Martian</a:t>
            </a:r>
          </a:p>
          <a:p>
            <a:r>
              <a:rPr lang="en-TR" dirty="0"/>
              <a:t>Children of Men</a:t>
            </a:r>
          </a:p>
          <a:p>
            <a:r>
              <a:rPr lang="en-TR" dirty="0"/>
              <a:t>Ready Player One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0B5C0-F126-3C4D-B31B-CF6DF5051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7" y="1645583"/>
            <a:ext cx="4572001" cy="761999"/>
          </a:xfrm>
        </p:spPr>
        <p:txBody>
          <a:bodyPr/>
          <a:lstStyle/>
          <a:p>
            <a:r>
              <a:rPr lang="en-TR" dirty="0"/>
              <a:t>TV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EB6ED-6C24-F343-99A6-0CB6FA445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2407583"/>
            <a:ext cx="4571998" cy="3688418"/>
          </a:xfrm>
        </p:spPr>
        <p:txBody>
          <a:bodyPr>
            <a:normAutofit fontScale="62500" lnSpcReduction="20000"/>
          </a:bodyPr>
          <a:lstStyle/>
          <a:p>
            <a:r>
              <a:rPr lang="en-TR" dirty="0"/>
              <a:t>T</a:t>
            </a:r>
            <a:r>
              <a:rPr lang="en-US" dirty="0"/>
              <a:t>he</a:t>
            </a:r>
            <a:r>
              <a:rPr lang="en-TR" dirty="0"/>
              <a:t> Expanse</a:t>
            </a:r>
          </a:p>
          <a:p>
            <a:r>
              <a:rPr lang="en-TR" dirty="0"/>
              <a:t>The Man in the High Castle</a:t>
            </a:r>
          </a:p>
          <a:p>
            <a:r>
              <a:rPr lang="en-TR" dirty="0"/>
              <a:t>Childhood’s End</a:t>
            </a:r>
          </a:p>
          <a:p>
            <a:r>
              <a:rPr lang="en-TR" dirty="0"/>
              <a:t>Dirk Gently’s Holistic Detective Agency</a:t>
            </a:r>
          </a:p>
          <a:p>
            <a:r>
              <a:rPr lang="en-TR" dirty="0"/>
              <a:t>The 100</a:t>
            </a:r>
          </a:p>
          <a:p>
            <a:r>
              <a:rPr lang="en-TR" dirty="0"/>
              <a:t>Altered Carbon</a:t>
            </a:r>
          </a:p>
          <a:p>
            <a:r>
              <a:rPr lang="en-TR" dirty="0"/>
              <a:t>Under the Dome</a:t>
            </a:r>
          </a:p>
          <a:p>
            <a:r>
              <a:rPr lang="en-TR" dirty="0"/>
              <a:t>Brave New World</a:t>
            </a:r>
          </a:p>
          <a:p>
            <a:r>
              <a:rPr lang="en-TR" dirty="0"/>
              <a:t>Wayward Pines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42526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6213-BB26-D44D-A55D-E815BD83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2366"/>
            <a:ext cx="9144000" cy="913902"/>
          </a:xfrm>
        </p:spPr>
        <p:txBody>
          <a:bodyPr/>
          <a:lstStyle/>
          <a:p>
            <a:r>
              <a:rPr lang="en-TR" dirty="0"/>
              <a:t>Other Popular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08192-CCCF-804D-9067-35085FF9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20800"/>
            <a:ext cx="10668000" cy="4775201"/>
          </a:xfrm>
        </p:spPr>
        <p:txBody>
          <a:bodyPr numCol="2">
            <a:normAutofit fontScale="62500" lnSpcReduction="20000"/>
          </a:bodyPr>
          <a:lstStyle/>
          <a:p>
            <a:r>
              <a:rPr lang="en-TR" dirty="0"/>
              <a:t>E. T.</a:t>
            </a:r>
          </a:p>
          <a:p>
            <a:r>
              <a:rPr lang="en-TR" dirty="0"/>
              <a:t>Star Trek</a:t>
            </a:r>
          </a:p>
          <a:p>
            <a:r>
              <a:rPr lang="en-TR" dirty="0"/>
              <a:t>Star Wars</a:t>
            </a:r>
          </a:p>
          <a:p>
            <a:r>
              <a:rPr lang="en-TR" dirty="0"/>
              <a:t>Battlestar Galactica</a:t>
            </a:r>
          </a:p>
          <a:p>
            <a:r>
              <a:rPr lang="en-TR" dirty="0"/>
              <a:t>Doctor Who</a:t>
            </a:r>
          </a:p>
          <a:p>
            <a:r>
              <a:rPr lang="en-TR" dirty="0"/>
              <a:t>Life on Mars</a:t>
            </a:r>
          </a:p>
          <a:p>
            <a:r>
              <a:rPr lang="en-TR" dirty="0"/>
              <a:t>X-Files</a:t>
            </a:r>
          </a:p>
          <a:p>
            <a:r>
              <a:rPr lang="en-TR" dirty="0"/>
              <a:t>Black Mirror</a:t>
            </a:r>
          </a:p>
          <a:p>
            <a:r>
              <a:rPr lang="en-TR" dirty="0"/>
              <a:t>Firefly</a:t>
            </a:r>
          </a:p>
          <a:p>
            <a:r>
              <a:rPr lang="en-TR" dirty="0"/>
              <a:t>Serenity</a:t>
            </a:r>
          </a:p>
          <a:p>
            <a:r>
              <a:rPr lang="en-TR" dirty="0"/>
              <a:t>Extant</a:t>
            </a:r>
          </a:p>
          <a:p>
            <a:r>
              <a:rPr lang="en-TR" dirty="0"/>
              <a:t>Interstellar</a:t>
            </a:r>
          </a:p>
          <a:p>
            <a:r>
              <a:rPr lang="en-TR" dirty="0"/>
              <a:t>Mortal Engines</a:t>
            </a:r>
          </a:p>
          <a:p>
            <a:r>
              <a:rPr lang="en-TR" dirty="0"/>
              <a:t>Transformers</a:t>
            </a:r>
          </a:p>
          <a:p>
            <a:r>
              <a:rPr lang="en-TR" dirty="0"/>
              <a:t>Planet of </a:t>
            </a:r>
            <a:r>
              <a:rPr lang="en-US" dirty="0" err="1"/>
              <a:t>th</a:t>
            </a:r>
            <a:r>
              <a:rPr lang="en-TR" dirty="0"/>
              <a:t>e Apes</a:t>
            </a:r>
          </a:p>
          <a:p>
            <a:r>
              <a:rPr lang="en-TR" dirty="0"/>
              <a:t>Mad Max</a:t>
            </a:r>
          </a:p>
          <a:p>
            <a:r>
              <a:rPr lang="en-TR" dirty="0"/>
              <a:t>Avatar</a:t>
            </a:r>
          </a:p>
          <a:p>
            <a:r>
              <a:rPr lang="en-TR" dirty="0"/>
              <a:t>Moon</a:t>
            </a:r>
          </a:p>
          <a:p>
            <a:r>
              <a:rPr lang="en-TR" dirty="0"/>
              <a:t>The Terminator</a:t>
            </a:r>
          </a:p>
          <a:p>
            <a:r>
              <a:rPr lang="en-TR" dirty="0"/>
              <a:t>Her</a:t>
            </a:r>
          </a:p>
          <a:p>
            <a:r>
              <a:rPr lang="en-TR" dirty="0"/>
              <a:t>Snowpiercer</a:t>
            </a:r>
          </a:p>
          <a:p>
            <a:r>
              <a:rPr lang="en-TR" dirty="0"/>
              <a:t>District 9</a:t>
            </a:r>
          </a:p>
          <a:p>
            <a:r>
              <a:rPr lang="en-TR" dirty="0"/>
              <a:t>Gravity</a:t>
            </a:r>
          </a:p>
          <a:p>
            <a:r>
              <a:rPr lang="en-TR" dirty="0"/>
              <a:t>Inception</a:t>
            </a:r>
          </a:p>
          <a:p>
            <a:r>
              <a:rPr lang="en-TR" dirty="0"/>
              <a:t>Arrival</a:t>
            </a:r>
          </a:p>
          <a:p>
            <a:r>
              <a:rPr lang="en-TR" dirty="0"/>
              <a:t>Alien</a:t>
            </a:r>
          </a:p>
          <a:p>
            <a:r>
              <a:rPr lang="en-TR" dirty="0"/>
              <a:t>Ex Machina</a:t>
            </a:r>
          </a:p>
          <a:p>
            <a:r>
              <a:rPr lang="en-TR" dirty="0"/>
              <a:t>The H</a:t>
            </a:r>
            <a:r>
              <a:rPr lang="en-US" dirty="0" err="1"/>
              <a:t>i</a:t>
            </a:r>
            <a:r>
              <a:rPr lang="en-TR" dirty="0"/>
              <a:t>tchhiker’s Guide to the Galaxy</a:t>
            </a:r>
          </a:p>
          <a:p>
            <a:r>
              <a:rPr lang="en-TR" dirty="0"/>
              <a:t>Westworld</a:t>
            </a:r>
          </a:p>
          <a:p>
            <a:r>
              <a:rPr lang="en-TR" dirty="0"/>
              <a:t>Everything Marvel and DC</a:t>
            </a:r>
          </a:p>
        </p:txBody>
      </p:sp>
    </p:spTree>
    <p:extLst>
      <p:ext uri="{BB962C8B-B14F-4D97-AF65-F5344CB8AC3E}">
        <p14:creationId xmlns:p14="http://schemas.microsoft.com/office/powerpoint/2010/main" val="20621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B2D6E-39D0-7B42-8EBC-044CE74F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1" cy="2025649"/>
          </a:xfrm>
        </p:spPr>
        <p:txBody>
          <a:bodyPr anchor="b">
            <a:normAutofit/>
          </a:bodyPr>
          <a:lstStyle/>
          <a:p>
            <a:r>
              <a:rPr lang="en-TR" dirty="0"/>
              <a:t>Tie-in Fiction</a:t>
            </a:r>
          </a:p>
        </p:txBody>
      </p:sp>
      <p:pic>
        <p:nvPicPr>
          <p:cNvPr id="5" name="Picture 4" descr="A picture containing text, newspaper, different&#10;&#10;Description automatically generated">
            <a:extLst>
              <a:ext uri="{FF2B5EF4-FFF2-40B4-BE49-F238E27FC236}">
                <a16:creationId xmlns:a16="http://schemas.microsoft.com/office/drawing/2014/main" id="{22F3A9F1-25E9-6840-B39C-296C80D1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760219"/>
            <a:ext cx="6096000" cy="33375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D6115-5CB6-944B-A8D3-3B8F98AE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R" sz="2600"/>
              <a:t>Novels based on film/TV/radio:</a:t>
            </a:r>
          </a:p>
          <a:p>
            <a:r>
              <a:rPr lang="en-TR" sz="2600"/>
              <a:t>Star Trek</a:t>
            </a:r>
          </a:p>
          <a:p>
            <a:r>
              <a:rPr lang="en-TR" sz="2600"/>
              <a:t>Star Wars</a:t>
            </a:r>
          </a:p>
          <a:p>
            <a:r>
              <a:rPr lang="en-TR" sz="2600"/>
              <a:t>The Hitchhiker’s Guide to the Galaxy</a:t>
            </a:r>
          </a:p>
        </p:txBody>
      </p:sp>
    </p:spTree>
    <p:extLst>
      <p:ext uri="{BB962C8B-B14F-4D97-AF65-F5344CB8AC3E}">
        <p14:creationId xmlns:p14="http://schemas.microsoft.com/office/powerpoint/2010/main" val="134562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C8C2E4B-2629-0B44-80E2-BE97E6AA0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18"/>
            <a:ext cx="12192000" cy="5919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D73CDD-CD84-444A-869F-191414C17279}"/>
              </a:ext>
            </a:extLst>
          </p:cNvPr>
          <p:cNvSpPr txBox="1"/>
          <p:nvPr/>
        </p:nvSpPr>
        <p:spPr>
          <a:xfrm>
            <a:off x="8263467" y="6231467"/>
            <a:ext cx="342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dirty="0"/>
              <a:t>Ken Gelder, </a:t>
            </a:r>
            <a:r>
              <a:rPr lang="en-TR" i="1" dirty="0"/>
              <a:t>Popular Fiction</a:t>
            </a:r>
            <a:r>
              <a:rPr lang="en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746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504B0-ADEC-6F40-8AB4-E728BAD7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1" cy="2025649"/>
          </a:xfrm>
        </p:spPr>
        <p:txBody>
          <a:bodyPr anchor="b">
            <a:normAutofit/>
          </a:bodyPr>
          <a:lstStyle/>
          <a:p>
            <a:r>
              <a:rPr lang="en-TR" i="1" dirty="0"/>
              <a:t>T</a:t>
            </a:r>
            <a:r>
              <a:rPr lang="en-US" i="1" dirty="0"/>
              <a:t>he</a:t>
            </a:r>
            <a:r>
              <a:rPr lang="en-TR" i="1" dirty="0"/>
              <a:t> War of the Worlds</a:t>
            </a:r>
          </a:p>
        </p:txBody>
      </p:sp>
      <p:pic>
        <p:nvPicPr>
          <p:cNvPr id="5" name="Picture 4" descr="A picture containing outdoor, engine, clouds, day&#10;&#10;Description automatically generated">
            <a:extLst>
              <a:ext uri="{FF2B5EF4-FFF2-40B4-BE49-F238E27FC236}">
                <a16:creationId xmlns:a16="http://schemas.microsoft.com/office/drawing/2014/main" id="{3FE3106C-9342-C248-AD12-DDBF18C85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714499"/>
            <a:ext cx="609600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8C4F-4408-B148-B811-529D2EC63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TR" sz="2400"/>
              <a:t>British colonialism</a:t>
            </a:r>
          </a:p>
          <a:p>
            <a:r>
              <a:rPr lang="en-TR" sz="2400"/>
              <a:t>Being colonized and dispossessed</a:t>
            </a:r>
          </a:p>
          <a:p>
            <a:r>
              <a:rPr lang="en-TR" sz="2400"/>
              <a:t>What human society might become in the future</a:t>
            </a:r>
          </a:p>
          <a:p>
            <a:r>
              <a:rPr lang="en-TR" sz="2400"/>
              <a:t>Adventure</a:t>
            </a:r>
          </a:p>
        </p:txBody>
      </p:sp>
    </p:spTree>
    <p:extLst>
      <p:ext uri="{BB962C8B-B14F-4D97-AF65-F5344CB8AC3E}">
        <p14:creationId xmlns:p14="http://schemas.microsoft.com/office/powerpoint/2010/main" val="42136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13F08-A46B-6D4F-821E-132D6578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921224"/>
            <a:ext cx="4571999" cy="1866425"/>
          </a:xfrm>
        </p:spPr>
        <p:txBody>
          <a:bodyPr anchor="b">
            <a:normAutofit fontScale="90000"/>
          </a:bodyPr>
          <a:lstStyle/>
          <a:p>
            <a:r>
              <a:rPr lang="en-TR" dirty="0"/>
              <a:t>New Magazines and Periodicals in the 20th Century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083174B-7526-424A-ADB0-00C5A0E91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364" y="766719"/>
            <a:ext cx="1925271" cy="2567028"/>
          </a:xfrm>
          <a:custGeom>
            <a:avLst/>
            <a:gdLst/>
            <a:ahLst/>
            <a:cxnLst/>
            <a:rect l="l" t="t" r="r" b="b"/>
            <a:pathLst>
              <a:path w="2190749" h="2567028">
                <a:moveTo>
                  <a:pt x="0" y="0"/>
                </a:moveTo>
                <a:lnTo>
                  <a:pt x="2190749" y="0"/>
                </a:lnTo>
                <a:lnTo>
                  <a:pt x="2190749" y="2567028"/>
                </a:lnTo>
                <a:lnTo>
                  <a:pt x="0" y="2567028"/>
                </a:lnTo>
                <a:close/>
              </a:path>
            </a:pathLst>
          </a:cu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FD0DAA3-C2BC-E447-AA77-B021FEDDE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046" y="3528972"/>
            <a:ext cx="1700656" cy="2567028"/>
          </a:xfrm>
          <a:custGeom>
            <a:avLst/>
            <a:gdLst/>
            <a:ahLst/>
            <a:cxnLst/>
            <a:rect l="l" t="t" r="r" b="b"/>
            <a:pathLst>
              <a:path w="2190749" h="2567028">
                <a:moveTo>
                  <a:pt x="0" y="0"/>
                </a:moveTo>
                <a:lnTo>
                  <a:pt x="2190749" y="0"/>
                </a:lnTo>
                <a:lnTo>
                  <a:pt x="2190749" y="2567028"/>
                </a:lnTo>
                <a:lnTo>
                  <a:pt x="0" y="2567028"/>
                </a:lnTo>
                <a:close/>
              </a:path>
            </a:pathLst>
          </a:custGeom>
        </p:spPr>
      </p:pic>
      <p:pic>
        <p:nvPicPr>
          <p:cNvPr id="10" name="Picture 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08ED655-F6EA-F245-B2DF-5B85B8069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120" y="3528972"/>
            <a:ext cx="1829007" cy="2567028"/>
          </a:xfrm>
          <a:custGeom>
            <a:avLst/>
            <a:gdLst/>
            <a:ahLst/>
            <a:cxnLst/>
            <a:rect l="l" t="t" r="r" b="b"/>
            <a:pathLst>
              <a:path w="2190749" h="2567028">
                <a:moveTo>
                  <a:pt x="0" y="0"/>
                </a:moveTo>
                <a:lnTo>
                  <a:pt x="2190749" y="0"/>
                </a:lnTo>
                <a:lnTo>
                  <a:pt x="2190749" y="2567028"/>
                </a:lnTo>
                <a:lnTo>
                  <a:pt x="0" y="2567028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C936D8-8C28-4076-9CFF-86661EC87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048705"/>
              </p:ext>
            </p:extLst>
          </p:nvPr>
        </p:nvGraphicFramePr>
        <p:xfrm>
          <a:off x="762001" y="3047999"/>
          <a:ext cx="4571999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34582117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204</Words>
  <Application>Microsoft Macintosh PowerPoint</Application>
  <PresentationFormat>Widescreen</PresentationFormat>
  <Paragraphs>75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 Pro</vt:lpstr>
      <vt:lpstr>Verdana Pro Cond SemiBold</vt:lpstr>
      <vt:lpstr>TornVTI</vt:lpstr>
      <vt:lpstr>Based on S/F Books:</vt:lpstr>
      <vt:lpstr>Other Popular Examples:</vt:lpstr>
      <vt:lpstr>Tie-in Fiction</vt:lpstr>
      <vt:lpstr>PowerPoint Presentation</vt:lpstr>
      <vt:lpstr>The War of the Worlds</vt:lpstr>
      <vt:lpstr>New Magazines and Periodicals in the 20th Century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Science-Fiction</dc:title>
  <dc:creator>Seda.Peksen</dc:creator>
  <cp:lastModifiedBy>Seda.Peksen</cp:lastModifiedBy>
  <cp:revision>81</cp:revision>
  <dcterms:created xsi:type="dcterms:W3CDTF">2021-02-21T10:46:23Z</dcterms:created>
  <dcterms:modified xsi:type="dcterms:W3CDTF">2022-04-20T17:40:09Z</dcterms:modified>
</cp:coreProperties>
</file>