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80" r:id="rId26"/>
    <p:sldId id="281" r:id="rId27"/>
    <p:sldId id="282" r:id="rId28"/>
    <p:sldId id="279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5" r:id="rId7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68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26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01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93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61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08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99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14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53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57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8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75892-7683-4271-BB57-EE9B34F48D0B}" type="datetimeFigureOut">
              <a:rPr lang="tr-TR" smtClean="0"/>
              <a:t>10.05.2022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4FBA2-1CE5-4481-BC62-2AB91D6470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48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Ağız Diş ve Çene Cerrahisinde İlaç Kullanımı</a:t>
            </a:r>
            <a:br>
              <a:rPr lang="tr-TR" sz="2800" dirty="0" smtClean="0"/>
            </a:br>
            <a:r>
              <a:rPr lang="tr-TR" sz="2800" dirty="0" smtClean="0"/>
              <a:t>ve</a:t>
            </a:r>
            <a:br>
              <a:rPr lang="tr-TR" sz="2800" dirty="0" smtClean="0"/>
            </a:br>
            <a:r>
              <a:rPr lang="tr-TR" sz="2800" dirty="0" smtClean="0"/>
              <a:t>Reçete Yazım Prensipleri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38300" y="4535488"/>
            <a:ext cx="9144000" cy="1655762"/>
          </a:xfrm>
        </p:spPr>
        <p:txBody>
          <a:bodyPr/>
          <a:lstStyle/>
          <a:p>
            <a:r>
              <a:rPr lang="tr-TR" dirty="0" smtClean="0"/>
              <a:t>Prof. Dr. Cahit ÜÇOK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02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Algerian" panose="04020705040A02060702" pitchFamily="82" charset="0"/>
              </a:rPr>
              <a:t>Zehiri</a:t>
            </a:r>
            <a:r>
              <a:rPr lang="tr-TR" dirty="0" smtClean="0">
                <a:latin typeface="Algerian" panose="04020705040A02060702" pitchFamily="82" charset="0"/>
              </a:rPr>
              <a:t> zehir yapan dozdur</a:t>
            </a:r>
            <a:endParaRPr lang="tr-TR" dirty="0">
              <a:latin typeface="Algerian" panose="04020705040A02060702" pitchFamily="8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toksikolojinin mottosu. </a:t>
            </a:r>
            <a:r>
              <a:rPr lang="tr-TR" dirty="0" err="1" smtClean="0"/>
              <a:t>Paracelcus</a:t>
            </a:r>
            <a:r>
              <a:rPr lang="tr-TR" dirty="0" smtClean="0"/>
              <a:t> (1493-1541)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33" y="2688772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78075"/>
            <a:ext cx="10515600" cy="4351338"/>
          </a:xfrm>
        </p:spPr>
        <p:txBody>
          <a:bodyPr/>
          <a:lstStyle/>
          <a:p>
            <a:r>
              <a:rPr lang="tr-TR" dirty="0" smtClean="0">
                <a:latin typeface="+mj-lt"/>
              </a:rPr>
              <a:t>Herhangi bir zamanda alınan ilaç miktarı</a:t>
            </a:r>
          </a:p>
          <a:p>
            <a:r>
              <a:rPr lang="tr-TR" dirty="0" smtClean="0">
                <a:latin typeface="+mj-lt"/>
              </a:rPr>
              <a:t>İlacın ağırlığı (500mg, 1000mg), dozaj form sayısıyla (Kapsül, tablet </a:t>
            </a:r>
            <a:r>
              <a:rPr lang="tr-TR" dirty="0" err="1" smtClean="0">
                <a:latin typeface="+mj-lt"/>
              </a:rPr>
              <a:t>vs</a:t>
            </a:r>
            <a:r>
              <a:rPr lang="tr-TR" dirty="0" smtClean="0">
                <a:latin typeface="+mj-lt"/>
              </a:rPr>
              <a:t>)</a:t>
            </a:r>
          </a:p>
          <a:p>
            <a:r>
              <a:rPr lang="tr-TR" dirty="0" smtClean="0">
                <a:latin typeface="+mj-lt"/>
              </a:rPr>
              <a:t>Sıvılar hacim ile (İki damla) ifade edilir.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422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Dozlar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92968"/>
            <a:ext cx="10515600" cy="4351338"/>
          </a:xfrm>
        </p:spPr>
        <p:txBody>
          <a:bodyPr/>
          <a:lstStyle/>
          <a:p>
            <a:r>
              <a:rPr lang="tr-TR" dirty="0" smtClean="0"/>
              <a:t>1 gram (g): 1000 miligram (mg)</a:t>
            </a:r>
          </a:p>
          <a:p>
            <a:r>
              <a:rPr lang="tr-TR" dirty="0" smtClean="0"/>
              <a:t>1:100 solüsyon: 100 ml. </a:t>
            </a:r>
            <a:r>
              <a:rPr lang="tr-TR" dirty="0" smtClean="0"/>
              <a:t>solüsyon </a:t>
            </a:r>
            <a:r>
              <a:rPr lang="tr-TR" dirty="0" smtClean="0"/>
              <a:t>içerisindeki ilaç miktarı 1g’dır.</a:t>
            </a:r>
          </a:p>
          <a:p>
            <a:r>
              <a:rPr lang="tr-TR" dirty="0" smtClean="0"/>
              <a:t>%3’lük hidrojen peroksit: 100 ml. Solüsyon içinde 3 g hidrojen peroksit bulunur.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995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Doz ayarlaması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yaşı</a:t>
            </a:r>
          </a:p>
          <a:p>
            <a:r>
              <a:rPr lang="tr-TR" dirty="0" smtClean="0"/>
              <a:t>Hasta için uygun doz ayarlaması yapılabilmesi için yeterli karaciğer fonksiyonu ve böbrek fonksiyonlarının bulunması gereklidir.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ANAMNEZ ÖNEMLİDİR.!...</a:t>
            </a:r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5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Dozlar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Sürekli sabit hal</a:t>
            </a:r>
            <a:r>
              <a:rPr lang="tr-TR" dirty="0" smtClean="0"/>
              <a:t>; vücuda giren ilaç miktarının vücuttan elimine olan ilaç miktarına eşit olduğu zaman oluşur.</a:t>
            </a:r>
          </a:p>
          <a:p>
            <a:r>
              <a:rPr lang="tr-TR" dirty="0" smtClean="0"/>
              <a:t>İlaç dozu devamlı olmalı ve her gün aynı saatte alınmalıdır.</a:t>
            </a:r>
          </a:p>
          <a:p>
            <a:r>
              <a:rPr lang="tr-TR" dirty="0" smtClean="0"/>
              <a:t>Sürekli sabit hale ulaşmak için ilk gün </a:t>
            </a:r>
            <a:r>
              <a:rPr lang="tr-TR" dirty="0" smtClean="0">
                <a:solidFill>
                  <a:srgbClr val="FF0000"/>
                </a:solidFill>
              </a:rPr>
              <a:t>yükleme dozu </a:t>
            </a:r>
            <a:r>
              <a:rPr lang="tr-TR" dirty="0" smtClean="0"/>
              <a:t>ile alınır, daha sonra idame dozu (Devam) verilir. Böylece </a:t>
            </a:r>
            <a:r>
              <a:rPr lang="tr-TR" dirty="0" err="1" smtClean="0"/>
              <a:t>terapötik</a:t>
            </a:r>
            <a:r>
              <a:rPr lang="tr-TR" dirty="0" smtClean="0"/>
              <a:t> etkiye daha kısa sürede ulaşılmış olur. </a:t>
            </a:r>
            <a:r>
              <a:rPr lang="tr-TR" dirty="0" err="1" smtClean="0"/>
              <a:t>Örn</a:t>
            </a:r>
            <a:r>
              <a:rPr lang="tr-TR" dirty="0" smtClean="0"/>
              <a:t>: 1000mg </a:t>
            </a:r>
            <a:r>
              <a:rPr lang="tr-TR" dirty="0" err="1" smtClean="0"/>
              <a:t>amoksisilin</a:t>
            </a:r>
            <a:r>
              <a:rPr lang="tr-TR" dirty="0" smtClean="0"/>
              <a:t> tek doz ile başlangıç, daha sonra 8 saatte 500mg ile idame dozu verilir.</a:t>
            </a:r>
          </a:p>
          <a:p>
            <a:r>
              <a:rPr lang="tr-TR" dirty="0" smtClean="0"/>
              <a:t>Yükleme dozu genellikle düzenli dozun </a:t>
            </a:r>
            <a:r>
              <a:rPr lang="tr-TR" dirty="0" smtClean="0">
                <a:solidFill>
                  <a:srgbClr val="00B0F0"/>
                </a:solidFill>
              </a:rPr>
              <a:t>iki katıdır.</a:t>
            </a:r>
            <a:endParaRPr lang="tr-T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0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Plazma Pik Konsantrasyonu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Doz aralıkları boyunca görülen ilacın maksimum plazma seviyesidir.</a:t>
            </a:r>
          </a:p>
          <a:p>
            <a:r>
              <a:rPr lang="tr-TR" dirty="0" smtClean="0"/>
              <a:t>Özellikle antibiyotik </a:t>
            </a:r>
            <a:r>
              <a:rPr lang="tr-TR" dirty="0" err="1" smtClean="0"/>
              <a:t>profilaksisi</a:t>
            </a:r>
            <a:r>
              <a:rPr lang="tr-TR" dirty="0" smtClean="0"/>
              <a:t> için pik </a:t>
            </a:r>
            <a:r>
              <a:rPr lang="tr-TR" dirty="0" err="1" smtClean="0"/>
              <a:t>konsantasyonların</a:t>
            </a:r>
            <a:r>
              <a:rPr lang="tr-TR" dirty="0" smtClean="0"/>
              <a:t> bilinmesi önemlidir.</a:t>
            </a:r>
          </a:p>
          <a:p>
            <a:r>
              <a:rPr lang="tr-TR" dirty="0" smtClean="0"/>
              <a:t>Her ilaca göre değişir.</a:t>
            </a:r>
          </a:p>
          <a:p>
            <a:r>
              <a:rPr lang="tr-TR" dirty="0" err="1" smtClean="0"/>
              <a:t>Amoksisilin</a:t>
            </a:r>
            <a:r>
              <a:rPr lang="tr-TR" dirty="0" smtClean="0"/>
              <a:t> 1-2 saat (Oral Olarak)</a:t>
            </a:r>
          </a:p>
          <a:p>
            <a:r>
              <a:rPr lang="tr-TR" dirty="0" err="1" smtClean="0"/>
              <a:t>Klindamisin</a:t>
            </a:r>
            <a:r>
              <a:rPr lang="tr-TR" dirty="0" smtClean="0"/>
              <a:t> 45-60 </a:t>
            </a:r>
            <a:r>
              <a:rPr lang="tr-TR" dirty="0" err="1" smtClean="0"/>
              <a:t>dk</a:t>
            </a:r>
            <a:endParaRPr lang="tr-TR" dirty="0" smtClean="0"/>
          </a:p>
          <a:p>
            <a:r>
              <a:rPr lang="tr-TR" dirty="0" err="1" smtClean="0"/>
              <a:t>Asetaminofen</a:t>
            </a:r>
            <a:r>
              <a:rPr lang="tr-TR" dirty="0" smtClean="0"/>
              <a:t> ½-1 saat</a:t>
            </a:r>
          </a:p>
          <a:p>
            <a:r>
              <a:rPr lang="tr-TR" dirty="0" err="1" smtClean="0"/>
              <a:t>Naproksen</a:t>
            </a:r>
            <a:r>
              <a:rPr lang="tr-TR" dirty="0" smtClean="0"/>
              <a:t> Sodyum 1 saat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6261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Dental</a:t>
            </a:r>
            <a:r>
              <a:rPr lang="tr-TR" dirty="0" smtClean="0"/>
              <a:t> Enfeksiyonlarda Antibiyotik Tedavisi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Genellikle standart uygulama 7-10 gündür.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Hastaya ve enfeksiyonun şiddetine bağlı olarak değişir.</a:t>
            </a:r>
          </a:p>
          <a:p>
            <a:r>
              <a:rPr lang="tr-TR" dirty="0" smtClean="0"/>
              <a:t>Yüksek doz kısa süreli tedavi savunulmaktadır.</a:t>
            </a:r>
          </a:p>
          <a:p>
            <a:r>
              <a:rPr lang="tr-TR" dirty="0" smtClean="0"/>
              <a:t>Piyasadaki ürünler genellikle 5-7 günlük </a:t>
            </a:r>
          </a:p>
          <a:p>
            <a:r>
              <a:rPr lang="tr-TR" dirty="0" err="1" smtClean="0"/>
              <a:t>Zitromax</a:t>
            </a:r>
            <a:r>
              <a:rPr lang="tr-TR" dirty="0" smtClean="0"/>
              <a:t>(</a:t>
            </a:r>
            <a:r>
              <a:rPr lang="tr-TR" dirty="0" err="1" smtClean="0"/>
              <a:t>Azitromisin</a:t>
            </a:r>
            <a:r>
              <a:rPr lang="tr-TR" dirty="0" smtClean="0"/>
              <a:t>) 3 tablet, 1x1 3 gün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553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Kapsül/Tablet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Tabletler daha hızlı çözünerek dolaşıma katılır</a:t>
            </a:r>
          </a:p>
          <a:p>
            <a:r>
              <a:rPr lang="tr-TR" dirty="0" smtClean="0"/>
              <a:t>Kapsüller jelatin kaplı olduğu için midede değil ince bağırsakta çözünür.</a:t>
            </a:r>
          </a:p>
          <a:p>
            <a:r>
              <a:rPr lang="tr-TR" dirty="0" smtClean="0"/>
              <a:t>Mide hassasiyeti var ise kapsül formları tercih edilmeli </a:t>
            </a:r>
          </a:p>
          <a:p>
            <a:r>
              <a:rPr lang="tr-TR" dirty="0" smtClean="0"/>
              <a:t>NSAİİ genellikle tok karına alınmalıdır.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471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Antibiyotik Dozları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Dozun kaçırılmaması önemlidir.</a:t>
            </a:r>
          </a:p>
          <a:p>
            <a:r>
              <a:rPr lang="tr-TR" dirty="0" smtClean="0"/>
              <a:t>Günlük alınması gereken ilaçlar ancak kanda </a:t>
            </a:r>
            <a:r>
              <a:rPr lang="tr-TR" dirty="0" err="1" smtClean="0"/>
              <a:t>terapötik</a:t>
            </a:r>
            <a:r>
              <a:rPr lang="tr-TR" dirty="0" smtClean="0"/>
              <a:t> doza ulaşıp, </a:t>
            </a:r>
            <a:r>
              <a:rPr lang="tr-TR" dirty="0" smtClean="0">
                <a:solidFill>
                  <a:srgbClr val="FF0000"/>
                </a:solidFill>
              </a:rPr>
              <a:t>sürekli sabit hal alınca </a:t>
            </a:r>
            <a:r>
              <a:rPr lang="tr-TR" dirty="0" smtClean="0"/>
              <a:t>etkili olurlar.</a:t>
            </a:r>
          </a:p>
          <a:p>
            <a:r>
              <a:rPr lang="tr-TR" dirty="0" smtClean="0"/>
              <a:t>Eğer doz atlanır ise, iki doz alınmamalı, hatırlandığı anda alınarak yeni saat üzerinden doz takibi yapılmalıdır.</a:t>
            </a:r>
          </a:p>
          <a:p>
            <a:r>
              <a:rPr lang="tr-TR" dirty="0" smtClean="0"/>
              <a:t>Çocuk ve yaşlı hastada doz ayarı düşük tutulmalıdır.</a:t>
            </a:r>
          </a:p>
          <a:p>
            <a:r>
              <a:rPr lang="tr-TR" dirty="0" smtClean="0"/>
              <a:t>Uygun dozu ayarlamak için üretici firmanın mg/kg formülü kullanılmalıdır.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5603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Antibiyotik Dozları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Genellikle 12 yaş altı çocuk hastalar için süspansiyon formlar</a:t>
            </a:r>
          </a:p>
          <a:p>
            <a:r>
              <a:rPr lang="tr-TR" dirty="0" smtClean="0"/>
              <a:t>Ticari ürün içerisinden çıkan kaşık kullanılmalıdır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20-45mg/kg </a:t>
            </a:r>
            <a:r>
              <a:rPr lang="tr-TR" dirty="0" smtClean="0"/>
              <a:t>üzerinden günlük doz hesaplaması yapılır</a:t>
            </a:r>
          </a:p>
          <a:p>
            <a:r>
              <a:rPr lang="tr-TR" dirty="0" smtClean="0"/>
              <a:t>Günlük doz hesaplamasında; 250mg/5ml </a:t>
            </a:r>
            <a:r>
              <a:rPr lang="tr-TR" dirty="0" err="1" smtClean="0"/>
              <a:t>penisillin</a:t>
            </a:r>
            <a:r>
              <a:rPr lang="tr-TR" dirty="0" smtClean="0"/>
              <a:t> için 25 kg çocuk için 500 mg, sabah akşam 1 kaşık solüsyon olacak şekilde en düşük doz bulunur. </a:t>
            </a:r>
          </a:p>
          <a:p>
            <a:r>
              <a:rPr lang="tr-TR" dirty="0" smtClean="0"/>
              <a:t>Enfeksiyonun şiddetine göre 45mg kadar artış yapılabilir.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98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24" y="1254984"/>
            <a:ext cx="3121551" cy="4117975"/>
          </a:xfrm>
        </p:spPr>
      </p:pic>
    </p:spTree>
    <p:extLst>
      <p:ext uri="{BB962C8B-B14F-4D97-AF65-F5344CB8AC3E}">
        <p14:creationId xmlns:p14="http://schemas.microsoft.com/office/powerpoint/2010/main" val="25528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Hamile ve Emziren hastalar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Hamilelik ve yaşamın ilk haftaları, plazma protein seviyesindeki sürekli ve belirgin değişiklikler nedeni ile ilaç dozu ayarlaması gereklidir.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Neredeyse tüm ilaçlar pasif difüzyon ile anne sütüne geçer.</a:t>
            </a:r>
          </a:p>
          <a:p>
            <a:r>
              <a:rPr lang="tr-TR" dirty="0" smtClean="0"/>
              <a:t>İlaç dozu arttıkça süte geçen ilaç da artar.</a:t>
            </a:r>
          </a:p>
          <a:p>
            <a:r>
              <a:rPr lang="tr-TR" dirty="0" smtClean="0"/>
              <a:t>Moleküler ağırlık, yağda çözünürlük ve yarılanma ömrü gibi faktörler</a:t>
            </a:r>
          </a:p>
          <a:p>
            <a:r>
              <a:rPr lang="tr-TR" dirty="0" smtClean="0"/>
              <a:t>Anne sütünün </a:t>
            </a:r>
            <a:r>
              <a:rPr lang="tr-TR" dirty="0" err="1" smtClean="0"/>
              <a:t>Ph’ı</a:t>
            </a:r>
            <a:r>
              <a:rPr lang="tr-TR" dirty="0" smtClean="0"/>
              <a:t> 7’dir, plazma </a:t>
            </a:r>
            <a:r>
              <a:rPr lang="tr-TR" dirty="0" err="1" smtClean="0"/>
              <a:t>Ph’ından</a:t>
            </a:r>
            <a:r>
              <a:rPr lang="tr-TR" dirty="0" smtClean="0"/>
              <a:t>(7.4) düşük olduğu için zayıf yapılı ilaçlar 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 err="1" smtClean="0">
                <a:solidFill>
                  <a:srgbClr val="FF0000"/>
                </a:solidFill>
              </a:rPr>
              <a:t>Eritromisin</a:t>
            </a:r>
            <a:r>
              <a:rPr lang="tr-TR" dirty="0" smtClean="0">
                <a:solidFill>
                  <a:srgbClr val="FF0000"/>
                </a:solidFill>
              </a:rPr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tetrasiklin</a:t>
            </a:r>
            <a:r>
              <a:rPr lang="tr-TR" dirty="0" smtClean="0">
                <a:solidFill>
                  <a:srgbClr val="FF0000"/>
                </a:solidFill>
              </a:rPr>
              <a:t>…) </a:t>
            </a:r>
            <a:r>
              <a:rPr lang="tr-TR" dirty="0" smtClean="0"/>
              <a:t>anne sütünde yüksek konsantrasyonlara çıkacaktır. </a:t>
            </a:r>
            <a:r>
              <a:rPr lang="tr-TR" dirty="0" smtClean="0">
                <a:solidFill>
                  <a:srgbClr val="FF0000"/>
                </a:solidFill>
              </a:rPr>
              <a:t>Kullanılmamalıdır</a:t>
            </a:r>
            <a:r>
              <a:rPr lang="tr-TR" dirty="0" smtClean="0"/>
              <a:t>……..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0954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FDA </a:t>
            </a:r>
            <a:r>
              <a:rPr lang="tr-TR" dirty="0" smtClean="0"/>
              <a:t>Hamilelik </a:t>
            </a:r>
            <a:r>
              <a:rPr lang="tr-TR" dirty="0" smtClean="0"/>
              <a:t>Kategorisi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Tüm reçeteli ilaçların sistemik olarak </a:t>
            </a:r>
            <a:r>
              <a:rPr lang="tr-TR" dirty="0" err="1" smtClean="0"/>
              <a:t>absorbe</a:t>
            </a:r>
            <a:r>
              <a:rPr lang="tr-TR" dirty="0" smtClean="0"/>
              <a:t> edilmesini yada fetüse potansiyel zararını tespit etmek için; A,B,C,D,X kategorisini getirmiştir.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976" y="3560536"/>
            <a:ext cx="32670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9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A Kategorisi: Kadınlar üzerindeki kontrollü çalışmalarda fetüse risk olduğu gösterilmemiştir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B Kategorisi: Belirgin bir risk oluşturmadığı görülmüştür.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C Kategorisi: İnsanlar üzerinde çalışma yok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D kategorisi: İnsanlarda </a:t>
            </a:r>
            <a:r>
              <a:rPr lang="tr-TR" dirty="0" err="1" smtClean="0">
                <a:solidFill>
                  <a:srgbClr val="00B0F0"/>
                </a:solidFill>
              </a:rPr>
              <a:t>fetal</a:t>
            </a:r>
            <a:r>
              <a:rPr lang="tr-TR" dirty="0" smtClean="0">
                <a:solidFill>
                  <a:srgbClr val="00B0F0"/>
                </a:solidFill>
              </a:rPr>
              <a:t> etki var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X Kategorisi: Kesin </a:t>
            </a:r>
            <a:r>
              <a:rPr lang="tr-TR" dirty="0" err="1" smtClean="0">
                <a:solidFill>
                  <a:srgbClr val="FF0000"/>
                </a:solidFill>
              </a:rPr>
              <a:t>fetal</a:t>
            </a:r>
            <a:r>
              <a:rPr lang="tr-TR" dirty="0" smtClean="0">
                <a:solidFill>
                  <a:srgbClr val="FF0000"/>
                </a:solidFill>
              </a:rPr>
              <a:t> etki var. Hamilelerde </a:t>
            </a:r>
            <a:r>
              <a:rPr lang="tr-TR" dirty="0" err="1" smtClean="0">
                <a:solidFill>
                  <a:srgbClr val="FF0000"/>
                </a:solidFill>
              </a:rPr>
              <a:t>kontrendike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3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Hamilelik dönemi ilaç örnekleri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tr-TR" dirty="0" smtClean="0">
                <a:solidFill>
                  <a:srgbClr val="FF0000"/>
                </a:solidFill>
              </a:rPr>
              <a:t>Antibiyotikler</a:t>
            </a:r>
            <a:r>
              <a:rPr lang="tr-TR" dirty="0" smtClean="0"/>
              <a:t>: </a:t>
            </a:r>
            <a:r>
              <a:rPr lang="tr-TR" dirty="0" err="1" smtClean="0"/>
              <a:t>Amoksisilin</a:t>
            </a:r>
            <a:r>
              <a:rPr lang="tr-TR" dirty="0" smtClean="0"/>
              <a:t>,     </a:t>
            </a:r>
            <a:r>
              <a:rPr lang="tr-TR" dirty="0" err="1" smtClean="0"/>
              <a:t>Penisillin</a:t>
            </a:r>
            <a:r>
              <a:rPr lang="tr-TR" dirty="0" smtClean="0"/>
              <a:t>,  </a:t>
            </a:r>
            <a:r>
              <a:rPr lang="tr-TR" dirty="0" err="1" smtClean="0"/>
              <a:t>Klindamisin</a:t>
            </a:r>
            <a:r>
              <a:rPr lang="tr-TR" dirty="0" smtClean="0"/>
              <a:t> (B)  ++ </a:t>
            </a:r>
          </a:p>
          <a:p>
            <a:pPr marL="2286000" lvl="5" indent="0">
              <a:buNone/>
            </a:pPr>
            <a:r>
              <a:rPr lang="tr-TR" sz="2800" dirty="0" err="1" smtClean="0"/>
              <a:t>Tetrasiklin</a:t>
            </a:r>
            <a:r>
              <a:rPr lang="tr-TR" sz="2800" dirty="0" smtClean="0"/>
              <a:t> (D)- -</a:t>
            </a:r>
          </a:p>
          <a:p>
            <a:pPr marL="2286000" lvl="5" indent="0" algn="just">
              <a:buNone/>
            </a:pPr>
            <a:endParaRPr lang="tr-TR" sz="2800" dirty="0"/>
          </a:p>
          <a:p>
            <a:pPr marL="2286000" lvl="5" indent="0" algn="just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Analjezikler</a:t>
            </a:r>
            <a:r>
              <a:rPr lang="tr-TR" sz="2800" dirty="0" smtClean="0"/>
              <a:t>: </a:t>
            </a:r>
            <a:r>
              <a:rPr lang="tr-TR" sz="2800" dirty="0" err="1" smtClean="0"/>
              <a:t>Asetaminofen</a:t>
            </a:r>
            <a:r>
              <a:rPr lang="tr-TR" sz="2800" dirty="0" smtClean="0"/>
              <a:t> (B) ++ </a:t>
            </a:r>
          </a:p>
          <a:p>
            <a:pPr marL="2286000" lvl="5" indent="0" algn="just">
              <a:buNone/>
            </a:pPr>
            <a:r>
              <a:rPr lang="tr-TR" sz="2800" dirty="0" smtClean="0"/>
              <a:t>Aspirin C/D—</a:t>
            </a:r>
          </a:p>
          <a:p>
            <a:pPr marL="2286000" lvl="5" indent="0" algn="just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Lokal </a:t>
            </a:r>
            <a:r>
              <a:rPr lang="tr-TR" sz="2800" dirty="0" err="1" smtClean="0">
                <a:solidFill>
                  <a:srgbClr val="FF0000"/>
                </a:solidFill>
              </a:rPr>
              <a:t>Anestezikler</a:t>
            </a:r>
            <a:r>
              <a:rPr lang="tr-TR" sz="2800" dirty="0" smtClean="0"/>
              <a:t>: </a:t>
            </a:r>
            <a:r>
              <a:rPr lang="tr-TR" sz="2800" dirty="0" err="1" smtClean="0"/>
              <a:t>Lidokain</a:t>
            </a:r>
            <a:r>
              <a:rPr lang="tr-TR" sz="2800" dirty="0" smtClean="0"/>
              <a:t> (B)++</a:t>
            </a:r>
          </a:p>
          <a:p>
            <a:pPr marL="2286000" lvl="5" indent="0" algn="just">
              <a:buNone/>
            </a:pPr>
            <a:r>
              <a:rPr lang="tr-TR" sz="2800" dirty="0"/>
              <a:t>	</a:t>
            </a:r>
            <a:r>
              <a:rPr lang="tr-TR" sz="2800" dirty="0" smtClean="0"/>
              <a:t>		    </a:t>
            </a:r>
            <a:r>
              <a:rPr lang="tr-TR" sz="2800" dirty="0" err="1" smtClean="0"/>
              <a:t>Articain</a:t>
            </a:r>
            <a:r>
              <a:rPr lang="tr-TR" sz="2800" dirty="0" smtClean="0"/>
              <a:t> (C)- Dikkatli</a:t>
            </a:r>
          </a:p>
        </p:txBody>
      </p:sp>
    </p:spTree>
    <p:extLst>
      <p:ext uri="{BB962C8B-B14F-4D97-AF65-F5344CB8AC3E}">
        <p14:creationId xmlns:p14="http://schemas.microsoft.com/office/powerpoint/2010/main" val="37635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Yaşlı hastalar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İlaç dağılım hacmi, ilaç </a:t>
            </a:r>
            <a:r>
              <a:rPr lang="tr-TR" dirty="0" err="1" smtClean="0"/>
              <a:t>klerensi</a:t>
            </a:r>
            <a:r>
              <a:rPr lang="tr-TR" dirty="0" smtClean="0"/>
              <a:t> (</a:t>
            </a:r>
            <a:r>
              <a:rPr lang="tr-TR" dirty="0" err="1" smtClean="0"/>
              <a:t>Renal</a:t>
            </a:r>
            <a:r>
              <a:rPr lang="tr-TR" dirty="0" smtClean="0"/>
              <a:t> fonksiyon), proteine bağlanma ve metabolizması yaşlı hastalarda değiştiği için ilaç dozunda </a:t>
            </a:r>
            <a:r>
              <a:rPr lang="tr-TR" dirty="0" smtClean="0">
                <a:solidFill>
                  <a:srgbClr val="FF0000"/>
                </a:solidFill>
              </a:rPr>
              <a:t>azaltmaya</a:t>
            </a:r>
            <a:r>
              <a:rPr lang="tr-TR" dirty="0" smtClean="0"/>
              <a:t> gidilmelidir.</a:t>
            </a:r>
          </a:p>
          <a:p>
            <a:r>
              <a:rPr lang="tr-TR" dirty="0" smtClean="0"/>
              <a:t>Böbrek yetmezliğinde böbrekten atılan ilacın yarılanma ömrü uzadığı için, ilacın </a:t>
            </a:r>
            <a:r>
              <a:rPr lang="tr-TR" dirty="0" err="1" smtClean="0"/>
              <a:t>terapötik</a:t>
            </a:r>
            <a:r>
              <a:rPr lang="tr-TR" dirty="0" smtClean="0"/>
              <a:t> plazma konsantrasyonunu sağlaması için dozajın düşmesi birkaç gün alabilir.</a:t>
            </a:r>
          </a:p>
          <a:p>
            <a:r>
              <a:rPr lang="tr-TR" dirty="0" smtClean="0"/>
              <a:t>Konsültasyon yapılmalı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30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Karaciğer yetmezliği olan hastalar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Siroz ve hepatit gibi karaciğer hastalıklarında ilaçların cevapları değişebilir. </a:t>
            </a:r>
            <a:r>
              <a:rPr lang="tr-TR" dirty="0" err="1" smtClean="0"/>
              <a:t>Primer</a:t>
            </a:r>
            <a:r>
              <a:rPr lang="tr-TR" dirty="0" smtClean="0"/>
              <a:t> olarak karaciğerde </a:t>
            </a:r>
            <a:r>
              <a:rPr lang="tr-TR" dirty="0" err="1" smtClean="0"/>
              <a:t>metabolize</a:t>
            </a:r>
            <a:r>
              <a:rPr lang="tr-TR" dirty="0" smtClean="0"/>
              <a:t> olan ilaçlar için; </a:t>
            </a:r>
            <a:r>
              <a:rPr lang="tr-TR" dirty="0" err="1" smtClean="0"/>
              <a:t>hepatik</a:t>
            </a:r>
            <a:r>
              <a:rPr lang="tr-TR" dirty="0" smtClean="0"/>
              <a:t> bozukluk var ise dozaj ayarlaması gerekebilir.</a:t>
            </a:r>
          </a:p>
          <a:p>
            <a:r>
              <a:rPr lang="tr-TR" dirty="0" smtClean="0"/>
              <a:t>İlaç metabolizmasında değişiklik olması için karaciğer hastalığının </a:t>
            </a:r>
            <a:r>
              <a:rPr lang="tr-TR" dirty="0" smtClean="0">
                <a:solidFill>
                  <a:srgbClr val="FF0000"/>
                </a:solidFill>
              </a:rPr>
              <a:t>ileri seviyede </a:t>
            </a:r>
            <a:r>
              <a:rPr lang="tr-TR" dirty="0" smtClean="0"/>
              <a:t>olması gereklidir.</a:t>
            </a:r>
          </a:p>
          <a:p>
            <a:r>
              <a:rPr lang="tr-TR" dirty="0" smtClean="0"/>
              <a:t>Konsültasyon gereklidir.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1867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Eliminasyon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5753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Tüm ilaçlar vücuttan atılmak durumunda</a:t>
            </a:r>
          </a:p>
          <a:p>
            <a:r>
              <a:rPr lang="tr-TR" dirty="0" smtClean="0"/>
              <a:t>Suda çözünür veya değişmeden(</a:t>
            </a:r>
            <a:r>
              <a:rPr lang="tr-TR" dirty="0" err="1" smtClean="0"/>
              <a:t>Metabolize</a:t>
            </a:r>
            <a:r>
              <a:rPr lang="tr-TR" dirty="0" smtClean="0"/>
              <a:t> olmadan) atılırlar.</a:t>
            </a:r>
          </a:p>
          <a:p>
            <a:r>
              <a:rPr lang="tr-TR" dirty="0" smtClean="0"/>
              <a:t>Çoğu ilaçlar </a:t>
            </a:r>
            <a:r>
              <a:rPr lang="tr-TR" dirty="0" err="1" smtClean="0"/>
              <a:t>metabolize</a:t>
            </a:r>
            <a:r>
              <a:rPr lang="tr-TR" dirty="0" smtClean="0"/>
              <a:t> olarak böbreklerden </a:t>
            </a:r>
            <a:r>
              <a:rPr lang="tr-TR" dirty="0" err="1" smtClean="0"/>
              <a:t>ürinle</a:t>
            </a:r>
            <a:r>
              <a:rPr lang="tr-TR" dirty="0" smtClean="0"/>
              <a:t>(İdrar) atılır.</a:t>
            </a:r>
          </a:p>
          <a:p>
            <a:r>
              <a:rPr lang="tr-TR" dirty="0" err="1" smtClean="0"/>
              <a:t>Metabolize</a:t>
            </a:r>
            <a:r>
              <a:rPr lang="tr-TR" dirty="0" smtClean="0"/>
              <a:t> olmayan çoğu ilaçlar değişmemiş olarak karaciğerden geçerek safra ile atılır. İlaçla birlikte safra </a:t>
            </a:r>
            <a:r>
              <a:rPr lang="tr-TR" dirty="0" err="1" smtClean="0"/>
              <a:t>gastrointestinal</a:t>
            </a:r>
            <a:r>
              <a:rPr lang="tr-TR" dirty="0" smtClean="0"/>
              <a:t> sisteme gelir ve </a:t>
            </a:r>
            <a:r>
              <a:rPr lang="tr-TR" dirty="0" err="1" smtClean="0"/>
              <a:t>feçesle</a:t>
            </a:r>
            <a:r>
              <a:rPr lang="tr-TR" dirty="0" smtClean="0"/>
              <a:t> atılır.</a:t>
            </a:r>
          </a:p>
          <a:p>
            <a:r>
              <a:rPr lang="tr-TR" dirty="0" smtClean="0"/>
              <a:t>Bazı ilaçlar aynı zamanda karaciğerde </a:t>
            </a:r>
            <a:r>
              <a:rPr lang="tr-TR" dirty="0" err="1" smtClean="0"/>
              <a:t>metabolitlere</a:t>
            </a:r>
            <a:r>
              <a:rPr lang="tr-TR" dirty="0" smtClean="0"/>
              <a:t> dönüşür ve safra ile salınır, </a:t>
            </a:r>
            <a:r>
              <a:rPr lang="tr-TR" dirty="0" err="1" smtClean="0"/>
              <a:t>feçesle</a:t>
            </a:r>
            <a:r>
              <a:rPr lang="tr-TR" dirty="0" smtClean="0"/>
              <a:t> atılır, bir kısmı kana tekrar emilir.</a:t>
            </a:r>
          </a:p>
          <a:p>
            <a:r>
              <a:rPr lang="tr-TR" dirty="0" smtClean="0"/>
              <a:t>Örneğin; </a:t>
            </a:r>
            <a:r>
              <a:rPr lang="tr-TR" dirty="0" err="1" smtClean="0"/>
              <a:t>tetrasiklin</a:t>
            </a:r>
            <a:r>
              <a:rPr lang="tr-TR" dirty="0" smtClean="0"/>
              <a:t> </a:t>
            </a:r>
            <a:r>
              <a:rPr lang="tr-TR" dirty="0" err="1" smtClean="0"/>
              <a:t>metabolize</a:t>
            </a:r>
            <a:r>
              <a:rPr lang="tr-TR" dirty="0" smtClean="0"/>
              <a:t> olmaz ve </a:t>
            </a:r>
            <a:r>
              <a:rPr lang="tr-TR" dirty="0" err="1" smtClean="0"/>
              <a:t>enterohepatik</a:t>
            </a:r>
            <a:r>
              <a:rPr lang="tr-TR" dirty="0" smtClean="0"/>
              <a:t> dolaşıma uğrar, hem </a:t>
            </a:r>
            <a:r>
              <a:rPr lang="tr-TR" dirty="0" err="1" smtClean="0"/>
              <a:t>ürin</a:t>
            </a:r>
            <a:r>
              <a:rPr lang="tr-TR" dirty="0" smtClean="0"/>
              <a:t> hem de safra ile salınır ve bir kısmı </a:t>
            </a:r>
            <a:r>
              <a:rPr lang="tr-TR" dirty="0" err="1" smtClean="0"/>
              <a:t>feçesten</a:t>
            </a:r>
            <a:r>
              <a:rPr lang="tr-TR" dirty="0" smtClean="0"/>
              <a:t> geri emilir.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1146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Doz ayarlaması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Böbrek hastalıklarında; güvenilir indikatörler(</a:t>
            </a:r>
            <a:r>
              <a:rPr lang="tr-TR" dirty="0" err="1" smtClean="0"/>
              <a:t>Kreatin</a:t>
            </a:r>
            <a:r>
              <a:rPr lang="tr-TR" dirty="0" smtClean="0"/>
              <a:t> </a:t>
            </a:r>
            <a:r>
              <a:rPr lang="tr-TR" dirty="0" err="1" smtClean="0"/>
              <a:t>klerens</a:t>
            </a:r>
            <a:r>
              <a:rPr lang="tr-TR" dirty="0" smtClean="0"/>
              <a:t>-GFR</a:t>
            </a:r>
            <a:r>
              <a:rPr lang="tr-TR" dirty="0" smtClean="0"/>
              <a:t>) doz ayarlamasında etkili olurken</a:t>
            </a:r>
          </a:p>
          <a:p>
            <a:r>
              <a:rPr lang="tr-TR" dirty="0" smtClean="0"/>
              <a:t>Karaciğer hastalıklarında fonksiyon indikatörlerini ayarlamak zordur.</a:t>
            </a:r>
          </a:p>
          <a:p>
            <a:r>
              <a:rPr lang="tr-TR" dirty="0" smtClean="0"/>
              <a:t>AST,ALT,GGT, gibi karaciğer enzimleri hücre hasarını belirlerken, karaciğerin ilaçları </a:t>
            </a:r>
            <a:r>
              <a:rPr lang="tr-TR" dirty="0" err="1" smtClean="0"/>
              <a:t>metabolize</a:t>
            </a:r>
            <a:r>
              <a:rPr lang="tr-TR" dirty="0" smtClean="0"/>
              <a:t> etme yeteneği ile </a:t>
            </a:r>
            <a:r>
              <a:rPr lang="tr-TR" dirty="0" smtClean="0">
                <a:solidFill>
                  <a:srgbClr val="00B050"/>
                </a:solidFill>
              </a:rPr>
              <a:t>ilgili değildir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Konsültasyon gereklidir.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90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Böbrek yetmezliği olan hastalar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Böbrek fonksiyonu azalmış hastalarda(Diyaliz hastaları) ilaç kullanımı </a:t>
            </a:r>
            <a:r>
              <a:rPr lang="tr-TR" dirty="0" err="1" smtClean="0"/>
              <a:t>toksisite’ye</a:t>
            </a:r>
            <a:r>
              <a:rPr lang="tr-TR" dirty="0" smtClean="0"/>
              <a:t> neden olabilir.</a:t>
            </a:r>
          </a:p>
          <a:p>
            <a:r>
              <a:rPr lang="tr-TR" dirty="0" smtClean="0"/>
              <a:t>İlacın vücuttan atılımı azalır.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Doz azaltılabilir.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Doz değiştirilmez alım aralığı artırılır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Alım aralığı sabit kalır, doz azaltılabilir.</a:t>
            </a:r>
          </a:p>
          <a:p>
            <a:r>
              <a:rPr lang="tr-TR" dirty="0" smtClean="0"/>
              <a:t>Konsültasyon gereklidir.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58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Diş </a:t>
            </a:r>
            <a:r>
              <a:rPr lang="tr-TR" dirty="0" smtClean="0"/>
              <a:t>Hekimliği/Karaciğer-Börek </a:t>
            </a:r>
            <a:r>
              <a:rPr lang="tr-TR" dirty="0" smtClean="0"/>
              <a:t>Yetmezliği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Penisilin genel olarak güvenli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Tetrasiklin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kontrendike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00B050"/>
                </a:solidFill>
              </a:rPr>
              <a:t>Amoksisilin</a:t>
            </a:r>
            <a:r>
              <a:rPr lang="tr-TR" dirty="0" smtClean="0">
                <a:solidFill>
                  <a:srgbClr val="00B050"/>
                </a:solidFill>
              </a:rPr>
              <a:t> genel olarak güvenli</a:t>
            </a:r>
          </a:p>
          <a:p>
            <a:r>
              <a:rPr lang="tr-TR" dirty="0" err="1" smtClean="0"/>
              <a:t>Amoksisilin+Klavulanat</a:t>
            </a:r>
            <a:r>
              <a:rPr lang="tr-TR" dirty="0" smtClean="0"/>
              <a:t> karaciğer hasarlı ise </a:t>
            </a:r>
            <a:r>
              <a:rPr lang="tr-TR" dirty="0" err="1" smtClean="0">
                <a:solidFill>
                  <a:srgbClr val="FF0000"/>
                </a:solidFill>
              </a:rPr>
              <a:t>kontrendike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Azitromisin</a:t>
            </a:r>
            <a:r>
              <a:rPr lang="tr-TR" dirty="0" smtClean="0"/>
              <a:t> karaciğer için </a:t>
            </a:r>
            <a:r>
              <a:rPr lang="tr-TR" dirty="0" err="1" smtClean="0">
                <a:solidFill>
                  <a:srgbClr val="FF0000"/>
                </a:solidFill>
              </a:rPr>
              <a:t>kontrendike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Klindamisin</a:t>
            </a:r>
            <a:r>
              <a:rPr lang="tr-TR" dirty="0" smtClean="0"/>
              <a:t> böbrekte sorunsuz ancak karaciğer için siroz varlığında %50 doz </a:t>
            </a:r>
            <a:r>
              <a:rPr lang="tr-TR" dirty="0" err="1" smtClean="0"/>
              <a:t>azaltımı</a:t>
            </a:r>
            <a:endParaRPr lang="tr-TR" dirty="0" smtClean="0"/>
          </a:p>
          <a:p>
            <a:r>
              <a:rPr lang="tr-TR" dirty="0" err="1" smtClean="0"/>
              <a:t>Metronidazol</a:t>
            </a:r>
            <a:r>
              <a:rPr lang="tr-TR" dirty="0" smtClean="0"/>
              <a:t> ileri böbrek yetmezliğinde dozu azalt, hafif karaciğer hastalığında güvenli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071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09649"/>
            <a:ext cx="10515600" cy="13430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Farmakolojik Terimler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2400" dirty="0" smtClean="0"/>
              <a:t>İlaç, doz, Antibiyotik </a:t>
            </a:r>
            <a:r>
              <a:rPr lang="tr-TR" sz="2400" dirty="0" err="1" smtClean="0"/>
              <a:t>Profilaksisi</a:t>
            </a:r>
            <a:r>
              <a:rPr lang="tr-TR" sz="2400" dirty="0" smtClean="0"/>
              <a:t>, ters ilaç reaksiyonu, Yükleme dozu, İdame dozu, İlaç pik konsantrasyonu, </a:t>
            </a:r>
            <a:r>
              <a:rPr lang="tr-TR" sz="2400" dirty="0" err="1" smtClean="0"/>
              <a:t>Farmakokinezi</a:t>
            </a:r>
            <a:r>
              <a:rPr lang="tr-TR" sz="2400" dirty="0" smtClean="0"/>
              <a:t>, Minimum etkin konsantrasyon, </a:t>
            </a:r>
            <a:r>
              <a:rPr lang="tr-TR" sz="2400" dirty="0" err="1" smtClean="0"/>
              <a:t>biyoyararlanım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0575" y="302974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Diş hekimliği/Karaciğer-Börek </a:t>
            </a:r>
            <a:r>
              <a:rPr lang="tr-TR" dirty="0" smtClean="0"/>
              <a:t>Yetmezliği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Naproksen</a:t>
            </a:r>
            <a:r>
              <a:rPr lang="tr-TR" dirty="0" smtClean="0"/>
              <a:t> hafif böbrek yetmezliği ve karaciğer hastalıklarında </a:t>
            </a:r>
            <a:r>
              <a:rPr lang="tr-TR" dirty="0" err="1" smtClean="0"/>
              <a:t>kontrendike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İbuprofen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/>
              <a:t>hafif böbrek yetmezliği ve karaciğer hastalıklarında </a:t>
            </a:r>
            <a:r>
              <a:rPr lang="tr-TR" dirty="0" err="1" smtClean="0"/>
              <a:t>kontrendike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Aspirin: </a:t>
            </a:r>
            <a:r>
              <a:rPr lang="tr-TR" dirty="0" smtClean="0"/>
              <a:t>İleri derece böbrek yetmezliği ve karaciğer hastalıklarında </a:t>
            </a:r>
            <a:r>
              <a:rPr lang="tr-TR" dirty="0" err="1" smtClean="0"/>
              <a:t>kontrendike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Asetaminofen</a:t>
            </a:r>
            <a:r>
              <a:rPr lang="tr-TR" dirty="0" smtClean="0"/>
              <a:t>: hafif GFR: 6 saate, orta GFR: 8 saatte, karaciğer hastalıklarında </a:t>
            </a:r>
            <a:r>
              <a:rPr lang="tr-TR" dirty="0" err="1" smtClean="0"/>
              <a:t>kontrendike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4427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Antimikrobiyaller</a:t>
            </a: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750911"/>
            <a:ext cx="10515600" cy="4351338"/>
          </a:xfrm>
        </p:spPr>
        <p:txBody>
          <a:bodyPr/>
          <a:lstStyle/>
          <a:p>
            <a:r>
              <a:rPr lang="tr-TR" dirty="0" smtClean="0"/>
              <a:t>Antibiyotik: biyolojik kökenli bir madde</a:t>
            </a:r>
          </a:p>
          <a:p>
            <a:r>
              <a:rPr lang="tr-TR" dirty="0" err="1" smtClean="0"/>
              <a:t>Kemoterapötik</a:t>
            </a:r>
            <a:r>
              <a:rPr lang="tr-TR" dirty="0" smtClean="0"/>
              <a:t>: sentetik yapılmış kimyasal madde</a:t>
            </a:r>
          </a:p>
          <a:p>
            <a:r>
              <a:rPr lang="tr-TR" dirty="0" err="1" smtClean="0"/>
              <a:t>Antimikrobiyal</a:t>
            </a:r>
            <a:r>
              <a:rPr lang="tr-TR" dirty="0" smtClean="0"/>
              <a:t>: hem antibiyotiği hem de </a:t>
            </a:r>
            <a:r>
              <a:rPr lang="tr-TR" dirty="0" err="1" smtClean="0"/>
              <a:t>kemoterapötik</a:t>
            </a:r>
            <a:r>
              <a:rPr lang="tr-TR" dirty="0" smtClean="0"/>
              <a:t> ajanı….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7730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Tedavinin süresi enfeksiyonun </a:t>
            </a:r>
            <a:r>
              <a:rPr lang="tr-TR" dirty="0" smtClean="0">
                <a:solidFill>
                  <a:srgbClr val="FF0000"/>
                </a:solidFill>
              </a:rPr>
              <a:t>doğasına ve cevaba </a:t>
            </a:r>
            <a:r>
              <a:rPr lang="tr-TR" dirty="0" smtClean="0"/>
              <a:t>bağlıdır</a:t>
            </a:r>
          </a:p>
          <a:p>
            <a:r>
              <a:rPr lang="tr-TR" dirty="0" smtClean="0"/>
              <a:t>Klinik olarak </a:t>
            </a:r>
            <a:r>
              <a:rPr lang="tr-TR" dirty="0" smtClean="0">
                <a:solidFill>
                  <a:srgbClr val="FF0000"/>
                </a:solidFill>
              </a:rPr>
              <a:t>3. günde </a:t>
            </a:r>
            <a:r>
              <a:rPr lang="tr-TR" dirty="0" smtClean="0"/>
              <a:t>bir iyileşme gözlenmediyse…</a:t>
            </a:r>
          </a:p>
          <a:p>
            <a:r>
              <a:rPr lang="tr-TR" dirty="0" smtClean="0"/>
              <a:t>Antibiyotik kesilmeli ve ilaç değiştirilmelidir</a:t>
            </a:r>
          </a:p>
          <a:p>
            <a:r>
              <a:rPr lang="tr-TR" dirty="0" smtClean="0"/>
              <a:t>Uzatılan kürler antibiyotik direncine neden olur…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66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Bakterisidal-Bakteriyostatik</a:t>
            </a:r>
            <a:r>
              <a:rPr lang="tr-TR" dirty="0" smtClean="0"/>
              <a:t> </a:t>
            </a:r>
            <a:r>
              <a:rPr lang="tr-TR" dirty="0" smtClean="0"/>
              <a:t>Antibiyotikler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Antibiyotiğin etkili olabilmesi için bakterinin içine girmesi gerekir</a:t>
            </a:r>
          </a:p>
          <a:p>
            <a:r>
              <a:rPr lang="tr-TR" dirty="0" err="1" smtClean="0">
                <a:solidFill>
                  <a:srgbClr val="00B050"/>
                </a:solidFill>
              </a:rPr>
              <a:t>Bakterisidal</a:t>
            </a:r>
            <a:r>
              <a:rPr lang="tr-TR" dirty="0" smtClean="0">
                <a:solidFill>
                  <a:srgbClr val="00B050"/>
                </a:solidFill>
              </a:rPr>
              <a:t> antibiyotikler</a:t>
            </a:r>
            <a:r>
              <a:rPr lang="tr-TR" dirty="0" smtClean="0"/>
              <a:t>; bakterinin hücre duvarı sentezini </a:t>
            </a:r>
            <a:r>
              <a:rPr lang="tr-TR" dirty="0" err="1" smtClean="0"/>
              <a:t>inhibe</a:t>
            </a:r>
            <a:r>
              <a:rPr lang="tr-TR" dirty="0" smtClean="0"/>
              <a:t> ederek yada bakteri DNA’sına etki ederek öldürür</a:t>
            </a:r>
          </a:p>
          <a:p>
            <a:r>
              <a:rPr lang="tr-TR" dirty="0" err="1" smtClean="0">
                <a:solidFill>
                  <a:srgbClr val="00B050"/>
                </a:solidFill>
              </a:rPr>
              <a:t>Bakteriyostatik</a:t>
            </a:r>
            <a:r>
              <a:rPr lang="tr-TR" dirty="0" smtClean="0">
                <a:solidFill>
                  <a:srgbClr val="00B050"/>
                </a:solidFill>
              </a:rPr>
              <a:t> antibiyotikler</a:t>
            </a:r>
            <a:r>
              <a:rPr lang="tr-TR" dirty="0" smtClean="0"/>
              <a:t>; bakterinin üremesini </a:t>
            </a:r>
            <a:r>
              <a:rPr lang="tr-TR" dirty="0" err="1" smtClean="0"/>
              <a:t>reversibl</a:t>
            </a:r>
            <a:r>
              <a:rPr lang="tr-TR" dirty="0" smtClean="0"/>
              <a:t> olarak engeller, zayıflatır etkisiz kılar…enfeksiyonun üstesinden gelmede etkili olarak vücudun doğal savunma mekanizmasını tekrar kazandırır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064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Bakterisidal-Bakteriyostatik antibiyotikler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00B050"/>
                </a:solidFill>
              </a:rPr>
              <a:t>Bakterisidal</a:t>
            </a:r>
            <a:r>
              <a:rPr lang="tr-TR" dirty="0" smtClean="0">
                <a:solidFill>
                  <a:srgbClr val="00B050"/>
                </a:solidFill>
              </a:rPr>
              <a:t> antibiyotikler</a:t>
            </a:r>
            <a:r>
              <a:rPr lang="tr-TR" dirty="0" smtClean="0"/>
              <a:t>: Penisilinler, </a:t>
            </a:r>
            <a:r>
              <a:rPr lang="tr-TR" dirty="0" err="1" smtClean="0"/>
              <a:t>sefalosporinler</a:t>
            </a:r>
            <a:r>
              <a:rPr lang="tr-TR" dirty="0" smtClean="0"/>
              <a:t>, </a:t>
            </a:r>
            <a:r>
              <a:rPr lang="tr-TR" dirty="0" err="1" smtClean="0"/>
              <a:t>metranidazol</a:t>
            </a:r>
            <a:endParaRPr lang="tr-TR" dirty="0" smtClean="0"/>
          </a:p>
          <a:p>
            <a:r>
              <a:rPr lang="tr-TR" dirty="0" err="1" smtClean="0">
                <a:solidFill>
                  <a:srgbClr val="00B050"/>
                </a:solidFill>
              </a:rPr>
              <a:t>Bakteriyostatik</a:t>
            </a:r>
            <a:r>
              <a:rPr lang="tr-TR" dirty="0" smtClean="0">
                <a:solidFill>
                  <a:srgbClr val="00B050"/>
                </a:solidFill>
              </a:rPr>
              <a:t> antibiyotikler</a:t>
            </a:r>
            <a:r>
              <a:rPr lang="tr-TR" dirty="0" smtClean="0"/>
              <a:t>: </a:t>
            </a:r>
            <a:r>
              <a:rPr lang="tr-TR" dirty="0" err="1" smtClean="0"/>
              <a:t>Tetrasiklinler</a:t>
            </a:r>
            <a:r>
              <a:rPr lang="tr-TR" dirty="0" smtClean="0"/>
              <a:t>, </a:t>
            </a:r>
            <a:r>
              <a:rPr lang="tr-TR" dirty="0" err="1" smtClean="0"/>
              <a:t>makrolidler</a:t>
            </a:r>
            <a:r>
              <a:rPr lang="tr-TR" dirty="0" smtClean="0"/>
              <a:t>(</a:t>
            </a:r>
            <a:r>
              <a:rPr lang="tr-TR" dirty="0" err="1" smtClean="0"/>
              <a:t>Eritromisin</a:t>
            </a:r>
            <a:r>
              <a:rPr lang="tr-TR" dirty="0" smtClean="0"/>
              <a:t>),azildiler(</a:t>
            </a:r>
            <a:r>
              <a:rPr lang="tr-TR" dirty="0" err="1" smtClean="0"/>
              <a:t>Azitromisin</a:t>
            </a:r>
            <a:r>
              <a:rPr lang="tr-TR" dirty="0" smtClean="0"/>
              <a:t>, </a:t>
            </a:r>
            <a:r>
              <a:rPr lang="tr-TR" dirty="0" err="1" smtClean="0"/>
              <a:t>klaritromisin</a:t>
            </a:r>
            <a:r>
              <a:rPr lang="tr-TR" dirty="0" smtClean="0"/>
              <a:t>) </a:t>
            </a:r>
            <a:r>
              <a:rPr lang="tr-TR" dirty="0" err="1" smtClean="0"/>
              <a:t>klindamisin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2752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Spektrum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Dar spektrumlu antibiyotikler: gram negatif yada gram pozitif ; yaşamı tehdit etmeyen </a:t>
            </a:r>
            <a:r>
              <a:rPr lang="tr-TR" dirty="0" err="1" smtClean="0"/>
              <a:t>dental</a:t>
            </a:r>
            <a:r>
              <a:rPr lang="tr-TR" dirty="0" smtClean="0"/>
              <a:t> enfeksiyonların tedavisinde tercih edilmelidir.</a:t>
            </a:r>
          </a:p>
          <a:p>
            <a:r>
              <a:rPr lang="tr-TR" dirty="0" smtClean="0"/>
              <a:t>Geniş spektrumlu antibiyotikler: Sebep olan ajanın bilinmediği yaşamı tehdit eden </a:t>
            </a:r>
            <a:r>
              <a:rPr lang="tr-TR" dirty="0" err="1" smtClean="0"/>
              <a:t>dental</a:t>
            </a:r>
            <a:r>
              <a:rPr lang="tr-TR" dirty="0" smtClean="0"/>
              <a:t> enfeksiyonlar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</a:rPr>
              <a:t>Dar spektrumlu antibiyotik kullanımı ile daha az sayıda bakterinin direnç geliştirmesine olanak tanınır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95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Spektrum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Dar spektrumlu antibiyotikler: Penisilin VK, </a:t>
            </a:r>
            <a:r>
              <a:rPr lang="tr-TR" dirty="0" err="1" smtClean="0"/>
              <a:t>eritromisin</a:t>
            </a:r>
            <a:r>
              <a:rPr lang="tr-TR" dirty="0" smtClean="0"/>
              <a:t>, </a:t>
            </a:r>
            <a:r>
              <a:rPr lang="tr-TR" dirty="0" err="1" smtClean="0"/>
              <a:t>azitromisin</a:t>
            </a:r>
            <a:r>
              <a:rPr lang="tr-TR" dirty="0" smtClean="0"/>
              <a:t>, </a:t>
            </a:r>
            <a:r>
              <a:rPr lang="tr-TR" dirty="0" err="1" smtClean="0"/>
              <a:t>klindamisin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Genişletilmiş spektrumlu AB: </a:t>
            </a:r>
            <a:r>
              <a:rPr lang="tr-TR" dirty="0" err="1" smtClean="0"/>
              <a:t>Amoksisilin</a:t>
            </a:r>
            <a:r>
              <a:rPr lang="tr-TR" dirty="0" smtClean="0"/>
              <a:t>, </a:t>
            </a:r>
            <a:r>
              <a:rPr lang="tr-TR" dirty="0" err="1" smtClean="0"/>
              <a:t>Amoksisilin</a:t>
            </a:r>
            <a:r>
              <a:rPr lang="tr-TR" dirty="0" smtClean="0"/>
              <a:t>/</a:t>
            </a:r>
            <a:r>
              <a:rPr lang="tr-TR" dirty="0" err="1" smtClean="0"/>
              <a:t>Klavulanat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Geniş spektrumlu AB: </a:t>
            </a:r>
            <a:r>
              <a:rPr lang="tr-TR" dirty="0" err="1" smtClean="0"/>
              <a:t>Tetrasiklinler</a:t>
            </a:r>
            <a:r>
              <a:rPr lang="tr-TR" dirty="0" smtClean="0"/>
              <a:t>, </a:t>
            </a:r>
            <a:r>
              <a:rPr lang="tr-TR" dirty="0" err="1" smtClean="0"/>
              <a:t>siprofloksasin</a:t>
            </a:r>
            <a:r>
              <a:rPr lang="tr-TR" dirty="0" smtClean="0"/>
              <a:t> (</a:t>
            </a:r>
            <a:r>
              <a:rPr lang="tr-TR" dirty="0" err="1" smtClean="0"/>
              <a:t>Cipro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5898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etkinlik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İlaç kullanımından 3 gün sonra hastada cevap oluşmaz ise; direnç gelişebilir. Kültür ve duyarlılık testi gerekebilir.</a:t>
            </a:r>
          </a:p>
          <a:p>
            <a:r>
              <a:rPr lang="tr-TR" dirty="0" smtClean="0"/>
              <a:t>Antibiyotik kesilir; yeni bir tür yazılır yada başka bir tür reçeteye ilave edilir.</a:t>
            </a:r>
          </a:p>
          <a:p>
            <a:r>
              <a:rPr lang="tr-TR" dirty="0" smtClean="0"/>
              <a:t>48-72 saat içinde penisilin VK alan bir hastada klinik iyileşme görülmüyorsa </a:t>
            </a:r>
            <a:r>
              <a:rPr lang="tr-TR" dirty="0" err="1" smtClean="0">
                <a:solidFill>
                  <a:srgbClr val="FF0000"/>
                </a:solidFill>
              </a:rPr>
              <a:t>metranidazol</a:t>
            </a:r>
            <a:r>
              <a:rPr lang="tr-TR" dirty="0" smtClean="0"/>
              <a:t> (Her ikisi de </a:t>
            </a:r>
            <a:r>
              <a:rPr lang="tr-TR" dirty="0" err="1" smtClean="0">
                <a:solidFill>
                  <a:srgbClr val="FF0000"/>
                </a:solidFill>
              </a:rPr>
              <a:t>bakterisidal</a:t>
            </a:r>
            <a:r>
              <a:rPr lang="tr-TR" dirty="0" smtClean="0"/>
              <a:t>) eklenmelidir.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1786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Gastrointestinal</a:t>
            </a:r>
            <a:r>
              <a:rPr lang="tr-TR" dirty="0" smtClean="0"/>
              <a:t> Problemler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Bulantı, kusma, </a:t>
            </a:r>
            <a:r>
              <a:rPr lang="tr-TR" dirty="0" err="1" smtClean="0"/>
              <a:t>diyare</a:t>
            </a:r>
            <a:endParaRPr lang="tr-TR" dirty="0" smtClean="0"/>
          </a:p>
          <a:p>
            <a:r>
              <a:rPr lang="tr-TR" dirty="0" smtClean="0"/>
              <a:t>Tüm hastalarda günde iki kez yoğurt yemeleri tavsiye edilmelidir.</a:t>
            </a:r>
          </a:p>
          <a:p>
            <a:r>
              <a:rPr lang="tr-TR" dirty="0" smtClean="0"/>
              <a:t>İlaç alımından iki saat önce veya sonra alınmalıdır.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0384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Antibiyotik Direnci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Dar spektrumlu antibiyotikler daha az dirence sebep olurlar</a:t>
            </a:r>
          </a:p>
          <a:p>
            <a:r>
              <a:rPr lang="tr-TR" dirty="0" smtClean="0"/>
              <a:t>Çünkü spesifik bakterileri etkilerler</a:t>
            </a:r>
          </a:p>
          <a:p>
            <a:r>
              <a:rPr lang="tr-TR" dirty="0" smtClean="0"/>
              <a:t>Tercih sebebidir.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035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Terimler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435225"/>
            <a:ext cx="10515600" cy="4351338"/>
          </a:xfrm>
        </p:spPr>
        <p:txBody>
          <a:bodyPr/>
          <a:lstStyle/>
          <a:p>
            <a:r>
              <a:rPr lang="tr-TR" dirty="0" smtClean="0"/>
              <a:t>İlaç: </a:t>
            </a:r>
            <a:r>
              <a:rPr lang="tr-TR" dirty="0" smtClean="0">
                <a:latin typeface="+mj-lt"/>
              </a:rPr>
              <a:t>Hastalık sürecini </a:t>
            </a:r>
            <a:r>
              <a:rPr lang="tr-TR" dirty="0" err="1" smtClean="0">
                <a:latin typeface="+mj-lt"/>
              </a:rPr>
              <a:t>modifiye</a:t>
            </a:r>
            <a:r>
              <a:rPr lang="tr-TR" dirty="0" smtClean="0">
                <a:latin typeface="+mj-lt"/>
              </a:rPr>
              <a:t> eden yada fizyolojik fonksiyonunu değiştiren herhangi bir madde</a:t>
            </a:r>
          </a:p>
          <a:p>
            <a:r>
              <a:rPr lang="tr-TR" b="1" dirty="0" smtClean="0">
                <a:latin typeface="+mj-lt"/>
              </a:rPr>
              <a:t>Doz: </a:t>
            </a:r>
            <a:r>
              <a:rPr lang="tr-TR" dirty="0" smtClean="0">
                <a:latin typeface="+mj-lt"/>
              </a:rPr>
              <a:t>Herhangi bir zamanda alınan ilaç miktarı (500mg, 1000mg, 1g)</a:t>
            </a:r>
            <a:endParaRPr lang="tr-TR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00" y="376238"/>
            <a:ext cx="2343150" cy="13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Alerjik reaksiyonlar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Hafif kızarıklıktan-nefes darlığı ve anafilaksiye uzanan tipte olabilir</a:t>
            </a:r>
          </a:p>
          <a:p>
            <a:r>
              <a:rPr lang="tr-TR" dirty="0" smtClean="0"/>
              <a:t>Penisilinler %5</a:t>
            </a:r>
          </a:p>
          <a:p>
            <a:r>
              <a:rPr lang="tr-TR" dirty="0" smtClean="0"/>
              <a:t>İlaç hemen bırakılmalıdır.</a:t>
            </a:r>
          </a:p>
          <a:p>
            <a:r>
              <a:rPr lang="tr-TR" dirty="0" smtClean="0"/>
              <a:t>Tip 1 akut reaksiyonlar: İlaç alımından dakikalar içinde görülür ve hayatı tehdit eder.</a:t>
            </a:r>
          </a:p>
          <a:p>
            <a:r>
              <a:rPr lang="tr-TR" dirty="0" smtClean="0"/>
              <a:t>30 dakika-72 saat içinde görülenler</a:t>
            </a:r>
          </a:p>
          <a:p>
            <a:r>
              <a:rPr lang="tr-TR" dirty="0" smtClean="0"/>
              <a:t>Gecikmiş reaksiyonlar 2 günden sonra ortaya çıkar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3699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Antibiyotikler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Penisilinler</a:t>
            </a:r>
            <a:r>
              <a:rPr lang="tr-TR" dirty="0" smtClean="0"/>
              <a:t>; bakteri hücre duvarı sentezini </a:t>
            </a:r>
            <a:r>
              <a:rPr lang="tr-TR" dirty="0" err="1" smtClean="0"/>
              <a:t>inhibe</a:t>
            </a:r>
            <a:r>
              <a:rPr lang="tr-TR" dirty="0" smtClean="0"/>
              <a:t> ederek bakteriyel </a:t>
            </a:r>
            <a:r>
              <a:rPr lang="tr-TR" dirty="0" err="1" smtClean="0"/>
              <a:t>lizise</a:t>
            </a:r>
            <a:r>
              <a:rPr lang="tr-TR" dirty="0" smtClean="0"/>
              <a:t> neden olurlar.</a:t>
            </a:r>
          </a:p>
          <a:p>
            <a:r>
              <a:rPr lang="tr-TR" dirty="0" smtClean="0"/>
              <a:t>Doğal antibiyotiktir. Dar spektrumludur.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Amoksisilin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Penisilinin daha geniş spektrumlu </a:t>
            </a:r>
            <a:r>
              <a:rPr lang="tr-TR" dirty="0" err="1" smtClean="0"/>
              <a:t>antibakteriyel</a:t>
            </a:r>
            <a:r>
              <a:rPr lang="tr-TR" dirty="0" smtClean="0"/>
              <a:t> aktivite gösteren </a:t>
            </a:r>
            <a:r>
              <a:rPr lang="tr-TR" dirty="0" err="1" smtClean="0"/>
              <a:t>semisentetik</a:t>
            </a:r>
            <a:r>
              <a:rPr lang="tr-TR" dirty="0" smtClean="0"/>
              <a:t> analoğudur.</a:t>
            </a:r>
          </a:p>
          <a:p>
            <a:r>
              <a:rPr lang="tr-TR" dirty="0" smtClean="0"/>
              <a:t>Penisilin ile karşılaştırıldığında </a:t>
            </a:r>
            <a:r>
              <a:rPr lang="tr-TR" dirty="0" err="1" smtClean="0"/>
              <a:t>streptococci</a:t>
            </a:r>
            <a:r>
              <a:rPr lang="tr-TR" dirty="0" smtClean="0"/>
              <a:t> ve oral </a:t>
            </a:r>
            <a:r>
              <a:rPr lang="tr-TR" dirty="0" err="1" smtClean="0"/>
              <a:t>anaaeroblara</a:t>
            </a:r>
            <a:r>
              <a:rPr lang="tr-TR" dirty="0" smtClean="0"/>
              <a:t> karşı sınırlı etkiye sahiptir.</a:t>
            </a:r>
          </a:p>
          <a:p>
            <a:r>
              <a:rPr lang="tr-TR" dirty="0" smtClean="0"/>
              <a:t>Oral </a:t>
            </a:r>
            <a:r>
              <a:rPr lang="tr-TR" dirty="0" err="1" smtClean="0"/>
              <a:t>odontojenik</a:t>
            </a:r>
            <a:r>
              <a:rPr lang="tr-TR" dirty="0" smtClean="0"/>
              <a:t> ve </a:t>
            </a:r>
            <a:r>
              <a:rPr lang="tr-TR" dirty="0" err="1" smtClean="0"/>
              <a:t>periodontal</a:t>
            </a:r>
            <a:r>
              <a:rPr lang="tr-TR" dirty="0" smtClean="0"/>
              <a:t> enfeksiyonlara karşı penisilinden daha etkili değildir.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6339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Penisilin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Oral </a:t>
            </a:r>
            <a:r>
              <a:rPr lang="tr-TR" dirty="0" err="1" smtClean="0"/>
              <a:t>kontraseptiflerin</a:t>
            </a:r>
            <a:r>
              <a:rPr lang="tr-TR" dirty="0" smtClean="0"/>
              <a:t> etkilerini azaltırlar</a:t>
            </a:r>
          </a:p>
          <a:p>
            <a:r>
              <a:rPr lang="tr-TR" dirty="0" smtClean="0"/>
              <a:t>Hastalar bilgilendirilmelidir</a:t>
            </a:r>
          </a:p>
          <a:p>
            <a:r>
              <a:rPr lang="tr-TR" dirty="0" smtClean="0"/>
              <a:t>Penisilinler; gram negatif bakteriler tarafından üretilen beta </a:t>
            </a:r>
            <a:r>
              <a:rPr lang="tr-TR" dirty="0" err="1" smtClean="0"/>
              <a:t>laktamaz</a:t>
            </a:r>
            <a:r>
              <a:rPr lang="tr-TR" dirty="0" smtClean="0"/>
              <a:t> enzimlerince yok edilirler</a:t>
            </a:r>
          </a:p>
          <a:p>
            <a:r>
              <a:rPr lang="tr-TR" dirty="0" smtClean="0"/>
              <a:t>Bu amaçla </a:t>
            </a:r>
            <a:r>
              <a:rPr lang="tr-TR" dirty="0" err="1" smtClean="0"/>
              <a:t>klavulanat</a:t>
            </a:r>
            <a:r>
              <a:rPr lang="tr-TR" dirty="0" smtClean="0"/>
              <a:t> eklenen </a:t>
            </a:r>
            <a:r>
              <a:rPr lang="tr-TR" dirty="0" err="1" smtClean="0"/>
              <a:t>amoksisilin</a:t>
            </a:r>
            <a:r>
              <a:rPr lang="tr-TR" dirty="0" smtClean="0"/>
              <a:t> yazılmalıdır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 err="1" smtClean="0">
                <a:solidFill>
                  <a:srgbClr val="FF0000"/>
                </a:solidFill>
              </a:rPr>
              <a:t>Augmentin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5155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Sefalosporinler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Oral yolla zayıf emilimden dolayı </a:t>
            </a:r>
            <a:r>
              <a:rPr lang="tr-TR" dirty="0" err="1" smtClean="0"/>
              <a:t>dental</a:t>
            </a:r>
            <a:r>
              <a:rPr lang="tr-TR" dirty="0" smtClean="0"/>
              <a:t> enfeksiyonlarda tercih edilmezler</a:t>
            </a:r>
          </a:p>
          <a:p>
            <a:r>
              <a:rPr lang="tr-TR" dirty="0" smtClean="0"/>
              <a:t>Penisilinle aynı etkiye sahiptir.</a:t>
            </a:r>
          </a:p>
          <a:p>
            <a:r>
              <a:rPr lang="tr-TR" dirty="0" err="1" smtClean="0"/>
              <a:t>Parenteral</a:t>
            </a:r>
            <a:r>
              <a:rPr lang="tr-TR" dirty="0" smtClean="0"/>
              <a:t> yol tercih edilmelidir.</a:t>
            </a:r>
          </a:p>
          <a:p>
            <a:r>
              <a:rPr lang="tr-TR" dirty="0" smtClean="0"/>
              <a:t>Penisilinler ile aynı alerjik kategoridedirler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6096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Eritromisinler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Makrolit</a:t>
            </a:r>
            <a:r>
              <a:rPr lang="tr-TR" dirty="0" smtClean="0"/>
              <a:t> grubu</a:t>
            </a:r>
          </a:p>
          <a:p>
            <a:r>
              <a:rPr lang="tr-TR" dirty="0" err="1" smtClean="0"/>
              <a:t>Bakteriyostatik</a:t>
            </a:r>
            <a:r>
              <a:rPr lang="tr-TR" dirty="0" smtClean="0"/>
              <a:t> etkiye sahip</a:t>
            </a:r>
          </a:p>
          <a:p>
            <a:r>
              <a:rPr lang="tr-TR" dirty="0" smtClean="0"/>
              <a:t>Birincil olarak gram pozitif ve bazı gram negatif bakterilere karşı etkilidir.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0394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Azitromisin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Azalidler</a:t>
            </a:r>
            <a:r>
              <a:rPr lang="tr-TR" dirty="0" smtClean="0"/>
              <a:t> grubundandır</a:t>
            </a:r>
          </a:p>
          <a:p>
            <a:r>
              <a:rPr lang="tr-TR" dirty="0" err="1" smtClean="0"/>
              <a:t>Zitromax</a:t>
            </a:r>
            <a:endParaRPr lang="tr-TR" dirty="0" smtClean="0"/>
          </a:p>
          <a:p>
            <a:r>
              <a:rPr lang="tr-TR" dirty="0" smtClean="0"/>
              <a:t>Oral enfeksiyonlar için uygundur.</a:t>
            </a:r>
          </a:p>
          <a:p>
            <a:r>
              <a:rPr lang="tr-TR" dirty="0" smtClean="0"/>
              <a:t>Yarılanma ömrü 60-70 saat, günde tek doz yeterlidir</a:t>
            </a:r>
          </a:p>
          <a:p>
            <a:r>
              <a:rPr lang="tr-TR" dirty="0" smtClean="0"/>
              <a:t>İlk gün 500 mg, sonraki 4gün 250mg</a:t>
            </a:r>
          </a:p>
          <a:p>
            <a:r>
              <a:rPr lang="tr-TR" dirty="0" smtClean="0"/>
              <a:t>Penisilin alerjisi olan bireylerde iyi bir seçenektir.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2538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Linkomisinler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Klindamisin</a:t>
            </a:r>
            <a:endParaRPr lang="tr-TR" dirty="0" smtClean="0"/>
          </a:p>
          <a:p>
            <a:r>
              <a:rPr lang="tr-TR" dirty="0" smtClean="0"/>
              <a:t>Düşük dozları </a:t>
            </a:r>
            <a:r>
              <a:rPr lang="tr-TR" dirty="0" err="1" smtClean="0"/>
              <a:t>bakteriostatik</a:t>
            </a:r>
            <a:r>
              <a:rPr lang="tr-TR" dirty="0" smtClean="0"/>
              <a:t>, 600mg normal doz uzun dönemde </a:t>
            </a:r>
            <a:r>
              <a:rPr lang="tr-TR" dirty="0" err="1" smtClean="0"/>
              <a:t>bakterisidal</a:t>
            </a:r>
            <a:r>
              <a:rPr lang="tr-TR" dirty="0" smtClean="0"/>
              <a:t> etki</a:t>
            </a:r>
          </a:p>
          <a:p>
            <a:r>
              <a:rPr lang="tr-TR" dirty="0" err="1" smtClean="0"/>
              <a:t>Odontojenik</a:t>
            </a:r>
            <a:r>
              <a:rPr lang="tr-TR" dirty="0" smtClean="0"/>
              <a:t> enfeksiyonlar için uygundur, inatçı </a:t>
            </a:r>
            <a:r>
              <a:rPr lang="tr-TR" dirty="0" err="1" smtClean="0"/>
              <a:t>anaeroblara</a:t>
            </a:r>
            <a:r>
              <a:rPr lang="tr-TR" dirty="0" smtClean="0"/>
              <a:t> karşı etkili olması</a:t>
            </a:r>
          </a:p>
          <a:p>
            <a:r>
              <a:rPr lang="tr-TR" dirty="0" smtClean="0"/>
              <a:t>Yumuşak doku ve kemik </a:t>
            </a:r>
            <a:r>
              <a:rPr lang="tr-TR" dirty="0" err="1" smtClean="0"/>
              <a:t>penetrasyonu</a:t>
            </a:r>
            <a:r>
              <a:rPr lang="tr-TR" dirty="0" smtClean="0"/>
              <a:t> yüksektir</a:t>
            </a:r>
          </a:p>
          <a:p>
            <a:r>
              <a:rPr lang="tr-TR" dirty="0" err="1" smtClean="0"/>
              <a:t>Diyare</a:t>
            </a:r>
            <a:r>
              <a:rPr lang="tr-TR" dirty="0" smtClean="0"/>
              <a:t>, bulantı, kusma ,kızarıklık ve karın ağrısı</a:t>
            </a:r>
          </a:p>
          <a:p>
            <a:r>
              <a:rPr lang="tr-TR" dirty="0" err="1" smtClean="0"/>
              <a:t>Enflamatuar</a:t>
            </a:r>
            <a:r>
              <a:rPr lang="tr-TR" dirty="0" smtClean="0"/>
              <a:t> bağırsak hastalığı, </a:t>
            </a:r>
            <a:r>
              <a:rPr lang="tr-TR" dirty="0" err="1" smtClean="0"/>
              <a:t>ülseratif</a:t>
            </a:r>
            <a:r>
              <a:rPr lang="tr-TR" dirty="0" smtClean="0"/>
              <a:t> kolit hastalıklarında </a:t>
            </a:r>
            <a:r>
              <a:rPr lang="tr-TR" dirty="0" err="1" smtClean="0"/>
              <a:t>kontrendike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566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Metranidazol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Gram negatif, </a:t>
            </a:r>
            <a:r>
              <a:rPr lang="tr-TR" dirty="0" err="1" smtClean="0"/>
              <a:t>anaeroblara</a:t>
            </a:r>
            <a:r>
              <a:rPr lang="tr-TR" dirty="0" smtClean="0"/>
              <a:t> karşı etkili</a:t>
            </a:r>
          </a:p>
          <a:p>
            <a:r>
              <a:rPr lang="tr-TR" dirty="0" err="1" smtClean="0"/>
              <a:t>Amoksisilin</a:t>
            </a:r>
            <a:r>
              <a:rPr lang="tr-TR" dirty="0" smtClean="0"/>
              <a:t> ile birlikte </a:t>
            </a:r>
            <a:r>
              <a:rPr lang="tr-TR" dirty="0" err="1" smtClean="0"/>
              <a:t>odontojenik</a:t>
            </a:r>
            <a:r>
              <a:rPr lang="tr-TR" dirty="0" smtClean="0"/>
              <a:t> enfeksiyonlarda kullanılır.</a:t>
            </a:r>
          </a:p>
          <a:p>
            <a:r>
              <a:rPr lang="tr-TR" dirty="0" smtClean="0"/>
              <a:t>Nadiren direnç gelişir.</a:t>
            </a:r>
          </a:p>
          <a:p>
            <a:r>
              <a:rPr lang="tr-TR" dirty="0" smtClean="0"/>
              <a:t>Ağızda metalik tat bırakması en bilinen yan etkidir.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91694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Tetrasiklinler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Gram pozitif ve gram negatif bakterilere karşı etkilidir</a:t>
            </a:r>
          </a:p>
          <a:p>
            <a:r>
              <a:rPr lang="tr-TR" dirty="0" smtClean="0"/>
              <a:t>Geniş spektrumlu </a:t>
            </a:r>
            <a:r>
              <a:rPr lang="tr-TR" dirty="0" err="1" smtClean="0"/>
              <a:t>bakteriyostatik</a:t>
            </a:r>
            <a:r>
              <a:rPr lang="tr-TR" dirty="0" smtClean="0"/>
              <a:t> etkiye sahiptir</a:t>
            </a:r>
          </a:p>
          <a:p>
            <a:r>
              <a:rPr lang="tr-TR" dirty="0" smtClean="0"/>
              <a:t>Etki mekanizması; insan </a:t>
            </a:r>
            <a:r>
              <a:rPr lang="tr-TR" dirty="0" err="1" smtClean="0"/>
              <a:t>polimorfonülkeer</a:t>
            </a:r>
            <a:r>
              <a:rPr lang="tr-TR" dirty="0" smtClean="0"/>
              <a:t> lökositlerden </a:t>
            </a:r>
            <a:r>
              <a:rPr lang="tr-TR" dirty="0" err="1" smtClean="0"/>
              <a:t>kollagenaz</a:t>
            </a:r>
            <a:r>
              <a:rPr lang="tr-TR" dirty="0" smtClean="0"/>
              <a:t> salınımını ve sentezi </a:t>
            </a:r>
            <a:r>
              <a:rPr lang="tr-TR" dirty="0" err="1" smtClean="0"/>
              <a:t>inhibe</a:t>
            </a:r>
            <a:r>
              <a:rPr lang="tr-TR" dirty="0" smtClean="0"/>
              <a:t> etmektir. Bu </a:t>
            </a:r>
            <a:r>
              <a:rPr lang="tr-TR" dirty="0" err="1" smtClean="0"/>
              <a:t>kollagenaz</a:t>
            </a:r>
            <a:r>
              <a:rPr lang="tr-TR" dirty="0" smtClean="0"/>
              <a:t> yıkıcıdır ve </a:t>
            </a:r>
            <a:r>
              <a:rPr lang="tr-TR" dirty="0" err="1" smtClean="0"/>
              <a:t>periodonsiyumdaki</a:t>
            </a:r>
            <a:r>
              <a:rPr lang="tr-TR" dirty="0" smtClean="0"/>
              <a:t> </a:t>
            </a:r>
            <a:r>
              <a:rPr lang="tr-TR" dirty="0" err="1" smtClean="0"/>
              <a:t>kollagenleri</a:t>
            </a:r>
            <a:r>
              <a:rPr lang="tr-TR" dirty="0" smtClean="0"/>
              <a:t> parçalar.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Doksisilin</a:t>
            </a:r>
            <a:r>
              <a:rPr lang="tr-TR" dirty="0" smtClean="0"/>
              <a:t> en iyi </a:t>
            </a:r>
            <a:r>
              <a:rPr lang="tr-TR" dirty="0" err="1" smtClean="0"/>
              <a:t>antikollagenaz</a:t>
            </a:r>
            <a:r>
              <a:rPr lang="tr-TR" dirty="0" smtClean="0"/>
              <a:t> etkiye sahip üründür.</a:t>
            </a:r>
          </a:p>
          <a:p>
            <a:r>
              <a:rPr lang="tr-TR" dirty="0" smtClean="0"/>
              <a:t>Hamilelerde ve 8 yaş altı çocuklarda </a:t>
            </a:r>
            <a:r>
              <a:rPr lang="tr-TR" dirty="0" err="1" smtClean="0"/>
              <a:t>kontrendikedir</a:t>
            </a:r>
            <a:r>
              <a:rPr lang="tr-TR" dirty="0" smtClean="0"/>
              <a:t>. </a:t>
            </a:r>
            <a:r>
              <a:rPr lang="tr-TR" i="1" dirty="0" smtClean="0">
                <a:solidFill>
                  <a:srgbClr val="FF0000"/>
                </a:solidFill>
              </a:rPr>
              <a:t>Kalsifikasyon boyunca dişlerde ve kemiklerde birikir. Sarı-gri renklenme</a:t>
            </a:r>
            <a:endParaRPr lang="tr-T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08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Lokal </a:t>
            </a:r>
            <a:r>
              <a:rPr lang="tr-TR" dirty="0" err="1" smtClean="0"/>
              <a:t>Antimikrobiyaller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Klorheksidin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Glukonat</a:t>
            </a:r>
            <a:r>
              <a:rPr lang="tr-TR" dirty="0" smtClean="0"/>
              <a:t>: Birinci </a:t>
            </a:r>
            <a:r>
              <a:rPr lang="tr-TR" dirty="0" err="1" smtClean="0"/>
              <a:t>jenarasyon</a:t>
            </a:r>
            <a:r>
              <a:rPr lang="tr-TR" dirty="0" smtClean="0"/>
              <a:t> ağız gargarasıdır. Oral yapılara bağlanarak ve yavaş salınarak uzun süre aktif kalırlar. Bakteri </a:t>
            </a:r>
            <a:r>
              <a:rPr lang="tr-TR" dirty="0" err="1" smtClean="0"/>
              <a:t>kolonizasyonunu</a:t>
            </a:r>
            <a:r>
              <a:rPr lang="tr-TR" dirty="0" smtClean="0"/>
              <a:t> 8-12 saat boyunca azaltırlar.</a:t>
            </a:r>
          </a:p>
          <a:p>
            <a:r>
              <a:rPr lang="tr-TR" dirty="0" smtClean="0"/>
              <a:t>İkinci </a:t>
            </a:r>
            <a:r>
              <a:rPr lang="tr-TR" dirty="0" err="1" smtClean="0"/>
              <a:t>jenarasyon</a:t>
            </a:r>
            <a:r>
              <a:rPr lang="tr-TR" dirty="0" smtClean="0"/>
              <a:t>: Kısa süreli bağlanırlar ve </a:t>
            </a:r>
            <a:r>
              <a:rPr lang="tr-TR" dirty="0" err="1" smtClean="0"/>
              <a:t>terapötik</a:t>
            </a:r>
            <a:r>
              <a:rPr lang="tr-TR" dirty="0" smtClean="0"/>
              <a:t> etkileri birinci </a:t>
            </a:r>
            <a:r>
              <a:rPr lang="tr-TR" dirty="0" err="1" smtClean="0"/>
              <a:t>jenarasyona</a:t>
            </a:r>
            <a:r>
              <a:rPr lang="tr-TR" dirty="0" smtClean="0"/>
              <a:t> göre düşüktür. </a:t>
            </a:r>
            <a:r>
              <a:rPr lang="tr-TR" dirty="0" err="1" smtClean="0">
                <a:solidFill>
                  <a:srgbClr val="FF0000"/>
                </a:solidFill>
              </a:rPr>
              <a:t>Örn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err="1" smtClean="0">
                <a:solidFill>
                  <a:srgbClr val="FF0000"/>
                </a:solidFill>
              </a:rPr>
              <a:t>Listerine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Etil alkol içerirler. %11.6</a:t>
            </a:r>
          </a:p>
          <a:p>
            <a:r>
              <a:rPr lang="tr-TR" dirty="0" err="1" smtClean="0"/>
              <a:t>Klorheksidin</a:t>
            </a:r>
            <a:r>
              <a:rPr lang="tr-TR" dirty="0" smtClean="0"/>
              <a:t>; gram negatif ve gram pozitif, </a:t>
            </a:r>
            <a:r>
              <a:rPr lang="tr-TR" dirty="0" err="1" smtClean="0"/>
              <a:t>fakultatif</a:t>
            </a:r>
            <a:r>
              <a:rPr lang="tr-TR" dirty="0" smtClean="0"/>
              <a:t> aerobik ve anaerobik bakterilere karşı etkilidir.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768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Farmakokinetik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Farmakokinetik</a:t>
            </a:r>
            <a:r>
              <a:rPr lang="tr-TR" dirty="0" smtClean="0">
                <a:latin typeface="+mj-lt"/>
              </a:rPr>
              <a:t>; ilacın vücuttaki hareketini ve vücudun ilaç konsantrasyonunu nasıl etkilediğini anlatır…</a:t>
            </a:r>
          </a:p>
          <a:p>
            <a:r>
              <a:rPr lang="tr-TR" dirty="0" smtClean="0">
                <a:solidFill>
                  <a:srgbClr val="FF0000"/>
                </a:solidFill>
                <a:latin typeface="+mj-lt"/>
              </a:rPr>
              <a:t>İlaç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absorpsiyon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oranını hangi faktörler etkiler?</a:t>
            </a:r>
          </a:p>
          <a:p>
            <a:r>
              <a:rPr lang="tr-TR" dirty="0" smtClean="0">
                <a:latin typeface="+mj-lt"/>
              </a:rPr>
              <a:t>GIS yoluyla alınan ilaçlarda midedeki yiyecek ve mide </a:t>
            </a:r>
            <a:r>
              <a:rPr lang="tr-TR" dirty="0" err="1" smtClean="0">
                <a:latin typeface="+mj-lt"/>
              </a:rPr>
              <a:t>asiditesi</a:t>
            </a:r>
            <a:r>
              <a:rPr lang="tr-TR" dirty="0" smtClean="0">
                <a:latin typeface="+mj-lt"/>
              </a:rPr>
              <a:t> gibi faktörler etkilidir. Diş hekimliğinde alınan bazı ilaçlar </a:t>
            </a:r>
            <a:r>
              <a:rPr lang="tr-TR" dirty="0" err="1" smtClean="0">
                <a:latin typeface="+mj-lt"/>
              </a:rPr>
              <a:t>gastrointestinal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iritasyonu</a:t>
            </a:r>
            <a:r>
              <a:rPr lang="tr-TR" dirty="0" smtClean="0">
                <a:latin typeface="+mj-lt"/>
              </a:rPr>
              <a:t> önlemek amacı ile yiyecekle alınmalıdır </a:t>
            </a:r>
            <a:r>
              <a:rPr lang="tr-TR" dirty="0" smtClean="0">
                <a:solidFill>
                  <a:srgbClr val="0070C0"/>
                </a:solidFill>
                <a:latin typeface="+mj-lt"/>
              </a:rPr>
              <a:t>(NSAİİ). </a:t>
            </a:r>
            <a:r>
              <a:rPr lang="tr-TR" dirty="0" smtClean="0">
                <a:latin typeface="+mj-lt"/>
              </a:rPr>
              <a:t>Bazı ilaçlar aç karnına alınır ki yiyecekler </a:t>
            </a:r>
            <a:r>
              <a:rPr lang="tr-TR" dirty="0" err="1" smtClean="0">
                <a:latin typeface="+mj-lt"/>
              </a:rPr>
              <a:t>absorpsiyonu</a:t>
            </a:r>
            <a:r>
              <a:rPr lang="tr-TR" dirty="0" smtClean="0">
                <a:latin typeface="+mj-lt"/>
              </a:rPr>
              <a:t> geciktirebilir. Yiyecekler ile </a:t>
            </a:r>
            <a:r>
              <a:rPr lang="tr-TR" dirty="0" err="1" smtClean="0">
                <a:latin typeface="+mj-lt"/>
              </a:rPr>
              <a:t>absorpsiyonu</a:t>
            </a:r>
            <a:r>
              <a:rPr lang="tr-TR" dirty="0" smtClean="0">
                <a:latin typeface="+mj-lt"/>
              </a:rPr>
              <a:t> etkilenmeyen ilaçlar hem tok hem aç karnına alınabilirler.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81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Ağrı Kontrolü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Akut: </a:t>
            </a:r>
            <a:r>
              <a:rPr lang="tr-TR" dirty="0" smtClean="0"/>
              <a:t>Kısa süreli, tahmin edilebilir </a:t>
            </a:r>
            <a:r>
              <a:rPr lang="tr-TR" dirty="0" err="1" smtClean="0"/>
              <a:t>prognozla</a:t>
            </a:r>
            <a:r>
              <a:rPr lang="tr-TR" dirty="0" smtClean="0"/>
              <a:t> kolay tanı konabilen ve analjeziklerle tedavisi başarılı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Kronik; </a:t>
            </a:r>
            <a:r>
              <a:rPr lang="tr-TR" dirty="0" smtClean="0"/>
              <a:t>uzun zaman devam eden (Aylar-Yıllar), kaynağın lokalizasyonu zor, tedavisi birçok disiplini içerir</a:t>
            </a:r>
          </a:p>
          <a:p>
            <a:r>
              <a:rPr lang="tr-TR" dirty="0" smtClean="0"/>
              <a:t>Ağrı şiddeti; hafif, orta ve aşırı olarak ifade edilebilir</a:t>
            </a:r>
          </a:p>
          <a:p>
            <a:r>
              <a:rPr lang="tr-TR" dirty="0" smtClean="0"/>
              <a:t>VAS (</a:t>
            </a:r>
            <a:r>
              <a:rPr lang="tr-TR" dirty="0" err="1" smtClean="0"/>
              <a:t>Visuel</a:t>
            </a:r>
            <a:r>
              <a:rPr lang="tr-TR" dirty="0" smtClean="0"/>
              <a:t> </a:t>
            </a:r>
            <a:r>
              <a:rPr lang="tr-TR" dirty="0" err="1" smtClean="0"/>
              <a:t>Analogue</a:t>
            </a:r>
            <a:r>
              <a:rPr lang="tr-TR" dirty="0" smtClean="0"/>
              <a:t> </a:t>
            </a:r>
            <a:r>
              <a:rPr lang="tr-TR" dirty="0" err="1" smtClean="0"/>
              <a:t>Scale</a:t>
            </a:r>
            <a:r>
              <a:rPr lang="tr-TR" dirty="0" smtClean="0"/>
              <a:t>)0-100 mm.</a:t>
            </a:r>
          </a:p>
          <a:p>
            <a:pPr lvl="3"/>
            <a:endParaRPr lang="tr-TR" dirty="0" smtClean="0"/>
          </a:p>
          <a:p>
            <a:pPr lvl="8"/>
            <a:endParaRPr lang="tr-TR" dirty="0"/>
          </a:p>
          <a:p>
            <a:pPr lvl="3"/>
            <a:r>
              <a:rPr lang="tr-TR" dirty="0" smtClean="0"/>
              <a:t>0								    100</a:t>
            </a:r>
            <a:endParaRPr lang="tr-TR" dirty="0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819400" y="5355771"/>
            <a:ext cx="6553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49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Analjezikler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Aspirin</a:t>
            </a:r>
          </a:p>
          <a:p>
            <a:r>
              <a:rPr lang="tr-TR" dirty="0" err="1" smtClean="0"/>
              <a:t>Asetaminofen</a:t>
            </a:r>
            <a:endParaRPr lang="tr-TR" dirty="0" smtClean="0"/>
          </a:p>
          <a:p>
            <a:r>
              <a:rPr lang="tr-TR" dirty="0" err="1" smtClean="0"/>
              <a:t>Nonsteroidal</a:t>
            </a:r>
            <a:r>
              <a:rPr lang="tr-TR" dirty="0" smtClean="0"/>
              <a:t> </a:t>
            </a:r>
            <a:r>
              <a:rPr lang="tr-TR" dirty="0" err="1" smtClean="0"/>
              <a:t>antiinflamatuvarlar</a:t>
            </a:r>
            <a:r>
              <a:rPr lang="tr-TR" dirty="0" smtClean="0"/>
              <a:t> (NSAID)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Narkotikler (</a:t>
            </a:r>
            <a:r>
              <a:rPr lang="tr-TR" dirty="0" err="1" smtClean="0">
                <a:solidFill>
                  <a:srgbClr val="FF0000"/>
                </a:solidFill>
              </a:rPr>
              <a:t>Opioidler</a:t>
            </a:r>
            <a:r>
              <a:rPr lang="tr-TR" dirty="0" smtClean="0">
                <a:solidFill>
                  <a:srgbClr val="FF0000"/>
                </a:solidFill>
              </a:rPr>
              <a:t>)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kırmızı reçete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4578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Asetaminofen</a:t>
            </a:r>
            <a:r>
              <a:rPr lang="tr-TR" dirty="0" smtClean="0"/>
              <a:t>(</a:t>
            </a:r>
            <a:r>
              <a:rPr lang="tr-TR" dirty="0" err="1" smtClean="0"/>
              <a:t>Parasetamol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Parol</a:t>
            </a:r>
            <a:endParaRPr lang="tr-TR" dirty="0" smtClean="0"/>
          </a:p>
          <a:p>
            <a:r>
              <a:rPr lang="tr-TR" dirty="0" err="1" smtClean="0"/>
              <a:t>Minoset</a:t>
            </a:r>
            <a:endParaRPr lang="tr-TR" dirty="0" smtClean="0"/>
          </a:p>
          <a:p>
            <a:r>
              <a:rPr lang="tr-TR" dirty="0" smtClean="0"/>
              <a:t>Hamilelerde en güvenilir analjeziktir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554" y="950119"/>
            <a:ext cx="2571750" cy="17811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957" y="3973400"/>
            <a:ext cx="2733675" cy="16668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482" y="4297703"/>
            <a:ext cx="3933824" cy="19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52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Aspirin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Salisilat (</a:t>
            </a:r>
            <a:r>
              <a:rPr lang="tr-TR" dirty="0" err="1" smtClean="0"/>
              <a:t>Asetil</a:t>
            </a:r>
            <a:r>
              <a:rPr lang="tr-TR" dirty="0" smtClean="0"/>
              <a:t> salisilik asit)</a:t>
            </a:r>
          </a:p>
          <a:p>
            <a:r>
              <a:rPr lang="tr-TR" dirty="0" err="1" smtClean="0"/>
              <a:t>İbuprofen</a:t>
            </a:r>
            <a:r>
              <a:rPr lang="tr-TR" dirty="0" smtClean="0"/>
              <a:t> gibi NSAİD değildir. Santral sinir sisteminde santral değil </a:t>
            </a:r>
            <a:r>
              <a:rPr lang="tr-TR" dirty="0" err="1" smtClean="0"/>
              <a:t>periferik</a:t>
            </a:r>
            <a:r>
              <a:rPr lang="tr-TR" dirty="0" smtClean="0"/>
              <a:t> olarak görev alır.</a:t>
            </a:r>
          </a:p>
          <a:p>
            <a:r>
              <a:rPr lang="tr-TR" dirty="0" smtClean="0"/>
              <a:t>Ağrının kaynağı olan reseptörlerdeki </a:t>
            </a:r>
            <a:r>
              <a:rPr lang="tr-TR" dirty="0" err="1" smtClean="0"/>
              <a:t>silko-oksigenaz</a:t>
            </a:r>
            <a:r>
              <a:rPr lang="tr-TR" dirty="0" smtClean="0"/>
              <a:t> (</a:t>
            </a:r>
            <a:r>
              <a:rPr lang="tr-TR" dirty="0" err="1" smtClean="0"/>
              <a:t>Cox</a:t>
            </a:r>
            <a:r>
              <a:rPr lang="tr-TR" dirty="0" smtClean="0"/>
              <a:t>) enzimlerini bloke ederek, </a:t>
            </a:r>
            <a:r>
              <a:rPr lang="tr-TR" dirty="0" err="1" smtClean="0"/>
              <a:t>prostoglandin</a:t>
            </a:r>
            <a:r>
              <a:rPr lang="tr-TR" dirty="0" smtClean="0"/>
              <a:t> sentezini </a:t>
            </a:r>
            <a:r>
              <a:rPr lang="tr-TR" dirty="0" err="1" smtClean="0"/>
              <a:t>inhibe</a:t>
            </a:r>
            <a:r>
              <a:rPr lang="tr-TR" dirty="0" smtClean="0"/>
              <a:t> ederek </a:t>
            </a:r>
            <a:r>
              <a:rPr lang="tr-TR" dirty="0" err="1" smtClean="0"/>
              <a:t>periferik</a:t>
            </a:r>
            <a:r>
              <a:rPr lang="tr-TR" dirty="0" smtClean="0"/>
              <a:t> görev alır.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742" y="283029"/>
            <a:ext cx="3680985" cy="20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91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Aspirin-Kanama zamanı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Dozu ne kadar yüksek ise kanama zamanının artması söz konusudur.</a:t>
            </a:r>
          </a:p>
          <a:p>
            <a:r>
              <a:rPr lang="tr-TR" dirty="0" smtClean="0"/>
              <a:t>GIS ve kanda aspirin salisilat ve asetik </a:t>
            </a:r>
            <a:r>
              <a:rPr lang="tr-TR" dirty="0" err="1" smtClean="0"/>
              <a:t>asite</a:t>
            </a:r>
            <a:r>
              <a:rPr lang="tr-TR" dirty="0" smtClean="0"/>
              <a:t> parçalanır… </a:t>
            </a:r>
            <a:r>
              <a:rPr lang="tr-TR" dirty="0" smtClean="0">
                <a:solidFill>
                  <a:srgbClr val="FF0000"/>
                </a:solidFill>
              </a:rPr>
              <a:t>asetik asit </a:t>
            </a:r>
            <a:r>
              <a:rPr lang="tr-TR" dirty="0" smtClean="0"/>
              <a:t>geri dönüşümsüz </a:t>
            </a:r>
            <a:r>
              <a:rPr lang="tr-TR" dirty="0" err="1" smtClean="0"/>
              <a:t>olaraktrombositlerin</a:t>
            </a:r>
            <a:r>
              <a:rPr lang="tr-TR" dirty="0" smtClean="0"/>
              <a:t> üzerindeki COX-1’e bağlanarak </a:t>
            </a:r>
            <a:r>
              <a:rPr lang="tr-TR" dirty="0" err="1" smtClean="0"/>
              <a:t>tromboxan</a:t>
            </a:r>
            <a:r>
              <a:rPr lang="tr-TR" dirty="0" smtClean="0"/>
              <a:t> A2 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 err="1" smtClean="0">
                <a:solidFill>
                  <a:srgbClr val="FF0000"/>
                </a:solidFill>
              </a:rPr>
              <a:t>Vazokonstriktör</a:t>
            </a:r>
            <a:r>
              <a:rPr lang="tr-TR" dirty="0" smtClean="0">
                <a:solidFill>
                  <a:srgbClr val="FF0000"/>
                </a:solidFill>
              </a:rPr>
              <a:t> etkili) </a:t>
            </a:r>
            <a:r>
              <a:rPr lang="tr-TR" dirty="0" smtClean="0"/>
              <a:t>oluşumunu engeller…pıhtı oluşma yeteneği azalır ve kanama zamanı uzar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sz="1800" dirty="0" err="1" smtClean="0">
                <a:solidFill>
                  <a:srgbClr val="FF0000"/>
                </a:solidFill>
              </a:rPr>
              <a:t>Trombositler</a:t>
            </a:r>
            <a:r>
              <a:rPr lang="tr-TR" sz="1800" dirty="0" smtClean="0">
                <a:solidFill>
                  <a:srgbClr val="FF0000"/>
                </a:solidFill>
              </a:rPr>
              <a:t> çekirdeksiz hücreler olduklarından yeni COX enzimi sentezleyemezler, </a:t>
            </a:r>
            <a:r>
              <a:rPr lang="tr-TR" sz="1800" dirty="0" err="1" smtClean="0">
                <a:solidFill>
                  <a:srgbClr val="FF0000"/>
                </a:solidFill>
              </a:rPr>
              <a:t>trombositlerin</a:t>
            </a:r>
            <a:r>
              <a:rPr lang="tr-TR" sz="1800" dirty="0" smtClean="0">
                <a:solidFill>
                  <a:srgbClr val="FF0000"/>
                </a:solidFill>
              </a:rPr>
              <a:t> ömrü yaklaşık 7 gündür….</a:t>
            </a:r>
            <a:endParaRPr lang="tr-T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680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Siklo-oksigenaz</a:t>
            </a:r>
            <a:r>
              <a:rPr lang="tr-TR" dirty="0" smtClean="0"/>
              <a:t> enzimleri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Çoğu vücut hücrelerinde bulunan ve doku </a:t>
            </a:r>
            <a:r>
              <a:rPr lang="tr-TR" dirty="0" err="1" smtClean="0"/>
              <a:t>homeostazından</a:t>
            </a:r>
            <a:r>
              <a:rPr lang="tr-TR" dirty="0" smtClean="0"/>
              <a:t> sorumlu </a:t>
            </a:r>
            <a:r>
              <a:rPr lang="tr-TR" dirty="0" err="1" smtClean="0"/>
              <a:t>endojen</a:t>
            </a:r>
            <a:r>
              <a:rPr lang="tr-TR" dirty="0" smtClean="0"/>
              <a:t> enzimlerdir.</a:t>
            </a:r>
          </a:p>
          <a:p>
            <a:r>
              <a:rPr lang="tr-TR" dirty="0" smtClean="0"/>
              <a:t>COX-1: </a:t>
            </a:r>
            <a:r>
              <a:rPr lang="tr-TR" dirty="0" err="1" smtClean="0"/>
              <a:t>uterus</a:t>
            </a:r>
            <a:r>
              <a:rPr lang="tr-TR" dirty="0" smtClean="0"/>
              <a:t>, GIS </a:t>
            </a:r>
            <a:r>
              <a:rPr lang="tr-TR" dirty="0" err="1" smtClean="0"/>
              <a:t>gastrik</a:t>
            </a:r>
            <a:r>
              <a:rPr lang="tr-TR" dirty="0" smtClean="0"/>
              <a:t> mukozayı korumak ve normal kan akışını sürdürmek</a:t>
            </a:r>
          </a:p>
          <a:p>
            <a:r>
              <a:rPr lang="tr-TR" dirty="0" smtClean="0"/>
              <a:t>COX-2: </a:t>
            </a:r>
            <a:r>
              <a:rPr lang="tr-TR" dirty="0" err="1" smtClean="0"/>
              <a:t>Enflamasyonda</a:t>
            </a:r>
            <a:r>
              <a:rPr lang="tr-TR" dirty="0" smtClean="0"/>
              <a:t> bulunan hücreler tarafından üretilir.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20499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 </a:t>
            </a:r>
            <a:r>
              <a:rPr lang="tr-TR" dirty="0" err="1" smtClean="0"/>
              <a:t>inflamatuar</a:t>
            </a:r>
            <a:r>
              <a:rPr lang="tr-TR" dirty="0" smtClean="0"/>
              <a:t> ilaçların etki </a:t>
            </a:r>
            <a:r>
              <a:rPr lang="tr-TR" dirty="0" err="1" smtClean="0"/>
              <a:t>mekanızması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Aspirin ve </a:t>
            </a:r>
            <a:r>
              <a:rPr lang="tr-TR" dirty="0" err="1" smtClean="0"/>
              <a:t>NSAİD’ler</a:t>
            </a:r>
            <a:r>
              <a:rPr lang="tr-TR" dirty="0" smtClean="0"/>
              <a:t> COX-2 tarafından </a:t>
            </a:r>
            <a:r>
              <a:rPr lang="tr-TR" dirty="0" err="1" smtClean="0"/>
              <a:t>siklooksigenaz</a:t>
            </a:r>
            <a:r>
              <a:rPr lang="tr-TR" dirty="0" smtClean="0"/>
              <a:t> sentezini engeller</a:t>
            </a:r>
          </a:p>
          <a:p>
            <a:r>
              <a:rPr lang="tr-TR" dirty="0" smtClean="0"/>
              <a:t>Fakat ilaçlar; seçici olmadıkları için COX-1’i de engelleyerek </a:t>
            </a:r>
            <a:r>
              <a:rPr lang="tr-TR" dirty="0" smtClean="0">
                <a:solidFill>
                  <a:srgbClr val="FF0000"/>
                </a:solidFill>
              </a:rPr>
              <a:t>kanama </a:t>
            </a:r>
            <a:r>
              <a:rPr lang="tr-TR" dirty="0" smtClean="0"/>
              <a:t>şeklinde yan etkiye neden olurlar.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2215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Gastrointestinal</a:t>
            </a:r>
            <a:r>
              <a:rPr lang="tr-TR" dirty="0" smtClean="0"/>
              <a:t> kanama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Gastrik</a:t>
            </a:r>
            <a:r>
              <a:rPr lang="tr-TR" dirty="0" smtClean="0"/>
              <a:t> mukozada çözülmemiş aspirin partikülleri nedeniyle lokal </a:t>
            </a:r>
            <a:r>
              <a:rPr lang="tr-TR" dirty="0" err="1" smtClean="0"/>
              <a:t>iritasyon</a:t>
            </a:r>
            <a:r>
              <a:rPr lang="tr-TR" dirty="0" smtClean="0"/>
              <a:t>, aspirinin </a:t>
            </a:r>
            <a:r>
              <a:rPr lang="tr-TR" dirty="0" err="1" smtClean="0"/>
              <a:t>antiplatelet</a:t>
            </a:r>
            <a:r>
              <a:rPr lang="tr-TR" dirty="0" smtClean="0"/>
              <a:t> </a:t>
            </a:r>
            <a:r>
              <a:rPr lang="tr-TR" dirty="0" err="1" smtClean="0"/>
              <a:t>agregasyonu</a:t>
            </a:r>
            <a:r>
              <a:rPr lang="tr-TR" dirty="0" smtClean="0"/>
              <a:t> ve özellikle COX-1 </a:t>
            </a:r>
            <a:r>
              <a:rPr lang="tr-TR" dirty="0" err="1" smtClean="0"/>
              <a:t>inhibisyonuna</a:t>
            </a:r>
            <a:r>
              <a:rPr lang="tr-TR" dirty="0" smtClean="0"/>
              <a:t> bağlı oluşur.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05268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Reye Sendromu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Nedeni bilinmiyor</a:t>
            </a:r>
          </a:p>
          <a:p>
            <a:r>
              <a:rPr lang="tr-TR" dirty="0" err="1" smtClean="0"/>
              <a:t>Viral</a:t>
            </a:r>
            <a:r>
              <a:rPr lang="tr-TR" dirty="0" smtClean="0"/>
              <a:t> enfeksiyonlara bağlı çocuklarda aspirin kullanımı</a:t>
            </a:r>
          </a:p>
          <a:p>
            <a:r>
              <a:rPr lang="tr-TR" dirty="0" smtClean="0"/>
              <a:t>Tekrar eden kusma, uyuşukluk </a:t>
            </a:r>
            <a:r>
              <a:rPr lang="tr-TR" dirty="0" err="1" smtClean="0"/>
              <a:t>hali,baş</a:t>
            </a:r>
            <a:r>
              <a:rPr lang="tr-TR" dirty="0" smtClean="0"/>
              <a:t> ağrısı ve ateş</a:t>
            </a:r>
          </a:p>
          <a:p>
            <a:r>
              <a:rPr lang="tr-TR" dirty="0" smtClean="0"/>
              <a:t>Beyin ve karaciğer hasarı, organ yetmezliği ve ölüm riski</a:t>
            </a:r>
          </a:p>
          <a:p>
            <a:r>
              <a:rPr lang="tr-TR" dirty="0" err="1" smtClean="0"/>
              <a:t>Viral</a:t>
            </a:r>
            <a:r>
              <a:rPr lang="tr-TR" dirty="0" smtClean="0"/>
              <a:t> enfeksiyon saptanan çocuklara </a:t>
            </a:r>
            <a:r>
              <a:rPr lang="tr-TR" dirty="0" smtClean="0">
                <a:solidFill>
                  <a:srgbClr val="FF0000"/>
                </a:solidFill>
              </a:rPr>
              <a:t>aspirin verilmemeli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TDB Eğitim Dizisi- No:25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0828" y="1814740"/>
            <a:ext cx="10287001" cy="5848803"/>
          </a:xfrm>
        </p:spPr>
        <p:txBody>
          <a:bodyPr>
            <a:noAutofit/>
          </a:bodyPr>
          <a:lstStyle/>
          <a:p>
            <a:r>
              <a:rPr lang="tr-TR" sz="1200" dirty="0" err="1"/>
              <a:t>Hemostaz</a:t>
            </a:r>
            <a:r>
              <a:rPr lang="tr-TR" sz="1200" dirty="0"/>
              <a:t> karmaşık bir mekanizmadır. Birbiri ile ilişkili, etkilerini artıran, karşı</a:t>
            </a:r>
          </a:p>
          <a:p>
            <a:r>
              <a:rPr lang="tr-TR" sz="1200" dirty="0"/>
              <a:t>mekanizmayı da harekete geçiren, </a:t>
            </a:r>
            <a:r>
              <a:rPr lang="tr-TR" sz="1200" dirty="0" err="1"/>
              <a:t>hemostaz</a:t>
            </a:r>
            <a:r>
              <a:rPr lang="tr-TR" sz="1200" dirty="0"/>
              <a:t> etkisi yanı sıra vücut savunma mekanizması</a:t>
            </a:r>
          </a:p>
          <a:p>
            <a:r>
              <a:rPr lang="tr-TR" sz="1200" dirty="0"/>
              <a:t>ile de bağlantıları olan çok yönlü bir sistemdir (5).</a:t>
            </a:r>
          </a:p>
          <a:p>
            <a:r>
              <a:rPr lang="tr-TR" sz="1200" dirty="0" err="1"/>
              <a:t>Hemostaz</a:t>
            </a:r>
            <a:r>
              <a:rPr lang="tr-TR" sz="1200" dirty="0"/>
              <a:t>, yapı ve işleyiş bakımından birincil ve ikincil </a:t>
            </a:r>
            <a:r>
              <a:rPr lang="tr-TR" sz="1200" dirty="0" err="1"/>
              <a:t>hemostaz</a:t>
            </a:r>
            <a:r>
              <a:rPr lang="tr-TR" sz="1200" dirty="0"/>
              <a:t> olarak ikiye ayrılır.</a:t>
            </a:r>
          </a:p>
          <a:p>
            <a:r>
              <a:rPr lang="tr-TR" sz="1200" dirty="0" err="1"/>
              <a:t>Hemostaz</a:t>
            </a:r>
            <a:r>
              <a:rPr lang="tr-TR" sz="1200" dirty="0"/>
              <a:t>, travma, cerrahi girişim, damarın </a:t>
            </a:r>
            <a:r>
              <a:rPr lang="tr-TR" sz="1200" dirty="0" err="1"/>
              <a:t>endotel</a:t>
            </a:r>
            <a:r>
              <a:rPr lang="tr-TR" sz="1200" dirty="0"/>
              <a:t> </a:t>
            </a:r>
            <a:r>
              <a:rPr lang="tr-TR" sz="1200" dirty="0" err="1"/>
              <a:t>döşemesini</a:t>
            </a:r>
            <a:r>
              <a:rPr lang="tr-TR" sz="1200" dirty="0"/>
              <a:t> bozan hastalıklar,</a:t>
            </a:r>
          </a:p>
          <a:p>
            <a:r>
              <a:rPr lang="tr-TR" sz="1200" dirty="0" err="1"/>
              <a:t>endotoksinlerin</a:t>
            </a:r>
            <a:r>
              <a:rPr lang="tr-TR" sz="1200" dirty="0"/>
              <a:t> etkisi ve kanın </a:t>
            </a:r>
            <a:r>
              <a:rPr lang="tr-TR" sz="1200" dirty="0" err="1"/>
              <a:t>endotel</a:t>
            </a:r>
            <a:r>
              <a:rPr lang="tr-TR" sz="1200" dirty="0"/>
              <a:t> altı bağ dokusu ile temas etmesi gibi durumlarında</a:t>
            </a:r>
          </a:p>
          <a:p>
            <a:r>
              <a:rPr lang="tr-TR" sz="1200" dirty="0"/>
              <a:t>karşımıza çıkar (6).</a:t>
            </a:r>
          </a:p>
          <a:p>
            <a:r>
              <a:rPr lang="tr-TR" sz="1200" dirty="0" err="1"/>
              <a:t>Primer</a:t>
            </a:r>
            <a:r>
              <a:rPr lang="tr-TR" sz="1200" dirty="0"/>
              <a:t> </a:t>
            </a:r>
            <a:r>
              <a:rPr lang="tr-TR" sz="1200" dirty="0" err="1"/>
              <a:t>hemostaz</a:t>
            </a:r>
            <a:r>
              <a:rPr lang="tr-TR" sz="1200" dirty="0"/>
              <a:t> hasar yerlerinde </a:t>
            </a:r>
            <a:r>
              <a:rPr lang="tr-TR" sz="1200" dirty="0" err="1"/>
              <a:t>trombosit</a:t>
            </a:r>
            <a:r>
              <a:rPr lang="tr-TR" sz="1200" dirty="0"/>
              <a:t> tıkacının oluştuğu olaya verilen isimdir</a:t>
            </a:r>
          </a:p>
          <a:p>
            <a:r>
              <a:rPr lang="tr-TR" sz="1200" dirty="0"/>
              <a:t>ve esas olarak </a:t>
            </a:r>
            <a:r>
              <a:rPr lang="tr-TR" sz="1200" dirty="0" err="1"/>
              <a:t>kapillerlerden</a:t>
            </a:r>
            <a:r>
              <a:rPr lang="tr-TR" sz="1200" dirty="0"/>
              <a:t>, küçük </a:t>
            </a:r>
            <a:r>
              <a:rPr lang="tr-TR" sz="1200" dirty="0" err="1"/>
              <a:t>arteriol</a:t>
            </a:r>
            <a:r>
              <a:rPr lang="tr-TR" sz="1200" dirty="0"/>
              <a:t> ve </a:t>
            </a:r>
            <a:r>
              <a:rPr lang="tr-TR" sz="1200" dirty="0" err="1"/>
              <a:t>venüllerden</a:t>
            </a:r>
            <a:r>
              <a:rPr lang="tr-TR" sz="1200" dirty="0"/>
              <a:t> kan kaybının durdurulması</a:t>
            </a:r>
          </a:p>
          <a:p>
            <a:r>
              <a:rPr lang="tr-TR" sz="1200" dirty="0"/>
              <a:t>bakımından önem taşır. Hasarı izleyen saniyeler içerisinde gelişir. </a:t>
            </a:r>
            <a:r>
              <a:rPr lang="tr-TR" sz="1200" dirty="0" err="1"/>
              <a:t>Trombositlerin</a:t>
            </a:r>
            <a:r>
              <a:rPr lang="tr-TR" sz="1200" dirty="0"/>
              <a:t> özel</a:t>
            </a:r>
          </a:p>
          <a:p>
            <a:r>
              <a:rPr lang="tr-TR" sz="1200" dirty="0"/>
              <a:t>bir </a:t>
            </a:r>
            <a:r>
              <a:rPr lang="tr-TR" sz="1200" dirty="0" err="1"/>
              <a:t>trombosit</a:t>
            </a:r>
            <a:r>
              <a:rPr lang="tr-TR" sz="1200" dirty="0"/>
              <a:t> </a:t>
            </a:r>
            <a:r>
              <a:rPr lang="tr-TR" sz="1200" dirty="0" err="1"/>
              <a:t>kollajen</a:t>
            </a:r>
            <a:r>
              <a:rPr lang="tr-TR" sz="1200" dirty="0"/>
              <a:t> reseptör </a:t>
            </a:r>
            <a:r>
              <a:rPr lang="tr-TR" sz="1200" dirty="0" err="1"/>
              <a:t>glikoproteini</a:t>
            </a:r>
            <a:r>
              <a:rPr lang="tr-TR" sz="1200" dirty="0"/>
              <a:t> olan Faktör (F) </a:t>
            </a:r>
            <a:r>
              <a:rPr lang="tr-TR" sz="1200" dirty="0" err="1"/>
              <a:t>Ia</a:t>
            </a:r>
            <a:r>
              <a:rPr lang="tr-TR" sz="1200" dirty="0"/>
              <a:t> ve </a:t>
            </a:r>
            <a:r>
              <a:rPr lang="tr-TR" sz="1200" dirty="0" err="1"/>
              <a:t>IIa</a:t>
            </a:r>
            <a:r>
              <a:rPr lang="tr-TR" sz="1200" dirty="0"/>
              <a:t> yardımıyla damar</a:t>
            </a:r>
          </a:p>
          <a:p>
            <a:r>
              <a:rPr lang="tr-TR" sz="1200" dirty="0" err="1"/>
              <a:t>endotelindeki</a:t>
            </a:r>
            <a:r>
              <a:rPr lang="tr-TR" sz="1200" dirty="0"/>
              <a:t> </a:t>
            </a:r>
            <a:r>
              <a:rPr lang="tr-TR" sz="1200" dirty="0" err="1"/>
              <a:t>kollajen</a:t>
            </a:r>
            <a:r>
              <a:rPr lang="tr-TR" sz="1200" dirty="0"/>
              <a:t> liflere yapışması ile başlar. Bu durum </a:t>
            </a:r>
            <a:r>
              <a:rPr lang="tr-TR" sz="1200" dirty="0" err="1"/>
              <a:t>von</a:t>
            </a:r>
            <a:r>
              <a:rPr lang="tr-TR" sz="1200" dirty="0"/>
              <a:t> </a:t>
            </a:r>
            <a:r>
              <a:rPr lang="tr-TR" sz="1200" dirty="0" err="1"/>
              <a:t>Willebrand</a:t>
            </a:r>
            <a:r>
              <a:rPr lang="tr-TR" sz="1200" dirty="0"/>
              <a:t> Faktöre</a:t>
            </a:r>
          </a:p>
          <a:p>
            <a:r>
              <a:rPr lang="tr-TR" sz="1200" dirty="0"/>
              <a:t>(</a:t>
            </a:r>
            <a:r>
              <a:rPr lang="tr-TR" sz="1200" dirty="0" err="1"/>
              <a:t>vWF</a:t>
            </a:r>
            <a:r>
              <a:rPr lang="tr-TR" sz="1200" dirty="0"/>
              <a:t>) </a:t>
            </a:r>
            <a:r>
              <a:rPr lang="tr-TR" sz="1200" dirty="0" err="1"/>
              <a:t>trombosit</a:t>
            </a:r>
            <a:r>
              <a:rPr lang="tr-TR" sz="1200" dirty="0"/>
              <a:t> </a:t>
            </a:r>
            <a:r>
              <a:rPr lang="tr-TR" sz="1200" dirty="0" err="1"/>
              <a:t>glikoproteinleri</a:t>
            </a:r>
            <a:r>
              <a:rPr lang="tr-TR" sz="1200" dirty="0"/>
              <a:t> </a:t>
            </a:r>
            <a:r>
              <a:rPr lang="tr-TR" sz="1200" dirty="0" err="1"/>
              <a:t>Ib</a:t>
            </a:r>
            <a:r>
              <a:rPr lang="tr-TR" sz="1200" dirty="0"/>
              <a:t>/IX/V ile </a:t>
            </a:r>
            <a:r>
              <a:rPr lang="tr-TR" sz="1200" dirty="0" err="1"/>
              <a:t>kollajen</a:t>
            </a:r>
            <a:r>
              <a:rPr lang="tr-TR" sz="1200" dirty="0"/>
              <a:t> lifleri arasında bağlantı kurarak</a:t>
            </a:r>
          </a:p>
          <a:p>
            <a:r>
              <a:rPr lang="tr-TR" sz="1200" dirty="0"/>
              <a:t>aracılık eder (3, 6).</a:t>
            </a:r>
          </a:p>
          <a:p>
            <a:r>
              <a:rPr lang="tr-TR" sz="1200" dirty="0" err="1"/>
              <a:t>Sekonder</a:t>
            </a:r>
            <a:r>
              <a:rPr lang="tr-TR" sz="1200" dirty="0"/>
              <a:t> </a:t>
            </a:r>
            <a:r>
              <a:rPr lang="tr-TR" sz="1200" dirty="0" err="1"/>
              <a:t>hemostaz</a:t>
            </a:r>
            <a:r>
              <a:rPr lang="tr-TR" sz="1200" dirty="0"/>
              <a:t>, plazma pıhtılaşma sistemi reaksiyonlarını kapsar ve sonuçta</a:t>
            </a:r>
          </a:p>
          <a:p>
            <a:r>
              <a:rPr lang="tr-TR" sz="1200" dirty="0"/>
              <a:t>fibrin oluşur. Bunun tamamlanması birkaç dakika alır. Oluşmuş olan fibrin lifleri birincil</a:t>
            </a:r>
          </a:p>
          <a:p>
            <a:r>
              <a:rPr lang="tr-TR" sz="1200" dirty="0" err="1"/>
              <a:t>hemostaz</a:t>
            </a:r>
            <a:r>
              <a:rPr lang="tr-TR" sz="1200" dirty="0"/>
              <a:t> tıkacına katkıda bulunur.</a:t>
            </a:r>
          </a:p>
          <a:p>
            <a:r>
              <a:rPr lang="tr-TR" sz="1200" dirty="0"/>
              <a:t>Pıhtılaşma </a:t>
            </a:r>
            <a:r>
              <a:rPr lang="tr-TR" sz="1200" dirty="0" err="1"/>
              <a:t>kaskadının</a:t>
            </a:r>
            <a:r>
              <a:rPr lang="tr-TR" sz="1200" dirty="0"/>
              <a:t> iki yolu vardır. Bunlar </a:t>
            </a:r>
            <a:r>
              <a:rPr lang="tr-TR" sz="1200" dirty="0" err="1"/>
              <a:t>intrensek</a:t>
            </a:r>
            <a:r>
              <a:rPr lang="tr-TR" sz="1200" dirty="0"/>
              <a:t> yol olarak da adlandırılan</a:t>
            </a:r>
          </a:p>
          <a:p>
            <a:r>
              <a:rPr lang="tr-TR" sz="1200" dirty="0" err="1"/>
              <a:t>kontakt</a:t>
            </a:r>
            <a:r>
              <a:rPr lang="tr-TR" sz="1200" dirty="0"/>
              <a:t> aktivasyon yolu ve ekstrensek yol olarak bilinen doku faktörü yoludur. Pıhtılaşma</a:t>
            </a:r>
          </a:p>
          <a:p>
            <a:r>
              <a:rPr lang="tr-TR" sz="1200" dirty="0" err="1"/>
              <a:t>kaskadı</a:t>
            </a:r>
            <a:r>
              <a:rPr lang="tr-TR" sz="1200" dirty="0"/>
              <a:t> şu şekilde özetlenebilir </a:t>
            </a:r>
          </a:p>
        </p:txBody>
      </p:sp>
    </p:spTree>
    <p:extLst>
      <p:ext uri="{BB962C8B-B14F-4D97-AF65-F5344CB8AC3E}">
        <p14:creationId xmlns:p14="http://schemas.microsoft.com/office/powerpoint/2010/main" val="12653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/>
          <a:lstStyle/>
          <a:p>
            <a:r>
              <a:rPr lang="tr-TR" dirty="0" smtClean="0">
                <a:latin typeface="+mj-lt"/>
              </a:rPr>
              <a:t>Oral yolla alınan ilaç (Kapsül, tablet) bir bardak su ile yutulmalıdır.</a:t>
            </a:r>
          </a:p>
          <a:p>
            <a:r>
              <a:rPr lang="tr-TR" dirty="0" smtClean="0">
                <a:latin typeface="+mj-lt"/>
              </a:rPr>
              <a:t>Bazı asit bazlı ilaçlar mide zarını korumak amaçlı olarak jelatin, bağırsak kaplıdır.(Kapsül) </a:t>
            </a:r>
          </a:p>
          <a:p>
            <a:r>
              <a:rPr lang="tr-TR" dirty="0" smtClean="0">
                <a:latin typeface="+mj-lt"/>
              </a:rPr>
              <a:t>Şurup yada solüsyon tipindeki formüller </a:t>
            </a:r>
            <a:r>
              <a:rPr lang="tr-TR" dirty="0" err="1" smtClean="0">
                <a:latin typeface="+mj-lt"/>
              </a:rPr>
              <a:t>absorpsiyon</a:t>
            </a:r>
            <a:r>
              <a:rPr lang="tr-TR" dirty="0" smtClean="0">
                <a:latin typeface="+mj-lt"/>
              </a:rPr>
              <a:t> ve taşınmanın hızlı olması için </a:t>
            </a:r>
            <a:r>
              <a:rPr lang="tr-TR" dirty="0" err="1" smtClean="0">
                <a:latin typeface="+mj-lt"/>
              </a:rPr>
              <a:t>için</a:t>
            </a:r>
            <a:r>
              <a:rPr lang="tr-TR" dirty="0" smtClean="0">
                <a:latin typeface="+mj-lt"/>
              </a:rPr>
              <a:t> hazırlanmış sıvı formlardır.</a:t>
            </a:r>
          </a:p>
          <a:p>
            <a:r>
              <a:rPr lang="tr-TR" dirty="0" smtClean="0">
                <a:latin typeface="+mj-lt"/>
              </a:rPr>
              <a:t>İlaç sistemik dolaşıma ince bağırsağın üst kısmına(</a:t>
            </a:r>
            <a:r>
              <a:rPr lang="tr-TR" dirty="0" err="1" smtClean="0">
                <a:latin typeface="+mj-lt"/>
              </a:rPr>
              <a:t>Duodenum</a:t>
            </a:r>
            <a:r>
              <a:rPr lang="tr-TR" dirty="0" smtClean="0">
                <a:latin typeface="+mj-lt"/>
              </a:rPr>
              <a:t>)giderek karışır. </a:t>
            </a:r>
            <a:r>
              <a:rPr lang="tr-TR" dirty="0" err="1" smtClean="0">
                <a:solidFill>
                  <a:srgbClr val="0070C0"/>
                </a:solidFill>
                <a:latin typeface="+mj-lt"/>
              </a:rPr>
              <a:t>Tetrasiklin</a:t>
            </a:r>
            <a:r>
              <a:rPr lang="tr-TR" dirty="0" smtClean="0">
                <a:latin typeface="+mj-lt"/>
              </a:rPr>
              <a:t> gibi ilaçlar yiyecek ve (Kalsiyum, demir, magnezyum)gibi minerallerle alınmamalıdır. Bağırsaktan </a:t>
            </a:r>
            <a:r>
              <a:rPr lang="tr-TR" dirty="0" err="1" smtClean="0">
                <a:latin typeface="+mj-lt"/>
              </a:rPr>
              <a:t>apsorpsiyonu</a:t>
            </a:r>
            <a:r>
              <a:rPr lang="tr-TR" dirty="0" smtClean="0">
                <a:latin typeface="+mj-lt"/>
              </a:rPr>
              <a:t> yavaşlatan kompleksler oluşturur. Mide boşken alınmalıdır. Çoğu antibiyotikler yemeklerden etkilenmezler.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32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Nonsteroidal</a:t>
            </a:r>
            <a:r>
              <a:rPr lang="tr-TR" dirty="0" smtClean="0"/>
              <a:t> anti </a:t>
            </a:r>
            <a:r>
              <a:rPr lang="tr-TR" dirty="0" err="1" smtClean="0"/>
              <a:t>inflamatuar</a:t>
            </a:r>
            <a:r>
              <a:rPr lang="tr-TR" dirty="0" smtClean="0"/>
              <a:t> ilaçlar (NSAID)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Endikasyonları</a:t>
            </a:r>
            <a:r>
              <a:rPr lang="tr-TR" dirty="0" smtClean="0"/>
              <a:t>: analjezik(Hafif ve orta derecede)</a:t>
            </a:r>
          </a:p>
          <a:p>
            <a:r>
              <a:rPr lang="tr-TR" dirty="0" err="1" smtClean="0"/>
              <a:t>Antiinflamatuar</a:t>
            </a:r>
            <a:endParaRPr lang="tr-TR" dirty="0" smtClean="0"/>
          </a:p>
          <a:p>
            <a:r>
              <a:rPr lang="tr-TR" dirty="0" err="1" smtClean="0"/>
              <a:t>Antipiretik</a:t>
            </a:r>
            <a:r>
              <a:rPr lang="tr-TR" dirty="0" smtClean="0"/>
              <a:t> etki</a:t>
            </a:r>
          </a:p>
          <a:p>
            <a:r>
              <a:rPr lang="tr-TR" dirty="0" smtClean="0"/>
              <a:t>Aspirin ile benzer etki mekanizmasına sahiptirler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22500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Prostoglandinler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Vücuttaki çoğu organ ve dokuda bulunan yağ asitleridir.</a:t>
            </a:r>
          </a:p>
          <a:p>
            <a:r>
              <a:rPr lang="tr-TR" dirty="0" err="1" smtClean="0"/>
              <a:t>Mast</a:t>
            </a:r>
            <a:r>
              <a:rPr lang="tr-TR" dirty="0" smtClean="0"/>
              <a:t> hücreleri, </a:t>
            </a:r>
            <a:r>
              <a:rPr lang="tr-TR" dirty="0" err="1" smtClean="0"/>
              <a:t>uterin</a:t>
            </a:r>
            <a:r>
              <a:rPr lang="tr-TR" dirty="0" smtClean="0"/>
              <a:t>, </a:t>
            </a:r>
            <a:r>
              <a:rPr lang="tr-TR" dirty="0" err="1" smtClean="0"/>
              <a:t>endotelyum</a:t>
            </a:r>
            <a:r>
              <a:rPr lang="tr-TR" dirty="0" smtClean="0"/>
              <a:t> ve </a:t>
            </a:r>
            <a:r>
              <a:rPr lang="tr-TR" dirty="0" err="1" smtClean="0"/>
              <a:t>trombosit</a:t>
            </a:r>
            <a:r>
              <a:rPr lang="tr-TR" dirty="0" smtClean="0"/>
              <a:t> hücre </a:t>
            </a:r>
            <a:r>
              <a:rPr lang="tr-TR" dirty="0" err="1" smtClean="0"/>
              <a:t>membranları</a:t>
            </a:r>
            <a:r>
              <a:rPr lang="tr-TR" dirty="0" smtClean="0"/>
              <a:t> tarafından üretilir.</a:t>
            </a:r>
          </a:p>
          <a:p>
            <a:r>
              <a:rPr lang="tr-TR" dirty="0" smtClean="0"/>
              <a:t>PGE2: </a:t>
            </a:r>
            <a:r>
              <a:rPr lang="tr-TR" dirty="0" err="1" smtClean="0"/>
              <a:t>romatoid</a:t>
            </a:r>
            <a:r>
              <a:rPr lang="tr-TR" dirty="0" smtClean="0"/>
              <a:t> </a:t>
            </a:r>
            <a:r>
              <a:rPr lang="tr-TR" dirty="0" err="1" smtClean="0"/>
              <a:t>artrit</a:t>
            </a:r>
            <a:r>
              <a:rPr lang="tr-TR" dirty="0" smtClean="0"/>
              <a:t> ve </a:t>
            </a:r>
            <a:r>
              <a:rPr lang="tr-TR" dirty="0" err="1" smtClean="0"/>
              <a:t>periodontal</a:t>
            </a:r>
            <a:r>
              <a:rPr lang="tr-TR" dirty="0" smtClean="0"/>
              <a:t> hastalıklar gibi durumlarda </a:t>
            </a:r>
            <a:r>
              <a:rPr lang="tr-TR" dirty="0" err="1" smtClean="0"/>
              <a:t>enflamasyonun</a:t>
            </a:r>
            <a:r>
              <a:rPr lang="tr-TR" dirty="0" smtClean="0"/>
              <a:t> </a:t>
            </a:r>
            <a:r>
              <a:rPr lang="tr-TR" dirty="0" err="1" smtClean="0"/>
              <a:t>mediatörü</a:t>
            </a:r>
            <a:endParaRPr lang="tr-TR" dirty="0" smtClean="0"/>
          </a:p>
          <a:p>
            <a:r>
              <a:rPr lang="tr-TR" dirty="0" smtClean="0"/>
              <a:t>Diş çekimi gibi mekanik travma sonucu hasar gören hücre </a:t>
            </a:r>
            <a:r>
              <a:rPr lang="tr-TR" dirty="0" err="1" smtClean="0"/>
              <a:t>membranından</a:t>
            </a:r>
            <a:r>
              <a:rPr lang="tr-TR" dirty="0" smtClean="0"/>
              <a:t> salınır</a:t>
            </a:r>
          </a:p>
          <a:p>
            <a:r>
              <a:rPr lang="tr-TR" dirty="0" smtClean="0"/>
              <a:t>Ateş ve ağrıya neden olan bir çok ön </a:t>
            </a:r>
            <a:r>
              <a:rPr lang="tr-TR" dirty="0" err="1" smtClean="0"/>
              <a:t>inflamatuar</a:t>
            </a:r>
            <a:r>
              <a:rPr lang="tr-TR" dirty="0" smtClean="0"/>
              <a:t> ürünlere parçalanırlar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8783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Prostoglandinler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COX-2 </a:t>
            </a:r>
            <a:r>
              <a:rPr lang="tr-TR" dirty="0" err="1" smtClean="0"/>
              <a:t>enflamatuar</a:t>
            </a:r>
            <a:r>
              <a:rPr lang="tr-TR" dirty="0" smtClean="0"/>
              <a:t> vakalarda rol oynar</a:t>
            </a:r>
          </a:p>
          <a:p>
            <a:r>
              <a:rPr lang="tr-TR" dirty="0" smtClean="0"/>
              <a:t>NSAİD COX-2’yi </a:t>
            </a:r>
            <a:r>
              <a:rPr lang="tr-TR" dirty="0" err="1" smtClean="0"/>
              <a:t>inhibe</a:t>
            </a:r>
            <a:r>
              <a:rPr lang="tr-TR" dirty="0" smtClean="0"/>
              <a:t> dereler</a:t>
            </a:r>
          </a:p>
          <a:p>
            <a:r>
              <a:rPr lang="tr-TR" dirty="0" smtClean="0"/>
              <a:t>Aynı zamanda COX-1’de </a:t>
            </a:r>
            <a:r>
              <a:rPr lang="tr-TR" dirty="0" err="1" smtClean="0"/>
              <a:t>inhibe</a:t>
            </a:r>
            <a:r>
              <a:rPr lang="tr-TR" dirty="0" smtClean="0"/>
              <a:t> ederek kanama gibi yan etkilere neden olurlar. Bunlara seçici olmayan NSAİD denir</a:t>
            </a:r>
            <a:r>
              <a:rPr lang="tr-TR" dirty="0" smtClean="0">
                <a:solidFill>
                  <a:srgbClr val="FF0000"/>
                </a:solidFill>
              </a:rPr>
              <a:t>.(</a:t>
            </a:r>
            <a:r>
              <a:rPr lang="tr-TR" dirty="0" err="1" smtClean="0">
                <a:solidFill>
                  <a:srgbClr val="FF0000"/>
                </a:solidFill>
              </a:rPr>
              <a:t>İbuprofen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</a:p>
          <a:p>
            <a:r>
              <a:rPr lang="tr-TR" dirty="0" smtClean="0"/>
              <a:t>Seçici NDAID </a:t>
            </a:r>
            <a:r>
              <a:rPr lang="tr-TR" dirty="0" err="1" smtClean="0">
                <a:solidFill>
                  <a:srgbClr val="C00000"/>
                </a:solidFill>
              </a:rPr>
              <a:t>Celebrex</a:t>
            </a:r>
            <a:r>
              <a:rPr lang="tr-TR" dirty="0" smtClean="0"/>
              <a:t> sadece COX-2’yi </a:t>
            </a:r>
            <a:r>
              <a:rPr lang="tr-TR" dirty="0" err="1" smtClean="0"/>
              <a:t>inhibe</a:t>
            </a:r>
            <a:r>
              <a:rPr lang="tr-TR" dirty="0" smtClean="0"/>
              <a:t> eder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32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NSAİİ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Güçleri ve etki süreleri farklıdır</a:t>
            </a:r>
          </a:p>
          <a:p>
            <a:r>
              <a:rPr lang="tr-TR" dirty="0" smtClean="0"/>
              <a:t>Hangisinin daha etkili ve güçlü olduğuna dair kanıt yoktur</a:t>
            </a:r>
          </a:p>
          <a:p>
            <a:r>
              <a:rPr lang="tr-TR" dirty="0" smtClean="0"/>
              <a:t>Doz ve hasta tepkisine göre değişiklik gösterir</a:t>
            </a:r>
          </a:p>
          <a:p>
            <a:r>
              <a:rPr lang="tr-TR" dirty="0" smtClean="0"/>
              <a:t>Etki süreleri 6-12 saat arasında değişmektedir</a:t>
            </a:r>
          </a:p>
          <a:p>
            <a:r>
              <a:rPr lang="tr-TR" dirty="0" smtClean="0"/>
              <a:t>Etkinin başlaması 30 dakika ile 1 saat arasında değişir</a:t>
            </a:r>
          </a:p>
          <a:p>
            <a:r>
              <a:rPr lang="tr-TR" dirty="0" smtClean="0"/>
              <a:t>Başlangıç dozu semptomları iyileştirmiyorsa dereceli olarak doz artırılmalı yada başka bir NSAID verilmelidir.</a:t>
            </a:r>
          </a:p>
          <a:p>
            <a:r>
              <a:rPr lang="tr-TR" dirty="0" smtClean="0"/>
              <a:t>Aynı anda iki NSAID verilmemelidir. Yan etkilerin </a:t>
            </a:r>
            <a:r>
              <a:rPr lang="tr-TR" dirty="0" err="1" smtClean="0"/>
              <a:t>sinerjik</a:t>
            </a:r>
            <a:r>
              <a:rPr lang="tr-TR" dirty="0" smtClean="0"/>
              <a:t> etkisi nedeni ile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87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Ketorolak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Ketorol</a:t>
            </a:r>
            <a:r>
              <a:rPr lang="tr-TR" dirty="0" smtClean="0"/>
              <a:t>, </a:t>
            </a:r>
            <a:r>
              <a:rPr lang="tr-TR" dirty="0" err="1" smtClean="0"/>
              <a:t>Ketolac</a:t>
            </a:r>
            <a:endParaRPr lang="tr-TR" dirty="0" smtClean="0"/>
          </a:p>
          <a:p>
            <a:r>
              <a:rPr lang="tr-TR" dirty="0" smtClean="0"/>
              <a:t>6-12 mg morfin kadar etkilidir</a:t>
            </a:r>
          </a:p>
          <a:p>
            <a:r>
              <a:rPr lang="tr-TR" dirty="0" smtClean="0"/>
              <a:t>Diğer </a:t>
            </a:r>
            <a:r>
              <a:rPr lang="tr-TR" dirty="0" err="1" smtClean="0"/>
              <a:t>NSAİD’den</a:t>
            </a:r>
            <a:r>
              <a:rPr lang="tr-TR" dirty="0" smtClean="0"/>
              <a:t> daha etkilidir</a:t>
            </a:r>
          </a:p>
          <a:p>
            <a:r>
              <a:rPr lang="tr-TR" dirty="0" smtClean="0"/>
              <a:t>Çekim sonrası akut ağrı kontrolü için narkotiklere alternatiftir</a:t>
            </a:r>
          </a:p>
          <a:p>
            <a:r>
              <a:rPr lang="tr-TR" dirty="0" smtClean="0"/>
              <a:t>Maksimum kullanım süresi 5 gün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104" y="4474708"/>
            <a:ext cx="42862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822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Naproksen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Apranax</a:t>
            </a:r>
            <a:r>
              <a:rPr lang="tr-TR" dirty="0" smtClean="0"/>
              <a:t> 275 mg</a:t>
            </a:r>
          </a:p>
          <a:p>
            <a:r>
              <a:rPr lang="tr-TR" dirty="0" err="1" smtClean="0"/>
              <a:t>Apranax</a:t>
            </a:r>
            <a:r>
              <a:rPr lang="tr-TR" dirty="0" smtClean="0"/>
              <a:t> fort 550 mg</a:t>
            </a:r>
          </a:p>
          <a:p>
            <a:r>
              <a:rPr lang="tr-TR" dirty="0" smtClean="0"/>
              <a:t>Uzun etki süresine sahip 7-12 saat</a:t>
            </a:r>
          </a:p>
          <a:p>
            <a:r>
              <a:rPr lang="tr-TR" dirty="0" smtClean="0"/>
              <a:t>Derin analjezi için 30-60 dakika gerekir</a:t>
            </a:r>
          </a:p>
          <a:p>
            <a:r>
              <a:rPr lang="tr-TR" dirty="0" smtClean="0"/>
              <a:t>İçeriğindeki sodyum tuzu hızlı </a:t>
            </a:r>
            <a:r>
              <a:rPr lang="tr-TR" dirty="0" err="1" smtClean="0"/>
              <a:t>terapötik</a:t>
            </a:r>
            <a:r>
              <a:rPr lang="tr-TR" dirty="0" smtClean="0"/>
              <a:t> seviyeye ulaşmasına neden olur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381" y="517751"/>
            <a:ext cx="2143125" cy="21431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381" y="4586288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75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NSAİİ-Tansiyon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ilaç grubu tansiyon seviyesini artırıcı etki yapar.</a:t>
            </a:r>
          </a:p>
          <a:p>
            <a:r>
              <a:rPr lang="tr-TR" dirty="0" err="1" smtClean="0"/>
              <a:t>Antihipertansif</a:t>
            </a:r>
            <a:r>
              <a:rPr lang="tr-TR" dirty="0" smtClean="0"/>
              <a:t> ilaçların etkisini azaltabilir.</a:t>
            </a:r>
          </a:p>
          <a:p>
            <a:r>
              <a:rPr lang="tr-TR" dirty="0" err="1" smtClean="0"/>
              <a:t>Anamnez</a:t>
            </a:r>
            <a:r>
              <a:rPr lang="tr-TR" dirty="0" smtClean="0"/>
              <a:t> önemlidir.</a:t>
            </a:r>
          </a:p>
          <a:p>
            <a:r>
              <a:rPr lang="tr-TR" dirty="0" smtClean="0"/>
              <a:t>Böbreklerdeki COX-2 </a:t>
            </a:r>
            <a:r>
              <a:rPr lang="tr-TR" dirty="0" err="1" smtClean="0"/>
              <a:t>inhibisyonuna</a:t>
            </a:r>
            <a:r>
              <a:rPr lang="tr-TR" dirty="0" smtClean="0"/>
              <a:t> neden olarak </a:t>
            </a:r>
            <a:r>
              <a:rPr lang="tr-TR" dirty="0" err="1" smtClean="0"/>
              <a:t>vazokonstriksiyon</a:t>
            </a:r>
            <a:r>
              <a:rPr lang="tr-TR" dirty="0" smtClean="0"/>
              <a:t> yapar ve sodyum salınımını azaltır, </a:t>
            </a:r>
            <a:r>
              <a:rPr lang="tr-TR" dirty="0" err="1" smtClean="0"/>
              <a:t>intravasküler</a:t>
            </a:r>
            <a:r>
              <a:rPr lang="tr-TR" dirty="0" smtClean="0"/>
              <a:t> hacmi artırır. Uzun dönem kullanımlarda böbrek yetmezliği gelişebilir.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Yeterli doz</a:t>
            </a:r>
          </a:p>
          <a:p>
            <a:endParaRPr lang="tr-TR" dirty="0" smtClean="0"/>
          </a:p>
          <a:p>
            <a:pPr lvl="8"/>
            <a:r>
              <a:rPr lang="tr-TR" dirty="0" err="1" smtClean="0">
                <a:solidFill>
                  <a:srgbClr val="FF0000"/>
                </a:solidFill>
              </a:rPr>
              <a:t>Hipertansif</a:t>
            </a:r>
            <a:r>
              <a:rPr lang="tr-TR" dirty="0" smtClean="0">
                <a:solidFill>
                  <a:srgbClr val="FF0000"/>
                </a:solidFill>
              </a:rPr>
              <a:t> etki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Şeritli Sağ Ok 3"/>
          <p:cNvSpPr/>
          <p:nvPr/>
        </p:nvSpPr>
        <p:spPr>
          <a:xfrm>
            <a:off x="1621972" y="5562600"/>
            <a:ext cx="2645229" cy="4789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65998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Asetaminofen</a:t>
            </a:r>
            <a:r>
              <a:rPr lang="tr-TR" dirty="0" smtClean="0"/>
              <a:t>(US) </a:t>
            </a:r>
            <a:r>
              <a:rPr lang="tr-TR" dirty="0" err="1" smtClean="0"/>
              <a:t>Parasetamol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862" y="2342584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01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Parasetamol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Hafif orta şiddet diş ağrısı</a:t>
            </a:r>
          </a:p>
          <a:p>
            <a:r>
              <a:rPr lang="tr-TR" dirty="0" err="1" smtClean="0"/>
              <a:t>Antipiretik</a:t>
            </a:r>
            <a:r>
              <a:rPr lang="tr-TR" dirty="0" smtClean="0"/>
              <a:t> etki</a:t>
            </a:r>
          </a:p>
          <a:p>
            <a:r>
              <a:rPr lang="tr-TR" dirty="0" smtClean="0"/>
              <a:t>4-6 saatte bir tablet, 24 saatte maksimum 12 tablet</a:t>
            </a:r>
          </a:p>
          <a:p>
            <a:r>
              <a:rPr lang="tr-TR" dirty="0" smtClean="0"/>
              <a:t>Etki süresi yaklaşık 4 saat</a:t>
            </a:r>
          </a:p>
          <a:p>
            <a:r>
              <a:rPr lang="tr-TR" dirty="0" err="1" smtClean="0"/>
              <a:t>Coumadin</a:t>
            </a:r>
            <a:r>
              <a:rPr lang="tr-TR" dirty="0" smtClean="0"/>
              <a:t> kullanan hastalarda INR değerini artırır kanamaya neden olur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71" y="801736"/>
            <a:ext cx="1881185" cy="8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50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Narkotik Analjezikler (</a:t>
            </a:r>
            <a:r>
              <a:rPr lang="tr-TR" dirty="0" err="1" smtClean="0"/>
              <a:t>Opioid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Opium</a:t>
            </a:r>
            <a:r>
              <a:rPr lang="tr-TR" dirty="0" smtClean="0"/>
              <a:t> </a:t>
            </a:r>
            <a:r>
              <a:rPr lang="tr-TR" dirty="0" err="1" smtClean="0"/>
              <a:t>poppy</a:t>
            </a:r>
            <a:r>
              <a:rPr lang="tr-TR" dirty="0" smtClean="0"/>
              <a:t> (Haşhaş) </a:t>
            </a:r>
            <a:r>
              <a:rPr lang="tr-TR" i="1" dirty="0" err="1" smtClean="0">
                <a:solidFill>
                  <a:schemeClr val="bg1">
                    <a:lumMod val="65000"/>
                  </a:schemeClr>
                </a:solidFill>
              </a:rPr>
              <a:t>Haşaş</a:t>
            </a:r>
            <a:r>
              <a:rPr lang="tr-TR" i="1" dirty="0" smtClean="0">
                <a:solidFill>
                  <a:schemeClr val="bg1">
                    <a:lumMod val="65000"/>
                  </a:schemeClr>
                </a:solidFill>
              </a:rPr>
              <a:t>..</a:t>
            </a:r>
            <a:r>
              <a:rPr lang="tr-TR" i="1" dirty="0" err="1" smtClean="0">
                <a:solidFill>
                  <a:schemeClr val="bg1">
                    <a:lumMod val="65000"/>
                  </a:schemeClr>
                </a:solidFill>
              </a:rPr>
              <a:t>haşşaşi</a:t>
            </a:r>
            <a:r>
              <a:rPr lang="tr-TR" i="1" dirty="0" smtClean="0">
                <a:solidFill>
                  <a:schemeClr val="bg1">
                    <a:lumMod val="65000"/>
                  </a:schemeClr>
                </a:solidFill>
              </a:rPr>
              <a:t>..</a:t>
            </a:r>
            <a:r>
              <a:rPr lang="tr-TR" i="1" dirty="0" err="1" smtClean="0">
                <a:solidFill>
                  <a:schemeClr val="bg1">
                    <a:lumMod val="65000"/>
                  </a:schemeClr>
                </a:solidFill>
              </a:rPr>
              <a:t>assasin</a:t>
            </a:r>
            <a:r>
              <a:rPr lang="tr-TR" i="1" dirty="0" smtClean="0">
                <a:solidFill>
                  <a:schemeClr val="bg1">
                    <a:lumMod val="65000"/>
                  </a:schemeClr>
                </a:solidFill>
              </a:rPr>
              <a:t> Hasan bin </a:t>
            </a:r>
            <a:r>
              <a:rPr lang="tr-TR" i="1" dirty="0" err="1" smtClean="0">
                <a:solidFill>
                  <a:schemeClr val="bg1">
                    <a:lumMod val="65000"/>
                  </a:schemeClr>
                </a:solidFill>
              </a:rPr>
              <a:t>Sabbah</a:t>
            </a:r>
            <a:endParaRPr lang="tr-TR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tr-TR" dirty="0" smtClean="0"/>
              <a:t>Morfin, kodein….</a:t>
            </a:r>
          </a:p>
          <a:p>
            <a:r>
              <a:rPr lang="tr-TR" dirty="0" smtClean="0"/>
              <a:t>Etki sürelerine göre: Morfin, </a:t>
            </a:r>
            <a:r>
              <a:rPr lang="tr-TR" dirty="0" err="1" smtClean="0"/>
              <a:t>hidromorfin</a:t>
            </a:r>
            <a:r>
              <a:rPr lang="tr-TR" dirty="0" smtClean="0"/>
              <a:t>, </a:t>
            </a:r>
            <a:r>
              <a:rPr lang="tr-TR" dirty="0" err="1" smtClean="0"/>
              <a:t>oksikodon</a:t>
            </a:r>
            <a:r>
              <a:rPr lang="tr-TR" dirty="0" smtClean="0"/>
              <a:t> (Kısa)</a:t>
            </a:r>
          </a:p>
          <a:p>
            <a:r>
              <a:rPr lang="tr-TR" dirty="0" smtClean="0"/>
              <a:t>Uzun etkili: </a:t>
            </a:r>
            <a:r>
              <a:rPr lang="tr-TR" dirty="0" err="1" smtClean="0"/>
              <a:t>Metadon</a:t>
            </a:r>
            <a:endParaRPr lang="tr-TR" dirty="0" smtClean="0"/>
          </a:p>
          <a:p>
            <a:r>
              <a:rPr lang="tr-TR" dirty="0" smtClean="0"/>
              <a:t>Güçlü etki: morfin</a:t>
            </a:r>
          </a:p>
          <a:p>
            <a:r>
              <a:rPr lang="tr-TR" dirty="0" smtClean="0"/>
              <a:t>Orta güçlü: Kodein</a:t>
            </a:r>
          </a:p>
          <a:p>
            <a:r>
              <a:rPr lang="tr-TR" dirty="0" smtClean="0"/>
              <a:t>Antagonistleri: </a:t>
            </a:r>
            <a:r>
              <a:rPr lang="tr-TR" dirty="0" err="1" smtClean="0"/>
              <a:t>Naloxane</a:t>
            </a:r>
            <a:r>
              <a:rPr lang="tr-TR" dirty="0" smtClean="0"/>
              <a:t> (</a:t>
            </a:r>
            <a:r>
              <a:rPr lang="tr-TR" dirty="0" err="1" smtClean="0"/>
              <a:t>Narcan</a:t>
            </a:r>
            <a:r>
              <a:rPr lang="tr-TR" dirty="0" smtClean="0"/>
              <a:t>) </a:t>
            </a:r>
            <a:r>
              <a:rPr lang="tr-TR" dirty="0" err="1" smtClean="0"/>
              <a:t>intramukuler</a:t>
            </a:r>
            <a:r>
              <a:rPr lang="tr-TR" dirty="0" smtClean="0"/>
              <a:t>, </a:t>
            </a:r>
            <a:r>
              <a:rPr lang="tr-TR" dirty="0" err="1" smtClean="0"/>
              <a:t>intravenöz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Kırmızı reçeteye tabi ilaçlar olup diş hekimlerinin yazma yetkisi yoktur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6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Geçiş Etkisi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j-lt"/>
              </a:rPr>
              <a:t>Oral olarak alınan ilaç sistemik dolaşıma girmeden önce portal </a:t>
            </a:r>
            <a:r>
              <a:rPr lang="tr-TR" dirty="0" err="1" smtClean="0">
                <a:latin typeface="+mj-lt"/>
              </a:rPr>
              <a:t>ven</a:t>
            </a:r>
            <a:r>
              <a:rPr lang="tr-TR" dirty="0" smtClean="0">
                <a:latin typeface="+mj-lt"/>
              </a:rPr>
              <a:t> aracılığı ile karaciğere gelerek enzimler ile </a:t>
            </a:r>
            <a:r>
              <a:rPr lang="tr-TR" dirty="0" err="1" smtClean="0">
                <a:latin typeface="+mj-lt"/>
              </a:rPr>
              <a:t>metabolize</a:t>
            </a:r>
            <a:r>
              <a:rPr lang="tr-TR" dirty="0" smtClean="0">
                <a:latin typeface="+mj-lt"/>
              </a:rPr>
              <a:t> olur.</a:t>
            </a:r>
          </a:p>
          <a:p>
            <a:r>
              <a:rPr lang="tr-TR" dirty="0" smtClean="0">
                <a:latin typeface="+mj-lt"/>
              </a:rPr>
              <a:t>İlk geçiş etkisini pas geçecek ilaç alma yolları;  </a:t>
            </a:r>
            <a:r>
              <a:rPr lang="tr-TR" dirty="0" err="1" smtClean="0">
                <a:solidFill>
                  <a:srgbClr val="C00000"/>
                </a:solidFill>
                <a:latin typeface="+mj-lt"/>
              </a:rPr>
              <a:t>rektal</a:t>
            </a:r>
            <a:r>
              <a:rPr lang="tr-TR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tr-TR" dirty="0" err="1" smtClean="0">
                <a:solidFill>
                  <a:srgbClr val="C00000"/>
                </a:solidFill>
                <a:latin typeface="+mj-lt"/>
              </a:rPr>
              <a:t>sublingual</a:t>
            </a:r>
            <a:r>
              <a:rPr lang="tr-TR" dirty="0" smtClean="0">
                <a:solidFill>
                  <a:srgbClr val="C00000"/>
                </a:solidFill>
                <a:latin typeface="+mj-lt"/>
              </a:rPr>
              <a:t> ve </a:t>
            </a:r>
            <a:r>
              <a:rPr lang="tr-TR" dirty="0" err="1" smtClean="0">
                <a:solidFill>
                  <a:srgbClr val="C00000"/>
                </a:solidFill>
                <a:latin typeface="+mj-lt"/>
              </a:rPr>
              <a:t>parenteral</a:t>
            </a:r>
            <a:r>
              <a:rPr lang="tr-TR" dirty="0" smtClean="0">
                <a:solidFill>
                  <a:srgbClr val="C00000"/>
                </a:solidFill>
                <a:latin typeface="+mj-lt"/>
              </a:rPr>
              <a:t> (IV,IM)</a:t>
            </a:r>
          </a:p>
          <a:p>
            <a:r>
              <a:rPr lang="tr-TR" dirty="0" smtClean="0">
                <a:solidFill>
                  <a:srgbClr val="0070C0"/>
                </a:solidFill>
                <a:latin typeface="+mj-lt"/>
              </a:rPr>
              <a:t>İlaç eliminasyonu</a:t>
            </a:r>
            <a:r>
              <a:rPr lang="tr-TR" dirty="0" smtClean="0">
                <a:latin typeface="+mj-lt"/>
              </a:rPr>
              <a:t>; suda çözünen birçok </a:t>
            </a:r>
            <a:r>
              <a:rPr lang="tr-TR" dirty="0" err="1" smtClean="0">
                <a:latin typeface="+mj-lt"/>
              </a:rPr>
              <a:t>metabolit</a:t>
            </a:r>
            <a:r>
              <a:rPr lang="tr-TR" dirty="0" smtClean="0">
                <a:latin typeface="+mj-lt"/>
              </a:rPr>
              <a:t> böbrekler yolu ile vücuttan atılır. Böbrek hastalıkları ilaç geçiş süresini uzatacaktır. Bazı ilaçlar; akciğerler, anne sütü, ter, </a:t>
            </a:r>
            <a:r>
              <a:rPr lang="tr-TR" dirty="0" err="1" smtClean="0">
                <a:latin typeface="+mj-lt"/>
              </a:rPr>
              <a:t>feçes</a:t>
            </a:r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,</a:t>
            </a:r>
            <a:r>
              <a:rPr lang="tr-TR" dirty="0" smtClean="0">
                <a:latin typeface="+mj-lt"/>
              </a:rPr>
              <a:t>gözyaşı ve safra yolu ile atılır.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92034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76" y="2065110"/>
            <a:ext cx="3169078" cy="4351338"/>
          </a:xfrm>
        </p:spPr>
      </p:pic>
    </p:spTree>
    <p:extLst>
      <p:ext uri="{BB962C8B-B14F-4D97-AF65-F5344CB8AC3E}">
        <p14:creationId xmlns:p14="http://schemas.microsoft.com/office/powerpoint/2010/main" val="415808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Biyoyararlanım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6750" y="2720975"/>
            <a:ext cx="10515600" cy="4351338"/>
          </a:xfrm>
        </p:spPr>
        <p:txBody>
          <a:bodyPr/>
          <a:lstStyle/>
          <a:p>
            <a:r>
              <a:rPr lang="tr-TR" dirty="0" smtClean="0">
                <a:latin typeface="+mj-lt"/>
              </a:rPr>
              <a:t>Sistemik dolaşıma ulaşan uygulanmış ilaç kısmını tanımlar.</a:t>
            </a:r>
          </a:p>
          <a:p>
            <a:r>
              <a:rPr lang="tr-TR" dirty="0" smtClean="0">
                <a:latin typeface="+mj-lt"/>
              </a:rPr>
              <a:t>Sadece </a:t>
            </a:r>
            <a:r>
              <a:rPr lang="tr-TR" dirty="0" err="1" smtClean="0">
                <a:latin typeface="+mj-lt"/>
              </a:rPr>
              <a:t>parenteral</a:t>
            </a:r>
            <a:r>
              <a:rPr lang="tr-TR" dirty="0" smtClean="0">
                <a:latin typeface="+mj-lt"/>
              </a:rPr>
              <a:t> uygulanan ilaçlar %100 </a:t>
            </a:r>
            <a:r>
              <a:rPr lang="tr-TR" dirty="0" err="1" smtClean="0">
                <a:latin typeface="+mj-lt"/>
              </a:rPr>
              <a:t>biyoyararlanıma</a:t>
            </a:r>
            <a:r>
              <a:rPr lang="tr-TR" dirty="0" smtClean="0">
                <a:latin typeface="+mj-lt"/>
              </a:rPr>
              <a:t> sahiptir</a:t>
            </a:r>
          </a:p>
          <a:p>
            <a:r>
              <a:rPr lang="tr-TR" dirty="0" smtClean="0">
                <a:latin typeface="+mj-lt"/>
              </a:rPr>
              <a:t>Oral yolla alınan ilaçlar uzun bir ilk geçiş dönemi yaşarlar. Önce karaciğere oradan dolaşıma…Düşük </a:t>
            </a:r>
            <a:r>
              <a:rPr lang="tr-TR" dirty="0" err="1" smtClean="0">
                <a:latin typeface="+mj-lt"/>
              </a:rPr>
              <a:t>biyoyaralanım</a:t>
            </a:r>
            <a:r>
              <a:rPr lang="tr-TR" dirty="0" smtClean="0">
                <a:latin typeface="+mj-lt"/>
              </a:rPr>
              <a:t> ….</a:t>
            </a:r>
          </a:p>
          <a:p>
            <a:r>
              <a:rPr lang="tr-TR" dirty="0" smtClean="0">
                <a:latin typeface="+mj-lt"/>
              </a:rPr>
              <a:t>Oral solüsyon&gt;Oral süspansiyon&gt; Kapsül &gt; Tablet sırası ile gerçekleşir.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404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Minimum Etkin Konsantrasyon (MEK)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39975"/>
            <a:ext cx="10515600" cy="4351338"/>
          </a:xfrm>
        </p:spPr>
        <p:txBody>
          <a:bodyPr/>
          <a:lstStyle/>
          <a:p>
            <a:r>
              <a:rPr lang="tr-TR" dirty="0" smtClean="0">
                <a:latin typeface="+mj-lt"/>
              </a:rPr>
              <a:t>İlacın </a:t>
            </a:r>
            <a:r>
              <a:rPr lang="tr-TR" dirty="0" err="1" smtClean="0">
                <a:latin typeface="+mj-lt"/>
              </a:rPr>
              <a:t>terapötik</a:t>
            </a:r>
            <a:r>
              <a:rPr lang="tr-TR" dirty="0" smtClean="0">
                <a:latin typeface="+mj-lt"/>
              </a:rPr>
              <a:t> etki üretmesi için alınması gereken miktardır.</a:t>
            </a:r>
          </a:p>
          <a:p>
            <a:r>
              <a:rPr lang="tr-TR" dirty="0" smtClean="0">
                <a:latin typeface="+mj-lt"/>
              </a:rPr>
              <a:t>İlacın ideal konsantrasyonu MEK ile </a:t>
            </a:r>
            <a:r>
              <a:rPr lang="tr-TR" dirty="0" err="1" smtClean="0">
                <a:latin typeface="+mj-lt"/>
              </a:rPr>
              <a:t>toksik</a:t>
            </a:r>
            <a:r>
              <a:rPr lang="tr-TR" dirty="0" smtClean="0">
                <a:latin typeface="+mj-lt"/>
              </a:rPr>
              <a:t> konsantrasyon arasında olmalıdır. </a:t>
            </a:r>
            <a:r>
              <a:rPr lang="tr-TR" dirty="0" err="1" smtClean="0">
                <a:solidFill>
                  <a:srgbClr val="FF0000"/>
                </a:solidFill>
                <a:latin typeface="+mj-lt"/>
              </a:rPr>
              <a:t>Terapötik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 alan </a:t>
            </a:r>
            <a:r>
              <a:rPr lang="tr-TR" dirty="0" smtClean="0">
                <a:latin typeface="+mj-lt"/>
              </a:rPr>
              <a:t>olarak adlandırılır.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0134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2918</Words>
  <Application>Microsoft Office PowerPoint</Application>
  <PresentationFormat>Geniş ekran</PresentationFormat>
  <Paragraphs>356</Paragraphs>
  <Slides>70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70</vt:i4>
      </vt:variant>
    </vt:vector>
  </HeadingPairs>
  <TitlesOfParts>
    <vt:vector size="75" baseType="lpstr">
      <vt:lpstr>Algerian</vt:lpstr>
      <vt:lpstr>Arial</vt:lpstr>
      <vt:lpstr>Calibri</vt:lpstr>
      <vt:lpstr>Calibri Light</vt:lpstr>
      <vt:lpstr>Office Teması</vt:lpstr>
      <vt:lpstr>Ağız Diş ve Çene Cerrahisinde İlaç Kullanımı ve Reçete Yazım Prensipleri</vt:lpstr>
      <vt:lpstr>PowerPoint Sunusu</vt:lpstr>
      <vt:lpstr>Farmakolojik Terimler  İlaç, doz, Antibiyotik Profilaksisi, ters ilaç reaksiyonu, Yükleme dozu, İdame dozu, İlaç pik konsantrasyonu, Farmakokinezi, Minimum etkin konsantrasyon, biyoyararlanım  </vt:lpstr>
      <vt:lpstr>Terimler</vt:lpstr>
      <vt:lpstr>Farmakokinetik</vt:lpstr>
      <vt:lpstr>PowerPoint Sunusu</vt:lpstr>
      <vt:lpstr>İlk Geçiş Etkisi</vt:lpstr>
      <vt:lpstr>Biyoyararlanım</vt:lpstr>
      <vt:lpstr>Minimum Etkin Konsantrasyon (MEK)</vt:lpstr>
      <vt:lpstr>Zehiri zehir yapan dozdur</vt:lpstr>
      <vt:lpstr>Doz</vt:lpstr>
      <vt:lpstr>Dozlar</vt:lpstr>
      <vt:lpstr>Doz ayarlaması</vt:lpstr>
      <vt:lpstr>Dozlar</vt:lpstr>
      <vt:lpstr>Plazma Pik Konsantrasyonu</vt:lpstr>
      <vt:lpstr>Dental Enfeksiyonlarda Antibiyotik Tedavisi</vt:lpstr>
      <vt:lpstr>Kapsül/Tablet</vt:lpstr>
      <vt:lpstr>Antibiyotik Dozları</vt:lpstr>
      <vt:lpstr>Antibiyotik Dozları</vt:lpstr>
      <vt:lpstr>Hamile ve Emziren hastalar</vt:lpstr>
      <vt:lpstr>FDA Hamilelik Kategorisi </vt:lpstr>
      <vt:lpstr>FDA</vt:lpstr>
      <vt:lpstr>Hamilelik dönemi ilaç örnekleri</vt:lpstr>
      <vt:lpstr>Yaşlı hastalar</vt:lpstr>
      <vt:lpstr>Karaciğer yetmezliği olan hastalar</vt:lpstr>
      <vt:lpstr>Eliminasyon</vt:lpstr>
      <vt:lpstr>Doz ayarlaması</vt:lpstr>
      <vt:lpstr>Böbrek yetmezliği olan hastalar</vt:lpstr>
      <vt:lpstr>Diş Hekimliği/Karaciğer-Börek Yetmezliği</vt:lpstr>
      <vt:lpstr>Diş hekimliği/Karaciğer-Börek Yetmezliği</vt:lpstr>
      <vt:lpstr>Antimikrobiyaller</vt:lpstr>
      <vt:lpstr>Süre</vt:lpstr>
      <vt:lpstr>Bakterisidal-Bakteriyostatik Antibiyotikler</vt:lpstr>
      <vt:lpstr>Bakterisidal-Bakteriyostatik antibiyotikler</vt:lpstr>
      <vt:lpstr>Spektrum</vt:lpstr>
      <vt:lpstr>Spektrum</vt:lpstr>
      <vt:lpstr>Klinik etkinlik</vt:lpstr>
      <vt:lpstr>Gastrointestinal Problemler</vt:lpstr>
      <vt:lpstr>Antibiyotik Direnci</vt:lpstr>
      <vt:lpstr>Alerjik reaksiyonlar</vt:lpstr>
      <vt:lpstr>Antibiyotikler</vt:lpstr>
      <vt:lpstr>Penisilin</vt:lpstr>
      <vt:lpstr>Sefalosporinler</vt:lpstr>
      <vt:lpstr>Eritromisinler</vt:lpstr>
      <vt:lpstr>Azitromisin</vt:lpstr>
      <vt:lpstr>Linkomisinler</vt:lpstr>
      <vt:lpstr>Metranidazol</vt:lpstr>
      <vt:lpstr>Tetrasiklinler</vt:lpstr>
      <vt:lpstr>Lokal Antimikrobiyaller</vt:lpstr>
      <vt:lpstr>Ağrı Kontrolü</vt:lpstr>
      <vt:lpstr>Analjezikler</vt:lpstr>
      <vt:lpstr>Asetaminofen(Parasetamol)</vt:lpstr>
      <vt:lpstr>Aspirin</vt:lpstr>
      <vt:lpstr>Aspirin-Kanama zamanı</vt:lpstr>
      <vt:lpstr>Siklo-oksigenaz enzimleri</vt:lpstr>
      <vt:lpstr>Anti inflamatuar ilaçların etki mekanızması</vt:lpstr>
      <vt:lpstr>Gastrointestinal kanama</vt:lpstr>
      <vt:lpstr>Reye Sendromu</vt:lpstr>
      <vt:lpstr>TDB Eğitim Dizisi- No:25</vt:lpstr>
      <vt:lpstr>Nonsteroidal anti inflamatuar ilaçlar (NSAID)</vt:lpstr>
      <vt:lpstr>Prostoglandinler </vt:lpstr>
      <vt:lpstr>Prostoglandinler</vt:lpstr>
      <vt:lpstr>NSAİİ</vt:lpstr>
      <vt:lpstr>Ketorolak</vt:lpstr>
      <vt:lpstr>Naproksen</vt:lpstr>
      <vt:lpstr>NSAİİ-Tansiyon</vt:lpstr>
      <vt:lpstr>Asetaminofen(US) Parasetamol </vt:lpstr>
      <vt:lpstr>Parasetamol</vt:lpstr>
      <vt:lpstr>Narkotik Analjezikler (Opioid)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Ağız Diş ve Çene Cerrahisinde İlaç Kullanımı ve Reçete Yazım Prensipleri</dc:title>
  <dc:creator>Cahit</dc:creator>
  <cp:lastModifiedBy>Cahit</cp:lastModifiedBy>
  <cp:revision>106</cp:revision>
  <dcterms:created xsi:type="dcterms:W3CDTF">2022-01-27T09:17:26Z</dcterms:created>
  <dcterms:modified xsi:type="dcterms:W3CDTF">2022-05-10T10:49:02Z</dcterms:modified>
</cp:coreProperties>
</file>